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58" r:id="rId3"/>
    <p:sldId id="289" r:id="rId4"/>
    <p:sldId id="291" r:id="rId5"/>
    <p:sldId id="290" r:id="rId6"/>
    <p:sldId id="292" r:id="rId7"/>
    <p:sldId id="293" r:id="rId8"/>
    <p:sldId id="259" r:id="rId9"/>
    <p:sldId id="261" r:id="rId10"/>
    <p:sldId id="263" r:id="rId11"/>
    <p:sldId id="260" r:id="rId12"/>
    <p:sldId id="265" r:id="rId13"/>
    <p:sldId id="284" r:id="rId14"/>
    <p:sldId id="285" r:id="rId15"/>
    <p:sldId id="286" r:id="rId16"/>
    <p:sldId id="287" r:id="rId17"/>
    <p:sldId id="288" r:id="rId18"/>
    <p:sldId id="295" r:id="rId19"/>
    <p:sldId id="296" r:id="rId20"/>
    <p:sldId id="297" r:id="rId21"/>
    <p:sldId id="298" r:id="rId22"/>
    <p:sldId id="280"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7A9DD"/>
    <a:srgbClr val="7BF5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660"/>
  </p:normalViewPr>
  <p:slideViewPr>
    <p:cSldViewPr snapToGrid="0">
      <p:cViewPr varScale="1">
        <p:scale>
          <a:sx n="91" d="100"/>
          <a:sy n="91" d="100"/>
        </p:scale>
        <p:origin x="29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4/11/2018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4/11/2018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4/11/2018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4/11/2018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4/11/2018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4/11/2018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4/11/2018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4/11/2018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4/11/2018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4/11/2018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4/11/2018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2A54C80-263E-416B-A8E0-580EDEADCBDC}" type="datetimeFigureOut">
              <a:rPr lang="en-US" dirty="0"/>
              <a:t>4/11/2018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4/11/2018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4/11/2018</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udistrital.edu.co:8080/web/mcic/2015-iii?p_auth=TQhNsKA6&amp;p_p_auth=7Q0rVP2F&amp;p_p_id=49&amp;p_p_lifecycle=1&amp;p_p_state=normal&amp;p_p_mode=view&amp;_49_struts_action=/my_places/view&amp;_49_groupId=14334&amp;_49_privateLayout=false"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497013" y="1910997"/>
            <a:ext cx="8915399" cy="2262781"/>
          </a:xfrm>
        </p:spPr>
        <p:txBody>
          <a:bodyPr/>
          <a:lstStyle/>
          <a:p>
            <a:pPr algn="ctr"/>
            <a:r>
              <a:rPr lang="es-ES" dirty="0" smtClean="0"/>
              <a:t>METODOLOGÍA DE LA INVESTIGACIÓN</a:t>
            </a:r>
            <a:endParaRPr lang="es-ES" dirty="0"/>
          </a:p>
        </p:txBody>
      </p:sp>
      <p:pic>
        <p:nvPicPr>
          <p:cNvPr id="4" name="Picture 2" descr="https://udistrital.files.wordpress.com/2012/12/escudo_ud-225x30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9531" y="393700"/>
            <a:ext cx="1427426" cy="1674367"/>
          </a:xfrm>
          <a:prstGeom prst="rect">
            <a:avLst/>
          </a:prstGeom>
          <a:noFill/>
          <a:extLst>
            <a:ext uri="{909E8E84-426E-40DD-AFC4-6F175D3DCCD1}">
              <a14:hiddenFill xmlns:a14="http://schemas.microsoft.com/office/drawing/2010/main">
                <a:solidFill>
                  <a:srgbClr val="FFFFFF"/>
                </a:solidFill>
              </a14:hiddenFill>
            </a:ext>
          </a:extLst>
        </p:spPr>
      </p:pic>
      <p:sp>
        <p:nvSpPr>
          <p:cNvPr id="5" name="Rectángulo 4"/>
          <p:cNvSpPr/>
          <p:nvPr/>
        </p:nvSpPr>
        <p:spPr>
          <a:xfrm>
            <a:off x="1668088" y="4225118"/>
            <a:ext cx="8390312" cy="2308324"/>
          </a:xfrm>
          <a:prstGeom prst="rect">
            <a:avLst/>
          </a:prstGeom>
        </p:spPr>
        <p:txBody>
          <a:bodyPr wrap="square">
            <a:spAutoFit/>
          </a:bodyPr>
          <a:lstStyle/>
          <a:p>
            <a:pPr algn="ctr"/>
            <a:r>
              <a:rPr lang="es-ES" sz="2400" b="1" dirty="0" smtClean="0"/>
              <a:t>SEMINARIO </a:t>
            </a:r>
            <a:r>
              <a:rPr lang="es-ES" sz="2400" b="1" dirty="0"/>
              <a:t>DE INVESTIGACIÓN</a:t>
            </a:r>
          </a:p>
          <a:p>
            <a:pPr algn="ctr"/>
            <a:r>
              <a:rPr lang="es-ES" sz="2400" b="1" dirty="0">
                <a:hlinkClick r:id="rId3"/>
              </a:rPr>
              <a:t>Maestría en Ciencias de la Información y las Comunicaciones</a:t>
            </a:r>
            <a:endParaRPr lang="es-ES" sz="2400" dirty="0"/>
          </a:p>
          <a:p>
            <a:pPr algn="ctr"/>
            <a:endParaRPr lang="es-ES" sz="2400" dirty="0"/>
          </a:p>
          <a:p>
            <a:pPr algn="ctr"/>
            <a:r>
              <a:rPr lang="es-ES" sz="2400" dirty="0"/>
              <a:t>ERNESTO GÓMEZ VARGAS</a:t>
            </a:r>
          </a:p>
          <a:p>
            <a:pPr algn="ctr"/>
            <a:r>
              <a:rPr lang="es-ES" sz="2400" dirty="0" smtClean="0"/>
              <a:t>2018</a:t>
            </a:r>
            <a:endParaRPr lang="es-ES" sz="2400" dirty="0"/>
          </a:p>
        </p:txBody>
      </p:sp>
    </p:spTree>
    <p:extLst>
      <p:ext uri="{BB962C8B-B14F-4D97-AF65-F5344CB8AC3E}">
        <p14:creationId xmlns:p14="http://schemas.microsoft.com/office/powerpoint/2010/main" val="8864515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type="body" idx="1"/>
          </p:nvPr>
        </p:nvSpPr>
        <p:spPr>
          <a:xfrm>
            <a:off x="827088" y="1625600"/>
            <a:ext cx="8875712" cy="4575175"/>
          </a:xfrm>
        </p:spPr>
        <p:txBody>
          <a:bodyPr>
            <a:noAutofit/>
          </a:bodyPr>
          <a:lstStyle/>
          <a:p>
            <a:pPr>
              <a:lnSpc>
                <a:spcPct val="90000"/>
              </a:lnSpc>
            </a:pPr>
            <a:r>
              <a:rPr lang="es-ES" sz="3200" b="1" dirty="0">
                <a:solidFill>
                  <a:srgbClr val="FF0000"/>
                </a:solidFill>
              </a:rPr>
              <a:t>Método </a:t>
            </a:r>
            <a:r>
              <a:rPr lang="es-ES" sz="3200" b="1" dirty="0" smtClean="0">
                <a:solidFill>
                  <a:srgbClr val="FF0000"/>
                </a:solidFill>
              </a:rPr>
              <a:t>deductivo</a:t>
            </a:r>
            <a:endParaRPr lang="es-ES_tradnl" altLang="es-ES" sz="3200" dirty="0" smtClean="0">
              <a:solidFill>
                <a:srgbClr val="FF0000"/>
              </a:solidFill>
            </a:endParaRPr>
          </a:p>
          <a:p>
            <a:pPr algn="just">
              <a:lnSpc>
                <a:spcPct val="90000"/>
              </a:lnSpc>
            </a:pPr>
            <a:r>
              <a:rPr lang="es-ES" sz="3200" dirty="0"/>
              <a:t>Del latín </a:t>
            </a:r>
            <a:r>
              <a:rPr lang="es-ES" sz="3200" i="1" dirty="0" err="1"/>
              <a:t>deducere</a:t>
            </a:r>
            <a:r>
              <a:rPr lang="es-ES" sz="3200" dirty="0"/>
              <a:t>. Sacar consecuencias (Concluir)</a:t>
            </a:r>
            <a:endParaRPr lang="es-ES_tradnl" altLang="es-ES" sz="3200" dirty="0" smtClean="0"/>
          </a:p>
          <a:p>
            <a:pPr algn="just">
              <a:lnSpc>
                <a:spcPct val="90000"/>
              </a:lnSpc>
            </a:pPr>
            <a:r>
              <a:rPr lang="es-ES_tradnl" altLang="es-ES" sz="3200" dirty="0" smtClean="0"/>
              <a:t>El </a:t>
            </a:r>
            <a:r>
              <a:rPr lang="es-ES_tradnl" altLang="es-ES" sz="3200" dirty="0"/>
              <a:t>conocimiento  deductivo permite que las verdades particulares contenidas en las verdades universales se vuelvan explicitas, esto es que a partir de situaciones generales  se llegue a identificar explicaciones  particulares contenidas explícitamente en la situación general.</a:t>
            </a:r>
          </a:p>
          <a:p>
            <a:pPr eaLnBrk="1" hangingPunct="1">
              <a:lnSpc>
                <a:spcPct val="90000"/>
              </a:lnSpc>
            </a:pPr>
            <a:endParaRPr lang="es-CL" altLang="es-ES" sz="3200" dirty="0">
              <a:latin typeface="Times New Roman" panose="02020603050405020304" pitchFamily="18" charset="0"/>
            </a:endParaRPr>
          </a:p>
        </p:txBody>
      </p:sp>
      <p:sp>
        <p:nvSpPr>
          <p:cNvPr id="6" name="Título 1"/>
          <p:cNvSpPr>
            <a:spLocks noGrp="1"/>
          </p:cNvSpPr>
          <p:nvPr>
            <p:ph type="title"/>
          </p:nvPr>
        </p:nvSpPr>
        <p:spPr>
          <a:xfrm>
            <a:off x="677334" y="609600"/>
            <a:ext cx="8596668" cy="1320800"/>
          </a:xfrm>
        </p:spPr>
        <p:txBody>
          <a:bodyPr/>
          <a:lstStyle/>
          <a:p>
            <a:r>
              <a:rPr lang="es-ES" b="1" dirty="0"/>
              <a:t>Método </a:t>
            </a:r>
            <a:r>
              <a:rPr lang="es-ES" b="1" dirty="0" smtClean="0"/>
              <a:t>de inducción-deducción</a:t>
            </a:r>
            <a:endParaRPr lang="es-ES" dirty="0"/>
          </a:p>
        </p:txBody>
      </p:sp>
      <p:sp>
        <p:nvSpPr>
          <p:cNvPr id="5" name="CuadroTexto 4"/>
          <p:cNvSpPr txBox="1"/>
          <p:nvPr/>
        </p:nvSpPr>
        <p:spPr>
          <a:xfrm>
            <a:off x="9372600" y="6488668"/>
            <a:ext cx="3149600" cy="369332"/>
          </a:xfrm>
          <a:prstGeom prst="rect">
            <a:avLst/>
          </a:prstGeom>
          <a:noFill/>
        </p:spPr>
        <p:txBody>
          <a:bodyPr wrap="square" rtlCol="0">
            <a:spAutoFit/>
          </a:bodyPr>
          <a:lstStyle/>
          <a:p>
            <a:r>
              <a:rPr lang="es-ES" dirty="0" smtClean="0"/>
              <a:t>(Méndez &amp; Vélez, 2001)</a:t>
            </a:r>
            <a:endParaRPr lang="es-ES" dirty="0"/>
          </a:p>
        </p:txBody>
      </p:sp>
    </p:spTree>
    <p:extLst>
      <p:ext uri="{BB962C8B-B14F-4D97-AF65-F5344CB8AC3E}">
        <p14:creationId xmlns:p14="http://schemas.microsoft.com/office/powerpoint/2010/main" val="274642911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36034" y="306271"/>
            <a:ext cx="8596668" cy="1320800"/>
          </a:xfrm>
        </p:spPr>
        <p:txBody>
          <a:bodyPr/>
          <a:lstStyle/>
          <a:p>
            <a:r>
              <a:rPr lang="es-ES" b="1" dirty="0" smtClean="0"/>
              <a:t>3-Método </a:t>
            </a:r>
            <a:r>
              <a:rPr lang="es-ES" b="1" dirty="0"/>
              <a:t>de inducción-deducción</a:t>
            </a:r>
            <a:endParaRPr lang="es-ES" dirty="0"/>
          </a:p>
        </p:txBody>
      </p:sp>
      <p:sp>
        <p:nvSpPr>
          <p:cNvPr id="3" name="Marcador de contenido 2"/>
          <p:cNvSpPr>
            <a:spLocks noGrp="1"/>
          </p:cNvSpPr>
          <p:nvPr>
            <p:ph idx="1"/>
          </p:nvPr>
        </p:nvSpPr>
        <p:spPr>
          <a:xfrm>
            <a:off x="740834" y="1182689"/>
            <a:ext cx="9596966" cy="3880773"/>
          </a:xfrm>
        </p:spPr>
        <p:txBody>
          <a:bodyPr>
            <a:noAutofit/>
          </a:bodyPr>
          <a:lstStyle/>
          <a:p>
            <a:pPr algn="just"/>
            <a:r>
              <a:rPr lang="es-ES" sz="2200" dirty="0" smtClean="0">
                <a:solidFill>
                  <a:srgbClr val="FF0000"/>
                </a:solidFill>
              </a:rPr>
              <a:t>REGLAS</a:t>
            </a:r>
          </a:p>
          <a:p>
            <a:pPr algn="just"/>
            <a:r>
              <a:rPr lang="es-ES" sz="2200" dirty="0" smtClean="0"/>
              <a:t>Observar </a:t>
            </a:r>
            <a:r>
              <a:rPr lang="es-ES" sz="2200" dirty="0"/>
              <a:t>cómo ciertos fenómenos están asociados y por </a:t>
            </a:r>
            <a:r>
              <a:rPr lang="es-ES" sz="2200" dirty="0" smtClean="0"/>
              <a:t>inducción intentar </a:t>
            </a:r>
            <a:r>
              <a:rPr lang="es-ES" sz="2200" dirty="0"/>
              <a:t>descubrir la ley o los principios que permiten dicha asociación.</a:t>
            </a:r>
          </a:p>
          <a:p>
            <a:pPr algn="just"/>
            <a:r>
              <a:rPr lang="es-ES" sz="2200" dirty="0" smtClean="0"/>
              <a:t>A </a:t>
            </a:r>
            <a:r>
              <a:rPr lang="es-ES" sz="2200" dirty="0"/>
              <a:t>partir de la ley anterior, inducir una teoría más abstracta que </a:t>
            </a:r>
            <a:r>
              <a:rPr lang="es-ES" sz="2200" dirty="0" smtClean="0"/>
              <a:t>sea aplicable </a:t>
            </a:r>
            <a:r>
              <a:rPr lang="es-ES" sz="2200" dirty="0"/>
              <a:t>a fenómenos distintos de los que se partió.</a:t>
            </a:r>
          </a:p>
          <a:p>
            <a:pPr algn="just"/>
            <a:r>
              <a:rPr lang="es-ES" sz="2200" dirty="0" smtClean="0"/>
              <a:t>Deducir </a:t>
            </a:r>
            <a:r>
              <a:rPr lang="es-ES" sz="2200" dirty="0"/>
              <a:t>las consecuencias de la teoría con respecto a esos </a:t>
            </a:r>
            <a:r>
              <a:rPr lang="es-ES" sz="2200" dirty="0" smtClean="0"/>
              <a:t>nuevos fenómenos</a:t>
            </a:r>
            <a:r>
              <a:rPr lang="es-ES" sz="2200" dirty="0"/>
              <a:t>.</a:t>
            </a:r>
          </a:p>
          <a:p>
            <a:pPr algn="just"/>
            <a:r>
              <a:rPr lang="es-ES" sz="2200" dirty="0" smtClean="0"/>
              <a:t>Efectuar </a:t>
            </a:r>
            <a:r>
              <a:rPr lang="es-ES" sz="2200" dirty="0"/>
              <a:t>observaciones o experimentos para ver si las </a:t>
            </a:r>
            <a:r>
              <a:rPr lang="es-ES" sz="2200" dirty="0" smtClean="0"/>
              <a:t>consecuencias son </a:t>
            </a:r>
            <a:r>
              <a:rPr lang="es-ES" sz="2200" dirty="0"/>
              <a:t>verificadas por los hechos.</a:t>
            </a:r>
          </a:p>
          <a:p>
            <a:pPr algn="just"/>
            <a:r>
              <a:rPr lang="es-ES" sz="2200" dirty="0" smtClean="0"/>
              <a:t>Dicho </a:t>
            </a:r>
            <a:r>
              <a:rPr lang="es-ES" sz="2200" dirty="0"/>
              <a:t>método considera que entre mayor sea el número </a:t>
            </a:r>
            <a:r>
              <a:rPr lang="es-ES" sz="2200" dirty="0" smtClean="0"/>
              <a:t>de experimentos </a:t>
            </a:r>
            <a:r>
              <a:rPr lang="es-ES" sz="2200" dirty="0"/>
              <a:t>realizados, mayores serán las probabilidades de que </a:t>
            </a:r>
            <a:r>
              <a:rPr lang="es-ES" sz="2200" dirty="0" smtClean="0"/>
              <a:t>las leyes </a:t>
            </a:r>
            <a:r>
              <a:rPr lang="es-ES" sz="2200" dirty="0"/>
              <a:t>resulten verídicas.</a:t>
            </a:r>
          </a:p>
        </p:txBody>
      </p:sp>
      <p:sp>
        <p:nvSpPr>
          <p:cNvPr id="4" name="CuadroTexto 3"/>
          <p:cNvSpPr txBox="1"/>
          <p:nvPr/>
        </p:nvSpPr>
        <p:spPr>
          <a:xfrm>
            <a:off x="9347200" y="6488668"/>
            <a:ext cx="3149600" cy="369332"/>
          </a:xfrm>
          <a:prstGeom prst="rect">
            <a:avLst/>
          </a:prstGeom>
          <a:noFill/>
        </p:spPr>
        <p:txBody>
          <a:bodyPr wrap="square" rtlCol="0">
            <a:spAutoFit/>
          </a:bodyPr>
          <a:lstStyle/>
          <a:p>
            <a:r>
              <a:rPr lang="es-ES" dirty="0" smtClean="0"/>
              <a:t>(Méndez &amp; Vélez, 2001)</a:t>
            </a:r>
            <a:endParaRPr lang="es-ES" dirty="0"/>
          </a:p>
        </p:txBody>
      </p:sp>
    </p:spTree>
    <p:extLst>
      <p:ext uri="{BB962C8B-B14F-4D97-AF65-F5344CB8AC3E}">
        <p14:creationId xmlns:p14="http://schemas.microsoft.com/office/powerpoint/2010/main" val="140564736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715434" y="215900"/>
            <a:ext cx="8596668" cy="1320800"/>
          </a:xfrm>
        </p:spPr>
        <p:txBody>
          <a:bodyPr>
            <a:normAutofit/>
          </a:bodyPr>
          <a:lstStyle/>
          <a:p>
            <a:pPr>
              <a:lnSpc>
                <a:spcPct val="80000"/>
              </a:lnSpc>
            </a:pPr>
            <a:r>
              <a:rPr lang="es-ES" b="1" dirty="0" smtClean="0"/>
              <a:t>4-Método </a:t>
            </a:r>
            <a:r>
              <a:rPr lang="es-ES" b="1" dirty="0"/>
              <a:t>de análisis-síntesis</a:t>
            </a:r>
            <a:endParaRPr lang="es-ES" altLang="es-ES" dirty="0">
              <a:latin typeface="Times New Roman" panose="02020603050405020304" pitchFamily="18" charset="0"/>
            </a:endParaRPr>
          </a:p>
        </p:txBody>
      </p:sp>
      <p:sp>
        <p:nvSpPr>
          <p:cNvPr id="17411" name="Rectangle 3"/>
          <p:cNvSpPr>
            <a:spLocks noGrp="1" noChangeArrowheads="1"/>
          </p:cNvSpPr>
          <p:nvPr>
            <p:ph type="body" idx="1"/>
          </p:nvPr>
        </p:nvSpPr>
        <p:spPr>
          <a:xfrm>
            <a:off x="1079500" y="1536700"/>
            <a:ext cx="8610600" cy="3149600"/>
          </a:xfrm>
        </p:spPr>
        <p:txBody>
          <a:bodyPr>
            <a:noAutofit/>
          </a:bodyPr>
          <a:lstStyle/>
          <a:p>
            <a:pPr algn="just"/>
            <a:r>
              <a:rPr lang="es-ES" sz="3200" dirty="0"/>
              <a:t>Es un método que consiste en la separación de las partes de un todo </a:t>
            </a:r>
            <a:r>
              <a:rPr lang="es-ES" sz="3200" dirty="0" smtClean="0"/>
              <a:t>para estudiarlas </a:t>
            </a:r>
            <a:r>
              <a:rPr lang="es-ES" sz="3200" dirty="0"/>
              <a:t>en forma individual (Análisis), y la reunión racional de </a:t>
            </a:r>
            <a:r>
              <a:rPr lang="es-ES" sz="3200" dirty="0" smtClean="0"/>
              <a:t>elementos dispersos </a:t>
            </a:r>
            <a:r>
              <a:rPr lang="es-ES" sz="3200" dirty="0"/>
              <a:t>para estudiarlos en su totalidad. (Síntesis)</a:t>
            </a:r>
            <a:endParaRPr lang="es-ES" altLang="es-ES" sz="3200" dirty="0">
              <a:latin typeface="Times New Roman" panose="02020603050405020304" pitchFamily="18" charset="0"/>
            </a:endParaRPr>
          </a:p>
        </p:txBody>
      </p:sp>
      <p:sp>
        <p:nvSpPr>
          <p:cNvPr id="4" name="CuadroTexto 3"/>
          <p:cNvSpPr txBox="1"/>
          <p:nvPr/>
        </p:nvSpPr>
        <p:spPr>
          <a:xfrm>
            <a:off x="9312102" y="6488668"/>
            <a:ext cx="3149600" cy="369332"/>
          </a:xfrm>
          <a:prstGeom prst="rect">
            <a:avLst/>
          </a:prstGeom>
          <a:noFill/>
        </p:spPr>
        <p:txBody>
          <a:bodyPr wrap="square" rtlCol="0">
            <a:spAutoFit/>
          </a:bodyPr>
          <a:lstStyle/>
          <a:p>
            <a:r>
              <a:rPr lang="es-ES" dirty="0" smtClean="0"/>
              <a:t>(Méndez &amp; Vélez, 2001)</a:t>
            </a:r>
            <a:endParaRPr lang="es-ES" dirty="0"/>
          </a:p>
        </p:txBody>
      </p:sp>
    </p:spTree>
    <p:extLst>
      <p:ext uri="{BB962C8B-B14F-4D97-AF65-F5344CB8AC3E}">
        <p14:creationId xmlns:p14="http://schemas.microsoft.com/office/powerpoint/2010/main" val="351139800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545484" y="1169989"/>
            <a:ext cx="9728815" cy="3880773"/>
          </a:xfrm>
        </p:spPr>
        <p:txBody>
          <a:bodyPr>
            <a:noAutofit/>
          </a:bodyPr>
          <a:lstStyle/>
          <a:p>
            <a:pPr algn="just"/>
            <a:r>
              <a:rPr lang="es-ES" sz="2400" b="1" dirty="0" smtClean="0">
                <a:solidFill>
                  <a:srgbClr val="FF0000"/>
                </a:solidFill>
              </a:rPr>
              <a:t>ANÁLISIS</a:t>
            </a:r>
          </a:p>
          <a:p>
            <a:pPr algn="just"/>
            <a:r>
              <a:rPr lang="es-ES" sz="2400" dirty="0" smtClean="0"/>
              <a:t>Del </a:t>
            </a:r>
            <a:r>
              <a:rPr lang="es-ES" sz="2400" dirty="0"/>
              <a:t>griego </a:t>
            </a:r>
            <a:r>
              <a:rPr lang="es-ES" sz="2400" i="1" dirty="0"/>
              <a:t>analizas</a:t>
            </a:r>
            <a:r>
              <a:rPr lang="es-ES" sz="2400" dirty="0"/>
              <a:t>: descomposición, fragmentación de un cuerpo en </a:t>
            </a:r>
            <a:r>
              <a:rPr lang="es-ES" sz="2400" dirty="0" smtClean="0"/>
              <a:t>sus principios </a:t>
            </a:r>
            <a:r>
              <a:rPr lang="es-ES" sz="2400" dirty="0"/>
              <a:t>constitutivos. Método que va de lo compuesto a lo simple.</a:t>
            </a:r>
          </a:p>
          <a:p>
            <a:pPr algn="just"/>
            <a:r>
              <a:rPr lang="es-ES" sz="2400" dirty="0"/>
              <a:t>Proceso cognoscitivo por medio del cual una realidad es descompuesta </a:t>
            </a:r>
            <a:r>
              <a:rPr lang="es-ES" sz="2400" dirty="0" smtClean="0"/>
              <a:t>en partes </a:t>
            </a:r>
            <a:r>
              <a:rPr lang="es-ES" sz="2400" dirty="0"/>
              <a:t>para su mejor comprensión.</a:t>
            </a:r>
          </a:p>
          <a:p>
            <a:pPr algn="just"/>
            <a:r>
              <a:rPr lang="es-ES" sz="2400" dirty="0"/>
              <a:t>Separación de un todo en sus partes constitutivas con el propósito de </a:t>
            </a:r>
            <a:r>
              <a:rPr lang="es-ES" sz="2400" dirty="0" smtClean="0"/>
              <a:t>estudiar éstas </a:t>
            </a:r>
            <a:r>
              <a:rPr lang="es-ES" sz="2400" dirty="0"/>
              <a:t>por separado, así como las relaciones que las unen</a:t>
            </a:r>
            <a:r>
              <a:rPr lang="es-ES" sz="2400" dirty="0" smtClean="0"/>
              <a:t>.</a:t>
            </a:r>
            <a:r>
              <a:rPr lang="es-ES_tradnl" altLang="es-ES" sz="2400" dirty="0"/>
              <a:t> De esta manera  se establece la relación  causa –efecto entre los elementos que componen el objeto de investigación.</a:t>
            </a:r>
            <a:endParaRPr lang="es-ES" altLang="es-ES" sz="2400" dirty="0"/>
          </a:p>
          <a:p>
            <a:endParaRPr lang="es-ES" sz="2400" dirty="0"/>
          </a:p>
        </p:txBody>
      </p:sp>
      <p:sp>
        <p:nvSpPr>
          <p:cNvPr id="4" name="Rectangle 2"/>
          <p:cNvSpPr txBox="1">
            <a:spLocks noChangeArrowheads="1"/>
          </p:cNvSpPr>
          <p:nvPr/>
        </p:nvSpPr>
        <p:spPr>
          <a:xfrm>
            <a:off x="715434" y="215900"/>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80000"/>
              </a:lnSpc>
            </a:pPr>
            <a:r>
              <a:rPr lang="es-ES" b="1" dirty="0" smtClean="0"/>
              <a:t>4-Método de análisis-síntesis</a:t>
            </a:r>
            <a:endParaRPr lang="es-ES" altLang="es-ES" dirty="0">
              <a:latin typeface="Times New Roman" panose="02020603050405020304" pitchFamily="18" charset="0"/>
            </a:endParaRPr>
          </a:p>
        </p:txBody>
      </p:sp>
    </p:spTree>
    <p:extLst>
      <p:ext uri="{BB962C8B-B14F-4D97-AF65-F5344CB8AC3E}">
        <p14:creationId xmlns:p14="http://schemas.microsoft.com/office/powerpoint/2010/main" val="101596469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715434" y="1536700"/>
            <a:ext cx="8596668" cy="3880773"/>
          </a:xfrm>
        </p:spPr>
        <p:txBody>
          <a:bodyPr>
            <a:noAutofit/>
          </a:bodyPr>
          <a:lstStyle/>
          <a:p>
            <a:pPr algn="just"/>
            <a:r>
              <a:rPr lang="es-ES" sz="2400" dirty="0" smtClean="0">
                <a:solidFill>
                  <a:srgbClr val="FF0000"/>
                </a:solidFill>
              </a:rPr>
              <a:t>SÍNTESIS</a:t>
            </a:r>
          </a:p>
          <a:p>
            <a:pPr algn="just"/>
            <a:r>
              <a:rPr lang="es-ES" sz="2400" dirty="0" smtClean="0"/>
              <a:t>Del </a:t>
            </a:r>
            <a:r>
              <a:rPr lang="es-ES" sz="2400" dirty="0"/>
              <a:t>griego síntesis: método que procede de lo simple a lo compuesto, de </a:t>
            </a:r>
            <a:r>
              <a:rPr lang="es-ES" sz="2400" dirty="0" smtClean="0"/>
              <a:t>las partes </a:t>
            </a:r>
            <a:r>
              <a:rPr lang="es-ES" sz="2400" dirty="0"/>
              <a:t>al todo, de la causa a los efectos, del principio a las consecuencias.</a:t>
            </a:r>
          </a:p>
          <a:p>
            <a:pPr algn="just"/>
            <a:r>
              <a:rPr lang="es-ES" sz="2400" dirty="0"/>
              <a:t>Composición de un todo por la reunión de sus partes.</a:t>
            </a:r>
          </a:p>
          <a:p>
            <a:pPr algn="just"/>
            <a:r>
              <a:rPr lang="es-ES" sz="2400" dirty="0"/>
              <a:t>Reunión de las partes o elementos para analizar, dentro de un todo, </a:t>
            </a:r>
            <a:r>
              <a:rPr lang="es-ES" sz="2400" dirty="0" smtClean="0"/>
              <a:t>su naturaleza </a:t>
            </a:r>
            <a:r>
              <a:rPr lang="es-ES" sz="2400" dirty="0"/>
              <a:t>y comportamiento con el propósito de identificar las </a:t>
            </a:r>
            <a:r>
              <a:rPr lang="es-ES" sz="2400" dirty="0" smtClean="0"/>
              <a:t>características del </a:t>
            </a:r>
            <a:r>
              <a:rPr lang="es-ES" sz="2400" dirty="0"/>
              <a:t>fenómeno observado.</a:t>
            </a:r>
          </a:p>
        </p:txBody>
      </p:sp>
      <p:sp>
        <p:nvSpPr>
          <p:cNvPr id="4" name="Rectangle 2"/>
          <p:cNvSpPr txBox="1">
            <a:spLocks noChangeArrowheads="1"/>
          </p:cNvSpPr>
          <p:nvPr/>
        </p:nvSpPr>
        <p:spPr>
          <a:xfrm>
            <a:off x="715434" y="215900"/>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80000"/>
              </a:lnSpc>
            </a:pPr>
            <a:r>
              <a:rPr lang="es-ES" b="1" dirty="0" smtClean="0"/>
              <a:t>4-Método de análisis-síntesis</a:t>
            </a:r>
            <a:endParaRPr lang="es-ES" altLang="es-ES" dirty="0">
              <a:latin typeface="Times New Roman" panose="02020603050405020304" pitchFamily="18" charset="0"/>
            </a:endParaRPr>
          </a:p>
        </p:txBody>
      </p:sp>
    </p:spTree>
    <p:extLst>
      <p:ext uri="{BB962C8B-B14F-4D97-AF65-F5344CB8AC3E}">
        <p14:creationId xmlns:p14="http://schemas.microsoft.com/office/powerpoint/2010/main" val="187012137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588434" y="1042989"/>
            <a:ext cx="10435166" cy="3880773"/>
          </a:xfrm>
        </p:spPr>
        <p:txBody>
          <a:bodyPr>
            <a:noAutofit/>
          </a:bodyPr>
          <a:lstStyle/>
          <a:p>
            <a:pPr algn="just"/>
            <a:r>
              <a:rPr lang="es-ES" sz="2800" dirty="0" smtClean="0">
                <a:solidFill>
                  <a:srgbClr val="FF0000"/>
                </a:solidFill>
              </a:rPr>
              <a:t>REGLAS</a:t>
            </a:r>
            <a:endParaRPr lang="es-ES" sz="2800" dirty="0" smtClean="0"/>
          </a:p>
          <a:p>
            <a:pPr algn="just"/>
            <a:r>
              <a:rPr lang="es-ES" sz="2800" dirty="0" smtClean="0"/>
              <a:t>Observación </a:t>
            </a:r>
            <a:r>
              <a:rPr lang="es-ES" sz="2800" dirty="0"/>
              <a:t>de un fenómeno, sus hechos, comportamiento, partes </a:t>
            </a:r>
            <a:r>
              <a:rPr lang="es-ES" sz="2800" dirty="0" smtClean="0"/>
              <a:t>y componentes</a:t>
            </a:r>
            <a:r>
              <a:rPr lang="es-ES" sz="2800" dirty="0"/>
              <a:t>.</a:t>
            </a:r>
          </a:p>
          <a:p>
            <a:pPr algn="just"/>
            <a:r>
              <a:rPr lang="es-ES" sz="2800" dirty="0" smtClean="0"/>
              <a:t>Descripción</a:t>
            </a:r>
            <a:r>
              <a:rPr lang="es-ES" sz="2800" dirty="0"/>
              <a:t>. Identificación de todos sus elementos, partes </a:t>
            </a:r>
            <a:r>
              <a:rPr lang="es-ES" sz="2800" dirty="0" smtClean="0"/>
              <a:t>y componentes </a:t>
            </a:r>
            <a:r>
              <a:rPr lang="es-ES" sz="2800" dirty="0"/>
              <a:t>para poder entenderlo.</a:t>
            </a:r>
          </a:p>
          <a:p>
            <a:pPr algn="just"/>
            <a:r>
              <a:rPr lang="es-ES" sz="2800" dirty="0" smtClean="0"/>
              <a:t>Examen </a:t>
            </a:r>
            <a:r>
              <a:rPr lang="es-ES" sz="2800" dirty="0"/>
              <a:t>crítico. Es la revisión rigurosa de cada uno de los elementos </a:t>
            </a:r>
            <a:r>
              <a:rPr lang="es-ES" sz="2800" dirty="0" smtClean="0"/>
              <a:t>de un </a:t>
            </a:r>
            <a:r>
              <a:rPr lang="es-ES" sz="2800" dirty="0"/>
              <a:t>todo.</a:t>
            </a:r>
          </a:p>
          <a:p>
            <a:pPr algn="just"/>
            <a:r>
              <a:rPr lang="es-ES" sz="2800" dirty="0" smtClean="0"/>
              <a:t>Descomposición</a:t>
            </a:r>
            <a:r>
              <a:rPr lang="es-ES" sz="2800" dirty="0"/>
              <a:t>. Análisis exhaustivo de todos los </a:t>
            </a:r>
            <a:r>
              <a:rPr lang="es-ES" sz="2800" dirty="0" smtClean="0"/>
              <a:t>detalles, comportamientos </a:t>
            </a:r>
            <a:r>
              <a:rPr lang="es-ES" sz="2800" dirty="0"/>
              <a:t>y características de cada uno de los </a:t>
            </a:r>
            <a:r>
              <a:rPr lang="es-ES" sz="2800" dirty="0" smtClean="0"/>
              <a:t>elementos constitutivos </a:t>
            </a:r>
            <a:r>
              <a:rPr lang="es-ES" sz="2800" dirty="0"/>
              <a:t>de un todo; estudio de sus partes</a:t>
            </a:r>
            <a:r>
              <a:rPr lang="es-ES" sz="2800" dirty="0" smtClean="0"/>
              <a:t>.</a:t>
            </a:r>
            <a:endParaRPr lang="es-ES" sz="2800" dirty="0"/>
          </a:p>
        </p:txBody>
      </p:sp>
      <p:sp>
        <p:nvSpPr>
          <p:cNvPr id="4" name="Rectangle 2"/>
          <p:cNvSpPr txBox="1">
            <a:spLocks noChangeArrowheads="1"/>
          </p:cNvSpPr>
          <p:nvPr/>
        </p:nvSpPr>
        <p:spPr>
          <a:xfrm>
            <a:off x="715434" y="215900"/>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80000"/>
              </a:lnSpc>
            </a:pPr>
            <a:r>
              <a:rPr lang="es-ES" b="1" dirty="0" smtClean="0"/>
              <a:t>4-Método de análisis-síntesis</a:t>
            </a:r>
            <a:endParaRPr lang="es-ES" altLang="es-ES" dirty="0">
              <a:latin typeface="Times New Roman" panose="02020603050405020304" pitchFamily="18" charset="0"/>
            </a:endParaRPr>
          </a:p>
        </p:txBody>
      </p:sp>
    </p:spTree>
    <p:extLst>
      <p:ext uri="{BB962C8B-B14F-4D97-AF65-F5344CB8AC3E}">
        <p14:creationId xmlns:p14="http://schemas.microsoft.com/office/powerpoint/2010/main" val="194690343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563034" y="763589"/>
            <a:ext cx="10435166" cy="3880773"/>
          </a:xfrm>
        </p:spPr>
        <p:txBody>
          <a:bodyPr>
            <a:noAutofit/>
          </a:bodyPr>
          <a:lstStyle/>
          <a:p>
            <a:pPr algn="just"/>
            <a:r>
              <a:rPr lang="es-ES" sz="2800" dirty="0" smtClean="0">
                <a:solidFill>
                  <a:srgbClr val="FF0000"/>
                </a:solidFill>
              </a:rPr>
              <a:t>REGLAS</a:t>
            </a:r>
            <a:endParaRPr lang="es-ES" sz="2800" dirty="0" smtClean="0"/>
          </a:p>
          <a:p>
            <a:pPr algn="just"/>
            <a:r>
              <a:rPr lang="es-ES" sz="2800" dirty="0" smtClean="0"/>
              <a:t>Enumeración</a:t>
            </a:r>
            <a:r>
              <a:rPr lang="es-ES" sz="2800" dirty="0"/>
              <a:t>. Desintegración de los componentes a fin </a:t>
            </a:r>
            <a:r>
              <a:rPr lang="es-ES" sz="2800" dirty="0" smtClean="0"/>
              <a:t>de identificarlos</a:t>
            </a:r>
            <a:r>
              <a:rPr lang="es-ES" sz="2800" dirty="0"/>
              <a:t>, registrarlos y establecer sus relaciones con los demás.</a:t>
            </a:r>
          </a:p>
          <a:p>
            <a:pPr algn="just"/>
            <a:r>
              <a:rPr lang="es-ES" sz="2800" dirty="0" smtClean="0"/>
              <a:t>Ordenación </a:t>
            </a:r>
            <a:r>
              <a:rPr lang="es-ES" sz="2800" dirty="0"/>
              <a:t>Volver a armar y reacomodar cada un de las partes del </a:t>
            </a:r>
            <a:r>
              <a:rPr lang="es-ES" sz="2800" dirty="0" smtClean="0"/>
              <a:t>todo descompuesto </a:t>
            </a:r>
            <a:r>
              <a:rPr lang="es-ES" sz="2800" dirty="0"/>
              <a:t>a fin de restituir su estado original.</a:t>
            </a:r>
          </a:p>
          <a:p>
            <a:pPr algn="just"/>
            <a:r>
              <a:rPr lang="es-ES" sz="2800" dirty="0" smtClean="0"/>
              <a:t>Clasificación</a:t>
            </a:r>
            <a:r>
              <a:rPr lang="es-ES" sz="2800" dirty="0"/>
              <a:t>. Ordenación de cada una de las partes por </a:t>
            </a:r>
            <a:r>
              <a:rPr lang="es-ES" sz="2800" dirty="0" smtClean="0"/>
              <a:t>clases, siguiendo </a:t>
            </a:r>
            <a:r>
              <a:rPr lang="es-ES" sz="2800" dirty="0"/>
              <a:t>el patrón del fenómeno analizado, para conocer </a:t>
            </a:r>
            <a:r>
              <a:rPr lang="es-ES" sz="2800" dirty="0" smtClean="0"/>
              <a:t>sus características</a:t>
            </a:r>
            <a:r>
              <a:rPr lang="es-ES" sz="2800" dirty="0"/>
              <a:t>, detalles y comportamiento.</a:t>
            </a:r>
          </a:p>
          <a:p>
            <a:pPr algn="just"/>
            <a:r>
              <a:rPr lang="es-ES" sz="2800" dirty="0" smtClean="0"/>
              <a:t>Conclusión</a:t>
            </a:r>
            <a:r>
              <a:rPr lang="es-ES" sz="2800" dirty="0"/>
              <a:t>. Analizar los resultados obtenidos, estudiarlos y dar </a:t>
            </a:r>
            <a:r>
              <a:rPr lang="es-ES" sz="2800" dirty="0" smtClean="0"/>
              <a:t>una explicación </a:t>
            </a:r>
            <a:r>
              <a:rPr lang="es-ES" sz="2800" dirty="0"/>
              <a:t>del fenómeno observado.</a:t>
            </a:r>
          </a:p>
        </p:txBody>
      </p:sp>
      <p:sp>
        <p:nvSpPr>
          <p:cNvPr id="4" name="Rectangle 2"/>
          <p:cNvSpPr txBox="1">
            <a:spLocks noChangeArrowheads="1"/>
          </p:cNvSpPr>
          <p:nvPr/>
        </p:nvSpPr>
        <p:spPr>
          <a:xfrm>
            <a:off x="715434" y="215900"/>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80000"/>
              </a:lnSpc>
            </a:pPr>
            <a:r>
              <a:rPr lang="es-ES" b="1" dirty="0" smtClean="0"/>
              <a:t>4-Método de análisis-síntesis</a:t>
            </a:r>
            <a:endParaRPr lang="es-ES" altLang="es-ES" dirty="0">
              <a:latin typeface="Times New Roman" panose="02020603050405020304" pitchFamily="18" charset="0"/>
            </a:endParaRPr>
          </a:p>
        </p:txBody>
      </p:sp>
    </p:spTree>
    <p:extLst>
      <p:ext uri="{BB962C8B-B14F-4D97-AF65-F5344CB8AC3E}">
        <p14:creationId xmlns:p14="http://schemas.microsoft.com/office/powerpoint/2010/main" val="295949959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smtClean="0"/>
              <a:t>5-Método </a:t>
            </a:r>
            <a:r>
              <a:rPr lang="es-ES" b="1" dirty="0"/>
              <a:t>Hipotético – Deductivo</a:t>
            </a:r>
            <a:endParaRPr lang="es-ES" dirty="0"/>
          </a:p>
        </p:txBody>
      </p:sp>
      <p:sp>
        <p:nvSpPr>
          <p:cNvPr id="3" name="Marcador de contenido 2"/>
          <p:cNvSpPr>
            <a:spLocks noGrp="1"/>
          </p:cNvSpPr>
          <p:nvPr>
            <p:ph idx="1"/>
          </p:nvPr>
        </p:nvSpPr>
        <p:spPr>
          <a:xfrm>
            <a:off x="677334" y="1627189"/>
            <a:ext cx="9101666" cy="3880773"/>
          </a:xfrm>
        </p:spPr>
        <p:txBody>
          <a:bodyPr>
            <a:noAutofit/>
          </a:bodyPr>
          <a:lstStyle/>
          <a:p>
            <a:pPr algn="just"/>
            <a:r>
              <a:rPr lang="es-ES" sz="2800" dirty="0"/>
              <a:t>En las ciencias que han alcanzado determinado desarrollo teórico </a:t>
            </a:r>
            <a:r>
              <a:rPr lang="es-ES" sz="2800" dirty="0" smtClean="0"/>
              <a:t>metodológico, las </a:t>
            </a:r>
            <a:r>
              <a:rPr lang="es-ES" sz="2800" dirty="0"/>
              <a:t>hipótesis cumplen una función importante en el progreso del conocimiento, </a:t>
            </a:r>
            <a:r>
              <a:rPr lang="es-ES" sz="2800" dirty="0" smtClean="0"/>
              <a:t>al convertirse </a:t>
            </a:r>
            <a:r>
              <a:rPr lang="es-ES" sz="2800" dirty="0"/>
              <a:t>en punto de partida de nuevas deducciones, dando lugar </a:t>
            </a:r>
            <a:r>
              <a:rPr lang="es-ES" sz="2800" dirty="0" smtClean="0"/>
              <a:t>al denominado </a:t>
            </a:r>
            <a:r>
              <a:rPr lang="es-ES" sz="2800" dirty="0"/>
              <a:t>método hipotético-deductivo.</a:t>
            </a:r>
          </a:p>
          <a:p>
            <a:pPr algn="just"/>
            <a:r>
              <a:rPr lang="es-ES" sz="2800" dirty="0"/>
              <a:t>El método hipotético-deductivo es la vía primera de inferencias lógicas </a:t>
            </a:r>
            <a:r>
              <a:rPr lang="es-ES" sz="2800" dirty="0" smtClean="0"/>
              <a:t>deductivas para </a:t>
            </a:r>
            <a:r>
              <a:rPr lang="es-ES" sz="2800" dirty="0"/>
              <a:t>arribar a conclusiones particulares a partir de la Hipótesis, que después </a:t>
            </a:r>
            <a:r>
              <a:rPr lang="es-ES" sz="2800" dirty="0" smtClean="0"/>
              <a:t>se pueden </a:t>
            </a:r>
            <a:r>
              <a:rPr lang="es-ES" sz="2800" dirty="0"/>
              <a:t>comprobar experimentalmente.</a:t>
            </a:r>
          </a:p>
        </p:txBody>
      </p:sp>
    </p:spTree>
    <p:extLst>
      <p:ext uri="{BB962C8B-B14F-4D97-AF65-F5344CB8AC3E}">
        <p14:creationId xmlns:p14="http://schemas.microsoft.com/office/powerpoint/2010/main" val="80655760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6-Modelacion</a:t>
            </a:r>
            <a:endParaRPr lang="es-ES" dirty="0"/>
          </a:p>
        </p:txBody>
      </p:sp>
      <p:sp>
        <p:nvSpPr>
          <p:cNvPr id="3" name="Marcador de contenido 2"/>
          <p:cNvSpPr>
            <a:spLocks noGrp="1"/>
          </p:cNvSpPr>
          <p:nvPr>
            <p:ph idx="1"/>
          </p:nvPr>
        </p:nvSpPr>
        <p:spPr>
          <a:xfrm>
            <a:off x="677334" y="1576389"/>
            <a:ext cx="10117666" cy="3880773"/>
          </a:xfrm>
        </p:spPr>
        <p:txBody>
          <a:bodyPr>
            <a:normAutofit/>
          </a:bodyPr>
          <a:lstStyle/>
          <a:p>
            <a:r>
              <a:rPr lang="es-ES" sz="2400" dirty="0"/>
              <a:t>La modelación es el proceso mediante el cual se crea una representación o modelo para investigar la realidad</a:t>
            </a:r>
            <a:r>
              <a:rPr lang="es-ES" sz="2400" dirty="0" smtClean="0"/>
              <a:t>.</a:t>
            </a:r>
          </a:p>
          <a:p>
            <a:r>
              <a:rPr lang="es-ES" sz="2400" dirty="0" smtClean="0"/>
              <a:t>Un modelo es una abstracción del mundo real.</a:t>
            </a:r>
            <a:endParaRPr lang="es-ES" sz="2400" dirty="0"/>
          </a:p>
        </p:txBody>
      </p:sp>
      <p:pic>
        <p:nvPicPr>
          <p:cNvPr id="4" name="Imagen 3"/>
          <p:cNvPicPr>
            <a:picLocks noChangeAspect="1"/>
          </p:cNvPicPr>
          <p:nvPr/>
        </p:nvPicPr>
        <p:blipFill>
          <a:blip r:embed="rId2"/>
          <a:stretch>
            <a:fillRect/>
          </a:stretch>
        </p:blipFill>
        <p:spPr>
          <a:xfrm>
            <a:off x="1587327" y="2897189"/>
            <a:ext cx="7686675" cy="3481387"/>
          </a:xfrm>
          <a:prstGeom prst="rect">
            <a:avLst/>
          </a:prstGeom>
        </p:spPr>
      </p:pic>
    </p:spTree>
    <p:extLst>
      <p:ext uri="{BB962C8B-B14F-4D97-AF65-F5344CB8AC3E}">
        <p14:creationId xmlns:p14="http://schemas.microsoft.com/office/powerpoint/2010/main" val="159256665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4" y="292100"/>
            <a:ext cx="8596668" cy="1320800"/>
          </a:xfrm>
        </p:spPr>
        <p:txBody>
          <a:bodyPr/>
          <a:lstStyle/>
          <a:p>
            <a:r>
              <a:rPr lang="es-ES" dirty="0" smtClean="0"/>
              <a:t>6-Modelacion: Tipos de modelos</a:t>
            </a:r>
            <a:endParaRPr lang="es-ES" dirty="0"/>
          </a:p>
        </p:txBody>
      </p:sp>
      <p:sp>
        <p:nvSpPr>
          <p:cNvPr id="3" name="Marcador de contenido 2"/>
          <p:cNvSpPr>
            <a:spLocks noGrp="1"/>
          </p:cNvSpPr>
          <p:nvPr>
            <p:ph idx="1"/>
          </p:nvPr>
        </p:nvSpPr>
        <p:spPr>
          <a:xfrm>
            <a:off x="486834" y="1157289"/>
            <a:ext cx="10828866" cy="4570411"/>
          </a:xfrm>
        </p:spPr>
        <p:txBody>
          <a:bodyPr>
            <a:noAutofit/>
          </a:bodyPr>
          <a:lstStyle/>
          <a:p>
            <a:pPr algn="just"/>
            <a:r>
              <a:rPr lang="es-ES" sz="2000" u="sng" dirty="0" smtClean="0">
                <a:solidFill>
                  <a:srgbClr val="FF0000"/>
                </a:solidFill>
              </a:rPr>
              <a:t>Modelos Físicos: </a:t>
            </a:r>
            <a:r>
              <a:rPr lang="es-ES" sz="2000" dirty="0" smtClean="0"/>
              <a:t>Es </a:t>
            </a:r>
            <a:r>
              <a:rPr lang="es-ES" sz="2000" dirty="0"/>
              <a:t>una representación o copia -generalmente a escala, ya sea mayor o menor- de algún objeto de interés y que permite su examen en diferentes </a:t>
            </a:r>
            <a:r>
              <a:rPr lang="es-ES" sz="2000" dirty="0" smtClean="0"/>
              <a:t>circunstancias.</a:t>
            </a:r>
          </a:p>
          <a:p>
            <a:pPr algn="just"/>
            <a:r>
              <a:rPr lang="es-ES" sz="2000" u="sng" dirty="0">
                <a:solidFill>
                  <a:srgbClr val="FF0000"/>
                </a:solidFill>
              </a:rPr>
              <a:t>Modelos </a:t>
            </a:r>
            <a:r>
              <a:rPr lang="es-ES" sz="2000" u="sng" dirty="0" smtClean="0">
                <a:solidFill>
                  <a:srgbClr val="FF0000"/>
                </a:solidFill>
              </a:rPr>
              <a:t>Conceptuales: </a:t>
            </a:r>
            <a:r>
              <a:rPr lang="es-ES" sz="2000" dirty="0" smtClean="0"/>
              <a:t>Pueden </a:t>
            </a:r>
            <a:r>
              <a:rPr lang="es-ES" sz="2000" dirty="0"/>
              <a:t>entenderse como un mapa de conceptos y sus relaciones, incluyendo suposiciones acerca de la naturaleza tanto de los fenómenos </a:t>
            </a:r>
            <a:r>
              <a:rPr lang="es-ES" sz="2000" dirty="0" smtClean="0"/>
              <a:t>como </a:t>
            </a:r>
            <a:r>
              <a:rPr lang="es-ES" sz="2000" dirty="0"/>
              <a:t>sus relaciones. Estos modelos implican un alto nivel de </a:t>
            </a:r>
            <a:r>
              <a:rPr lang="es-ES" sz="2000" dirty="0" smtClean="0"/>
              <a:t>abstracción, concentrándose </a:t>
            </a:r>
            <a:r>
              <a:rPr lang="es-ES" sz="2000" dirty="0"/>
              <a:t>en aspectos de categorías semánticas o conceptuales que son considerados fundamentales para la comprensión de lo </a:t>
            </a:r>
            <a:r>
              <a:rPr lang="es-ES" sz="2000" dirty="0" smtClean="0"/>
              <a:t>representado.</a:t>
            </a:r>
          </a:p>
          <a:p>
            <a:pPr algn="just"/>
            <a:r>
              <a:rPr lang="es-ES" sz="2000" u="sng" dirty="0">
                <a:solidFill>
                  <a:srgbClr val="FF0000"/>
                </a:solidFill>
              </a:rPr>
              <a:t>Modelos </a:t>
            </a:r>
            <a:r>
              <a:rPr lang="es-ES" sz="2000" u="sng" dirty="0" smtClean="0">
                <a:solidFill>
                  <a:srgbClr val="FF0000"/>
                </a:solidFill>
              </a:rPr>
              <a:t>analógicos:</a:t>
            </a:r>
            <a:r>
              <a:rPr lang="es-ES" sz="2000" dirty="0" smtClean="0"/>
              <a:t> Se basan </a:t>
            </a:r>
            <a:r>
              <a:rPr lang="es-ES" sz="2000" dirty="0"/>
              <a:t>en las analogías que se observan desde el punto de vista del comportamiento de sistemas físicos diferentes que, sin embargo, están regidos por formulaciones matemáticas </a:t>
            </a:r>
            <a:r>
              <a:rPr lang="es-ES" sz="2000" dirty="0" smtClean="0"/>
              <a:t>idénticas</a:t>
            </a:r>
          </a:p>
          <a:p>
            <a:pPr algn="just"/>
            <a:r>
              <a:rPr lang="es-ES" sz="2000" u="sng" dirty="0">
                <a:solidFill>
                  <a:srgbClr val="FF0000"/>
                </a:solidFill>
              </a:rPr>
              <a:t>Modelos </a:t>
            </a:r>
            <a:r>
              <a:rPr lang="es-ES" sz="2000" u="sng" dirty="0" smtClean="0">
                <a:solidFill>
                  <a:srgbClr val="FF0000"/>
                </a:solidFill>
              </a:rPr>
              <a:t>gráficos:</a:t>
            </a:r>
            <a:r>
              <a:rPr lang="es-ES" sz="2000" dirty="0"/>
              <a:t> S</a:t>
            </a:r>
            <a:r>
              <a:rPr lang="es-ES" sz="2000" dirty="0" smtClean="0"/>
              <a:t>on </a:t>
            </a:r>
            <a:r>
              <a:rPr lang="es-ES" sz="2000" dirty="0"/>
              <a:t>la representación de </a:t>
            </a:r>
            <a:r>
              <a:rPr lang="es-ES" sz="2000" dirty="0" smtClean="0"/>
              <a:t>datos</a:t>
            </a:r>
            <a:r>
              <a:rPr lang="es-ES" sz="2000" dirty="0"/>
              <a:t>,</a:t>
            </a:r>
            <a:r>
              <a:rPr lang="es-ES" sz="2000" dirty="0" smtClean="0"/>
              <a:t> </a:t>
            </a:r>
            <a:r>
              <a:rPr lang="es-ES" sz="2000" dirty="0"/>
              <a:t>generalmente numéricos, mediante recursos gráficos (tales como líneas, vectores, superficies o símbolos</a:t>
            </a:r>
            <a:r>
              <a:rPr lang="es-ES" sz="2000" dirty="0" smtClean="0"/>
              <a:t>).</a:t>
            </a:r>
            <a:endParaRPr lang="es-ES" sz="2000" dirty="0"/>
          </a:p>
          <a:p>
            <a:pPr algn="just"/>
            <a:r>
              <a:rPr lang="es-ES" sz="2000" u="sng" dirty="0">
                <a:solidFill>
                  <a:srgbClr val="FF0000"/>
                </a:solidFill>
              </a:rPr>
              <a:t>Modelos </a:t>
            </a:r>
            <a:r>
              <a:rPr lang="es-ES" sz="2000" u="sng" dirty="0" smtClean="0">
                <a:solidFill>
                  <a:srgbClr val="FF0000"/>
                </a:solidFill>
              </a:rPr>
              <a:t>matemáticos:</a:t>
            </a:r>
            <a:r>
              <a:rPr lang="es-ES" sz="2000" dirty="0" smtClean="0">
                <a:solidFill>
                  <a:srgbClr val="FF0000"/>
                </a:solidFill>
              </a:rPr>
              <a:t> </a:t>
            </a:r>
            <a:r>
              <a:rPr lang="es-ES" sz="2000" dirty="0"/>
              <a:t>Busca representar fenómenos o relaciones entre ellos a través de una formulación matemática. </a:t>
            </a:r>
          </a:p>
        </p:txBody>
      </p:sp>
      <p:sp>
        <p:nvSpPr>
          <p:cNvPr id="4" name="Rectángulo 3"/>
          <p:cNvSpPr/>
          <p:nvPr/>
        </p:nvSpPr>
        <p:spPr>
          <a:xfrm>
            <a:off x="863600" y="6488668"/>
            <a:ext cx="9486900" cy="369332"/>
          </a:xfrm>
          <a:prstGeom prst="rect">
            <a:avLst/>
          </a:prstGeom>
        </p:spPr>
        <p:txBody>
          <a:bodyPr wrap="square">
            <a:spAutoFit/>
          </a:bodyPr>
          <a:lstStyle/>
          <a:p>
            <a:r>
              <a:rPr lang="es-ES" dirty="0"/>
              <a:t>http://www.tiposde.org/ciencias-exactas/415-tipos-de-modelos-cientificos/</a:t>
            </a:r>
          </a:p>
        </p:txBody>
      </p:sp>
    </p:spTree>
    <p:extLst>
      <p:ext uri="{BB962C8B-B14F-4D97-AF65-F5344CB8AC3E}">
        <p14:creationId xmlns:p14="http://schemas.microsoft.com/office/powerpoint/2010/main" val="3434412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INTRODUCCIÓN </a:t>
            </a:r>
            <a:endParaRPr lang="es-ES" dirty="0"/>
          </a:p>
        </p:txBody>
      </p:sp>
      <p:sp>
        <p:nvSpPr>
          <p:cNvPr id="3" name="Marcador de contenido 2"/>
          <p:cNvSpPr>
            <a:spLocks noGrp="1"/>
          </p:cNvSpPr>
          <p:nvPr>
            <p:ph idx="1"/>
          </p:nvPr>
        </p:nvSpPr>
        <p:spPr>
          <a:xfrm>
            <a:off x="575734" y="1512889"/>
            <a:ext cx="10117666" cy="3880773"/>
          </a:xfrm>
        </p:spPr>
        <p:txBody>
          <a:bodyPr>
            <a:noAutofit/>
          </a:bodyPr>
          <a:lstStyle/>
          <a:p>
            <a:pPr algn="just"/>
            <a:r>
              <a:rPr lang="es-CO" sz="3200" dirty="0"/>
              <a:t>En este apartado se describe de manera organizada y precisa</a:t>
            </a:r>
            <a:r>
              <a:rPr lang="es-CO" sz="3200" dirty="0">
                <a:solidFill>
                  <a:srgbClr val="FF0000"/>
                </a:solidFill>
              </a:rPr>
              <a:t> cómo </a:t>
            </a:r>
            <a:r>
              <a:rPr lang="es-CO" sz="3200" dirty="0"/>
              <a:t>se alcanzarán los objetivos propuestos y se obtendrá, con ello, una solución adecuada a la pregunta de investigación. Se especifica qué tipos de métodos de investigación se seguirán en las  diferentes fases. </a:t>
            </a:r>
            <a:endParaRPr lang="es-ES" sz="3200" dirty="0"/>
          </a:p>
        </p:txBody>
      </p:sp>
    </p:spTree>
    <p:extLst>
      <p:ext uri="{BB962C8B-B14F-4D97-AF65-F5344CB8AC3E}">
        <p14:creationId xmlns:p14="http://schemas.microsoft.com/office/powerpoint/2010/main" val="219454147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77334" y="1093789"/>
            <a:ext cx="10562166" cy="3880773"/>
          </a:xfrm>
        </p:spPr>
        <p:txBody>
          <a:bodyPr>
            <a:noAutofit/>
          </a:bodyPr>
          <a:lstStyle/>
          <a:p>
            <a:pPr marL="0" indent="0" algn="just" fontAlgn="base">
              <a:buNone/>
            </a:pPr>
            <a:r>
              <a:rPr lang="es-ES" sz="2000" u="sng" dirty="0" smtClean="0">
                <a:solidFill>
                  <a:srgbClr val="FF0000"/>
                </a:solidFill>
              </a:rPr>
              <a:t>Modelos </a:t>
            </a:r>
            <a:r>
              <a:rPr lang="es-ES" sz="2000" u="sng" dirty="0">
                <a:solidFill>
                  <a:srgbClr val="FF0000"/>
                </a:solidFill>
              </a:rPr>
              <a:t>matemáticos:</a:t>
            </a:r>
            <a:endParaRPr lang="es-ES" sz="2000" b="1" dirty="0" smtClean="0"/>
          </a:p>
          <a:p>
            <a:pPr algn="just" fontAlgn="base"/>
            <a:r>
              <a:rPr lang="es-ES" sz="2000" b="1" dirty="0" smtClean="0">
                <a:solidFill>
                  <a:srgbClr val="FF0000"/>
                </a:solidFill>
              </a:rPr>
              <a:t>Modelos deterministas</a:t>
            </a:r>
            <a:r>
              <a:rPr lang="es-ES" sz="2000" dirty="0" smtClean="0">
                <a:solidFill>
                  <a:srgbClr val="FF0000"/>
                </a:solidFill>
              </a:rPr>
              <a:t>: </a:t>
            </a:r>
            <a:r>
              <a:rPr lang="es-ES" sz="2000" dirty="0" smtClean="0"/>
              <a:t>los modelos deterministas cuentan con la particularidad de que los datos empleados y el fenómeno estudiado se conocen de manera total. es decir que las fórmulas utilizadas son de tal exactitud, que lograrán obtener un resultado preciso. por ejemplo, la ley de gravitación formulada por newton.</a:t>
            </a:r>
          </a:p>
          <a:p>
            <a:pPr algn="just" fontAlgn="base"/>
            <a:r>
              <a:rPr lang="es-ES" sz="2000" b="1" dirty="0">
                <a:solidFill>
                  <a:srgbClr val="FF0000"/>
                </a:solidFill>
              </a:rPr>
              <a:t>M</a:t>
            </a:r>
            <a:r>
              <a:rPr lang="es-ES" sz="2000" b="1" dirty="0" smtClean="0">
                <a:solidFill>
                  <a:srgbClr val="FF0000"/>
                </a:solidFill>
              </a:rPr>
              <a:t>odelos numéricos</a:t>
            </a:r>
            <a:r>
              <a:rPr lang="es-ES" sz="2000" dirty="0" smtClean="0">
                <a:solidFill>
                  <a:srgbClr val="FF0000"/>
                </a:solidFill>
              </a:rPr>
              <a:t>: </a:t>
            </a:r>
            <a:r>
              <a:rPr lang="es-ES" sz="2000" dirty="0" smtClean="0"/>
              <a:t>aquí las circunstancias de inicio y la realidad física son simbolizadas por medio de una serie numérica.  con la aplicación de un método específico se adquiere un resultado también de carácter numérico que proporciona las consecuencias o derivaciones de las condiciones dadas al principio.</a:t>
            </a:r>
          </a:p>
          <a:p>
            <a:pPr algn="just" fontAlgn="base"/>
            <a:r>
              <a:rPr lang="es-ES" sz="2000" b="1" dirty="0">
                <a:solidFill>
                  <a:srgbClr val="FF0000"/>
                </a:solidFill>
              </a:rPr>
              <a:t>M</a:t>
            </a:r>
            <a:r>
              <a:rPr lang="es-ES" sz="2000" b="1" dirty="0" smtClean="0">
                <a:solidFill>
                  <a:srgbClr val="FF0000"/>
                </a:solidFill>
              </a:rPr>
              <a:t>odelos estocástico</a:t>
            </a:r>
            <a:r>
              <a:rPr lang="es-ES" sz="2000" dirty="0" smtClean="0">
                <a:solidFill>
                  <a:srgbClr val="FF0000"/>
                </a:solidFill>
              </a:rPr>
              <a:t>: </a:t>
            </a:r>
            <a:r>
              <a:rPr lang="es-ES" sz="2000" dirty="0" smtClean="0"/>
              <a:t>a diferencia de los modelos deterministas, en esta clase de modelo no se conocen los datos con exactitud, de manera que se observa un cierto grado de incertidumbre. como consecuencia, el resultado obtenido representara una probabilidad y no una certeza total.</a:t>
            </a:r>
          </a:p>
          <a:p>
            <a:pPr algn="just" fontAlgn="base"/>
            <a:r>
              <a:rPr lang="es-ES" sz="2000" dirty="0"/>
              <a:t/>
            </a:r>
            <a:br>
              <a:rPr lang="es-ES" sz="2000" dirty="0"/>
            </a:br>
            <a:r>
              <a:rPr lang="es-ES" sz="2000" dirty="0"/>
              <a:t/>
            </a:r>
            <a:br>
              <a:rPr lang="es-ES" sz="2000" dirty="0"/>
            </a:br>
            <a:endParaRPr lang="es-ES" sz="2000" dirty="0"/>
          </a:p>
        </p:txBody>
      </p:sp>
      <p:sp>
        <p:nvSpPr>
          <p:cNvPr id="5" name="Rectángulo 4"/>
          <p:cNvSpPr/>
          <p:nvPr/>
        </p:nvSpPr>
        <p:spPr>
          <a:xfrm>
            <a:off x="1028700" y="6384262"/>
            <a:ext cx="9486900" cy="369332"/>
          </a:xfrm>
          <a:prstGeom prst="rect">
            <a:avLst/>
          </a:prstGeom>
        </p:spPr>
        <p:txBody>
          <a:bodyPr wrap="square">
            <a:spAutoFit/>
          </a:bodyPr>
          <a:lstStyle/>
          <a:p>
            <a:r>
              <a:rPr lang="es-ES" dirty="0"/>
              <a:t>http://www.tiposde.org/ciencias-exactas/415-tipos-de-modelos-cientificos/</a:t>
            </a:r>
          </a:p>
        </p:txBody>
      </p:sp>
      <p:sp>
        <p:nvSpPr>
          <p:cNvPr id="7" name="Título 1"/>
          <p:cNvSpPr txBox="1">
            <a:spLocks/>
          </p:cNvSpPr>
          <p:nvPr/>
        </p:nvSpPr>
        <p:spPr>
          <a:xfrm>
            <a:off x="677334" y="292100"/>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mtClean="0"/>
              <a:t>6-Modelacion: Tipos de modelos</a:t>
            </a:r>
            <a:endParaRPr lang="es-ES" dirty="0"/>
          </a:p>
        </p:txBody>
      </p:sp>
    </p:spTree>
    <p:extLst>
      <p:ext uri="{BB962C8B-B14F-4D97-AF65-F5344CB8AC3E}">
        <p14:creationId xmlns:p14="http://schemas.microsoft.com/office/powerpoint/2010/main" val="149161506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28134" y="0"/>
            <a:ext cx="8596668" cy="1320800"/>
          </a:xfrm>
        </p:spPr>
        <p:txBody>
          <a:bodyPr/>
          <a:lstStyle/>
          <a:p>
            <a:pPr algn="ctr"/>
            <a:r>
              <a:rPr lang="es-ES" dirty="0" smtClean="0"/>
              <a:t>Formato para  guiar la construcción de la metodología </a:t>
            </a:r>
            <a:endParaRPr lang="es-ES" dirty="0"/>
          </a:p>
        </p:txBody>
      </p:sp>
      <p:graphicFrame>
        <p:nvGraphicFramePr>
          <p:cNvPr id="4" name="Marcador de contenido 3"/>
          <p:cNvGraphicFramePr>
            <a:graphicFrameLocks noGrp="1"/>
          </p:cNvGraphicFramePr>
          <p:nvPr>
            <p:ph idx="1"/>
            <p:extLst>
              <p:ext uri="{D42A27DB-BD31-4B8C-83A1-F6EECF244321}">
                <p14:modId xmlns:p14="http://schemas.microsoft.com/office/powerpoint/2010/main" val="2465911018"/>
              </p:ext>
            </p:extLst>
          </p:nvPr>
        </p:nvGraphicFramePr>
        <p:xfrm>
          <a:off x="728491" y="1320800"/>
          <a:ext cx="9876010" cy="4722492"/>
        </p:xfrm>
        <a:graphic>
          <a:graphicData uri="http://schemas.openxmlformats.org/drawingml/2006/table">
            <a:tbl>
              <a:tblPr firstRow="1" bandRow="1">
                <a:tableStyleId>{5C22544A-7EE6-4342-B048-85BDC9FD1C3A}</a:tableStyleId>
              </a:tblPr>
              <a:tblGrid>
                <a:gridCol w="2425003">
                  <a:extLst>
                    <a:ext uri="{9D8B030D-6E8A-4147-A177-3AD203B41FA5}">
                      <a16:colId xmlns:a16="http://schemas.microsoft.com/office/drawing/2014/main" val="20000"/>
                    </a:ext>
                  </a:extLst>
                </a:gridCol>
                <a:gridCol w="2601001">
                  <a:extLst>
                    <a:ext uri="{9D8B030D-6E8A-4147-A177-3AD203B41FA5}">
                      <a16:colId xmlns:a16="http://schemas.microsoft.com/office/drawing/2014/main" val="4251926974"/>
                    </a:ext>
                  </a:extLst>
                </a:gridCol>
                <a:gridCol w="2601001">
                  <a:extLst>
                    <a:ext uri="{9D8B030D-6E8A-4147-A177-3AD203B41FA5}">
                      <a16:colId xmlns:a16="http://schemas.microsoft.com/office/drawing/2014/main" val="20001"/>
                    </a:ext>
                  </a:extLst>
                </a:gridCol>
                <a:gridCol w="2249005">
                  <a:extLst>
                    <a:ext uri="{9D8B030D-6E8A-4147-A177-3AD203B41FA5}">
                      <a16:colId xmlns:a16="http://schemas.microsoft.com/office/drawing/2014/main" val="20002"/>
                    </a:ext>
                  </a:extLst>
                </a:gridCol>
              </a:tblGrid>
              <a:tr h="634682">
                <a:tc>
                  <a:txBody>
                    <a:bodyPr/>
                    <a:lstStyle/>
                    <a:p>
                      <a:pPr algn="ctr"/>
                      <a:r>
                        <a:rPr lang="es-ES" dirty="0" smtClean="0">
                          <a:solidFill>
                            <a:schemeClr val="bg1"/>
                          </a:solidFill>
                        </a:rPr>
                        <a:t>Objetivo específicos</a:t>
                      </a:r>
                      <a:endParaRPr lang="es-ES" dirty="0">
                        <a:solidFill>
                          <a:schemeClr val="bg1"/>
                        </a:solidFill>
                      </a:endParaRPr>
                    </a:p>
                  </a:txBody>
                  <a:tcPr/>
                </a:tc>
                <a:tc>
                  <a:txBody>
                    <a:bodyPr/>
                    <a:lstStyle/>
                    <a:p>
                      <a:pPr algn="ctr"/>
                      <a:r>
                        <a:rPr lang="es-ES" sz="1800" b="1" kern="1200" dirty="0" smtClean="0">
                          <a:solidFill>
                            <a:schemeClr val="bg1"/>
                          </a:solidFill>
                          <a:latin typeface="+mn-lt"/>
                          <a:ea typeface="+mn-ea"/>
                          <a:cs typeface="+mn-cs"/>
                        </a:rPr>
                        <a:t>Metodología</a:t>
                      </a:r>
                      <a:endParaRPr lang="es-ES" sz="1800" b="1" kern="1200" dirty="0">
                        <a:solidFill>
                          <a:schemeClr val="bg1"/>
                        </a:solidFill>
                        <a:latin typeface="+mn-lt"/>
                        <a:ea typeface="+mn-ea"/>
                        <a:cs typeface="+mn-cs"/>
                      </a:endParaRPr>
                    </a:p>
                  </a:txBody>
                  <a:tcPr/>
                </a:tc>
                <a:tc>
                  <a:txBody>
                    <a:bodyPr/>
                    <a:lstStyle/>
                    <a:p>
                      <a:pPr algn="ctr"/>
                      <a:r>
                        <a:rPr lang="es-ES" dirty="0" smtClean="0">
                          <a:solidFill>
                            <a:schemeClr val="bg1"/>
                          </a:solidFill>
                        </a:rPr>
                        <a:t>Cómo se logra el objetivo, Secuencia</a:t>
                      </a:r>
                      <a:r>
                        <a:rPr lang="es-ES" baseline="0" dirty="0" smtClean="0">
                          <a:solidFill>
                            <a:schemeClr val="bg1"/>
                          </a:solidFill>
                        </a:rPr>
                        <a:t> de actividades</a:t>
                      </a:r>
                      <a:endParaRPr lang="es-ES" dirty="0">
                        <a:solidFill>
                          <a:schemeClr val="bg1"/>
                        </a:solidFill>
                      </a:endParaRPr>
                    </a:p>
                  </a:txBody>
                  <a:tcPr/>
                </a:tc>
                <a:tc>
                  <a:txBody>
                    <a:bodyPr/>
                    <a:lstStyle/>
                    <a:p>
                      <a:pPr algn="ctr"/>
                      <a:r>
                        <a:rPr lang="es-ES" dirty="0" smtClean="0">
                          <a:solidFill>
                            <a:schemeClr val="bg1"/>
                          </a:solidFill>
                        </a:rPr>
                        <a:t>Resultado de la actividad </a:t>
                      </a:r>
                      <a:endParaRPr lang="es-ES" dirty="0">
                        <a:solidFill>
                          <a:schemeClr val="bg1"/>
                        </a:solidFill>
                      </a:endParaRPr>
                    </a:p>
                  </a:txBody>
                  <a:tcPr/>
                </a:tc>
                <a:extLst>
                  <a:ext uri="{0D108BD9-81ED-4DB2-BD59-A6C34878D82A}">
                    <a16:rowId xmlns:a16="http://schemas.microsoft.com/office/drawing/2014/main" val="10000"/>
                  </a:ext>
                </a:extLst>
              </a:tr>
              <a:tr h="634682">
                <a:tc rowSpan="2">
                  <a:txBody>
                    <a:bodyPr/>
                    <a:lstStyle/>
                    <a:p>
                      <a:r>
                        <a:rPr lang="es-ES" dirty="0" smtClean="0">
                          <a:solidFill>
                            <a:schemeClr val="bg1"/>
                          </a:solidFill>
                        </a:rPr>
                        <a:t>Objetivo</a:t>
                      </a:r>
                      <a:r>
                        <a:rPr lang="es-ES" baseline="0" dirty="0" smtClean="0">
                          <a:solidFill>
                            <a:schemeClr val="bg1"/>
                          </a:solidFill>
                        </a:rPr>
                        <a:t> específico 1</a:t>
                      </a:r>
                      <a:endParaRPr lang="es-ES" dirty="0">
                        <a:solidFill>
                          <a:schemeClr val="bg1"/>
                        </a:solidFill>
                      </a:endParaRPr>
                    </a:p>
                  </a:txBody>
                  <a:tcPr/>
                </a:tc>
                <a:tc rowSpan="2">
                  <a:txBody>
                    <a:bodyPr/>
                    <a:lstStyle/>
                    <a:p>
                      <a:endParaRPr lang="es-ES" dirty="0">
                        <a:solidFill>
                          <a:schemeClr val="bg1"/>
                        </a:solidFill>
                      </a:endParaRPr>
                    </a:p>
                  </a:txBody>
                  <a:tcPr/>
                </a:tc>
                <a:tc>
                  <a:txBody>
                    <a:bodyPr/>
                    <a:lstStyle/>
                    <a:p>
                      <a:r>
                        <a:rPr lang="es-ES" dirty="0" smtClean="0">
                          <a:solidFill>
                            <a:schemeClr val="bg1"/>
                          </a:solidFill>
                        </a:rPr>
                        <a:t>………</a:t>
                      </a:r>
                      <a:endParaRPr lang="es-ES" dirty="0">
                        <a:solidFill>
                          <a:schemeClr val="bg1"/>
                        </a:solidFill>
                      </a:endParaRPr>
                    </a:p>
                  </a:txBody>
                  <a:tcPr/>
                </a:tc>
                <a:tc>
                  <a:txBody>
                    <a:bodyPr/>
                    <a:lstStyle/>
                    <a:p>
                      <a:endParaRPr lang="es-ES" dirty="0">
                        <a:solidFill>
                          <a:schemeClr val="bg1"/>
                        </a:solidFill>
                      </a:endParaRPr>
                    </a:p>
                  </a:txBody>
                  <a:tcPr/>
                </a:tc>
                <a:extLst>
                  <a:ext uri="{0D108BD9-81ED-4DB2-BD59-A6C34878D82A}">
                    <a16:rowId xmlns:a16="http://schemas.microsoft.com/office/drawing/2014/main" val="10001"/>
                  </a:ext>
                </a:extLst>
              </a:tr>
              <a:tr h="634682">
                <a:tc vMerge="1">
                  <a:txBody>
                    <a:bodyPr/>
                    <a:lstStyle/>
                    <a:p>
                      <a:endParaRPr lang="es-ES" dirty="0">
                        <a:solidFill>
                          <a:schemeClr val="bg1"/>
                        </a:solidFill>
                      </a:endParaRPr>
                    </a:p>
                  </a:txBody>
                  <a:tcPr/>
                </a:tc>
                <a:tc vMerge="1">
                  <a:txBody>
                    <a:bodyPr/>
                    <a:lstStyle/>
                    <a:p>
                      <a:endParaRPr lang="es-ES" dirty="0">
                        <a:solidFill>
                          <a:schemeClr val="bg1"/>
                        </a:solidFill>
                      </a:endParaRPr>
                    </a:p>
                  </a:txBody>
                  <a:tcPr/>
                </a:tc>
                <a:tc>
                  <a:txBody>
                    <a:bodyPr/>
                    <a:lstStyle/>
                    <a:p>
                      <a:r>
                        <a:rPr lang="es-ES" dirty="0" smtClean="0">
                          <a:solidFill>
                            <a:schemeClr val="bg1"/>
                          </a:solidFill>
                        </a:rPr>
                        <a:t>……..</a:t>
                      </a:r>
                      <a:endParaRPr lang="es-ES" dirty="0">
                        <a:solidFill>
                          <a:schemeClr val="bg1"/>
                        </a:solidFill>
                      </a:endParaRPr>
                    </a:p>
                  </a:txBody>
                  <a:tcPr/>
                </a:tc>
                <a:tc>
                  <a:txBody>
                    <a:bodyPr/>
                    <a:lstStyle/>
                    <a:p>
                      <a:endParaRPr lang="es-ES">
                        <a:solidFill>
                          <a:schemeClr val="bg1"/>
                        </a:solidFill>
                      </a:endParaRPr>
                    </a:p>
                  </a:txBody>
                  <a:tcPr/>
                </a:tc>
                <a:extLst>
                  <a:ext uri="{0D108BD9-81ED-4DB2-BD59-A6C34878D82A}">
                    <a16:rowId xmlns:a16="http://schemas.microsoft.com/office/drawing/2014/main" val="10002"/>
                  </a:ext>
                </a:extLst>
              </a:tr>
              <a:tr h="634682">
                <a:tc rowSpan="2">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s-ES" dirty="0" smtClean="0">
                          <a:solidFill>
                            <a:schemeClr val="bg1"/>
                          </a:solidFill>
                        </a:rPr>
                        <a:t>Objetivo</a:t>
                      </a:r>
                      <a:r>
                        <a:rPr lang="es-ES" baseline="0" dirty="0" smtClean="0">
                          <a:solidFill>
                            <a:schemeClr val="bg1"/>
                          </a:solidFill>
                        </a:rPr>
                        <a:t> específico 2</a:t>
                      </a:r>
                      <a:endParaRPr lang="es-ES" dirty="0" smtClean="0">
                        <a:solidFill>
                          <a:schemeClr val="bg1"/>
                        </a:solidFill>
                      </a:endParaRPr>
                    </a:p>
                    <a:p>
                      <a:endParaRPr lang="es-ES" dirty="0">
                        <a:solidFill>
                          <a:schemeClr val="bg1"/>
                        </a:solidFill>
                      </a:endParaRPr>
                    </a:p>
                  </a:txBody>
                  <a:tcPr/>
                </a:tc>
                <a:tc rowSpan="2">
                  <a:txBody>
                    <a:bodyPr/>
                    <a:lstStyle/>
                    <a:p>
                      <a:endParaRPr lang="es-ES" dirty="0">
                        <a:solidFill>
                          <a:schemeClr val="bg1"/>
                        </a:solidFill>
                      </a:endParaRPr>
                    </a:p>
                  </a:txBody>
                  <a:tcPr/>
                </a:tc>
                <a:tc>
                  <a:txBody>
                    <a:bodyPr/>
                    <a:lstStyle/>
                    <a:p>
                      <a:r>
                        <a:rPr lang="es-ES" dirty="0" smtClean="0">
                          <a:solidFill>
                            <a:schemeClr val="bg1"/>
                          </a:solidFill>
                        </a:rPr>
                        <a:t>………</a:t>
                      </a:r>
                      <a:endParaRPr lang="es-ES" dirty="0">
                        <a:solidFill>
                          <a:schemeClr val="bg1"/>
                        </a:solidFill>
                      </a:endParaRPr>
                    </a:p>
                  </a:txBody>
                  <a:tcPr/>
                </a:tc>
                <a:tc>
                  <a:txBody>
                    <a:bodyPr/>
                    <a:lstStyle/>
                    <a:p>
                      <a:endParaRPr lang="es-ES" dirty="0">
                        <a:solidFill>
                          <a:schemeClr val="bg1"/>
                        </a:solidFill>
                      </a:endParaRPr>
                    </a:p>
                  </a:txBody>
                  <a:tcPr/>
                </a:tc>
                <a:extLst>
                  <a:ext uri="{0D108BD9-81ED-4DB2-BD59-A6C34878D82A}">
                    <a16:rowId xmlns:a16="http://schemas.microsoft.com/office/drawing/2014/main" val="10003"/>
                  </a:ext>
                </a:extLst>
              </a:tr>
              <a:tr h="634682">
                <a:tc vMerge="1">
                  <a:txBody>
                    <a:bodyPr/>
                    <a:lstStyle/>
                    <a:p>
                      <a:endParaRPr lang="es-ES" dirty="0">
                        <a:solidFill>
                          <a:schemeClr val="bg1"/>
                        </a:solidFill>
                      </a:endParaRPr>
                    </a:p>
                  </a:txBody>
                  <a:tcPr/>
                </a:tc>
                <a:tc vMerge="1">
                  <a:txBody>
                    <a:bodyPr/>
                    <a:lstStyle/>
                    <a:p>
                      <a:endParaRPr lang="es-ES" dirty="0">
                        <a:solidFill>
                          <a:schemeClr val="bg1"/>
                        </a:solidFill>
                      </a:endParaRPr>
                    </a:p>
                  </a:txBody>
                  <a:tcPr/>
                </a:tc>
                <a:tc>
                  <a:txBody>
                    <a:bodyPr/>
                    <a:lstStyle/>
                    <a:p>
                      <a:r>
                        <a:rPr lang="es-ES" dirty="0" smtClean="0">
                          <a:solidFill>
                            <a:schemeClr val="bg1"/>
                          </a:solidFill>
                        </a:rPr>
                        <a:t>……..</a:t>
                      </a:r>
                      <a:endParaRPr lang="es-ES" dirty="0">
                        <a:solidFill>
                          <a:schemeClr val="bg1"/>
                        </a:solidFill>
                      </a:endParaRPr>
                    </a:p>
                  </a:txBody>
                  <a:tcPr/>
                </a:tc>
                <a:tc>
                  <a:txBody>
                    <a:bodyPr/>
                    <a:lstStyle/>
                    <a:p>
                      <a:endParaRPr lang="es-ES" dirty="0">
                        <a:solidFill>
                          <a:schemeClr val="bg1"/>
                        </a:solidFill>
                      </a:endParaRPr>
                    </a:p>
                  </a:txBody>
                  <a:tcPr/>
                </a:tc>
                <a:extLst>
                  <a:ext uri="{0D108BD9-81ED-4DB2-BD59-A6C34878D82A}">
                    <a16:rowId xmlns:a16="http://schemas.microsoft.com/office/drawing/2014/main" val="10004"/>
                  </a:ext>
                </a:extLst>
              </a:tr>
              <a:tr h="634682">
                <a:tc rowSpan="2">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s-ES" dirty="0" smtClean="0">
                          <a:solidFill>
                            <a:schemeClr val="bg1"/>
                          </a:solidFill>
                        </a:rPr>
                        <a:t>Objetivo</a:t>
                      </a:r>
                      <a:r>
                        <a:rPr lang="es-ES" baseline="0" dirty="0" smtClean="0">
                          <a:solidFill>
                            <a:schemeClr val="bg1"/>
                          </a:solidFill>
                        </a:rPr>
                        <a:t> específico 3</a:t>
                      </a:r>
                      <a:endParaRPr lang="es-ES" dirty="0" smtClean="0">
                        <a:solidFill>
                          <a:schemeClr val="bg1"/>
                        </a:solidFill>
                      </a:endParaRPr>
                    </a:p>
                    <a:p>
                      <a:endParaRPr lang="es-ES" dirty="0">
                        <a:solidFill>
                          <a:schemeClr val="bg1"/>
                        </a:solidFill>
                      </a:endParaRPr>
                    </a:p>
                  </a:txBody>
                  <a:tcPr/>
                </a:tc>
                <a:tc rowSpan="2">
                  <a:txBody>
                    <a:bodyPr/>
                    <a:lstStyle/>
                    <a:p>
                      <a:endParaRPr lang="es-ES" dirty="0">
                        <a:solidFill>
                          <a:schemeClr val="bg1"/>
                        </a:solidFill>
                      </a:endParaRPr>
                    </a:p>
                  </a:txBody>
                  <a:tcPr/>
                </a:tc>
                <a:tc>
                  <a:txBody>
                    <a:bodyPr/>
                    <a:lstStyle/>
                    <a:p>
                      <a:r>
                        <a:rPr lang="es-ES" dirty="0" smtClean="0">
                          <a:solidFill>
                            <a:schemeClr val="bg1"/>
                          </a:solidFill>
                        </a:rPr>
                        <a:t>………</a:t>
                      </a:r>
                      <a:endParaRPr lang="es-ES" dirty="0">
                        <a:solidFill>
                          <a:schemeClr val="bg1"/>
                        </a:solidFill>
                      </a:endParaRPr>
                    </a:p>
                  </a:txBody>
                  <a:tcPr/>
                </a:tc>
                <a:tc>
                  <a:txBody>
                    <a:bodyPr/>
                    <a:lstStyle/>
                    <a:p>
                      <a:endParaRPr lang="es-ES" dirty="0">
                        <a:solidFill>
                          <a:schemeClr val="bg1"/>
                        </a:solidFill>
                      </a:endParaRPr>
                    </a:p>
                  </a:txBody>
                  <a:tcPr/>
                </a:tc>
                <a:extLst>
                  <a:ext uri="{0D108BD9-81ED-4DB2-BD59-A6C34878D82A}">
                    <a16:rowId xmlns:a16="http://schemas.microsoft.com/office/drawing/2014/main" val="10005"/>
                  </a:ext>
                </a:extLst>
              </a:tr>
              <a:tr h="634682">
                <a:tc vMerge="1">
                  <a:txBody>
                    <a:bodyPr/>
                    <a:lstStyle/>
                    <a:p>
                      <a:endParaRPr lang="es-ES" dirty="0">
                        <a:solidFill>
                          <a:schemeClr val="bg1"/>
                        </a:solidFill>
                      </a:endParaRPr>
                    </a:p>
                  </a:txBody>
                  <a:tcPr/>
                </a:tc>
                <a:tc vMerge="1">
                  <a:txBody>
                    <a:bodyPr/>
                    <a:lstStyle/>
                    <a:p>
                      <a:endParaRPr lang="es-ES" dirty="0">
                        <a:solidFill>
                          <a:schemeClr val="bg1"/>
                        </a:solidFill>
                      </a:endParaRPr>
                    </a:p>
                  </a:txBody>
                  <a:tcPr/>
                </a:tc>
                <a:tc>
                  <a:txBody>
                    <a:bodyPr/>
                    <a:lstStyle/>
                    <a:p>
                      <a:r>
                        <a:rPr lang="es-ES" dirty="0" smtClean="0">
                          <a:solidFill>
                            <a:schemeClr val="bg1"/>
                          </a:solidFill>
                        </a:rPr>
                        <a:t>……..</a:t>
                      </a:r>
                      <a:endParaRPr lang="es-ES" dirty="0">
                        <a:solidFill>
                          <a:schemeClr val="bg1"/>
                        </a:solidFill>
                      </a:endParaRPr>
                    </a:p>
                  </a:txBody>
                  <a:tcPr/>
                </a:tc>
                <a:tc>
                  <a:txBody>
                    <a:bodyPr/>
                    <a:lstStyle/>
                    <a:p>
                      <a:endParaRPr lang="es-ES" dirty="0">
                        <a:solidFill>
                          <a:schemeClr val="bg1"/>
                        </a:solidFill>
                      </a:endParaRPr>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59580992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ejemplosde.com.mx/wp-content/uploads/2012/02/Justificaci%C3%B3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5975" y="893762"/>
            <a:ext cx="5381625" cy="46128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54797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 dirty="0" smtClean="0"/>
              <a:t>Tipos de métodos </a:t>
            </a:r>
            <a:endParaRPr lang="es-ES" dirty="0"/>
          </a:p>
        </p:txBody>
      </p:sp>
      <p:sp>
        <p:nvSpPr>
          <p:cNvPr id="3" name="Marcador de contenido 2"/>
          <p:cNvSpPr>
            <a:spLocks noGrp="1"/>
          </p:cNvSpPr>
          <p:nvPr>
            <p:ph idx="1"/>
          </p:nvPr>
        </p:nvSpPr>
        <p:spPr>
          <a:xfrm>
            <a:off x="677334" y="1460500"/>
            <a:ext cx="8784166" cy="3880773"/>
          </a:xfrm>
        </p:spPr>
        <p:txBody>
          <a:bodyPr>
            <a:noAutofit/>
          </a:bodyPr>
          <a:lstStyle/>
          <a:p>
            <a:r>
              <a:rPr lang="es-ES" sz="2800" dirty="0"/>
              <a:t>Los métodos </a:t>
            </a:r>
            <a:r>
              <a:rPr lang="es-ES" sz="2800" dirty="0" smtClean="0"/>
              <a:t>empíricos</a:t>
            </a:r>
          </a:p>
          <a:p>
            <a:r>
              <a:rPr lang="es-ES" sz="2800" dirty="0"/>
              <a:t>Los métodos </a:t>
            </a:r>
            <a:r>
              <a:rPr lang="es-ES" sz="2800" dirty="0" smtClean="0"/>
              <a:t>estadísticos</a:t>
            </a:r>
          </a:p>
          <a:p>
            <a:r>
              <a:rPr lang="es-ES" sz="2800" dirty="0"/>
              <a:t>Métodos teóricos:</a:t>
            </a:r>
          </a:p>
          <a:p>
            <a:pPr lvl="1"/>
            <a:r>
              <a:rPr lang="es-ES" sz="2800" dirty="0" smtClean="0"/>
              <a:t>Análisis </a:t>
            </a:r>
            <a:r>
              <a:rPr lang="es-ES" sz="2800" dirty="0"/>
              <a:t>y síntesis.</a:t>
            </a:r>
          </a:p>
          <a:p>
            <a:pPr lvl="1"/>
            <a:r>
              <a:rPr lang="es-ES" sz="2800" dirty="0" smtClean="0"/>
              <a:t>Inducción </a:t>
            </a:r>
            <a:r>
              <a:rPr lang="es-ES" sz="2800" dirty="0"/>
              <a:t>y deducción.</a:t>
            </a:r>
          </a:p>
          <a:p>
            <a:pPr lvl="1"/>
            <a:r>
              <a:rPr lang="es-ES" sz="2800" dirty="0" smtClean="0"/>
              <a:t>Hipotético-deductivo</a:t>
            </a:r>
            <a:r>
              <a:rPr lang="es-ES" sz="2800" dirty="0"/>
              <a:t>.</a:t>
            </a:r>
          </a:p>
          <a:p>
            <a:pPr lvl="1"/>
            <a:r>
              <a:rPr lang="es-ES" sz="2800" dirty="0" smtClean="0"/>
              <a:t>Análisis </a:t>
            </a:r>
            <a:r>
              <a:rPr lang="es-ES" sz="2800" dirty="0"/>
              <a:t>histórico y el lógico.</a:t>
            </a:r>
          </a:p>
          <a:p>
            <a:pPr lvl="1"/>
            <a:r>
              <a:rPr lang="es-ES" sz="2800" dirty="0" smtClean="0"/>
              <a:t>Modelación.</a:t>
            </a:r>
            <a:endParaRPr lang="es-ES" sz="2800" dirty="0"/>
          </a:p>
        </p:txBody>
      </p:sp>
    </p:spTree>
    <p:extLst>
      <p:ext uri="{BB962C8B-B14F-4D97-AF65-F5344CB8AC3E}">
        <p14:creationId xmlns:p14="http://schemas.microsoft.com/office/powerpoint/2010/main" val="33121592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1-Los </a:t>
            </a:r>
            <a:r>
              <a:rPr lang="es-ES" dirty="0"/>
              <a:t>métodos empíricos</a:t>
            </a:r>
          </a:p>
        </p:txBody>
      </p:sp>
      <p:sp>
        <p:nvSpPr>
          <p:cNvPr id="3" name="Marcador de contenido 2"/>
          <p:cNvSpPr>
            <a:spLocks noGrp="1"/>
          </p:cNvSpPr>
          <p:nvPr>
            <p:ph idx="1"/>
          </p:nvPr>
        </p:nvSpPr>
        <p:spPr>
          <a:xfrm>
            <a:off x="677334" y="1270000"/>
            <a:ext cx="8596668" cy="3880773"/>
          </a:xfrm>
        </p:spPr>
        <p:txBody>
          <a:bodyPr>
            <a:noAutofit/>
          </a:bodyPr>
          <a:lstStyle/>
          <a:p>
            <a:pPr algn="just"/>
            <a:r>
              <a:rPr lang="es-ES" sz="2800" dirty="0"/>
              <a:t>P</a:t>
            </a:r>
            <a:r>
              <a:rPr lang="es-ES" sz="2800" dirty="0" smtClean="0"/>
              <a:t>ermiten </a:t>
            </a:r>
            <a:r>
              <a:rPr lang="es-ES" sz="2800" dirty="0"/>
              <a:t>la obtención y elaboración de los datos </a:t>
            </a:r>
            <a:r>
              <a:rPr lang="es-ES" sz="2800" dirty="0" smtClean="0"/>
              <a:t>empíricos y </a:t>
            </a:r>
            <a:r>
              <a:rPr lang="es-ES" sz="2800" dirty="0"/>
              <a:t>el conocimiento de los hechos fundamentales que caracterizan a los fenómenos</a:t>
            </a:r>
            <a:r>
              <a:rPr lang="es-ES" sz="2800" dirty="0" smtClean="0"/>
              <a:t>.</a:t>
            </a:r>
            <a:endParaRPr lang="es-ES" sz="2800" dirty="0"/>
          </a:p>
          <a:p>
            <a:pPr algn="just"/>
            <a:r>
              <a:rPr lang="es-ES" sz="2800" dirty="0"/>
              <a:t>Los métodos empíricos principales son: La observación, el experimento y </a:t>
            </a:r>
            <a:r>
              <a:rPr lang="es-ES" sz="2800" dirty="0" smtClean="0"/>
              <a:t>la medición</a:t>
            </a:r>
            <a:r>
              <a:rPr lang="es-ES" sz="2800" dirty="0"/>
              <a:t>, aunque hay autores que incluyen bajo éste término a </a:t>
            </a:r>
            <a:r>
              <a:rPr lang="es-ES" sz="2800" dirty="0" smtClean="0"/>
              <a:t>métodos, procedimientos </a:t>
            </a:r>
            <a:r>
              <a:rPr lang="es-ES" sz="2800" dirty="0"/>
              <a:t>y técnicas de recolección de </a:t>
            </a:r>
            <a:r>
              <a:rPr lang="es-ES" sz="2800" dirty="0" smtClean="0"/>
              <a:t>datos.</a:t>
            </a:r>
          </a:p>
          <a:p>
            <a:pPr lvl="5"/>
            <a:r>
              <a:rPr lang="es-ES" sz="2200" dirty="0" smtClean="0"/>
              <a:t>observación</a:t>
            </a:r>
            <a:r>
              <a:rPr lang="es-ES" sz="2200" dirty="0"/>
              <a:t>.</a:t>
            </a:r>
          </a:p>
          <a:p>
            <a:pPr lvl="5"/>
            <a:r>
              <a:rPr lang="es-ES" sz="2200" dirty="0" smtClean="0"/>
              <a:t>medición</a:t>
            </a:r>
            <a:endParaRPr lang="es-ES" sz="2200" dirty="0"/>
          </a:p>
          <a:p>
            <a:pPr lvl="5"/>
            <a:r>
              <a:rPr lang="es-ES" sz="2200" dirty="0" smtClean="0"/>
              <a:t>experimentación</a:t>
            </a:r>
            <a:r>
              <a:rPr lang="es-ES" sz="2200" dirty="0"/>
              <a:t>.</a:t>
            </a:r>
          </a:p>
        </p:txBody>
      </p:sp>
    </p:spTree>
    <p:extLst>
      <p:ext uri="{BB962C8B-B14F-4D97-AF65-F5344CB8AC3E}">
        <p14:creationId xmlns:p14="http://schemas.microsoft.com/office/powerpoint/2010/main" val="13211502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2-Los </a:t>
            </a:r>
            <a:r>
              <a:rPr lang="es-ES" dirty="0"/>
              <a:t>métodos estadísticos</a:t>
            </a:r>
          </a:p>
        </p:txBody>
      </p:sp>
      <p:sp>
        <p:nvSpPr>
          <p:cNvPr id="3" name="Marcador de contenido 2"/>
          <p:cNvSpPr>
            <a:spLocks noGrp="1"/>
          </p:cNvSpPr>
          <p:nvPr>
            <p:ph idx="1"/>
          </p:nvPr>
        </p:nvSpPr>
        <p:spPr/>
        <p:txBody>
          <a:bodyPr>
            <a:normAutofit/>
          </a:bodyPr>
          <a:lstStyle/>
          <a:p>
            <a:pPr algn="just"/>
            <a:r>
              <a:rPr lang="es-ES" sz="2800" dirty="0"/>
              <a:t>C</a:t>
            </a:r>
            <a:r>
              <a:rPr lang="es-ES" sz="2800" dirty="0" smtClean="0"/>
              <a:t>umplen </a:t>
            </a:r>
            <a:r>
              <a:rPr lang="es-ES" sz="2800" dirty="0"/>
              <a:t>una función relevante, ya que contribuyen </a:t>
            </a:r>
            <a:r>
              <a:rPr lang="es-ES" sz="2800" dirty="0" smtClean="0"/>
              <a:t>a determinar </a:t>
            </a:r>
            <a:r>
              <a:rPr lang="es-ES" sz="2800" dirty="0"/>
              <a:t>la muestra de sujetos a estudiar, tabular los datos empíricos </a:t>
            </a:r>
            <a:r>
              <a:rPr lang="es-ES" sz="2800" dirty="0" smtClean="0"/>
              <a:t>obtenidos y </a:t>
            </a:r>
            <a:r>
              <a:rPr lang="es-ES" sz="2800" dirty="0"/>
              <a:t>establecer las generalizaciones apropiadas a partir de ellos.</a:t>
            </a:r>
          </a:p>
        </p:txBody>
      </p:sp>
    </p:spTree>
    <p:extLst>
      <p:ext uri="{BB962C8B-B14F-4D97-AF65-F5344CB8AC3E}">
        <p14:creationId xmlns:p14="http://schemas.microsoft.com/office/powerpoint/2010/main" val="62002271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2-Los </a:t>
            </a:r>
            <a:r>
              <a:rPr lang="es-ES" dirty="0"/>
              <a:t>métodos estadísticos</a:t>
            </a:r>
          </a:p>
        </p:txBody>
      </p:sp>
      <p:sp>
        <p:nvSpPr>
          <p:cNvPr id="3" name="Marcador de contenido 2"/>
          <p:cNvSpPr>
            <a:spLocks noGrp="1"/>
          </p:cNvSpPr>
          <p:nvPr>
            <p:ph idx="1"/>
          </p:nvPr>
        </p:nvSpPr>
        <p:spPr>
          <a:xfrm>
            <a:off x="677334" y="1754189"/>
            <a:ext cx="9127066" cy="3880773"/>
          </a:xfrm>
        </p:spPr>
        <p:txBody>
          <a:bodyPr>
            <a:noAutofit/>
          </a:bodyPr>
          <a:lstStyle/>
          <a:p>
            <a:pPr algn="just"/>
            <a:r>
              <a:rPr lang="es-ES" sz="2800" dirty="0">
                <a:solidFill>
                  <a:srgbClr val="FF0000"/>
                </a:solidFill>
              </a:rPr>
              <a:t>La estadística descriptiva </a:t>
            </a:r>
            <a:r>
              <a:rPr lang="es-ES" sz="2800" dirty="0"/>
              <a:t>permite organizar y clasificar los </a:t>
            </a:r>
            <a:r>
              <a:rPr lang="es-ES" sz="2800" dirty="0" smtClean="0"/>
              <a:t>indicadores cuantitativos </a:t>
            </a:r>
            <a:r>
              <a:rPr lang="es-ES" sz="2800" dirty="0"/>
              <a:t>obtenidos en la medición, revelándose a través de ellos </a:t>
            </a:r>
            <a:r>
              <a:rPr lang="es-ES" sz="2800" dirty="0" smtClean="0"/>
              <a:t>las propiedades</a:t>
            </a:r>
            <a:r>
              <a:rPr lang="es-ES" sz="2800" dirty="0"/>
              <a:t>, relaciones y tendencias </a:t>
            </a:r>
            <a:r>
              <a:rPr lang="es-ES" sz="2800" dirty="0" smtClean="0"/>
              <a:t>del fenómeno</a:t>
            </a:r>
            <a:r>
              <a:rPr lang="es-ES" sz="2800" dirty="0"/>
              <a:t>, que en muchas ocasiones </a:t>
            </a:r>
            <a:r>
              <a:rPr lang="es-ES" sz="2800" dirty="0" smtClean="0"/>
              <a:t>no se </a:t>
            </a:r>
            <a:r>
              <a:rPr lang="es-ES" sz="2800" dirty="0"/>
              <a:t>perciben de manera inmediata. Las formas más frecuentes de organizar </a:t>
            </a:r>
            <a:r>
              <a:rPr lang="es-ES" sz="2800" dirty="0" smtClean="0"/>
              <a:t>la información </a:t>
            </a:r>
            <a:r>
              <a:rPr lang="es-ES" sz="2800" dirty="0"/>
              <a:t>es, mediante tablas de distribución de frecuencias, gráficos, y </a:t>
            </a:r>
            <a:r>
              <a:rPr lang="es-ES" sz="2800" dirty="0" smtClean="0"/>
              <a:t>las medidas </a:t>
            </a:r>
            <a:r>
              <a:rPr lang="es-ES" sz="2800" dirty="0"/>
              <a:t>de tendencia central como: la mediana, la media, la moda y otros.</a:t>
            </a:r>
          </a:p>
        </p:txBody>
      </p:sp>
      <p:sp>
        <p:nvSpPr>
          <p:cNvPr id="4" name="CuadroTexto 3"/>
          <p:cNvSpPr txBox="1"/>
          <p:nvPr/>
        </p:nvSpPr>
        <p:spPr>
          <a:xfrm>
            <a:off x="9372600" y="6488668"/>
            <a:ext cx="3149600" cy="369332"/>
          </a:xfrm>
          <a:prstGeom prst="rect">
            <a:avLst/>
          </a:prstGeom>
          <a:noFill/>
        </p:spPr>
        <p:txBody>
          <a:bodyPr wrap="square" rtlCol="0">
            <a:spAutoFit/>
          </a:bodyPr>
          <a:lstStyle/>
          <a:p>
            <a:r>
              <a:rPr lang="es-ES" dirty="0" smtClean="0"/>
              <a:t>(Hernández, 2006)</a:t>
            </a:r>
            <a:endParaRPr lang="es-ES" dirty="0"/>
          </a:p>
        </p:txBody>
      </p:sp>
    </p:spTree>
    <p:extLst>
      <p:ext uri="{BB962C8B-B14F-4D97-AF65-F5344CB8AC3E}">
        <p14:creationId xmlns:p14="http://schemas.microsoft.com/office/powerpoint/2010/main" val="35827734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2-Los </a:t>
            </a:r>
            <a:r>
              <a:rPr lang="es-ES" dirty="0"/>
              <a:t>métodos estadísticos</a:t>
            </a:r>
          </a:p>
        </p:txBody>
      </p:sp>
      <p:sp>
        <p:nvSpPr>
          <p:cNvPr id="3" name="Marcador de contenido 2"/>
          <p:cNvSpPr>
            <a:spLocks noGrp="1"/>
          </p:cNvSpPr>
          <p:nvPr>
            <p:ph idx="1"/>
          </p:nvPr>
        </p:nvSpPr>
        <p:spPr>
          <a:xfrm>
            <a:off x="677334" y="1436689"/>
            <a:ext cx="10282766" cy="3880773"/>
          </a:xfrm>
        </p:spPr>
        <p:txBody>
          <a:bodyPr>
            <a:noAutofit/>
          </a:bodyPr>
          <a:lstStyle/>
          <a:p>
            <a:pPr algn="just"/>
            <a:r>
              <a:rPr lang="es-ES" sz="3200" dirty="0">
                <a:solidFill>
                  <a:srgbClr val="FF0000"/>
                </a:solidFill>
              </a:rPr>
              <a:t>La estadística inferencial </a:t>
            </a:r>
            <a:r>
              <a:rPr lang="es-ES" sz="3200" dirty="0"/>
              <a:t>se emplea en la interpretación y valoración </a:t>
            </a:r>
            <a:r>
              <a:rPr lang="es-ES" sz="3200" dirty="0" smtClean="0"/>
              <a:t>cuantitativa de </a:t>
            </a:r>
            <a:r>
              <a:rPr lang="es-ES" sz="3200" dirty="0"/>
              <a:t>las magnitudes del fenómeno que </a:t>
            </a:r>
            <a:r>
              <a:rPr lang="es-ES" sz="3200" dirty="0" smtClean="0"/>
              <a:t>se estudia</a:t>
            </a:r>
            <a:r>
              <a:rPr lang="es-ES" sz="3200" dirty="0"/>
              <a:t>, en este caso se determinan </a:t>
            </a:r>
            <a:r>
              <a:rPr lang="es-ES" sz="3200" dirty="0" smtClean="0"/>
              <a:t>las regularidades </a:t>
            </a:r>
            <a:r>
              <a:rPr lang="es-ES" sz="3200" dirty="0"/>
              <a:t>y las relaciones cuantitativas entre propiedades sobre la base </a:t>
            </a:r>
            <a:r>
              <a:rPr lang="es-ES" sz="3200" dirty="0" smtClean="0"/>
              <a:t>del cálculo </a:t>
            </a:r>
            <a:r>
              <a:rPr lang="es-ES" sz="3200" dirty="0"/>
              <a:t>de la probabilidad de ocurrencia. </a:t>
            </a:r>
            <a:r>
              <a:rPr lang="es-ES" sz="3200" dirty="0" smtClean="0"/>
              <a:t>Las técnicas </a:t>
            </a:r>
            <a:r>
              <a:rPr lang="es-ES" sz="3200" dirty="0"/>
              <a:t>más aplicadas son: </a:t>
            </a:r>
            <a:r>
              <a:rPr lang="es-ES" sz="3200" dirty="0" smtClean="0"/>
              <a:t>prueba de </a:t>
            </a:r>
            <a:r>
              <a:rPr lang="es-ES" sz="3200" dirty="0"/>
              <a:t>Chi cuadrado</a:t>
            </a:r>
            <a:r>
              <a:rPr lang="es-ES" sz="3200" dirty="0" smtClean="0"/>
              <a:t>, pruebas de independencia, </a:t>
            </a:r>
            <a:r>
              <a:rPr lang="es-ES" sz="3200" dirty="0"/>
              <a:t>pruebas de </a:t>
            </a:r>
            <a:r>
              <a:rPr lang="es-ES" sz="3200" dirty="0" smtClean="0"/>
              <a:t>homogeneidad, pruebas de aleatoriedad, la correlación</a:t>
            </a:r>
            <a:r>
              <a:rPr lang="es-ES" sz="3200" dirty="0"/>
              <a:t>, regresión lineal y otros.</a:t>
            </a:r>
          </a:p>
        </p:txBody>
      </p:sp>
      <p:sp>
        <p:nvSpPr>
          <p:cNvPr id="4" name="CuadroTexto 3"/>
          <p:cNvSpPr txBox="1"/>
          <p:nvPr/>
        </p:nvSpPr>
        <p:spPr>
          <a:xfrm>
            <a:off x="9372600" y="6488668"/>
            <a:ext cx="3149600" cy="369332"/>
          </a:xfrm>
          <a:prstGeom prst="rect">
            <a:avLst/>
          </a:prstGeom>
          <a:noFill/>
        </p:spPr>
        <p:txBody>
          <a:bodyPr wrap="square" rtlCol="0">
            <a:spAutoFit/>
          </a:bodyPr>
          <a:lstStyle/>
          <a:p>
            <a:r>
              <a:rPr lang="es-ES" dirty="0" smtClean="0"/>
              <a:t>(Hernández, 2006)</a:t>
            </a:r>
            <a:endParaRPr lang="es-ES" dirty="0"/>
          </a:p>
        </p:txBody>
      </p:sp>
    </p:spTree>
    <p:extLst>
      <p:ext uri="{BB962C8B-B14F-4D97-AF65-F5344CB8AC3E}">
        <p14:creationId xmlns:p14="http://schemas.microsoft.com/office/powerpoint/2010/main" val="914864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smtClean="0"/>
              <a:t>3-Método </a:t>
            </a:r>
            <a:r>
              <a:rPr lang="es-ES" b="1" dirty="0"/>
              <a:t>de inducción-deducción</a:t>
            </a:r>
            <a:endParaRPr lang="es-ES" dirty="0"/>
          </a:p>
        </p:txBody>
      </p:sp>
      <p:sp>
        <p:nvSpPr>
          <p:cNvPr id="3" name="Marcador de contenido 2"/>
          <p:cNvSpPr>
            <a:spLocks noGrp="1"/>
          </p:cNvSpPr>
          <p:nvPr>
            <p:ph idx="1"/>
          </p:nvPr>
        </p:nvSpPr>
        <p:spPr>
          <a:xfrm>
            <a:off x="677334" y="1498600"/>
            <a:ext cx="9419166" cy="3880773"/>
          </a:xfrm>
        </p:spPr>
        <p:txBody>
          <a:bodyPr>
            <a:noAutofit/>
          </a:bodyPr>
          <a:lstStyle/>
          <a:p>
            <a:pPr algn="just"/>
            <a:r>
              <a:rPr lang="es-ES" sz="2800" dirty="0"/>
              <a:t>Es un procedimiento de inferencia que </a:t>
            </a:r>
            <a:r>
              <a:rPr lang="es-ES" sz="2800" b="1" dirty="0"/>
              <a:t>se basa en la lógica </a:t>
            </a:r>
            <a:r>
              <a:rPr lang="es-ES" sz="2800" dirty="0"/>
              <a:t>para emitir </a:t>
            </a:r>
            <a:r>
              <a:rPr lang="es-ES" sz="2800" dirty="0" smtClean="0"/>
              <a:t>su razonamiento</a:t>
            </a:r>
            <a:r>
              <a:rPr lang="es-ES" sz="2800" dirty="0"/>
              <a:t>; su principal aplicación se relaciona de un modo especial con </a:t>
            </a:r>
            <a:r>
              <a:rPr lang="es-ES" sz="2800" dirty="0" smtClean="0"/>
              <a:t>las </a:t>
            </a:r>
            <a:r>
              <a:rPr lang="es-ES" sz="2800" b="1" dirty="0" smtClean="0"/>
              <a:t>matemáticas </a:t>
            </a:r>
            <a:r>
              <a:rPr lang="es-ES" sz="2800" b="1" dirty="0"/>
              <a:t>puras</a:t>
            </a:r>
            <a:r>
              <a:rPr lang="es-ES" sz="2800" dirty="0"/>
              <a:t>.</a:t>
            </a:r>
          </a:p>
          <a:p>
            <a:pPr algn="just"/>
            <a:r>
              <a:rPr lang="es-ES" sz="2800" dirty="0"/>
              <a:t>El método de inducción-deducción se utiliza con los hechos </a:t>
            </a:r>
            <a:r>
              <a:rPr lang="es-ES" sz="2800" dirty="0" smtClean="0"/>
              <a:t>particulares, siendo </a:t>
            </a:r>
            <a:r>
              <a:rPr lang="es-ES" sz="2800" dirty="0"/>
              <a:t>deductivo en un sentido, de lo general a lo particular, e inductivo </a:t>
            </a:r>
            <a:r>
              <a:rPr lang="es-ES" sz="2800" dirty="0" smtClean="0"/>
              <a:t>en sentido </a:t>
            </a:r>
            <a:r>
              <a:rPr lang="es-ES" sz="2800" dirty="0"/>
              <a:t>contrario, de lo particular a lo general</a:t>
            </a:r>
            <a:r>
              <a:rPr lang="es-ES" sz="2800" dirty="0" smtClean="0"/>
              <a:t>.</a:t>
            </a:r>
          </a:p>
          <a:p>
            <a:pPr algn="just"/>
            <a:r>
              <a:rPr lang="es-ES_tradnl" altLang="es-ES" sz="2800" dirty="0"/>
              <a:t>La inducción y deducción son dos métodos  de conocimiento que no son incompatibles sino complementarios.</a:t>
            </a:r>
          </a:p>
          <a:p>
            <a:pPr marL="0" indent="0" algn="just">
              <a:buNone/>
            </a:pPr>
            <a:endParaRPr lang="es-ES" sz="2800" dirty="0"/>
          </a:p>
        </p:txBody>
      </p:sp>
      <p:sp>
        <p:nvSpPr>
          <p:cNvPr id="4" name="CuadroTexto 3"/>
          <p:cNvSpPr txBox="1"/>
          <p:nvPr/>
        </p:nvSpPr>
        <p:spPr>
          <a:xfrm>
            <a:off x="9385300" y="6488668"/>
            <a:ext cx="3149600" cy="369332"/>
          </a:xfrm>
          <a:prstGeom prst="rect">
            <a:avLst/>
          </a:prstGeom>
          <a:noFill/>
        </p:spPr>
        <p:txBody>
          <a:bodyPr wrap="square" rtlCol="0">
            <a:spAutoFit/>
          </a:bodyPr>
          <a:lstStyle/>
          <a:p>
            <a:r>
              <a:rPr lang="es-ES" dirty="0" smtClean="0"/>
              <a:t>(Méndez &amp; Vélez, 2001)</a:t>
            </a:r>
            <a:endParaRPr lang="es-ES" dirty="0"/>
          </a:p>
        </p:txBody>
      </p:sp>
    </p:spTree>
    <p:extLst>
      <p:ext uri="{BB962C8B-B14F-4D97-AF65-F5344CB8AC3E}">
        <p14:creationId xmlns:p14="http://schemas.microsoft.com/office/powerpoint/2010/main" val="17493404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smtClean="0"/>
              <a:t>3-Método </a:t>
            </a:r>
            <a:r>
              <a:rPr lang="es-ES" b="1" dirty="0"/>
              <a:t>de inducción-deducción</a:t>
            </a:r>
            <a:endParaRPr lang="es-ES" dirty="0"/>
          </a:p>
        </p:txBody>
      </p:sp>
      <p:sp>
        <p:nvSpPr>
          <p:cNvPr id="3" name="Marcador de contenido 2"/>
          <p:cNvSpPr>
            <a:spLocks noGrp="1"/>
          </p:cNvSpPr>
          <p:nvPr>
            <p:ph idx="1"/>
          </p:nvPr>
        </p:nvSpPr>
        <p:spPr>
          <a:xfrm>
            <a:off x="677334" y="1830389"/>
            <a:ext cx="9348409" cy="3880773"/>
          </a:xfrm>
        </p:spPr>
        <p:txBody>
          <a:bodyPr>
            <a:normAutofit fontScale="92500" lnSpcReduction="10000"/>
          </a:bodyPr>
          <a:lstStyle/>
          <a:p>
            <a:pPr algn="just"/>
            <a:r>
              <a:rPr lang="es-ES" sz="3200" b="1" dirty="0">
                <a:solidFill>
                  <a:srgbClr val="FF0000"/>
                </a:solidFill>
              </a:rPr>
              <a:t>Método inductivo</a:t>
            </a:r>
          </a:p>
          <a:p>
            <a:pPr algn="just"/>
            <a:r>
              <a:rPr lang="es-ES" sz="3200" dirty="0"/>
              <a:t>Del latín </a:t>
            </a:r>
            <a:r>
              <a:rPr lang="es-ES" sz="3200" i="1" dirty="0" err="1"/>
              <a:t>inductio</a:t>
            </a:r>
            <a:r>
              <a:rPr lang="es-ES" sz="3200" i="1" dirty="0"/>
              <a:t>, </a:t>
            </a:r>
            <a:r>
              <a:rPr lang="es-ES" sz="3200" dirty="0"/>
              <a:t>de </a:t>
            </a:r>
            <a:r>
              <a:rPr lang="es-ES" sz="3200" i="1" dirty="0"/>
              <a:t>in: </a:t>
            </a:r>
            <a:r>
              <a:rPr lang="es-ES" sz="3200" dirty="0"/>
              <a:t>en, y de </a:t>
            </a:r>
            <a:r>
              <a:rPr lang="es-ES" sz="3200" i="1" dirty="0" err="1"/>
              <a:t>ducere</a:t>
            </a:r>
            <a:r>
              <a:rPr lang="es-ES" sz="3200" i="1" dirty="0"/>
              <a:t>: </a:t>
            </a:r>
            <a:r>
              <a:rPr lang="es-ES" sz="3200" dirty="0"/>
              <a:t>conducir. Acción de inducir. Modo de razonar que consiste en sacar de los hechos particulares una conclusión general</a:t>
            </a:r>
          </a:p>
          <a:p>
            <a:pPr algn="just"/>
            <a:r>
              <a:rPr lang="es-ES" sz="3200" dirty="0" smtClean="0"/>
              <a:t>Inducción</a:t>
            </a:r>
            <a:r>
              <a:rPr lang="es-ES" sz="3200" dirty="0"/>
              <a:t>: es un razonamiento que analiza una porción de un todo; parte de </a:t>
            </a:r>
            <a:r>
              <a:rPr lang="es-ES" sz="3200" dirty="0" smtClean="0"/>
              <a:t>lo particular </a:t>
            </a:r>
            <a:r>
              <a:rPr lang="es-ES" sz="3200" dirty="0"/>
              <a:t>a lo general. Va de lo individual a lo universal</a:t>
            </a:r>
            <a:r>
              <a:rPr lang="es-ES" sz="3200" dirty="0" smtClean="0"/>
              <a:t>.</a:t>
            </a:r>
            <a:endParaRPr lang="es-ES" sz="3200" dirty="0"/>
          </a:p>
        </p:txBody>
      </p:sp>
      <p:sp>
        <p:nvSpPr>
          <p:cNvPr id="4" name="CuadroTexto 3"/>
          <p:cNvSpPr txBox="1"/>
          <p:nvPr/>
        </p:nvSpPr>
        <p:spPr>
          <a:xfrm>
            <a:off x="9372600" y="6488668"/>
            <a:ext cx="3149600" cy="369332"/>
          </a:xfrm>
          <a:prstGeom prst="rect">
            <a:avLst/>
          </a:prstGeom>
          <a:noFill/>
        </p:spPr>
        <p:txBody>
          <a:bodyPr wrap="square" rtlCol="0">
            <a:spAutoFit/>
          </a:bodyPr>
          <a:lstStyle/>
          <a:p>
            <a:r>
              <a:rPr lang="es-ES" dirty="0" smtClean="0"/>
              <a:t>(Méndez &amp; Vélez, 2001)</a:t>
            </a:r>
            <a:endParaRPr lang="es-ES" dirty="0"/>
          </a:p>
        </p:txBody>
      </p:sp>
    </p:spTree>
    <p:extLst>
      <p:ext uri="{BB962C8B-B14F-4D97-AF65-F5344CB8AC3E}">
        <p14:creationId xmlns:p14="http://schemas.microsoft.com/office/powerpoint/2010/main" val="2655466247"/>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a">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514</TotalTime>
  <Words>1354</Words>
  <Application>Microsoft Office PowerPoint</Application>
  <PresentationFormat>Panorámica</PresentationFormat>
  <Paragraphs>113</Paragraphs>
  <Slides>22</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22</vt:i4>
      </vt:variant>
    </vt:vector>
  </HeadingPairs>
  <TitlesOfParts>
    <vt:vector size="27" baseType="lpstr">
      <vt:lpstr>Arial</vt:lpstr>
      <vt:lpstr>Times New Roman</vt:lpstr>
      <vt:lpstr>Trebuchet MS</vt:lpstr>
      <vt:lpstr>Wingdings 3</vt:lpstr>
      <vt:lpstr>Faceta</vt:lpstr>
      <vt:lpstr>METODOLOGÍA DE LA INVESTIGACIÓN</vt:lpstr>
      <vt:lpstr>INTRODUCCIÓN </vt:lpstr>
      <vt:lpstr>Tipos de métodos </vt:lpstr>
      <vt:lpstr>1-Los métodos empíricos</vt:lpstr>
      <vt:lpstr>2-Los métodos estadísticos</vt:lpstr>
      <vt:lpstr>2-Los métodos estadísticos</vt:lpstr>
      <vt:lpstr>2-Los métodos estadísticos</vt:lpstr>
      <vt:lpstr>3-Método de inducción-deducción</vt:lpstr>
      <vt:lpstr>3-Método de inducción-deducción</vt:lpstr>
      <vt:lpstr>Método de inducción-deducción</vt:lpstr>
      <vt:lpstr>3-Método de inducción-deducción</vt:lpstr>
      <vt:lpstr>4-Método de análisis-síntesis</vt:lpstr>
      <vt:lpstr>Presentación de PowerPoint</vt:lpstr>
      <vt:lpstr>Presentación de PowerPoint</vt:lpstr>
      <vt:lpstr>Presentación de PowerPoint</vt:lpstr>
      <vt:lpstr>Presentación de PowerPoint</vt:lpstr>
      <vt:lpstr>5-Método Hipotético – Deductivo</vt:lpstr>
      <vt:lpstr>6-Modelacion</vt:lpstr>
      <vt:lpstr>6-Modelacion: Tipos de modelos</vt:lpstr>
      <vt:lpstr>Presentación de PowerPoint</vt:lpstr>
      <vt:lpstr>Formato para  guiar la construcción de la metodología </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HIPÓTESIS DE LA INVESTIGACIÓN</dc:title>
  <dc:creator>Ernesto</dc:creator>
  <cp:lastModifiedBy>Laboratorio</cp:lastModifiedBy>
  <cp:revision>43</cp:revision>
  <dcterms:created xsi:type="dcterms:W3CDTF">2015-10-09T13:44:11Z</dcterms:created>
  <dcterms:modified xsi:type="dcterms:W3CDTF">2018-04-11T12:31:09Z</dcterms:modified>
</cp:coreProperties>
</file>