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59" r:id="rId8"/>
    <p:sldId id="266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udistrital.edu.co:8080/web/mcic/2015-iii?p_auth=TQhNsKA6&amp;p_p_auth=7Q0rVP2F&amp;p_p_id=49&amp;p_p_lifecycle=1&amp;p_p_state=normal&amp;p_p_mode=view&amp;_49_struts_action=/my_places/view&amp;_49_groupId=14334&amp;_49_privateLayout=fal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6826" y="1591733"/>
            <a:ext cx="10947400" cy="2677648"/>
          </a:xfrm>
        </p:spPr>
        <p:txBody>
          <a:bodyPr/>
          <a:lstStyle/>
          <a:p>
            <a:pPr algn="ctr"/>
            <a:r>
              <a:rPr lang="es-ES_tradnl" altLang="es-CO" b="1" dirty="0" smtClean="0">
                <a:solidFill>
                  <a:srgbClr val="92D050"/>
                </a:solidFill>
              </a:rPr>
              <a:t>OBJETIVOS DE LA INVESTIGACIÓN</a:t>
            </a:r>
            <a:endParaRPr lang="es-ES" b="1" dirty="0">
              <a:solidFill>
                <a:srgbClr val="92D05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7697" y="4828180"/>
            <a:ext cx="8825658" cy="861420"/>
          </a:xfrm>
        </p:spPr>
        <p:txBody>
          <a:bodyPr/>
          <a:lstStyle/>
          <a:p>
            <a:pPr algn="ctr"/>
            <a:r>
              <a:rPr lang="es-ES" b="1" dirty="0" smtClean="0"/>
              <a:t>SEMINARIO </a:t>
            </a:r>
            <a:r>
              <a:rPr lang="es-ES" b="1" dirty="0"/>
              <a:t>DE INVESTIGACIÓN</a:t>
            </a:r>
          </a:p>
          <a:p>
            <a:pPr algn="ctr"/>
            <a:r>
              <a:rPr lang="es-ES" b="1" dirty="0">
                <a:hlinkClick r:id="rId2"/>
              </a:rPr>
              <a:t>Maestría en Ciencias de la Información y las Comunicaciones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pic>
        <p:nvPicPr>
          <p:cNvPr id="4" name="Picture 2" descr="https://udistrital.files.wordpress.com/2012/12/escudo_ud-225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51" y="740833"/>
            <a:ext cx="127635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7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Los errores </a:t>
            </a:r>
            <a:r>
              <a:rPr lang="es-ES" b="1" dirty="0" smtClean="0"/>
              <a:t>en </a:t>
            </a:r>
            <a:r>
              <a:rPr lang="es-ES" b="1" dirty="0"/>
              <a:t>la definición de los objetivos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Ser </a:t>
            </a:r>
            <a:r>
              <a:rPr lang="es-ES" dirty="0"/>
              <a:t>demasiado amplios y generalizados.</a:t>
            </a:r>
          </a:p>
          <a:p>
            <a:r>
              <a:rPr lang="es-ES" dirty="0"/>
              <a:t>Objetivos específicos no contenidos en los generales.</a:t>
            </a:r>
          </a:p>
          <a:p>
            <a:r>
              <a:rPr lang="es-ES" dirty="0"/>
              <a:t>Planteo de pasos como si fueran objetivos (confundir métodos, caminos, con objetivos</a:t>
            </a:r>
            <a:r>
              <a:rPr lang="es-ES" dirty="0" smtClean="0"/>
              <a:t>).</a:t>
            </a:r>
            <a:endParaRPr lang="es-ES" dirty="0"/>
          </a:p>
          <a:p>
            <a:r>
              <a:rPr lang="es-ES" dirty="0"/>
              <a:t>Confusión entre objetivos y políticas o planes para llegar a lo que es la finalidad </a:t>
            </a:r>
            <a:r>
              <a:rPr lang="es-ES" dirty="0" smtClean="0"/>
              <a:t>práctica.</a:t>
            </a:r>
            <a:endParaRPr lang="es-ES" dirty="0"/>
          </a:p>
          <a:p>
            <a:r>
              <a:rPr lang="es-ES" dirty="0"/>
              <a:t>Falta de relación entre los objetivos, el marco teórico y la metodología: los objetivos son el destino de la tesis; el marco teórico, el terreno y la metodología, el camino a </a:t>
            </a:r>
            <a:r>
              <a:rPr lang="es-ES" dirty="0" smtClean="0"/>
              <a:t>seguir.</a:t>
            </a:r>
            <a:endParaRPr lang="es-ES" dirty="0"/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939054" y="6191935"/>
            <a:ext cx="1002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http://www.proyectosytesis.com.ar/index.php?martic_id=0000000009&amp;mmenelec=1</a:t>
            </a:r>
          </a:p>
        </p:txBody>
      </p:sp>
    </p:spTree>
    <p:extLst>
      <p:ext uri="{BB962C8B-B14F-4D97-AF65-F5344CB8AC3E}">
        <p14:creationId xmlns:p14="http://schemas.microsoft.com/office/powerpoint/2010/main" val="2806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76260"/>
              </p:ext>
            </p:extLst>
          </p:nvPr>
        </p:nvGraphicFramePr>
        <p:xfrm>
          <a:off x="406400" y="234058"/>
          <a:ext cx="11061700" cy="65230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93878"/>
                <a:gridCol w="1965926"/>
                <a:gridCol w="1015906"/>
                <a:gridCol w="3585990"/>
              </a:tblGrid>
              <a:tr h="2228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TÍTULO DEL PROYECTO :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42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INVESTIGADOR :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4268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OBJETIVOS GENERAL 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853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Formulación del problema(Pregunta de </a:t>
                      </a:r>
                      <a:r>
                        <a:rPr lang="es-ES" sz="1600" dirty="0" smtClean="0">
                          <a:effectLst/>
                        </a:rPr>
                        <a:t>investigación)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Objetivo general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4560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4268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OBJETIVOS </a:t>
                      </a:r>
                      <a:r>
                        <a:rPr lang="es-ES" sz="1600" dirty="0" smtClean="0">
                          <a:effectLst/>
                        </a:rPr>
                        <a:t>ESPECÍFICOS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85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Sistematización del problema(sub-preguntas)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Objetivo Especifico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Aporte % al Obj. general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</a:tr>
              <a:tr h="371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</a:tr>
              <a:tr h="371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</a:tr>
              <a:tr h="371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</a:tr>
              <a:tr h="371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</a:endParaRPr>
                    </a:p>
                  </a:txBody>
                  <a:tcPr marL="28392" marR="2839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</a:tr>
              <a:tr h="371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</a:tr>
              <a:tr h="297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</a:endParaRPr>
                    </a:p>
                  </a:txBody>
                  <a:tcPr marL="28392" marR="2839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</a:tr>
              <a:tr h="206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Total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100%</a:t>
                      </a:r>
                      <a:endParaRPr lang="es-E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92" marR="283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3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DEFINICIÓN 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7754" y="2616200"/>
            <a:ext cx="10757646" cy="3416300"/>
          </a:xfrm>
        </p:spPr>
        <p:txBody>
          <a:bodyPr>
            <a:normAutofit/>
          </a:bodyPr>
          <a:lstStyle/>
          <a:p>
            <a:pPr algn="just"/>
            <a:r>
              <a:rPr lang="es-ES" sz="2800" b="1" dirty="0"/>
              <a:t>Los objetivos indican cuáles son las metas de conocimiento a alcanzar: a qué resultados se quiere </a:t>
            </a:r>
            <a:r>
              <a:rPr lang="es-ES" sz="2800" b="1" dirty="0" smtClean="0"/>
              <a:t>llegar.</a:t>
            </a:r>
          </a:p>
          <a:p>
            <a:pPr algn="just"/>
            <a:r>
              <a:rPr lang="es-ES" sz="2800" b="1" dirty="0" smtClean="0"/>
              <a:t>Los objetivos no dan </a:t>
            </a:r>
            <a:r>
              <a:rPr lang="es-ES" sz="2800" b="1" dirty="0"/>
              <a:t>los resultados, </a:t>
            </a:r>
            <a:r>
              <a:rPr lang="es-ES" sz="2800" b="1" dirty="0" smtClean="0"/>
              <a:t>sino los plantean </a:t>
            </a:r>
            <a:r>
              <a:rPr lang="es-ES" sz="2800" b="1" dirty="0"/>
              <a:t>en forma genérica). </a:t>
            </a:r>
            <a:endParaRPr lang="es-ES" sz="2800" b="1" dirty="0" smtClean="0"/>
          </a:p>
          <a:p>
            <a:pPr algn="just"/>
            <a:r>
              <a:rPr lang="es-ES" sz="2800" b="1" dirty="0" smtClean="0"/>
              <a:t>Indican </a:t>
            </a:r>
            <a:r>
              <a:rPr lang="es-ES" sz="2800" b="1" dirty="0"/>
              <a:t>el propósito por el que se realiza una </a:t>
            </a:r>
            <a:r>
              <a:rPr lang="es-ES" sz="2800" b="1" dirty="0" smtClean="0"/>
              <a:t>investigación.</a:t>
            </a:r>
            <a:endParaRPr lang="es-ES" sz="2800" b="1" dirty="0"/>
          </a:p>
        </p:txBody>
      </p:sp>
      <p:sp>
        <p:nvSpPr>
          <p:cNvPr id="4" name="Rectángulo 3"/>
          <p:cNvSpPr/>
          <p:nvPr/>
        </p:nvSpPr>
        <p:spPr>
          <a:xfrm>
            <a:off x="1600200" y="6293535"/>
            <a:ext cx="767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http://www.significados.com/objetivo-de-investigacion/</a:t>
            </a:r>
          </a:p>
        </p:txBody>
      </p:sp>
    </p:spTree>
    <p:extLst>
      <p:ext uri="{BB962C8B-B14F-4D97-AF65-F5344CB8AC3E}">
        <p14:creationId xmlns:p14="http://schemas.microsoft.com/office/powerpoint/2010/main" val="11133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Tipos de Objetivos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b="1" dirty="0" smtClean="0">
                <a:solidFill>
                  <a:srgbClr val="FF0000"/>
                </a:solidFill>
              </a:rPr>
              <a:t>OBJETIVO GENERAL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 smtClean="0"/>
              <a:t>Los</a:t>
            </a:r>
            <a:r>
              <a:rPr lang="es-ES" sz="2400" b="1" dirty="0"/>
              <a:t> objetivos generales en una investigación</a:t>
            </a:r>
            <a:r>
              <a:rPr lang="es-ES" sz="2400" dirty="0"/>
              <a:t> se centran en un aspecto o objeto de estudio amplio e indican los propósitos globales. </a:t>
            </a:r>
            <a:endParaRPr lang="es-ES" sz="2400" dirty="0" smtClean="0"/>
          </a:p>
          <a:p>
            <a:r>
              <a:rPr lang="es-ES" sz="2400" dirty="0" smtClean="0"/>
              <a:t>Resume </a:t>
            </a:r>
            <a:r>
              <a:rPr lang="es-ES" sz="2400" dirty="0"/>
              <a:t>el resultado final que se pretende alcanzar con </a:t>
            </a:r>
            <a:r>
              <a:rPr lang="es-ES" sz="2400" dirty="0" smtClean="0"/>
              <a:t>una investigación.</a:t>
            </a:r>
          </a:p>
          <a:p>
            <a:r>
              <a:rPr lang="es-ES_tradnl" altLang="es-CO" sz="2400" dirty="0" smtClean="0">
                <a:solidFill>
                  <a:srgbClr val="0000CC"/>
                </a:solidFill>
              </a:rPr>
              <a:t>Responde a la </a:t>
            </a:r>
            <a:r>
              <a:rPr lang="es-ES_tradnl" altLang="es-CO" sz="2400" dirty="0">
                <a:solidFill>
                  <a:srgbClr val="0000CC"/>
                </a:solidFill>
              </a:rPr>
              <a:t>pregunta de </a:t>
            </a:r>
            <a:r>
              <a:rPr lang="es-ES_tradnl" altLang="es-CO" sz="2400" dirty="0" smtClean="0">
                <a:solidFill>
                  <a:srgbClr val="0000CC"/>
                </a:solidFill>
              </a:rPr>
              <a:t>investigación.</a:t>
            </a:r>
            <a:endParaRPr lang="es-ES" sz="24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Tipos de Objetivos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25846" cy="37719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600" b="1" dirty="0" smtClean="0">
                <a:solidFill>
                  <a:srgbClr val="FF0000"/>
                </a:solidFill>
              </a:rPr>
              <a:t>OBJETIVOS ESPECÍFICOS</a:t>
            </a:r>
            <a:endParaRPr lang="es-ES_tradnl" altLang="es-CO" sz="2600" dirty="0" smtClean="0">
              <a:solidFill>
                <a:srgbClr val="FF0000"/>
              </a:solidFill>
            </a:endParaRPr>
          </a:p>
          <a:p>
            <a:pPr algn="just"/>
            <a:r>
              <a:rPr lang="es-ES_tradnl" altLang="es-CO" b="1" dirty="0" smtClean="0">
                <a:solidFill>
                  <a:srgbClr val="0000CC"/>
                </a:solidFill>
              </a:rPr>
              <a:t>Son aquellos por </a:t>
            </a:r>
            <a:r>
              <a:rPr lang="es-ES_tradnl" altLang="es-CO" b="1" dirty="0">
                <a:solidFill>
                  <a:srgbClr val="0000CC"/>
                </a:solidFill>
              </a:rPr>
              <a:t>los cuales se puede lograr el </a:t>
            </a:r>
            <a:r>
              <a:rPr lang="es-ES_tradnl" altLang="es-CO" b="1" dirty="0" smtClean="0">
                <a:solidFill>
                  <a:srgbClr val="0000CC"/>
                </a:solidFill>
              </a:rPr>
              <a:t>objetivo </a:t>
            </a:r>
            <a:r>
              <a:rPr lang="es-ES_tradnl" altLang="es-CO" b="1" dirty="0">
                <a:solidFill>
                  <a:srgbClr val="0000CC"/>
                </a:solidFill>
              </a:rPr>
              <a:t>general</a:t>
            </a:r>
            <a:r>
              <a:rPr lang="es-ES_tradnl" altLang="es-CO" b="1" dirty="0" smtClean="0">
                <a:solidFill>
                  <a:srgbClr val="0000CC"/>
                </a:solidFill>
              </a:rPr>
              <a:t>.</a:t>
            </a:r>
            <a:endParaRPr lang="es-ES" b="1" dirty="0" smtClean="0">
              <a:solidFill>
                <a:srgbClr val="0000CC"/>
              </a:solidFill>
            </a:endParaRPr>
          </a:p>
          <a:p>
            <a:pPr algn="just"/>
            <a:r>
              <a:rPr lang="es-ES" dirty="0" smtClean="0"/>
              <a:t>Los</a:t>
            </a:r>
            <a:r>
              <a:rPr lang="es-ES" dirty="0"/>
              <a:t> </a:t>
            </a:r>
            <a:r>
              <a:rPr lang="es-ES" b="1" dirty="0"/>
              <a:t>objetivos específicos en una investigació</a:t>
            </a:r>
            <a:r>
              <a:rPr lang="es-ES" dirty="0"/>
              <a:t>n están planteados sobre aspectos más concretos, derivados de los objetivos </a:t>
            </a:r>
            <a:r>
              <a:rPr lang="es-ES" dirty="0" smtClean="0"/>
              <a:t>generales.</a:t>
            </a:r>
            <a:endParaRPr lang="es-ES" dirty="0"/>
          </a:p>
          <a:p>
            <a:pPr algn="just"/>
            <a:r>
              <a:rPr lang="es-ES" dirty="0"/>
              <a:t>Son sub-objetivos que descentralizan la focalización del tema, pero dentro de su contexto. </a:t>
            </a:r>
            <a:endParaRPr lang="es-ES" dirty="0" smtClean="0"/>
          </a:p>
          <a:p>
            <a:pPr algn="just"/>
            <a:r>
              <a:rPr lang="es-ES" b="1" dirty="0" smtClean="0">
                <a:solidFill>
                  <a:srgbClr val="0000CC"/>
                </a:solidFill>
              </a:rPr>
              <a:t>Son </a:t>
            </a:r>
            <a:r>
              <a:rPr lang="es-ES" b="1" dirty="0">
                <a:solidFill>
                  <a:srgbClr val="0000CC"/>
                </a:solidFill>
              </a:rPr>
              <a:t>partes de un todo</a:t>
            </a:r>
            <a:r>
              <a:rPr lang="es-ES" dirty="0"/>
              <a:t>, enunciadas para facilitar la comprensión de las metas a las que se arribará con las </a:t>
            </a:r>
            <a:r>
              <a:rPr lang="es-ES" dirty="0" smtClean="0"/>
              <a:t>conclusiones.</a:t>
            </a:r>
          </a:p>
          <a:p>
            <a:pPr algn="just"/>
            <a:r>
              <a:rPr lang="es-ES" dirty="0" smtClean="0"/>
              <a:t>Se </a:t>
            </a:r>
            <a:r>
              <a:rPr lang="es-ES" dirty="0"/>
              <a:t>focalizan las tareas a desarrollar en la investigación en una serie de proposiciones que desagregan los contenidos implícitos en </a:t>
            </a:r>
            <a:r>
              <a:rPr lang="es-ES" dirty="0" smtClean="0"/>
              <a:t>el objetivo general</a:t>
            </a:r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54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_tradnl" altLang="es-CO" dirty="0" smtClean="0"/>
              <a:t>Características de los Objetivos de la Investigación</a:t>
            </a:r>
            <a:endParaRPr lang="es-ES" altLang="es-CO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54" y="2603500"/>
            <a:ext cx="10008346" cy="34163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s-ES_tradnl" altLang="es-CO" sz="2800" dirty="0"/>
              <a:t>Su formulación debe comprender resultados concretos.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CO" sz="2800" dirty="0"/>
              <a:t>El alcance debe estar dentro de las posibilidades del investigador.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CO" sz="2800" dirty="0"/>
              <a:t>Debe ajustarse a la consecución de resultados por la acción del investigador.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CO" sz="2800" dirty="0" smtClean="0"/>
              <a:t>El </a:t>
            </a:r>
            <a:r>
              <a:rPr lang="es-ES_tradnl" altLang="es-CO" sz="2800" dirty="0"/>
              <a:t>objetivo general ofrece  resultados amplios, y los específicos se refieren a  </a:t>
            </a:r>
            <a:r>
              <a:rPr lang="es-ES_tradnl" altLang="es-CO" sz="2800" dirty="0" smtClean="0"/>
              <a:t>situaciones </a:t>
            </a:r>
            <a:r>
              <a:rPr lang="es-ES_tradnl" altLang="es-CO" sz="2800" dirty="0"/>
              <a:t>particulares.</a:t>
            </a:r>
            <a:endParaRPr lang="es-ES" altLang="es-CO" sz="2800" dirty="0"/>
          </a:p>
        </p:txBody>
      </p:sp>
    </p:spTree>
    <p:extLst>
      <p:ext uri="{BB962C8B-B14F-4D97-AF65-F5344CB8AC3E}">
        <p14:creationId xmlns:p14="http://schemas.microsoft.com/office/powerpoint/2010/main" val="6213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_tradnl" altLang="es-CO" dirty="0" smtClean="0"/>
              <a:t>Características de los Objetivos de la Investigación</a:t>
            </a:r>
            <a:endParaRPr lang="es-ES" altLang="es-CO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54" y="2603500"/>
            <a:ext cx="10275046" cy="341630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Deben </a:t>
            </a:r>
            <a:r>
              <a:rPr lang="es-ES" sz="2800" dirty="0"/>
              <a:t>estar </a:t>
            </a:r>
            <a:r>
              <a:rPr lang="es-ES" sz="2800" dirty="0" smtClean="0"/>
              <a:t>redactados </a:t>
            </a:r>
            <a:r>
              <a:rPr lang="es-ES" sz="2800" dirty="0"/>
              <a:t>con </a:t>
            </a:r>
            <a:r>
              <a:rPr lang="es-ES" sz="2800" dirty="0" smtClean="0"/>
              <a:t>claridad</a:t>
            </a:r>
            <a:endParaRPr lang="es-ES" sz="2800" dirty="0"/>
          </a:p>
          <a:p>
            <a:r>
              <a:rPr lang="es-ES" sz="2800" dirty="0"/>
              <a:t>D</a:t>
            </a:r>
            <a:r>
              <a:rPr lang="es-ES" sz="2800" dirty="0" smtClean="0"/>
              <a:t>eben </a:t>
            </a:r>
            <a:r>
              <a:rPr lang="es-ES" sz="2800" dirty="0"/>
              <a:t>ser </a:t>
            </a:r>
            <a:r>
              <a:rPr lang="es-ES" sz="2800" dirty="0" smtClean="0"/>
              <a:t>alcanzables</a:t>
            </a:r>
            <a:endParaRPr lang="es-ES" sz="2800" dirty="0"/>
          </a:p>
          <a:p>
            <a:r>
              <a:rPr lang="es-ES" sz="2800" dirty="0"/>
              <a:t>D</a:t>
            </a:r>
            <a:r>
              <a:rPr lang="es-ES" sz="2800" dirty="0" smtClean="0"/>
              <a:t>eben </a:t>
            </a:r>
            <a:r>
              <a:rPr lang="es-ES" sz="2800" dirty="0"/>
              <a:t>contener además de la actividad, una </a:t>
            </a:r>
            <a:r>
              <a:rPr lang="es-ES" sz="2800" dirty="0" smtClean="0"/>
              <a:t>finalidad</a:t>
            </a:r>
            <a:endParaRPr lang="es-ES" sz="2800" dirty="0"/>
          </a:p>
          <a:p>
            <a:r>
              <a:rPr lang="es-ES" sz="2800" dirty="0"/>
              <a:t>D</a:t>
            </a:r>
            <a:r>
              <a:rPr lang="es-ES" sz="2800" dirty="0" smtClean="0"/>
              <a:t>eben </a:t>
            </a:r>
            <a:r>
              <a:rPr lang="es-ES" sz="2800" dirty="0"/>
              <a:t>estar dirigidos a la obtención de </a:t>
            </a:r>
            <a:r>
              <a:rPr lang="es-ES" sz="2800" dirty="0" smtClean="0"/>
              <a:t>conocimientos</a:t>
            </a:r>
            <a:endParaRPr lang="es-ES" sz="2800" dirty="0"/>
          </a:p>
          <a:p>
            <a:r>
              <a:rPr lang="es-ES" sz="2800" dirty="0"/>
              <a:t>C</a:t>
            </a:r>
            <a:r>
              <a:rPr lang="es-ES" sz="2800" dirty="0" smtClean="0"/>
              <a:t>ada </a:t>
            </a:r>
            <a:r>
              <a:rPr lang="es-ES" sz="2800" dirty="0"/>
              <a:t>objetivo </a:t>
            </a:r>
            <a:r>
              <a:rPr lang="es-ES" sz="2800" dirty="0" smtClean="0"/>
              <a:t>debe </a:t>
            </a:r>
            <a:r>
              <a:rPr lang="es-ES" sz="2800" dirty="0"/>
              <a:t>aludir a un </a:t>
            </a:r>
            <a:r>
              <a:rPr lang="es-ES" sz="2800" dirty="0" smtClean="0"/>
              <a:t>logro</a:t>
            </a:r>
            <a:endParaRPr lang="es-ES" sz="2800" dirty="0"/>
          </a:p>
          <a:p>
            <a:pPr eaLnBrk="1" hangingPunct="1">
              <a:lnSpc>
                <a:spcPct val="80000"/>
              </a:lnSpc>
            </a:pPr>
            <a:endParaRPr lang="es-ES" altLang="es-CO" sz="2800" dirty="0"/>
          </a:p>
        </p:txBody>
      </p:sp>
    </p:spTree>
    <p:extLst>
      <p:ext uri="{BB962C8B-B14F-4D97-AF65-F5344CB8AC3E}">
        <p14:creationId xmlns:p14="http://schemas.microsoft.com/office/powerpoint/2010/main" val="19880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altLang="es-CO" dirty="0"/>
              <a:t>Características </a:t>
            </a:r>
            <a:r>
              <a:rPr lang="es-ES_tradnl" altLang="es-CO" dirty="0" smtClean="0"/>
              <a:t>de los Objetivos </a:t>
            </a:r>
            <a:r>
              <a:rPr lang="es-ES_tradnl" altLang="es-CO" dirty="0"/>
              <a:t>de la </a:t>
            </a:r>
            <a:r>
              <a:rPr lang="es-ES_tradnl" altLang="es-CO" dirty="0" smtClean="0"/>
              <a:t>Investigación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9830546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altLang="es-CO" sz="2400" dirty="0"/>
              <a:t>La presentación formal se hace mediante infinitivo de verbos.</a:t>
            </a:r>
          </a:p>
          <a:p>
            <a:r>
              <a:rPr lang="es-ES" sz="2400" dirty="0" smtClean="0"/>
              <a:t>Analizar				</a:t>
            </a:r>
            <a:r>
              <a:rPr lang="es-ES" sz="2400" b="1" dirty="0" smtClean="0">
                <a:solidFill>
                  <a:srgbClr val="0000CC"/>
                </a:solidFill>
              </a:rPr>
              <a:t>Diseñar</a:t>
            </a:r>
            <a:r>
              <a:rPr lang="es-ES" sz="2400" dirty="0" smtClean="0"/>
              <a:t>				</a:t>
            </a:r>
            <a:r>
              <a:rPr lang="es-ES" sz="2400" dirty="0" smtClean="0">
                <a:solidFill>
                  <a:srgbClr val="C00000"/>
                </a:solidFill>
              </a:rPr>
              <a:t>Desarrollar</a:t>
            </a:r>
            <a:r>
              <a:rPr lang="es-ES" sz="2400" dirty="0" smtClean="0"/>
              <a:t> </a:t>
            </a:r>
            <a:endParaRPr lang="es-ES" sz="2400" dirty="0"/>
          </a:p>
          <a:p>
            <a:r>
              <a:rPr lang="es-ES" sz="2400" dirty="0" smtClean="0">
                <a:solidFill>
                  <a:srgbClr val="C00000"/>
                </a:solidFill>
              </a:rPr>
              <a:t>Comparar</a:t>
            </a:r>
            <a:r>
              <a:rPr lang="es-ES" sz="2400" dirty="0" smtClean="0"/>
              <a:t> 			Describir				Sistematizar</a:t>
            </a:r>
            <a:r>
              <a:rPr lang="es-ES" sz="2400" dirty="0"/>
              <a:t>	</a:t>
            </a:r>
            <a:endParaRPr lang="es-ES" sz="2400" dirty="0" smtClean="0"/>
          </a:p>
          <a:p>
            <a:r>
              <a:rPr lang="es-ES" sz="2400" dirty="0" smtClean="0"/>
              <a:t>Definir					Clasificar				Sintetizar</a:t>
            </a:r>
            <a:endParaRPr lang="es-ES" sz="2400" dirty="0"/>
          </a:p>
          <a:p>
            <a:r>
              <a:rPr lang="es-ES" sz="2400" dirty="0" smtClean="0">
                <a:solidFill>
                  <a:srgbClr val="C00000"/>
                </a:solidFill>
              </a:rPr>
              <a:t>Caracterizar </a:t>
            </a:r>
            <a:r>
              <a:rPr lang="es-ES" sz="2400" dirty="0" smtClean="0"/>
              <a:t>    		</a:t>
            </a:r>
            <a:r>
              <a:rPr lang="es-ES" sz="2400" dirty="0" smtClean="0">
                <a:solidFill>
                  <a:srgbClr val="C00000"/>
                </a:solidFill>
              </a:rPr>
              <a:t>Identificar</a:t>
            </a:r>
            <a:r>
              <a:rPr lang="es-ES" sz="2400" dirty="0" smtClean="0"/>
              <a:t>			</a:t>
            </a:r>
            <a:r>
              <a:rPr lang="es-ES" sz="2400" b="1" dirty="0" smtClean="0">
                <a:solidFill>
                  <a:srgbClr val="0000CC"/>
                </a:solidFill>
              </a:rPr>
              <a:t>Modelar</a:t>
            </a:r>
          </a:p>
          <a:p>
            <a:r>
              <a:rPr lang="es-ES" sz="2400" dirty="0"/>
              <a:t>Recopilar				Explorar </a:t>
            </a:r>
            <a:r>
              <a:rPr lang="es-ES" sz="2400" dirty="0" smtClean="0"/>
              <a:t>				Generar </a:t>
            </a:r>
            <a:endParaRPr lang="es-ES" sz="2400" dirty="0"/>
          </a:p>
          <a:p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3517900" y="35729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90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_tradnl" altLang="es-CO" dirty="0" smtClean="0"/>
              <a:t>Como definir los  objetivos.</a:t>
            </a:r>
            <a:endParaRPr lang="es-ES" altLang="es-CO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054" y="2273300"/>
            <a:ext cx="10986246" cy="5257800"/>
          </a:xfrm>
        </p:spPr>
        <p:txBody>
          <a:bodyPr/>
          <a:lstStyle/>
          <a:p>
            <a:pPr eaLnBrk="1" hangingPunct="1"/>
            <a:endParaRPr lang="es-ES_tradnl" altLang="es-CO" sz="2800" dirty="0"/>
          </a:p>
          <a:p>
            <a:pPr eaLnBrk="1" hangingPunct="1"/>
            <a:endParaRPr lang="es-ES" altLang="es-CO" sz="2800" dirty="0"/>
          </a:p>
        </p:txBody>
      </p:sp>
      <p:sp>
        <p:nvSpPr>
          <p:cNvPr id="2" name="Rectángulo 1"/>
          <p:cNvSpPr/>
          <p:nvPr/>
        </p:nvSpPr>
        <p:spPr>
          <a:xfrm>
            <a:off x="2095500" y="6488668"/>
            <a:ext cx="1155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http://jcfrmetodologia.ohlog.com/objetivos-de-la-investigacion.oh61553.html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01052"/>
              </p:ext>
            </p:extLst>
          </p:nvPr>
        </p:nvGraphicFramePr>
        <p:xfrm>
          <a:off x="508000" y="1792079"/>
          <a:ext cx="11112500" cy="4696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98209"/>
                <a:gridCol w="441429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QUÉ SE QUIERE SABER?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¿QUÉ OBJETIVO PLANTEAR?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¿CÓMO ES? ¿QUIÉNES SON? ¿CUÁNTOS HAY?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DESCRIBIR: CODIFICAR, ENUMERAR, CLASIFICAR, IDENTIFICAR, DIAGNOSTICAR.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¿QUÉ DIFERENCIA HAY ENTRE ESTOS GRUPOS?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COMPARAR: ASOCIAR, DIFERENCIAR.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¿CUÁLES SON LOS ELEMENTOS QUE COMPONEN ESTE FENÓMENO?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ANALIZAR: </a:t>
                      </a:r>
                      <a:r>
                        <a:rPr lang="es-ES" sz="1600" dirty="0" smtClean="0">
                          <a:effectLst/>
                        </a:rPr>
                        <a:t>IDENTIFICAR, CRITICAR</a:t>
                      </a:r>
                      <a:r>
                        <a:rPr lang="es-ES" sz="1600" dirty="0">
                          <a:effectLst/>
                        </a:rPr>
                        <a:t>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¿POR QUÉ OCURRE ESTE FENÓMENO? ¿CUÁLES SON LAS CAUSAS QUE LO ORIGINARON?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EXPLICAR: ENTENDER, COMPRENDER.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¿CÓMO SE PRESENTARÁ ESTE FENÓMENO DADA LAS SIGUIENTES CIRCUNSTANCIAS?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PREDECIR: PREVEER, PRONOSTICAR.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¿CUÁLES DEBEN SER LAS CARACTERÍSTICAS DE ESTE PROYECTO QUE ME PERMITAN LOGRAR LOS OBJETIVOS XXX?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PROPONER: PLANTEAR, FORMULAR, DISEÑAR, PROYECTAR, CREAR, PROGRAMAR.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¿QUÉ CAMBIOS SE PUEDEN PRODUCIR EN ESTE FENÓMENO CON LA APLICACIÓN DE ESTE PROGRAMA?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MODIFICAR: CAMBIAR, ORGANIZAR, MEJORAR, PROMOVER.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¿EXISTE RELACIÓN ENTRE ESTOS DOS FACTORES?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CONFIRMAR: VERIFICAR, COMPROBAR, DEMOSTRAR.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HASTA QUÉ PUNTO EL DISEÑO DE ESTE PROGRAMA ESTÁ ALCANZANDO LOS OBJETIVOS PROPUESTOS?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EVALUAR: VALORAR.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1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_tradnl" altLang="es-CO" dirty="0" smtClean="0"/>
              <a:t>Como definir los  objetivos.</a:t>
            </a:r>
            <a:endParaRPr lang="es-ES" altLang="es-CO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054" y="2273300"/>
            <a:ext cx="10986246" cy="5257800"/>
          </a:xfrm>
        </p:spPr>
        <p:txBody>
          <a:bodyPr/>
          <a:lstStyle/>
          <a:p>
            <a:pPr eaLnBrk="1" hangingPunct="1"/>
            <a:r>
              <a:rPr lang="es-ES_tradnl" altLang="es-CO" sz="2000" dirty="0"/>
              <a:t>Responder a las preguntas: ¿ Qué Quiero Hacer?, ¿Que es lo que busco conocer?, ¿ A dónde quiero llegar?.</a:t>
            </a:r>
          </a:p>
          <a:p>
            <a:pPr eaLnBrk="1" hangingPunct="1"/>
            <a:r>
              <a:rPr lang="es-ES_tradnl" altLang="es-CO" sz="2000" dirty="0"/>
              <a:t>Elaborar una lista preliminar de respuestas  que ayuden a satisfacer los interrogantes.</a:t>
            </a:r>
          </a:p>
          <a:p>
            <a:pPr eaLnBrk="1" hangingPunct="1"/>
            <a:r>
              <a:rPr lang="es-ES_tradnl" altLang="es-CO" sz="2000" dirty="0"/>
              <a:t>Identificar las acciones  que usted va a realizar como investigador y que permiten lograr lo que se ha propuesto.</a:t>
            </a:r>
          </a:p>
          <a:p>
            <a:pPr eaLnBrk="1" hangingPunct="1"/>
            <a:r>
              <a:rPr lang="es-ES_tradnl" altLang="es-CO" sz="2000" dirty="0"/>
              <a:t>Identifique cual de las acciones le ayudaran a responder la pregunta de investigación, esta acción es su objetivo general.</a:t>
            </a:r>
          </a:p>
          <a:p>
            <a:pPr eaLnBrk="1" hangingPunct="1"/>
            <a:r>
              <a:rPr lang="es-ES_tradnl" altLang="es-CO" sz="2000" dirty="0"/>
              <a:t>Identifique cual de las acciones le ayudaran a responder las </a:t>
            </a:r>
            <a:r>
              <a:rPr lang="es-ES_tradnl" altLang="es-CO" sz="2000" dirty="0" err="1"/>
              <a:t>subpreguntas</a:t>
            </a:r>
            <a:r>
              <a:rPr lang="es-ES_tradnl" altLang="es-CO" sz="2000" dirty="0"/>
              <a:t> de investigación, estas acciones son los  objetivos específicos.</a:t>
            </a:r>
          </a:p>
          <a:p>
            <a:pPr eaLnBrk="1" hangingPunct="1"/>
            <a:r>
              <a:rPr lang="es-ES_tradnl" altLang="es-CO" sz="2000" dirty="0"/>
              <a:t>Evaluar el objetivo general y su relación con los objetivos específicos, la formulación y sistematización del problema</a:t>
            </a:r>
            <a:r>
              <a:rPr lang="es-ES_tradnl" altLang="es-CO" dirty="0" smtClean="0"/>
              <a:t>.</a:t>
            </a:r>
          </a:p>
          <a:p>
            <a:pPr eaLnBrk="1" hangingPunct="1"/>
            <a:endParaRPr lang="es-ES_tradnl" altLang="es-CO" sz="2800" dirty="0"/>
          </a:p>
          <a:p>
            <a:pPr eaLnBrk="1" hangingPunct="1"/>
            <a:endParaRPr lang="es-ES" altLang="es-CO" sz="2800" dirty="0"/>
          </a:p>
        </p:txBody>
      </p:sp>
    </p:spTree>
    <p:extLst>
      <p:ext uri="{BB962C8B-B14F-4D97-AF65-F5344CB8AC3E}">
        <p14:creationId xmlns:p14="http://schemas.microsoft.com/office/powerpoint/2010/main" val="41898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259</TotalTime>
  <Words>591</Words>
  <Application>Microsoft Office PowerPoint</Application>
  <PresentationFormat>Panorámica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Sala de reuniones Ion</vt:lpstr>
      <vt:lpstr>OBJETIVOS DE LA INVESTIGACIÓN</vt:lpstr>
      <vt:lpstr>DEFINICIÓN </vt:lpstr>
      <vt:lpstr>Tipos de Objetivos </vt:lpstr>
      <vt:lpstr>Tipos de Objetivos </vt:lpstr>
      <vt:lpstr>Características de los Objetivos de la Investigación</vt:lpstr>
      <vt:lpstr>Características de los Objetivos de la Investigación</vt:lpstr>
      <vt:lpstr>Características de los Objetivos de la Investigación</vt:lpstr>
      <vt:lpstr>Como definir los  objetivos.</vt:lpstr>
      <vt:lpstr>Como definir los  objetivos.</vt:lpstr>
      <vt:lpstr>Los errores en la definición de los objetivos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Objetivos de la investigación</dc:title>
  <dc:creator>Ernesto</dc:creator>
  <cp:lastModifiedBy>Ernesto</cp:lastModifiedBy>
  <cp:revision>21</cp:revision>
  <dcterms:created xsi:type="dcterms:W3CDTF">2015-08-26T22:32:17Z</dcterms:created>
  <dcterms:modified xsi:type="dcterms:W3CDTF">2015-08-29T17:09:59Z</dcterms:modified>
</cp:coreProperties>
</file>