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6" r:id="rId5"/>
    <p:sldId id="270" r:id="rId6"/>
    <p:sldId id="271" r:id="rId7"/>
    <p:sldId id="275" r:id="rId8"/>
    <p:sldId id="279" r:id="rId9"/>
    <p:sldId id="276" r:id="rId10"/>
    <p:sldId id="280" r:id="rId11"/>
    <p:sldId id="277" r:id="rId12"/>
    <p:sldId id="278" r:id="rId13"/>
    <p:sldId id="272" r:id="rId14"/>
    <p:sldId id="273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strital.edu.co:8080/web/mcic/2015-iii?p_auth=TQhNsKA6&amp;p_p_auth=7Q0rVP2F&amp;p_p_id=49&amp;p_p_lifecycle=1&amp;p_p_state=normal&amp;p_p_mode=view&amp;_49_struts_action=/my_places/view&amp;_49_groupId=14334&amp;_49_privateLayout=fal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201" y="1910997"/>
            <a:ext cx="12039600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CRONOGRAMA, RECURSOS, RESULTADOS ESPERADOS Y LIMITACIONES</a:t>
            </a:r>
            <a:endParaRPr lang="es-ES" dirty="0"/>
          </a:p>
        </p:txBody>
      </p:sp>
      <p:pic>
        <p:nvPicPr>
          <p:cNvPr id="4" name="Picture 2" descr="https://udistrital.files.wordpress.com/2012/12/escudo_ud-225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62" y="0"/>
            <a:ext cx="1427426" cy="1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68088" y="4225118"/>
            <a:ext cx="8390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/>
              <a:t>SEMINARIO </a:t>
            </a:r>
            <a:r>
              <a:rPr lang="es-ES" sz="2400" b="1" dirty="0"/>
              <a:t>DE INVESTIGACIÓN</a:t>
            </a:r>
          </a:p>
          <a:p>
            <a:pPr algn="ctr"/>
            <a:r>
              <a:rPr lang="es-ES" sz="2400" b="1" dirty="0">
                <a:hlinkClick r:id="rId3"/>
              </a:rPr>
              <a:t>Maestría en Ciencias de la Información y las Comunicaciones</a:t>
            </a:r>
            <a:endParaRPr lang="es-ES" sz="2400" dirty="0"/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ERNESTO GÓMEZ VARGAS</a:t>
            </a:r>
          </a:p>
          <a:p>
            <a:pPr algn="ctr"/>
            <a:r>
              <a:rPr lang="es-ES" sz="2400" dirty="0" smtClean="0"/>
              <a:t>2017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80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cap="all" dirty="0" smtClean="0"/>
              <a:t>resultados esperados</a:t>
            </a:r>
            <a:r>
              <a:rPr lang="es-ES" b="1" cap="all" dirty="0" smtClean="0"/>
              <a:t/>
            </a:r>
            <a:br>
              <a:rPr lang="es-ES" b="1" cap="all" dirty="0" smtClean="0"/>
            </a:b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7921"/>
              </p:ext>
            </p:extLst>
          </p:nvPr>
        </p:nvGraphicFramePr>
        <p:xfrm>
          <a:off x="1163782" y="2307994"/>
          <a:ext cx="918556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Resultado/Producto esperado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Indicador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Beneficiario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Estudiante en formación de Ingeniería</a:t>
                      </a:r>
                      <a:r>
                        <a:rPr lang="es-CO" sz="1800" baseline="0" dirty="0" smtClean="0">
                          <a:effectLst/>
                        </a:rPr>
                        <a:t> electrónica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Documento de Trabajo de grado, acta sustentación 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Pedro Pérez, Grupo de investigación 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effectLst/>
                        </a:rPr>
                        <a:t>Estudiante en formación de</a:t>
                      </a:r>
                      <a:r>
                        <a:rPr lang="es-CO" sz="1800" baseline="0" dirty="0" smtClean="0">
                          <a:effectLst/>
                        </a:rPr>
                        <a:t> Maestría </a:t>
                      </a:r>
                      <a:endParaRPr lang="es-CO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effectLst/>
                        </a:rPr>
                        <a:t>Documento de Trabajo de grado, acta sustentación  </a:t>
                      </a:r>
                      <a:endParaRPr lang="es-CO" sz="18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Carlos Gómez, Grupo de investigación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Convenio Interinstitucional 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Convenio firmado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UDFJC-CAR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272584" y="6058071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(CIDC,2015)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499360" y="1628699"/>
            <a:ext cx="794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Conducentes al fortalecimiento de la capacidad científica nacional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6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2925" y="1563148"/>
            <a:ext cx="8915400" cy="3777622"/>
          </a:xfrm>
        </p:spPr>
        <p:txBody>
          <a:bodyPr>
            <a:noAutofit/>
          </a:bodyPr>
          <a:lstStyle/>
          <a:p>
            <a:r>
              <a:rPr lang="es-CO" sz="2000" b="1" dirty="0"/>
              <a:t>Dirigidos a la apropiación social del conocimiento</a:t>
            </a:r>
            <a:endParaRPr lang="es-CO" sz="2000" dirty="0"/>
          </a:p>
          <a:p>
            <a:pPr algn="just"/>
            <a:r>
              <a:rPr lang="es-CO" sz="2000" dirty="0"/>
              <a:t>Incluye aquellos resultados/productos que son estrategias o medios para divulgar o transferir el conocimiento o tecnologías generadas en el proyecto a los beneficiarios potenciales y a la sociedad en general. Incluye tanto las acciones conjuntas entre investigadores y beneficiarios como artículos o libros divulgativos, cartillas, videos, programas de radio, presentación de ponencias en eventos, </a:t>
            </a:r>
            <a:r>
              <a:rPr lang="es-CO" sz="2000" dirty="0" smtClean="0"/>
              <a:t>publicaciones</a:t>
            </a:r>
            <a:r>
              <a:rPr lang="es-CO" sz="2000" dirty="0"/>
              <a:t>, patentes, registros, videos, certificaciones, entre </a:t>
            </a:r>
            <a:r>
              <a:rPr lang="es-CO" sz="2000" dirty="0" smtClean="0"/>
              <a:t>otros</a:t>
            </a:r>
            <a:r>
              <a:rPr lang="es-CO" sz="2000" dirty="0"/>
              <a:t>.</a:t>
            </a:r>
            <a:r>
              <a:rPr lang="es-CO" sz="2000" dirty="0" smtClean="0"/>
              <a:t> Identificar las instituciones</a:t>
            </a:r>
            <a:r>
              <a:rPr lang="es-CO" sz="2000" dirty="0"/>
              <a:t>, gremios y comunidades beneficiarias, nacionales o internacionales, que podrán utilizar los resultados de la investigación para el desarrollo de sus objetivos, políticas, planes o </a:t>
            </a:r>
            <a:r>
              <a:rPr lang="es-CO" sz="2000" dirty="0" smtClean="0"/>
              <a:t>programas.</a:t>
            </a:r>
            <a:endParaRPr lang="es-CO" sz="2000" dirty="0"/>
          </a:p>
          <a:p>
            <a:endParaRPr lang="es-CO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cap="all" dirty="0" smtClean="0"/>
              <a:t>resultados esperados</a:t>
            </a:r>
            <a:r>
              <a:rPr lang="es-ES" b="1" cap="all" dirty="0" smtClean="0"/>
              <a:t/>
            </a:r>
            <a:br>
              <a:rPr lang="es-ES" b="1" cap="all" dirty="0" smtClean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72584" y="6058071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(CIDC,2015)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3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cap="all" dirty="0" smtClean="0"/>
              <a:t>resultados esperados</a:t>
            </a:r>
            <a:r>
              <a:rPr lang="es-ES" b="1" cap="all" dirty="0" smtClean="0"/>
              <a:t/>
            </a:r>
            <a:br>
              <a:rPr lang="es-ES" b="1" cap="all" dirty="0" smtClean="0"/>
            </a:b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67978"/>
              </p:ext>
            </p:extLst>
          </p:nvPr>
        </p:nvGraphicFramePr>
        <p:xfrm>
          <a:off x="1825865" y="2440392"/>
          <a:ext cx="8548417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Resultado/Producto esperado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Indicador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Beneficiario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Articulo Publicado en revista indexada en A1 </a:t>
                      </a:r>
                      <a:endParaRPr lang="es-CO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Carta-Correo</a:t>
                      </a:r>
                      <a:r>
                        <a:rPr lang="es-CO" sz="1800" baseline="0" dirty="0" smtClean="0">
                          <a:effectLst/>
                        </a:rPr>
                        <a:t> de </a:t>
                      </a:r>
                      <a:r>
                        <a:rPr lang="es-CO" sz="1800" dirty="0" smtClean="0">
                          <a:effectLst/>
                        </a:rPr>
                        <a:t>aceptación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Grupo de investigación,</a:t>
                      </a:r>
                      <a:r>
                        <a:rPr lang="es-CO" sz="1800" baseline="0" dirty="0" smtClean="0">
                          <a:effectLst/>
                        </a:rPr>
                        <a:t> UDFJC, El estudiante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Ponencia en Evento científico </a:t>
                      </a:r>
                      <a:endParaRPr lang="es-CO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Certificado de ponente 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effectLst/>
                        </a:rPr>
                        <a:t>Grupo de investigación,</a:t>
                      </a:r>
                      <a:r>
                        <a:rPr lang="es-CO" sz="1800" baseline="0" dirty="0" smtClean="0">
                          <a:effectLst/>
                        </a:rPr>
                        <a:t> UDFJC, El estudiante </a:t>
                      </a:r>
                      <a:endParaRPr lang="es-CO" sz="18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Registro de Software </a:t>
                      </a:r>
                      <a:endParaRPr lang="es-CO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C</a:t>
                      </a:r>
                      <a:r>
                        <a:rPr lang="es-CO" sz="1800" dirty="0" smtClean="0">
                          <a:effectLst/>
                        </a:rPr>
                        <a:t>arta con el registro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effectLst/>
                        </a:rPr>
                        <a:t>Grupo de investigación,</a:t>
                      </a:r>
                      <a:r>
                        <a:rPr lang="es-CO" sz="1800" baseline="0" dirty="0" smtClean="0">
                          <a:effectLst/>
                        </a:rPr>
                        <a:t> UDFJC, El estudiante </a:t>
                      </a:r>
                      <a:endParaRPr lang="es-CO" sz="18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Patente ……</a:t>
                      </a:r>
                      <a:endParaRPr lang="es-CO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…….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effectLst/>
                        </a:rPr>
                        <a:t>Grupo de investigación,</a:t>
                      </a:r>
                      <a:r>
                        <a:rPr lang="es-CO" sz="1800" baseline="0" dirty="0" smtClean="0">
                          <a:effectLst/>
                        </a:rPr>
                        <a:t> UDFJC, El estudiante </a:t>
                      </a:r>
                      <a:endParaRPr lang="es-CO" sz="18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272584" y="6058071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(CIDC,2015)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111071" y="181336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Dirigidos a la apropiación social del conocimiento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9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cap="all" dirty="0"/>
              <a:t>Limitaciones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7112" y="19050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Se debe especificar si el proyecto tiene alguna limitación y en qué forma se </a:t>
            </a:r>
            <a:r>
              <a:rPr lang="es-CO" sz="2800" dirty="0" smtClean="0"/>
              <a:t>disminuiría </a:t>
            </a:r>
            <a:r>
              <a:rPr lang="es-CO" sz="2800" dirty="0"/>
              <a:t>o influiría en el alcance del proyecto y/o en el desarrollo de las actividades</a:t>
            </a:r>
            <a:endParaRPr lang="es-ES" sz="2800" dirty="0"/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403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cap="all" dirty="0" smtClean="0"/>
              <a:t>REFERENCIAS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700" y="1574800"/>
            <a:ext cx="11137900" cy="3777622"/>
          </a:xfrm>
        </p:spPr>
        <p:txBody>
          <a:bodyPr>
            <a:noAutofit/>
          </a:bodyPr>
          <a:lstStyle/>
          <a:p>
            <a:pPr lvl="0"/>
            <a:r>
              <a:rPr lang="es-ES" sz="2800" dirty="0" smtClean="0"/>
              <a:t>Méndez E., Vélez R. (2004). </a:t>
            </a:r>
            <a:r>
              <a:rPr lang="es-ES" sz="2800" i="1" dirty="0" smtClean="0"/>
              <a:t>Metodología </a:t>
            </a:r>
            <a:r>
              <a:rPr lang="es-ES" sz="2800" i="1" dirty="0"/>
              <a:t>Diseño y desarrollo del Proceso de investigación</a:t>
            </a:r>
            <a:r>
              <a:rPr lang="es-ES" sz="2800" dirty="0"/>
              <a:t>. </a:t>
            </a:r>
            <a:r>
              <a:rPr lang="es-ES" sz="2800" dirty="0" smtClean="0"/>
              <a:t>McGraw-Hill.</a:t>
            </a:r>
          </a:p>
          <a:p>
            <a:r>
              <a:rPr lang="es-ES" sz="2800" dirty="0" smtClean="0"/>
              <a:t>Infante</a:t>
            </a:r>
            <a:r>
              <a:rPr lang="es-ES" sz="2800" dirty="0"/>
              <a:t>, C. (2010). </a:t>
            </a:r>
            <a:r>
              <a:rPr lang="es-ES" sz="2800" i="1" dirty="0"/>
              <a:t>Guía para la presentación de proyectos de investigación.</a:t>
            </a:r>
            <a:r>
              <a:rPr lang="es-ES" sz="2800" dirty="0"/>
              <a:t> Bogotá, Colombia: Universidad Nacional de Colombia</a:t>
            </a:r>
            <a:r>
              <a:rPr lang="es-ES" sz="2800" dirty="0" smtClean="0"/>
              <a:t>.</a:t>
            </a:r>
            <a:endParaRPr lang="es-CO" sz="2800" dirty="0" smtClean="0"/>
          </a:p>
          <a:p>
            <a:pPr algn="just"/>
            <a:r>
              <a:rPr lang="es-CO" sz="2800" dirty="0" smtClean="0"/>
              <a:t>A </a:t>
            </a:r>
            <a:r>
              <a:rPr lang="es-CO" sz="2800" dirty="0"/>
              <a:t>pesar de la existencia de varios formatos (</a:t>
            </a:r>
            <a:r>
              <a:rPr lang="es-CO" sz="2800" dirty="0" err="1"/>
              <a:t>p.e</a:t>
            </a:r>
            <a:r>
              <a:rPr lang="es-CO" sz="2800" dirty="0"/>
              <a:t>. IEEE, APA, etc.) se opta por trabajar en el marco de las normas APA para las referencias, dada la creciente generalización de su uso.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2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cap="all" dirty="0" smtClean="0"/>
              <a:t>REFERENCIAS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700" y="1574800"/>
            <a:ext cx="11137900" cy="3777622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Para </a:t>
            </a:r>
            <a:r>
              <a:rPr lang="es-ES" sz="2400" dirty="0"/>
              <a:t>incluir las referencias dentro del texto y realizar lista de la bibliografía en esta sección, puede utilizar las herramientas de Microsoft Word para Citas y bibliografía en la pestaña de Referencias o utilizar administradores bibliográficos. Se sugiere el uso de </a:t>
            </a:r>
            <a:r>
              <a:rPr lang="es-ES" sz="2800" dirty="0" err="1" smtClean="0"/>
              <a:t>Mendeley</a:t>
            </a:r>
            <a:r>
              <a:rPr lang="es-ES" sz="2800" dirty="0" smtClean="0"/>
              <a:t>(libre</a:t>
            </a:r>
            <a:r>
              <a:rPr lang="es-ES" sz="2400" dirty="0" smtClean="0"/>
              <a:t>) o  </a:t>
            </a:r>
            <a:r>
              <a:rPr lang="es-ES" sz="2400" dirty="0" err="1"/>
              <a:t>EndNote</a:t>
            </a:r>
            <a:r>
              <a:rPr lang="es-ES" sz="2400" dirty="0"/>
              <a:t> para la investigación y gestión bibliográfica.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996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jemplosde.com.mx/wp-content/uploads/2012/02/Justificaci%C3%B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893762"/>
            <a:ext cx="5381625" cy="46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5812" y="177800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800" dirty="0"/>
              <a:t>En esta sección se relacionan el orden de ejecución de las actividades a realizar y los resultados a obtener en función de tiempo. </a:t>
            </a:r>
            <a:endParaRPr lang="es-CO" sz="2800" dirty="0" smtClean="0"/>
          </a:p>
          <a:p>
            <a:pPr algn="just"/>
            <a:r>
              <a:rPr lang="es-CO" sz="2800" dirty="0" smtClean="0"/>
              <a:t>Debe </a:t>
            </a:r>
            <a:r>
              <a:rPr lang="es-CO" sz="2800" dirty="0"/>
              <a:t>detallarse con bastante claridad el itinerario a seguir en el cumplimiento de los objetivos previstos en la investigación. </a:t>
            </a:r>
            <a:endParaRPr lang="es-CO" sz="2800" dirty="0" smtClean="0"/>
          </a:p>
          <a:p>
            <a:pPr algn="just"/>
            <a:r>
              <a:rPr lang="es-CO" sz="2800" dirty="0" smtClean="0"/>
              <a:t>El </a:t>
            </a:r>
            <a:r>
              <a:rPr lang="es-CO" sz="2800" dirty="0"/>
              <a:t>cronograma es un indicador de coherencia y articulación de la </a:t>
            </a:r>
            <a:r>
              <a:rPr lang="es-CO" sz="2800" dirty="0" smtClean="0"/>
              <a:t>investigación y debe estar relacionado directamente con la </a:t>
            </a:r>
            <a:r>
              <a:rPr lang="es-CO" sz="2800" dirty="0" smtClean="0">
                <a:solidFill>
                  <a:srgbClr val="FF0000"/>
                </a:solidFill>
              </a:rPr>
              <a:t>metodología.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853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3612" y="1683655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.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dirty="0" smtClean="0"/>
          </a:p>
          <a:p>
            <a:pPr marL="0" indent="0" algn="just">
              <a:buNone/>
            </a:pP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52341"/>
              </p:ext>
            </p:extLst>
          </p:nvPr>
        </p:nvGraphicFramePr>
        <p:xfrm>
          <a:off x="489864" y="962406"/>
          <a:ext cx="11315692" cy="560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3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1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751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Actividad</a:t>
                      </a:r>
                      <a:r>
                        <a:rPr lang="es-ES" baseline="0" dirty="0" smtClean="0"/>
                        <a:t> Especifica</a:t>
                      </a:r>
                      <a:endParaRPr lang="es-E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r>
                        <a:rPr lang="es-ES" dirty="0" smtClean="0"/>
                        <a:t>Mes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Resultado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Decodificación de datos.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Transformar la información a formato NETCDF.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Datos decodificados en formato plano y organizados de acuerdo a los requerimientos de las etapas subsiguientes.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Desarrollar e implementar rutinas en MATLAB para leer formato NETCDF.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Aplicación de Protocolo de pruebas a datos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Pruebas de Bondad de  ajuste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Conclusiones de las características de los datos a utilizar.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Pruebas de Homogeneidad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Pruebas de Independencia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Pruebas de </a:t>
                      </a:r>
                      <a:r>
                        <a:rPr lang="es-CO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Autocorrelación</a:t>
                      </a:r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5. </a:t>
                      </a:r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Pruebas 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basadas en teoría de la información. (AMI)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…….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…….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43939" y="0"/>
            <a:ext cx="8911687" cy="1280890"/>
          </a:xfrm>
        </p:spPr>
        <p:txBody>
          <a:bodyPr/>
          <a:lstStyle/>
          <a:p>
            <a:r>
              <a:rPr lang="es-ES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4981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cap="all" dirty="0" smtClean="0"/>
              <a:t>Recursos </a:t>
            </a:r>
            <a:r>
              <a:rPr lang="es-CO" b="1" cap="all" dirty="0"/>
              <a:t>y presupuesto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36812" y="19050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El presupuesto debe cubrir en detalle los rubros de recursos humanos, infraestructura física, equipos, materiales, viajes, bibliografía y otros. Cuando sea del caso se debe dimensionar la dedicación o duración en el tiempo del recurso y su costo. Se debe especificar la fuente de los recursos (personal, universidad, institución, etc.), en todos los casos se debe valorar cada ítem.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853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(Infante, 2010)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2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cap="all" dirty="0" smtClean="0"/>
              <a:t>IMPACTO y resultados </a:t>
            </a:r>
            <a:r>
              <a:rPr lang="es-CO" b="1" cap="all" dirty="0"/>
              <a:t>esperados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8312" y="140970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s-CO" sz="2400" dirty="0"/>
              <a:t>Se debe hacer una reflexión de lo que se espera del proyecto y de quiénes podrían utilizar los resultados de la investigación y si se contribuye al fortalecimiento de la investigación nacional o en la formación de nuevos investigadores. </a:t>
            </a:r>
            <a:endParaRPr lang="es-CO" sz="2400" dirty="0" smtClean="0"/>
          </a:p>
          <a:p>
            <a:pPr algn="just"/>
            <a:r>
              <a:rPr lang="es-CO" sz="2400" dirty="0" smtClean="0"/>
              <a:t>No </a:t>
            </a:r>
            <a:r>
              <a:rPr lang="es-CO" sz="2400" dirty="0"/>
              <a:t>debe confundirse </a:t>
            </a:r>
            <a:r>
              <a:rPr lang="es-CO" sz="2400" dirty="0">
                <a:solidFill>
                  <a:srgbClr val="FF0000"/>
                </a:solidFill>
              </a:rPr>
              <a:t>el impacto con la justificación</a:t>
            </a:r>
            <a:r>
              <a:rPr lang="es-CO" sz="2400" dirty="0"/>
              <a:t>. </a:t>
            </a:r>
            <a:r>
              <a:rPr lang="es-CO" sz="2400" dirty="0" smtClean="0"/>
              <a:t>La </a:t>
            </a:r>
            <a:r>
              <a:rPr lang="es-CO" sz="2400" dirty="0"/>
              <a:t>justificación </a:t>
            </a:r>
            <a:r>
              <a:rPr lang="es-CO" sz="2400" dirty="0" smtClean="0"/>
              <a:t>es el </a:t>
            </a:r>
            <a:r>
              <a:rPr lang="es-CO" sz="2400" dirty="0"/>
              <a:t>aporte que se </a:t>
            </a:r>
            <a:r>
              <a:rPr lang="es-CO" sz="2400" dirty="0" smtClean="0"/>
              <a:t>pretende </a:t>
            </a:r>
            <a:r>
              <a:rPr lang="es-CO" sz="2400" dirty="0"/>
              <a:t>hacer para llenar el vacío de conocimiento </a:t>
            </a:r>
            <a:r>
              <a:rPr lang="es-CO" sz="2400" dirty="0" smtClean="0"/>
              <a:t>y </a:t>
            </a:r>
            <a:r>
              <a:rPr lang="es-CO" sz="2400" dirty="0"/>
              <a:t>e</a:t>
            </a:r>
            <a:r>
              <a:rPr lang="es-CO" sz="2400" dirty="0" smtClean="0"/>
              <a:t>l </a:t>
            </a:r>
            <a:r>
              <a:rPr lang="es-CO" sz="2400" dirty="0"/>
              <a:t>impacto se relaciona con las conexiones y consecuencias que se establezcan tras la realización del proyecto de investigación.</a:t>
            </a:r>
            <a:endParaRPr lang="es-ES" sz="2400" dirty="0"/>
          </a:p>
          <a:p>
            <a:pPr algn="just"/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853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(Infante, 2010)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3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cap="all" dirty="0"/>
              <a:t>resultados esperados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1512" y="157480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s-CO" sz="2400" dirty="0"/>
              <a:t>En forma muy precisa</a:t>
            </a:r>
            <a:r>
              <a:rPr lang="es-CO" sz="2400" b="1" dirty="0"/>
              <a:t> </a:t>
            </a:r>
            <a:r>
              <a:rPr lang="es-CO" sz="2400" dirty="0"/>
              <a:t>se debe especificar lo que se entregará al final de la investigación, sea en la forma de listados, de experimentos, de dispositivos, de estudios, etc. </a:t>
            </a:r>
            <a:r>
              <a:rPr lang="es-CO" sz="2400" dirty="0" smtClean="0"/>
              <a:t>Los </a:t>
            </a:r>
            <a:r>
              <a:rPr lang="es-CO" sz="2400" dirty="0"/>
              <a:t>resultados de la investigación y su impacto deben tener correspondencia con las siguientes categorías para que se destaque su utilidad:</a:t>
            </a:r>
            <a:endParaRPr lang="es-ES" sz="2400" dirty="0"/>
          </a:p>
          <a:p>
            <a:pPr lvl="0" algn="just"/>
            <a:r>
              <a:rPr lang="es-CO" sz="2400" dirty="0"/>
              <a:t>Generación de conocimiento</a:t>
            </a:r>
            <a:endParaRPr lang="es-ES" sz="2400" dirty="0"/>
          </a:p>
          <a:p>
            <a:pPr lvl="0" algn="just"/>
            <a:r>
              <a:rPr lang="es-CO" sz="2400" dirty="0"/>
              <a:t>Nuevos desarrollos tecnológicos</a:t>
            </a:r>
            <a:endParaRPr lang="es-ES" sz="2400" dirty="0"/>
          </a:p>
          <a:p>
            <a:pPr lvl="0" algn="just"/>
            <a:r>
              <a:rPr lang="es-CO" sz="2400" dirty="0"/>
              <a:t>Fortalecimiento de la capacidad científica</a:t>
            </a:r>
            <a:endParaRPr lang="es-ES" sz="2400" dirty="0"/>
          </a:p>
          <a:p>
            <a:pPr lvl="0" algn="just"/>
            <a:r>
              <a:rPr lang="es-CO" sz="2400" dirty="0"/>
              <a:t>Fortalecimiento de la capacidad institucional</a:t>
            </a:r>
            <a:endParaRPr lang="es-ES" sz="2400" dirty="0"/>
          </a:p>
          <a:p>
            <a:pPr lvl="0" algn="just"/>
            <a:r>
              <a:rPr lang="es-CO" sz="2400" dirty="0"/>
              <a:t>Apropiación social del conocimiento</a:t>
            </a:r>
            <a:endParaRPr lang="es-ES" sz="2400" dirty="0"/>
          </a:p>
          <a:p>
            <a:pPr algn="just"/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853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(Infante, 2010)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7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2925" y="1563148"/>
            <a:ext cx="8915400" cy="3777622"/>
          </a:xfrm>
        </p:spPr>
        <p:txBody>
          <a:bodyPr>
            <a:noAutofit/>
          </a:bodyPr>
          <a:lstStyle/>
          <a:p>
            <a:r>
              <a:rPr lang="es-CO" sz="2400" b="1" dirty="0" smtClean="0"/>
              <a:t>Generación </a:t>
            </a:r>
            <a:r>
              <a:rPr lang="es-CO" sz="2400" b="1" dirty="0"/>
              <a:t>de nuevo conocimiento</a:t>
            </a:r>
            <a:r>
              <a:rPr lang="es-CO" sz="2400" b="1" dirty="0" smtClean="0"/>
              <a:t>.</a:t>
            </a:r>
            <a:endParaRPr lang="es-CO" sz="2400" b="1" dirty="0"/>
          </a:p>
          <a:p>
            <a:pPr algn="just"/>
            <a:r>
              <a:rPr lang="es-CO" sz="2400" dirty="0"/>
              <a:t>Incluye resultados/productos que corresponden a nuevo conocimiento científico o tecnológico o a nuevos desarrollos o adaptaciones de tecnología que puedan verificarse a través de publicaciones científicas, productos o procesos tecnológicos, patentes, normas, mapas, bases de </a:t>
            </a:r>
            <a:r>
              <a:rPr lang="es-CO" sz="2400" dirty="0" smtClean="0"/>
              <a:t>datos</a:t>
            </a:r>
            <a:r>
              <a:rPr lang="es-CO" sz="2400" dirty="0"/>
              <a:t>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cap="all" dirty="0" smtClean="0"/>
              <a:t>resultados esperados</a:t>
            </a:r>
            <a:r>
              <a:rPr lang="es-ES" b="1" cap="all" dirty="0" smtClean="0"/>
              <a:t/>
            </a:r>
            <a:br>
              <a:rPr lang="es-ES" b="1" cap="all" dirty="0" smtClean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72584" y="6058071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(CIDC,2015)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4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973925" y="3742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cap="all" dirty="0" smtClean="0"/>
              <a:t>resultados esperados</a:t>
            </a:r>
            <a:r>
              <a:rPr lang="es-ES" b="1" cap="all" dirty="0" smtClean="0"/>
              <a:t/>
            </a:r>
            <a:br>
              <a:rPr lang="es-ES" b="1" cap="all" dirty="0" smtClean="0"/>
            </a:b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14596"/>
              </p:ext>
            </p:extLst>
          </p:nvPr>
        </p:nvGraphicFramePr>
        <p:xfrm>
          <a:off x="1825866" y="2307994"/>
          <a:ext cx="804306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9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Resultado/Producto esperado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Indicador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Beneficiario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Modelo de sistema de comunicación para redes</a:t>
                      </a:r>
                      <a:r>
                        <a:rPr lang="es-CO" sz="1800" baseline="0" dirty="0" smtClean="0">
                          <a:effectLst/>
                        </a:rPr>
                        <a:t> de sensores en agricultura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Articulo publicado,</a:t>
                      </a:r>
                      <a:r>
                        <a:rPr lang="es-CO" sz="1800" baseline="0" dirty="0" smtClean="0">
                          <a:effectLst/>
                        </a:rPr>
                        <a:t> Ponencia en evento científico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Sector Agrícola 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r>
                        <a:rPr lang="es-CO" sz="1800" dirty="0" smtClean="0">
                          <a:effectLst/>
                        </a:rPr>
                        <a:t>Metodología ….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smtClean="0">
                          <a:effectLst/>
                        </a:rPr>
                        <a:t>Algoritmo</a:t>
                      </a:r>
                      <a:r>
                        <a:rPr lang="es-CO" sz="1800" baseline="0" smtClean="0">
                          <a:effectLst/>
                        </a:rPr>
                        <a:t> </a:t>
                      </a:r>
                      <a:r>
                        <a:rPr lang="es-CO" sz="1800" baseline="0" dirty="0" smtClean="0">
                          <a:effectLst/>
                        </a:rPr>
                        <a:t>…….</a:t>
                      </a:r>
                      <a:endParaRPr lang="es-CO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272584" y="6058071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(CIDC,2015)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956013" y="1737267"/>
            <a:ext cx="8034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b="1" dirty="0"/>
              <a:t>Generación de nuevo </a:t>
            </a:r>
            <a:r>
              <a:rPr lang="es-CO" b="1" dirty="0" smtClean="0"/>
              <a:t>conocimiento -Nuevos </a:t>
            </a:r>
            <a:r>
              <a:rPr lang="es-CO" b="1" dirty="0"/>
              <a:t>desarrollos tecnológicos</a:t>
            </a:r>
            <a:endParaRPr lang="es-ES" b="1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227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2925" y="156314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CO" sz="2000" b="1" dirty="0" smtClean="0"/>
              <a:t>Conducentes </a:t>
            </a:r>
            <a:r>
              <a:rPr lang="es-CO" sz="2000" b="1" dirty="0"/>
              <a:t>al fortalecimiento de la capacidad científica nacional	</a:t>
            </a:r>
            <a:endParaRPr lang="es-CO" sz="2000" dirty="0"/>
          </a:p>
          <a:p>
            <a:pPr algn="just"/>
            <a:r>
              <a:rPr lang="es-CO" sz="2000" dirty="0"/>
              <a:t>Incluye resultados/productos tales como formación de recurso humano a nivel profesional o de postgrado (trabajos de grado o tesis de maestría o doctorado sustentadas y aprobadas), realización de cursos relacionados con las temáticas de los proyectos (deberá anexarse documentación soporte que certifique su realización), formación y consolidación de redes de investigación (anexar documentación de soporte y verificación) y la construcción de cooperación científica internacional (anexar documentación de soporte y verificación).</a:t>
            </a:r>
          </a:p>
          <a:p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cap="all" dirty="0" smtClean="0"/>
              <a:t>resultados esperados</a:t>
            </a:r>
            <a:r>
              <a:rPr lang="es-ES" b="1" cap="all" dirty="0" smtClean="0"/>
              <a:t/>
            </a:r>
            <a:br>
              <a:rPr lang="es-ES" b="1" cap="all" dirty="0" smtClean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72584" y="6058071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(CIDC,2015)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82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951</Words>
  <Application>Microsoft Office PowerPoint</Application>
  <PresentationFormat>Panorámica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Espiral</vt:lpstr>
      <vt:lpstr>CRONOGRAMA, RECURSOS, RESULTADOS ESPERADOS Y LIMITACIONES</vt:lpstr>
      <vt:lpstr>CRONOGRAMA</vt:lpstr>
      <vt:lpstr>CRONOGRAMA</vt:lpstr>
      <vt:lpstr>Recursos y presupuesto </vt:lpstr>
      <vt:lpstr>IMPACTO y resultados esperados </vt:lpstr>
      <vt:lpstr>resultados esperados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Limitaciones </vt:lpstr>
      <vt:lpstr>REFERENCIAS </vt:lpstr>
      <vt:lpstr>REFERENCIAS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JUSTIFICACIÓN DE LA INVESTIGACIÓN</dc:title>
  <dc:creator>Ernesto</dc:creator>
  <cp:lastModifiedBy>estudiantes</cp:lastModifiedBy>
  <cp:revision>23</cp:revision>
  <dcterms:created xsi:type="dcterms:W3CDTF">2015-09-05T14:16:21Z</dcterms:created>
  <dcterms:modified xsi:type="dcterms:W3CDTF">2017-10-11T12:13:14Z</dcterms:modified>
</cp:coreProperties>
</file>