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76" r:id="rId5"/>
    <p:sldId id="283" r:id="rId6"/>
    <p:sldId id="275" r:id="rId7"/>
    <p:sldId id="271" r:id="rId8"/>
    <p:sldId id="272" r:id="rId9"/>
    <p:sldId id="280" r:id="rId10"/>
    <p:sldId id="273" r:id="rId11"/>
    <p:sldId id="277" r:id="rId12"/>
    <p:sldId id="281" r:id="rId13"/>
    <p:sldId id="274" r:id="rId14"/>
    <p:sldId id="282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149" d="100"/>
          <a:sy n="149" d="100"/>
        </p:scale>
        <p:origin x="108" y="4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" y="11987"/>
            <a:ext cx="9509760" cy="593578"/>
          </a:xfrm>
        </p:spPr>
        <p:txBody>
          <a:bodyPr/>
          <a:lstStyle/>
          <a:p>
            <a:r>
              <a:rPr lang="en-US" dirty="0"/>
              <a:t>AngularJS Dependencies and Injection</a:t>
            </a:r>
          </a:p>
        </p:txBody>
      </p:sp>
      <p:pic>
        <p:nvPicPr>
          <p:cNvPr id="3074" name="Picture 2" descr="http://puu.sh/nq5SV/afe4fe0c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7972"/>
            <a:ext cx="5678929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uu.sh/nq5W8/7c8d94aa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5779"/>
            <a:ext cx="7623620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uu.sh/nq5YN/8441ca0c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0165"/>
            <a:ext cx="12192000" cy="3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37484" y="5137485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0"/>
            <a:endCxn id="11" idx="2"/>
          </p:cNvCxnSpPr>
          <p:nvPr/>
        </p:nvCxnSpPr>
        <p:spPr>
          <a:xfrm rot="16200000" flipV="1">
            <a:off x="3410109" y="2676183"/>
            <a:ext cx="1126240" cy="37963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41120" y="3457793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1916" y="1755600"/>
            <a:ext cx="121518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6" idx="0"/>
            <a:endCxn id="12" idx="2"/>
          </p:cNvCxnSpPr>
          <p:nvPr/>
        </p:nvCxnSpPr>
        <p:spPr>
          <a:xfrm rot="16200000" flipV="1">
            <a:off x="2216957" y="2191607"/>
            <a:ext cx="1148741" cy="13836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31705" y="5148805"/>
            <a:ext cx="1255295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1642" y="3457793"/>
            <a:ext cx="114299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37674" y="3457793"/>
            <a:ext cx="771210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6" idx="2"/>
            <a:endCxn id="25" idx="2"/>
          </p:cNvCxnSpPr>
          <p:nvPr/>
        </p:nvCxnSpPr>
        <p:spPr>
          <a:xfrm rot="16200000" flipH="1">
            <a:off x="4003210" y="3491176"/>
            <a:ext cx="12700" cy="1040137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Elbow Connector 3074"/>
          <p:cNvCxnSpPr>
            <a:stCxn id="7" idx="2"/>
            <a:endCxn id="14" idx="2"/>
          </p:cNvCxnSpPr>
          <p:nvPr/>
        </p:nvCxnSpPr>
        <p:spPr>
          <a:xfrm rot="16200000" flipH="1">
            <a:off x="7759722" y="3802626"/>
            <a:ext cx="11320" cy="3787942"/>
          </a:xfrm>
          <a:prstGeom prst="bentConnector3">
            <a:avLst>
              <a:gd name="adj1" fmla="val 21194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/>
          <p:cNvCxnSpPr/>
          <p:nvPr/>
        </p:nvCxnSpPr>
        <p:spPr>
          <a:xfrm flipH="1">
            <a:off x="6449261" y="391106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83187" y="391106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TextBox 3084"/>
          <p:cNvSpPr txBox="1"/>
          <p:nvPr/>
        </p:nvSpPr>
        <p:spPr>
          <a:xfrm>
            <a:off x="8198381" y="1004571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no dependencies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69737" y="386104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703663" y="386104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83416" y="2937715"/>
            <a:ext cx="20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Injected</a:t>
            </a:r>
          </a:p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  <p:cxnSp>
        <p:nvCxnSpPr>
          <p:cNvPr id="3088" name="Elbow Connector 3087"/>
          <p:cNvCxnSpPr/>
          <p:nvPr/>
        </p:nvCxnSpPr>
        <p:spPr>
          <a:xfrm rot="10800000" flipV="1">
            <a:off x="2947248" y="1353617"/>
            <a:ext cx="5522984" cy="379101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91277" y="3405815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</p:spTree>
    <p:extLst>
      <p:ext uri="{BB962C8B-B14F-4D97-AF65-F5344CB8AC3E}">
        <p14:creationId xmlns:p14="http://schemas.microsoft.com/office/powerpoint/2010/main" val="28465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workshop/workshop2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2347"/>
            <a:ext cx="9509760" cy="631657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come up and ask me now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goo.gl/z6qY9C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651577"/>
          </a:xfrm>
        </p:spPr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with socket.io</a:t>
            </a:r>
          </a:p>
        </p:txBody>
      </p:sp>
      <p:pic>
        <p:nvPicPr>
          <p:cNvPr id="4098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8000157" y="4155380"/>
            <a:ext cx="2549970" cy="7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9" y="1441540"/>
            <a:ext cx="1299439" cy="12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00" y="3082552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2147638" y="4652918"/>
            <a:ext cx="1784683" cy="5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0810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3156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64241" y="3838074"/>
            <a:ext cx="3364170" cy="2165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7512516" y="1473989"/>
            <a:ext cx="3525253" cy="123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77901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16263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098" idx="1"/>
            <a:endCxn id="7" idx="3"/>
          </p:cNvCxnSpPr>
          <p:nvPr/>
        </p:nvCxnSpPr>
        <p:spPr>
          <a:xfrm rot="10800000" flipV="1">
            <a:off x="3932321" y="4538295"/>
            <a:ext cx="4067836" cy="382619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5628" y="397764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9276" y="5021781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way communication</a:t>
            </a:r>
          </a:p>
          <a:p>
            <a:pPr algn="ctr"/>
            <a:r>
              <a:rPr lang="en-US" dirty="0"/>
              <a:t>channel between </a:t>
            </a:r>
          </a:p>
          <a:p>
            <a:pPr algn="ctr"/>
            <a:r>
              <a:rPr lang="en-US" dirty="0"/>
              <a:t>the client and </a:t>
            </a:r>
          </a:p>
          <a:p>
            <a:pPr algn="ctr"/>
            <a:r>
              <a:rPr lang="en-US" dirty="0"/>
              <a:t>the server</a:t>
            </a:r>
          </a:p>
        </p:txBody>
      </p:sp>
    </p:spTree>
    <p:extLst>
      <p:ext uri="{BB962C8B-B14F-4D97-AF65-F5344CB8AC3E}">
        <p14:creationId xmlns:p14="http://schemas.microsoft.com/office/powerpoint/2010/main" val="36597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nq7uk/89545162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0"/>
          <a:stretch/>
        </p:blipFill>
        <p:spPr bwMode="auto">
          <a:xfrm>
            <a:off x="6129362" y="2681738"/>
            <a:ext cx="6062638" cy="25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9993395" y="0"/>
            <a:ext cx="2198605" cy="7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973459" y="-637674"/>
            <a:ext cx="802" cy="82283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puu.sh/nq5W8/7c8d94aa8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8" t="-203" b="-1"/>
          <a:stretch/>
        </p:blipFill>
        <p:spPr bwMode="auto">
          <a:xfrm>
            <a:off x="155575" y="2376380"/>
            <a:ext cx="5638781" cy="41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21" b="1579"/>
          <a:stretch/>
        </p:blipFill>
        <p:spPr bwMode="auto">
          <a:xfrm>
            <a:off x="155575" y="3574952"/>
            <a:ext cx="5042067" cy="3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uu.sh/nq7SS/3483a1e62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5013056"/>
            <a:ext cx="5619555" cy="15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9" t="-7877"/>
          <a:stretch/>
        </p:blipFill>
        <p:spPr bwMode="auto">
          <a:xfrm>
            <a:off x="1359568" y="3934325"/>
            <a:ext cx="3838074" cy="4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70812" y="2256308"/>
            <a:ext cx="4162926" cy="6372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22" idx="0"/>
            <a:endCxn id="15" idx="0"/>
          </p:cNvCxnSpPr>
          <p:nvPr/>
        </p:nvCxnSpPr>
        <p:spPr>
          <a:xfrm rot="16200000" flipV="1">
            <a:off x="4870459" y="538125"/>
            <a:ext cx="975819" cy="4412186"/>
          </a:xfrm>
          <a:prstGeom prst="bentConnector3">
            <a:avLst>
              <a:gd name="adj1" fmla="val 17274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53364" y="3232127"/>
            <a:ext cx="2822194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4696" y="3468557"/>
            <a:ext cx="4451684" cy="5647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7" idx="1"/>
            <a:endCxn id="25" idx="0"/>
          </p:cNvCxnSpPr>
          <p:nvPr/>
        </p:nvCxnSpPr>
        <p:spPr>
          <a:xfrm rot="10800000">
            <a:off x="2490538" y="3468557"/>
            <a:ext cx="3964182" cy="485372"/>
          </a:xfrm>
          <a:prstGeom prst="bentConnector4">
            <a:avLst>
              <a:gd name="adj1" fmla="val 21926"/>
              <a:gd name="adj2" fmla="val 147098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4720" y="3782516"/>
            <a:ext cx="3218669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704" y="5323522"/>
            <a:ext cx="2731169" cy="3371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40" idx="2"/>
            <a:endCxn id="38" idx="3"/>
          </p:cNvCxnSpPr>
          <p:nvPr/>
        </p:nvCxnSpPr>
        <p:spPr>
          <a:xfrm rot="5400000">
            <a:off x="5240782" y="2807029"/>
            <a:ext cx="825182" cy="4544999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54720" y="4324112"/>
            <a:ext cx="2942303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4698474" y="-5369"/>
            <a:ext cx="2549970" cy="7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5" grpId="0" animBg="1"/>
      <p:bldP spid="27" grpId="0" animBg="1"/>
      <p:bldP spid="38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Tuesday 3/29 (second week after spring break)</a:t>
            </a:r>
          </a:p>
          <a:p>
            <a:r>
              <a:rPr lang="en-US" sz="3000" dirty="0"/>
              <a:t>We’ll be making this</a:t>
            </a:r>
          </a:p>
          <a:p>
            <a:pPr lvl="1"/>
            <a:r>
              <a:rPr lang="en-US" sz="2800" dirty="0"/>
              <a:t>And use Angular Material 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Feedback (you can edit):</a:t>
            </a:r>
            <a:endParaRPr lang="en-US" sz="9600" dirty="0">
              <a:latin typeface="Calibri Light" panose="020F0302020204030204" pitchFamily="34" charset="0"/>
            </a:endParaRPr>
          </a:p>
          <a:p>
            <a:pPr marL="45720" indent="0" algn="ctr">
              <a:buNone/>
            </a:pPr>
            <a:r>
              <a:rPr lang="en-US" sz="16600" dirty="0">
                <a:latin typeface="Calibri Light" panose="020F0302020204030204" pitchFamily="34" charset="0"/>
              </a:rPr>
              <a:t>goo.gl/z6qY9C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36" t="14139" r="39410" b="53750"/>
          <a:stretch/>
        </p:blipFill>
        <p:spPr>
          <a:xfrm>
            <a:off x="7278686" y="23266"/>
            <a:ext cx="4913314" cy="3802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68842" y="1780674"/>
            <a:ext cx="3669632" cy="34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goo.gl/z6qY9C</a:t>
            </a:r>
          </a:p>
          <a:p>
            <a:endParaRPr lang="en-US" sz="3200" dirty="0"/>
          </a:p>
          <a:p>
            <a:r>
              <a:rPr lang="en-US" sz="2400" dirty="0"/>
              <a:t>Briefly explain AngularJS</a:t>
            </a:r>
          </a:p>
          <a:p>
            <a:r>
              <a:rPr lang="en-US" sz="2400" dirty="0"/>
              <a:t>Work through AngularJS example “app”</a:t>
            </a:r>
          </a:p>
          <a:p>
            <a:r>
              <a:rPr lang="en-US" sz="2400" dirty="0"/>
              <a:t>Briefly explain Socket.io</a:t>
            </a:r>
          </a:p>
          <a:p>
            <a:r>
              <a:rPr lang="en-US" sz="2400" dirty="0"/>
              <a:t>Work through Socket.io example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0830" y="2461415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3432936"/>
            <a:ext cx="732809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9718" y="2306918"/>
            <a:ext cx="6745642" cy="4948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84860" y="2306919"/>
            <a:ext cx="6444578" cy="498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32311"/>
          </a:xfrm>
        </p:spPr>
        <p:txBody>
          <a:bodyPr/>
          <a:lstStyle/>
          <a:p>
            <a:pPr algn="ctr"/>
            <a:r>
              <a:rPr lang="en-US" dirty="0"/>
              <a:t>Seriously. Ask if you don’t get it!</a:t>
            </a:r>
          </a:p>
        </p:txBody>
      </p:sp>
      <p:pic>
        <p:nvPicPr>
          <p:cNvPr id="1026" name="Picture 2" descr="http://a3.files.readwrite.com/image/upload/c_fit,cs_srgb,w_620/MTE5NDg0MDYyNzYzMjg4MD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55" y="1340163"/>
            <a:ext cx="5084690" cy="52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56427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79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1737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0193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0104" y="1226402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M</a:t>
            </a:r>
            <a:r>
              <a:rPr lang="en-US" sz="4800" dirty="0"/>
              <a:t>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429" y="1226401"/>
            <a:ext cx="1419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V</a:t>
            </a:r>
            <a:r>
              <a:rPr lang="en-US" sz="4800" dirty="0"/>
              <a:t>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1992" y="1226401"/>
            <a:ext cx="2696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C</a:t>
            </a:r>
            <a:r>
              <a:rPr lang="en-US" sz="4800" dirty="0"/>
              <a:t>ontroller</a:t>
            </a:r>
          </a:p>
        </p:txBody>
      </p:sp>
      <p:pic>
        <p:nvPicPr>
          <p:cNvPr id="1030" name="Picture 6" descr="http://puu.sh/npjn6/a13608ee3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1"/>
          <a:stretch/>
        </p:blipFill>
        <p:spPr bwMode="auto">
          <a:xfrm>
            <a:off x="4511999" y="2100498"/>
            <a:ext cx="3180030" cy="1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u.sh/npkrC/5a399c0b6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8" b="18925"/>
          <a:stretch/>
        </p:blipFill>
        <p:spPr bwMode="auto">
          <a:xfrm>
            <a:off x="558486" y="2105528"/>
            <a:ext cx="2577875" cy="40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nprbH/64b5b03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41" y="2326356"/>
            <a:ext cx="3170257" cy="3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925" r="4660" b="12722"/>
          <a:stretch/>
        </p:blipFill>
        <p:spPr bwMode="auto">
          <a:xfrm>
            <a:off x="4831346" y="4133830"/>
            <a:ext cx="2541335" cy="2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919012" y="-87810"/>
            <a:ext cx="1272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MVC</a:t>
            </a:r>
          </a:p>
        </p:txBody>
      </p:sp>
      <p:cxnSp>
        <p:nvCxnSpPr>
          <p:cNvPr id="13" name="Elbow Connector 12"/>
          <p:cNvCxnSpPr>
            <a:stCxn id="12" idx="0"/>
            <a:endCxn id="7" idx="0"/>
          </p:cNvCxnSpPr>
          <p:nvPr/>
        </p:nvCxnSpPr>
        <p:spPr>
          <a:xfrm rot="16200000" flipH="1" flipV="1">
            <a:off x="6102013" y="-3032056"/>
            <a:ext cx="1" cy="851691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 flipV="1">
            <a:off x="2747009" y="1641900"/>
            <a:ext cx="2645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811600" y="1641900"/>
            <a:ext cx="220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6297" y="420021"/>
            <a:ext cx="4991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Controller’s logic modifies Model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62479" y="1313587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Invoke 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67" y="131358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binding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96252" y="6220324"/>
            <a:ext cx="42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working “</a:t>
            </a:r>
            <a:r>
              <a:rPr lang="en-US" i="1" dirty="0"/>
              <a:t>model</a:t>
            </a:r>
            <a:r>
              <a:rPr lang="en-US" dirty="0"/>
              <a:t>” for the </a:t>
            </a:r>
            <a:r>
              <a:rPr lang="en-US" i="1" dirty="0"/>
              <a:t>view</a:t>
            </a:r>
            <a:r>
              <a:rPr lang="en-US" dirty="0"/>
              <a:t> to consume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52855" y="621530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of the </a:t>
            </a:r>
            <a:r>
              <a:rPr lang="en-US" i="1" dirty="0"/>
              <a:t>model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9022410" y="6215301"/>
            <a:ext cx="267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</a:t>
            </a:r>
            <a:r>
              <a:rPr lang="en-US" i="1" dirty="0"/>
              <a:t>model</a:t>
            </a:r>
            <a:r>
              <a:rPr lang="en-US" dirty="0"/>
              <a:t> is changed</a:t>
            </a:r>
          </a:p>
        </p:txBody>
      </p:sp>
    </p:spTree>
    <p:extLst>
      <p:ext uri="{BB962C8B-B14F-4D97-AF65-F5344CB8AC3E}">
        <p14:creationId xmlns:p14="http://schemas.microsoft.com/office/powerpoint/2010/main" val="22396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nprPC/9242ab617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"/>
          <a:stretch/>
        </p:blipFill>
        <p:spPr bwMode="auto">
          <a:xfrm>
            <a:off x="0" y="1789553"/>
            <a:ext cx="6189084" cy="47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prYE/5cb7e922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3405554"/>
            <a:ext cx="5330697" cy="31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5298" r="8373" b="24434"/>
          <a:stretch/>
        </p:blipFill>
        <p:spPr bwMode="auto">
          <a:xfrm>
            <a:off x="10530542" y="0"/>
            <a:ext cx="2409801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ps8A/5282caf25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1395489"/>
            <a:ext cx="2559477" cy="17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97967" y="1881553"/>
            <a:ext cx="574431" cy="1875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61000" y="3358662"/>
            <a:ext cx="595077" cy="2371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7304" y="4090189"/>
            <a:ext cx="1194356" cy="2804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2" idx="3"/>
            <a:endCxn id="5" idx="0"/>
          </p:cNvCxnSpPr>
          <p:nvPr/>
        </p:nvCxnSpPr>
        <p:spPr>
          <a:xfrm flipH="1" flipV="1">
            <a:off x="7485183" y="1881553"/>
            <a:ext cx="826477" cy="2348868"/>
          </a:xfrm>
          <a:prstGeom prst="bentConnector4">
            <a:avLst>
              <a:gd name="adj1" fmla="val -274969"/>
              <a:gd name="adj2" fmla="val 109732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1" idx="0"/>
          </p:cNvCxnSpPr>
          <p:nvPr/>
        </p:nvCxnSpPr>
        <p:spPr>
          <a:xfrm>
            <a:off x="8758539" y="3358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3461" y="1735015"/>
            <a:ext cx="1113694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" name="Elbow Connector 2047"/>
          <p:cNvCxnSpPr>
            <a:stCxn id="11" idx="0"/>
            <a:endCxn id="33" idx="0"/>
          </p:cNvCxnSpPr>
          <p:nvPr/>
        </p:nvCxnSpPr>
        <p:spPr>
          <a:xfrm rot="16200000" flipV="1">
            <a:off x="4057601" y="-1342277"/>
            <a:ext cx="1623647" cy="7778231"/>
          </a:xfrm>
          <a:prstGeom prst="bentConnector3">
            <a:avLst>
              <a:gd name="adj1" fmla="val 14837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86355" y="2175965"/>
            <a:ext cx="2350476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64559" y="3742331"/>
            <a:ext cx="2091872" cy="2376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Elbow Connector 2054"/>
          <p:cNvCxnSpPr>
            <a:stCxn id="41" idx="1"/>
            <a:endCxn id="40" idx="3"/>
          </p:cNvCxnSpPr>
          <p:nvPr/>
        </p:nvCxnSpPr>
        <p:spPr>
          <a:xfrm rot="10800000">
            <a:off x="4536831" y="2290266"/>
            <a:ext cx="2327728" cy="1570867"/>
          </a:xfrm>
          <a:prstGeom prst="bentConnector3">
            <a:avLst>
              <a:gd name="adj1" fmla="val 12983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9769" y="2989385"/>
            <a:ext cx="515816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2" idx="1"/>
            <a:endCxn id="46" idx="3"/>
          </p:cNvCxnSpPr>
          <p:nvPr/>
        </p:nvCxnSpPr>
        <p:spPr>
          <a:xfrm rot="10800000">
            <a:off x="3065586" y="3096007"/>
            <a:ext cx="4051719" cy="1134414"/>
          </a:xfrm>
          <a:prstGeom prst="bentConnector3">
            <a:avLst>
              <a:gd name="adj1" fmla="val 4941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52593" y="2995550"/>
            <a:ext cx="403223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/>
          <p:nvPr/>
        </p:nvCxnSpPr>
        <p:spPr>
          <a:xfrm rot="10800000" flipH="1">
            <a:off x="1719705" y="2995551"/>
            <a:ext cx="434500" cy="1098683"/>
          </a:xfrm>
          <a:prstGeom prst="bentConnector4">
            <a:avLst>
              <a:gd name="adj1" fmla="val -225288"/>
              <a:gd name="adj2" fmla="val 10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17981" y="3381298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19705" y="3979933"/>
            <a:ext cx="1113694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/>
          <p:nvPr/>
        </p:nvCxnSpPr>
        <p:spPr>
          <a:xfrm>
            <a:off x="763161" y="3380055"/>
            <a:ext cx="1448580" cy="67914"/>
          </a:xfrm>
          <a:prstGeom prst="bentConnector3">
            <a:avLst>
              <a:gd name="adj1" fmla="val 1001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02863" y="4785677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750113" y="3983739"/>
            <a:ext cx="1676033" cy="798690"/>
          </a:xfrm>
          <a:prstGeom prst="bentConnector3">
            <a:avLst>
              <a:gd name="adj1" fmla="val -11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17303" y="4480908"/>
            <a:ext cx="1147465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61593" y="6353979"/>
            <a:ext cx="1790699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1" idx="1"/>
          </p:cNvCxnSpPr>
          <p:nvPr/>
        </p:nvCxnSpPr>
        <p:spPr>
          <a:xfrm rot="10800000" flipV="1">
            <a:off x="3767833" y="4595207"/>
            <a:ext cx="3349471" cy="1766391"/>
          </a:xfrm>
          <a:prstGeom prst="bentConnector3">
            <a:avLst>
              <a:gd name="adj1" fmla="val 10255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0" idx="3"/>
            <a:endCxn id="90" idx="1"/>
          </p:cNvCxnSpPr>
          <p:nvPr/>
        </p:nvCxnSpPr>
        <p:spPr>
          <a:xfrm>
            <a:off x="9434016" y="377185"/>
            <a:ext cx="965044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399060" y="237911"/>
            <a:ext cx="1577788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22245" y="192519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738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it all fits together…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86559" y="5474447"/>
            <a:ext cx="1434523" cy="4321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235389" y="5591414"/>
            <a:ext cx="436283" cy="217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rot="5400000" flipH="1">
            <a:off x="6810278" y="4452382"/>
            <a:ext cx="387262" cy="3100756"/>
          </a:xfrm>
          <a:prstGeom prst="bentConnector3">
            <a:avLst>
              <a:gd name="adj1" fmla="val -2199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89451" y="5868895"/>
            <a:ext cx="1815490" cy="4850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73034" y="6003151"/>
            <a:ext cx="362506" cy="193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/>
          <p:nvPr/>
        </p:nvCxnSpPr>
        <p:spPr>
          <a:xfrm>
            <a:off x="763161" y="5291418"/>
            <a:ext cx="4690370" cy="323900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744448" y="4790446"/>
            <a:ext cx="1622554" cy="496034"/>
          </a:xfrm>
          <a:prstGeom prst="bentConnector3">
            <a:avLst>
              <a:gd name="adj1" fmla="val 2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6" idx="0"/>
            <a:endCxn id="101" idx="0"/>
          </p:cNvCxnSpPr>
          <p:nvPr/>
        </p:nvCxnSpPr>
        <p:spPr>
          <a:xfrm rot="16200000" flipV="1">
            <a:off x="6353285" y="4224983"/>
            <a:ext cx="394448" cy="2893375"/>
          </a:xfrm>
          <a:prstGeom prst="bentConnector3">
            <a:avLst>
              <a:gd name="adj1" fmla="val 15309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33" grpId="0" animBg="1"/>
      <p:bldP spid="40" grpId="0" animBg="1"/>
      <p:bldP spid="41" grpId="0" animBg="1"/>
      <p:bldP spid="46" grpId="0" animBg="1"/>
      <p:bldP spid="52" grpId="0" animBg="1"/>
      <p:bldP spid="60" grpId="0" animBg="1"/>
      <p:bldP spid="61" grpId="0" animBg="1"/>
      <p:bldP spid="70" grpId="0" animBg="1"/>
      <p:bldP spid="81" grpId="0" animBg="1"/>
      <p:bldP spid="82" grpId="0" animBg="1"/>
      <p:bldP spid="90" grpId="0" animBg="1"/>
      <p:bldP spid="50" grpId="0"/>
      <p:bldP spid="101" grpId="0" animBg="1"/>
      <p:bldP spid="102" grpId="0" animBg="1"/>
      <p:bldP spid="106" grpId="0" animBg="1"/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devgirl.org/wp-content/uploads/2013/03/concepts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35" y="-252665"/>
            <a:ext cx="9751744" cy="665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39616"/>
            <a:ext cx="9509760" cy="60080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ng-click=“{{expression}}”</a:t>
            </a:r>
          </a:p>
          <a:p>
            <a:pPr lvl="1"/>
            <a:r>
              <a:rPr lang="en-US" dirty="0"/>
              <a:t>Evaluates the expression when the element is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</a:t>
            </a:r>
            <a:r>
              <a:rPr lang="en-US" dirty="0" err="1">
                <a:solidFill>
                  <a:schemeClr val="accent1"/>
                </a:solidFill>
              </a:rPr>
              <a:t>dblclick</a:t>
            </a:r>
            <a:r>
              <a:rPr lang="en-US" dirty="0">
                <a:solidFill>
                  <a:schemeClr val="accent1"/>
                </a:solidFill>
              </a:rPr>
              <a:t>=“{{expression}}”</a:t>
            </a:r>
          </a:p>
          <a:p>
            <a:pPr lvl="1"/>
            <a:r>
              <a:rPr lang="en-US" dirty="0"/>
              <a:t>Evaluates the expression when the element is double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ng-repeat=“{{</a:t>
            </a:r>
            <a:r>
              <a:rPr lang="en-US" dirty="0" err="1">
                <a:solidFill>
                  <a:schemeClr val="accent1"/>
                </a:solidFill>
              </a:rPr>
              <a:t>enumeratedValue</a:t>
            </a:r>
            <a:r>
              <a:rPr lang="en-US" dirty="0">
                <a:solidFill>
                  <a:schemeClr val="accent1"/>
                </a:solidFill>
              </a:rPr>
              <a:t>}} in {{</a:t>
            </a:r>
            <a:r>
              <a:rPr lang="en-US" dirty="0" err="1">
                <a:solidFill>
                  <a:schemeClr val="accent1"/>
                </a:solidFill>
              </a:rPr>
              <a:t>enumerableExpression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foreach (var </a:t>
            </a:r>
            <a:r>
              <a:rPr lang="en-US" dirty="0" err="1"/>
              <a:t>enumeratedValue</a:t>
            </a:r>
            <a:r>
              <a:rPr lang="en-US" dirty="0"/>
              <a:t> in </a:t>
            </a:r>
            <a:r>
              <a:rPr lang="en-US" dirty="0" err="1"/>
              <a:t>enumerableExpression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Enumerates the </a:t>
            </a:r>
            <a:r>
              <a:rPr lang="en-US" dirty="0" err="1"/>
              <a:t>enumerableExpression</a:t>
            </a:r>
            <a:r>
              <a:rPr lang="en-US" dirty="0"/>
              <a:t> (list) into its </a:t>
            </a:r>
            <a:r>
              <a:rPr lang="en-US" dirty="0" err="1"/>
              <a:t>enumeratedValues</a:t>
            </a:r>
            <a:r>
              <a:rPr lang="en-US" dirty="0"/>
              <a:t> (values)</a:t>
            </a:r>
          </a:p>
          <a:p>
            <a:pPr lvl="1"/>
            <a:r>
              <a:rPr lang="en-US" dirty="0"/>
              <a:t>Each all elements inside the element with ng-repeat will repeat for each value in the list</a:t>
            </a:r>
          </a:p>
          <a:p>
            <a:pPr lvl="1"/>
            <a:r>
              <a:rPr lang="en-US" dirty="0"/>
              <a:t>The children elements will inherit a scope with the </a:t>
            </a:r>
            <a:r>
              <a:rPr lang="en-US" dirty="0" err="1"/>
              <a:t>enumerateExpression</a:t>
            </a:r>
            <a:r>
              <a:rPr lang="en-US" dirty="0"/>
              <a:t> value in it</a:t>
            </a:r>
          </a:p>
          <a:p>
            <a:r>
              <a:rPr lang="en-US" dirty="0">
                <a:solidFill>
                  <a:schemeClr val="accent1"/>
                </a:solidFill>
              </a:rPr>
              <a:t>ng-model=“expression”</a:t>
            </a:r>
          </a:p>
          <a:p>
            <a:pPr lvl="1"/>
            <a:r>
              <a:rPr lang="en-US" dirty="0"/>
              <a:t>Creates a two way binding between the view and the value in the model the expression points to</a:t>
            </a:r>
          </a:p>
          <a:p>
            <a:r>
              <a:rPr lang="en-US" dirty="0">
                <a:solidFill>
                  <a:schemeClr val="accent1"/>
                </a:solidFill>
              </a:rPr>
              <a:t>ng-show=“{{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Shows the element when the expression is true, otherwise hides it</a:t>
            </a:r>
          </a:p>
          <a:p>
            <a:r>
              <a:rPr lang="en-US" dirty="0">
                <a:solidFill>
                  <a:schemeClr val="accent1"/>
                </a:solidFill>
              </a:rPr>
              <a:t>ng-hide=“{{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Hides the element when the expression is true, otherwise shows it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" y="-996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ng-</a:t>
            </a:r>
          </a:p>
        </p:txBody>
      </p:sp>
    </p:spTree>
    <p:extLst>
      <p:ext uri="{BB962C8B-B14F-4D97-AF65-F5344CB8AC3E}">
        <p14:creationId xmlns:p14="http://schemas.microsoft.com/office/powerpoint/2010/main" val="1356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1549</TotalTime>
  <Words>387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Banded Design Teal 16x9</vt:lpstr>
      <vt:lpstr>Workshop 2</vt:lpstr>
      <vt:lpstr>Make sure these are installed</vt:lpstr>
      <vt:lpstr>Startup Weekend Tuscaloosa</vt:lpstr>
      <vt:lpstr>goo.gl/mPVVPb</vt:lpstr>
      <vt:lpstr>Seriously. Ask if you don’t get it!</vt:lpstr>
      <vt:lpstr>PowerPoint Presentation</vt:lpstr>
      <vt:lpstr>PowerPoint Presentation</vt:lpstr>
      <vt:lpstr>PowerPoint Presentation</vt:lpstr>
      <vt:lpstr>PowerPoint Presentation</vt:lpstr>
      <vt:lpstr>AngularJS Dependencies and Injection</vt:lpstr>
      <vt:lpstr>For all your AngularJS documentation needs:  docs.angularjs.org/api</vt:lpstr>
      <vt:lpstr>PowerPoint Presentation</vt:lpstr>
      <vt:lpstr>5 minute break  If you need help, come up and ask me now  Feedback: goo.gl/z6qY9C  </vt:lpstr>
      <vt:lpstr>WebSockets with socket.io</vt:lpstr>
      <vt:lpstr>PowerPoint Presentation</vt:lpstr>
      <vt:lpstr>Workshop3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172</cp:revision>
  <dcterms:created xsi:type="dcterms:W3CDTF">2015-04-04T07:22:17Z</dcterms:created>
  <dcterms:modified xsi:type="dcterms:W3CDTF">2016-03-01T05:53:07Z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