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6" r:id="rId3"/>
    <p:sldId id="267" r:id="rId4"/>
    <p:sldId id="276" r:id="rId5"/>
    <p:sldId id="283" r:id="rId6"/>
    <p:sldId id="275" r:id="rId7"/>
    <p:sldId id="271" r:id="rId8"/>
    <p:sldId id="272" r:id="rId9"/>
    <p:sldId id="280" r:id="rId10"/>
    <p:sldId id="273" r:id="rId11"/>
    <p:sldId id="277" r:id="rId12"/>
    <p:sldId id="281" r:id="rId13"/>
    <p:sldId id="274" r:id="rId14"/>
    <p:sldId id="282" r:id="rId15"/>
    <p:sldId id="278" r:id="rId16"/>
    <p:sldId id="279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5274" autoAdjust="0"/>
  </p:normalViewPr>
  <p:slideViewPr>
    <p:cSldViewPr snapToGrid="0">
      <p:cViewPr varScale="1">
        <p:scale>
          <a:sx n="80" d="100"/>
          <a:sy n="80" d="100"/>
        </p:scale>
        <p:origin x="168" y="18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2/29/2016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2/29/2016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2/29/2016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2/29/2016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2/29/2016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2/29/2016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4.png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stable/" TargetMode="External"/><Relationship Id="rId2" Type="http://schemas.openxmlformats.org/officeDocument/2006/relationships/hyperlink" Target="https://www.google.com/chrome/browser/desktop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hyperlink" Target="https://atom.io/" TargetMode="External"/><Relationship Id="rId4" Type="http://schemas.openxmlformats.org/officeDocument/2006/relationships/hyperlink" Target="https://git-scm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oo.gl/4azuL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Angularjs</a:t>
            </a:r>
            <a:r>
              <a:rPr lang="en-US" dirty="0"/>
              <a:t> and socket.io</a:t>
            </a:r>
          </a:p>
          <a:p>
            <a:r>
              <a:rPr lang="en-US" dirty="0"/>
              <a:t>Chris Caruso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" y="11987"/>
            <a:ext cx="9509760" cy="593578"/>
          </a:xfrm>
        </p:spPr>
        <p:txBody>
          <a:bodyPr/>
          <a:lstStyle/>
          <a:p>
            <a:r>
              <a:rPr lang="en-US" dirty="0"/>
              <a:t>AngularJS Dependencies and Injection</a:t>
            </a:r>
          </a:p>
        </p:txBody>
      </p:sp>
      <p:pic>
        <p:nvPicPr>
          <p:cNvPr id="3074" name="Picture 2" descr="http://puu.sh/nq5SV/afe4fe0c7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7972"/>
            <a:ext cx="5678929" cy="35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puu.sh/nq5W8/7c8d94aa8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5779"/>
            <a:ext cx="7623620" cy="35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puu.sh/nq5YN/8441ca0ce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60165"/>
            <a:ext cx="12192000" cy="33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137484" y="5137485"/>
            <a:ext cx="1467854" cy="55345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7" idx="0"/>
            <a:endCxn id="11" idx="2"/>
          </p:cNvCxnSpPr>
          <p:nvPr/>
        </p:nvCxnSpPr>
        <p:spPr>
          <a:xfrm rot="16200000" flipV="1">
            <a:off x="3410109" y="2676183"/>
            <a:ext cx="1126240" cy="379636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41120" y="3457793"/>
            <a:ext cx="1467854" cy="55345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91916" y="1755600"/>
            <a:ext cx="1215189" cy="55345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16" idx="0"/>
            <a:endCxn id="12" idx="2"/>
          </p:cNvCxnSpPr>
          <p:nvPr/>
        </p:nvCxnSpPr>
        <p:spPr>
          <a:xfrm rot="16200000" flipV="1">
            <a:off x="2216957" y="2191607"/>
            <a:ext cx="1148741" cy="138363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031705" y="5148805"/>
            <a:ext cx="1255295" cy="55345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11642" y="3457793"/>
            <a:ext cx="1142999" cy="55345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137674" y="3457793"/>
            <a:ext cx="771210" cy="55345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16" idx="2"/>
            <a:endCxn id="25" idx="2"/>
          </p:cNvCxnSpPr>
          <p:nvPr/>
        </p:nvCxnSpPr>
        <p:spPr>
          <a:xfrm rot="16200000" flipH="1">
            <a:off x="4003210" y="3491176"/>
            <a:ext cx="12700" cy="1040137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5" name="Elbow Connector 3074"/>
          <p:cNvCxnSpPr>
            <a:stCxn id="7" idx="2"/>
            <a:endCxn id="14" idx="2"/>
          </p:cNvCxnSpPr>
          <p:nvPr/>
        </p:nvCxnSpPr>
        <p:spPr>
          <a:xfrm rot="16200000" flipH="1">
            <a:off x="7759722" y="3802626"/>
            <a:ext cx="11320" cy="3787942"/>
          </a:xfrm>
          <a:prstGeom prst="bentConnector3">
            <a:avLst>
              <a:gd name="adj1" fmla="val 211943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9" name="Straight Arrow Connector 3078"/>
          <p:cNvCxnSpPr/>
          <p:nvPr/>
        </p:nvCxnSpPr>
        <p:spPr>
          <a:xfrm flipH="1">
            <a:off x="6449261" y="3911066"/>
            <a:ext cx="733926" cy="109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183187" y="3911066"/>
            <a:ext cx="1" cy="122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5" name="TextBox 3084"/>
          <p:cNvSpPr txBox="1"/>
          <p:nvPr/>
        </p:nvSpPr>
        <p:spPr>
          <a:xfrm>
            <a:off x="8198381" y="1004571"/>
            <a:ext cx="2088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Has no dependencies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69737" y="3861046"/>
            <a:ext cx="733926" cy="109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0703663" y="3861046"/>
            <a:ext cx="1" cy="122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683416" y="2937715"/>
            <a:ext cx="2088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Injected</a:t>
            </a:r>
          </a:p>
          <a:p>
            <a:pPr algn="ctr"/>
            <a:r>
              <a:rPr lang="en-US" dirty="0"/>
              <a:t>dependencies</a:t>
            </a:r>
          </a:p>
          <a:p>
            <a:pPr algn="ctr"/>
            <a:r>
              <a:rPr lang="en-US" dirty="0"/>
              <a:t>for TodoController</a:t>
            </a:r>
          </a:p>
        </p:txBody>
      </p:sp>
      <p:cxnSp>
        <p:nvCxnSpPr>
          <p:cNvPr id="3088" name="Elbow Connector 3087"/>
          <p:cNvCxnSpPr/>
          <p:nvPr/>
        </p:nvCxnSpPr>
        <p:spPr>
          <a:xfrm rot="10800000" flipV="1">
            <a:off x="2947248" y="1353617"/>
            <a:ext cx="5522984" cy="379101"/>
          </a:xfrm>
          <a:prstGeom prst="bentConnector3">
            <a:avLst>
              <a:gd name="adj1" fmla="val 998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291277" y="3405815"/>
            <a:ext cx="2088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Dependencies</a:t>
            </a:r>
          </a:p>
          <a:p>
            <a:pPr algn="ctr"/>
            <a:r>
              <a:rPr lang="en-US" dirty="0"/>
              <a:t>for TodoController</a:t>
            </a:r>
          </a:p>
        </p:txBody>
      </p:sp>
    </p:spTree>
    <p:extLst>
      <p:ext uri="{BB962C8B-B14F-4D97-AF65-F5344CB8AC3E}">
        <p14:creationId xmlns:p14="http://schemas.microsoft.com/office/powerpoint/2010/main" val="284657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4224956"/>
          </a:xfrm>
        </p:spPr>
        <p:txBody>
          <a:bodyPr>
            <a:normAutofit/>
          </a:bodyPr>
          <a:lstStyle/>
          <a:p>
            <a:r>
              <a:rPr lang="en-US" sz="4000" dirty="0"/>
              <a:t>For all your AngularJS documentation needs:</a:t>
            </a:r>
            <a:br>
              <a:rPr lang="en-US" sz="4000" dirty="0"/>
            </a:br>
            <a:br>
              <a:rPr lang="en-US" sz="4000" dirty="0"/>
            </a:br>
            <a:r>
              <a:rPr lang="en-US" sz="8000" dirty="0"/>
              <a:t>docs.angularjs.org/</a:t>
            </a:r>
            <a:r>
              <a:rPr lang="en-US" sz="8000" dirty="0" err="1"/>
              <a:t>api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7494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883920"/>
            <a:ext cx="9509760" cy="5145659"/>
          </a:xfrm>
        </p:spPr>
        <p:txBody>
          <a:bodyPr/>
          <a:lstStyle/>
          <a:p>
            <a:pPr marL="45720" indent="0" algn="ctr">
              <a:buNone/>
            </a:pPr>
            <a:r>
              <a:rPr lang="en-US" sz="3200" dirty="0">
                <a:latin typeface="Consolas" panose="020B0609020204030204" pitchFamily="49" charset="0"/>
              </a:rPr>
              <a:t>Open </a:t>
            </a:r>
            <a:r>
              <a:rPr lang="en-US" sz="3200" dirty="0" err="1">
                <a:latin typeface="Consolas" panose="020B0609020204030204" pitchFamily="49" charset="0"/>
              </a:rPr>
              <a:t>git</a:t>
            </a:r>
            <a:r>
              <a:rPr lang="en-US" sz="3200" dirty="0">
                <a:latin typeface="Consolas" panose="020B0609020204030204" pitchFamily="49" charset="0"/>
              </a:rPr>
              <a:t> bash or terminal</a:t>
            </a:r>
          </a:p>
          <a:p>
            <a:pPr marL="4572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git</a:t>
            </a:r>
            <a:r>
              <a:rPr lang="en-US" sz="2400" dirty="0">
                <a:latin typeface="Consolas" panose="020B0609020204030204" pitchFamily="49" charset="0"/>
              </a:rPr>
              <a:t> clone https://github.com/chcaru/workshop.git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cd workshop/workshop2</a:t>
            </a:r>
          </a:p>
          <a:p>
            <a:pPr marL="4572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npm</a:t>
            </a:r>
            <a:r>
              <a:rPr lang="en-US" sz="2400" dirty="0">
                <a:latin typeface="Consolas" panose="020B0609020204030204" pitchFamily="49" charset="0"/>
              </a:rPr>
              <a:t> install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cd start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start atom .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node server.js</a:t>
            </a:r>
          </a:p>
          <a:p>
            <a:pPr marL="4572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186989" y="5041232"/>
            <a:ext cx="2213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33148" y="4856566"/>
            <a:ext cx="36393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Starts node with the file server.js</a:t>
            </a:r>
          </a:p>
          <a:p>
            <a:r>
              <a:rPr lang="en-US" dirty="0"/>
              <a:t>We will be restarting this throughout</a:t>
            </a:r>
          </a:p>
          <a:p>
            <a:r>
              <a:rPr lang="en-US" dirty="0"/>
              <a:t>the workshop, so keep the window </a:t>
            </a:r>
          </a:p>
          <a:p>
            <a:r>
              <a:rPr lang="en-US" dirty="0"/>
              <a:t>handy, but don’t close it!</a:t>
            </a:r>
          </a:p>
        </p:txBody>
      </p:sp>
    </p:spTree>
    <p:extLst>
      <p:ext uri="{BB962C8B-B14F-4D97-AF65-F5344CB8AC3E}">
        <p14:creationId xmlns:p14="http://schemas.microsoft.com/office/powerpoint/2010/main" val="159637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132347"/>
            <a:ext cx="9509760" cy="6316579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accent1"/>
                </a:solidFill>
              </a:rPr>
              <a:t>5 minute break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you need help, come up and ask me now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Feedback:</a:t>
            </a:r>
            <a:br>
              <a:rPr lang="en-US" dirty="0"/>
            </a:br>
            <a:r>
              <a:rPr lang="en-US" sz="13800" dirty="0">
                <a:latin typeface="Calibri Light" panose="020F0302020204030204" pitchFamily="34" charset="0"/>
              </a:rPr>
              <a:t>goo.gl/z6qY9C</a:t>
            </a:r>
            <a:br>
              <a:rPr lang="en-US" sz="9600" dirty="0">
                <a:latin typeface="Calibri Light" panose="020F0302020204030204" pitchFamily="34" charset="0"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7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509760" cy="651577"/>
          </a:xfrm>
        </p:spPr>
        <p:txBody>
          <a:bodyPr/>
          <a:lstStyle/>
          <a:p>
            <a:r>
              <a:rPr lang="en-US" dirty="0" err="1"/>
              <a:t>WebSockets</a:t>
            </a:r>
            <a:r>
              <a:rPr lang="en-US" dirty="0"/>
              <a:t> with socket.io</a:t>
            </a:r>
          </a:p>
        </p:txBody>
      </p:sp>
      <p:pic>
        <p:nvPicPr>
          <p:cNvPr id="4098" name="Picture 2" descr="http://storage.vexxhost.net/v1/d7594b0298b54bcc9e4e0f252e1da2e4/blog/mean-socket-io-integration-tutorial%2Fsocketio-log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" t="18439" r="5299" b="23702"/>
          <a:stretch/>
        </p:blipFill>
        <p:spPr bwMode="auto">
          <a:xfrm>
            <a:off x="8000157" y="4155380"/>
            <a:ext cx="2549970" cy="76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3.ggpht.com/O0aW5qsyCkR2i7Bu-jUU1b5BWA_NygJ6ui4MgaAvL7gfqvVWqkOBscDaq4pn-vkwByUx=w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259" y="1441540"/>
            <a:ext cx="1299439" cy="129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angularjs.org/img/AngularJS-la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400" y="3082552"/>
            <a:ext cx="2217158" cy="62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torage.vexxhost.net/v1/d7594b0298b54bcc9e4e0f252e1da2e4/blog/mean-socket-io-integration-tutorial%2Fsocketio-logo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" t="18439" r="5299" b="23702"/>
          <a:stretch/>
        </p:blipFill>
        <p:spPr bwMode="auto">
          <a:xfrm>
            <a:off x="2147638" y="4652918"/>
            <a:ext cx="1784683" cy="53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70810" y="1340238"/>
            <a:ext cx="3994485" cy="49883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3156" y="2878299"/>
            <a:ext cx="3717758" cy="33199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64241" y="3838074"/>
            <a:ext cx="3364170" cy="21656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 descr="http://benznext.com/wp-content/uploads/2015/04/nodejs_logo_green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8" t="15310" r="4955" b="14116"/>
          <a:stretch/>
        </p:blipFill>
        <p:spPr bwMode="auto">
          <a:xfrm>
            <a:off x="7512516" y="1473989"/>
            <a:ext cx="3525253" cy="123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7277901" y="1340238"/>
            <a:ext cx="3994485" cy="49883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416263" y="2878299"/>
            <a:ext cx="3717758" cy="33199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4098" idx="1"/>
            <a:endCxn id="7" idx="3"/>
          </p:cNvCxnSpPr>
          <p:nvPr/>
        </p:nvCxnSpPr>
        <p:spPr>
          <a:xfrm rot="10800000" flipV="1">
            <a:off x="3932321" y="4538295"/>
            <a:ext cx="4067836" cy="382619"/>
          </a:xfrm>
          <a:prstGeom prst="bentConnector3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55628" y="3977642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WebSocket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59276" y="5021781"/>
            <a:ext cx="2241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 way communication</a:t>
            </a:r>
          </a:p>
          <a:p>
            <a:pPr algn="ctr"/>
            <a:r>
              <a:rPr lang="en-US" dirty="0"/>
              <a:t>channel between </a:t>
            </a:r>
          </a:p>
          <a:p>
            <a:pPr algn="ctr"/>
            <a:r>
              <a:rPr lang="en-US" dirty="0"/>
              <a:t>the client and </a:t>
            </a:r>
          </a:p>
          <a:p>
            <a:pPr algn="ctr"/>
            <a:r>
              <a:rPr lang="en-US" dirty="0"/>
              <a:t>the server</a:t>
            </a:r>
          </a:p>
        </p:txBody>
      </p:sp>
    </p:spTree>
    <p:extLst>
      <p:ext uri="{BB962C8B-B14F-4D97-AF65-F5344CB8AC3E}">
        <p14:creationId xmlns:p14="http://schemas.microsoft.com/office/powerpoint/2010/main" val="365976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puu.sh/nq7uk/895451623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30"/>
          <a:stretch/>
        </p:blipFill>
        <p:spPr bwMode="auto">
          <a:xfrm>
            <a:off x="6129362" y="2681738"/>
            <a:ext cx="6062638" cy="257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lh3.ggpht.com/O0aW5qsyCkR2i7Bu-jUU1b5BWA_NygJ6ui4MgaAvL7gfqvVWqkOBscDaq4pn-vkwByUx=w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64"/>
            <a:ext cx="824665" cy="82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benznext.com/wp-content/uploads/2015/04/nodejs_logo_green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8" t="15310" r="4955" b="14116"/>
          <a:stretch/>
        </p:blipFill>
        <p:spPr bwMode="auto">
          <a:xfrm>
            <a:off x="9993395" y="0"/>
            <a:ext cx="2198605" cy="77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5973459" y="-637674"/>
            <a:ext cx="802" cy="822839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ttp://puu.sh/nq5W8/7c8d94aa8d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98" t="-203" b="-1"/>
          <a:stretch/>
        </p:blipFill>
        <p:spPr bwMode="auto">
          <a:xfrm>
            <a:off x="155575" y="2376380"/>
            <a:ext cx="5638781" cy="41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puu.sh/nq7Qr/8783a0b5e3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221" b="1579"/>
          <a:stretch/>
        </p:blipFill>
        <p:spPr bwMode="auto">
          <a:xfrm>
            <a:off x="155575" y="3574952"/>
            <a:ext cx="5042067" cy="39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puu.sh/nq7SS/3483a1e62a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5013056"/>
            <a:ext cx="5619555" cy="155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puu.sh/nq7Qr/8783a0b5e3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79" t="-7877"/>
          <a:stretch/>
        </p:blipFill>
        <p:spPr bwMode="auto">
          <a:xfrm>
            <a:off x="1359568" y="3934325"/>
            <a:ext cx="3838074" cy="43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070812" y="2256308"/>
            <a:ext cx="4162926" cy="63728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22" idx="0"/>
            <a:endCxn id="15" idx="0"/>
          </p:cNvCxnSpPr>
          <p:nvPr/>
        </p:nvCxnSpPr>
        <p:spPr>
          <a:xfrm rot="16200000" flipV="1">
            <a:off x="4870459" y="538125"/>
            <a:ext cx="975819" cy="4412186"/>
          </a:xfrm>
          <a:prstGeom prst="bentConnector3">
            <a:avLst>
              <a:gd name="adj1" fmla="val 172745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153364" y="3232127"/>
            <a:ext cx="2822194" cy="34282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4696" y="3468557"/>
            <a:ext cx="4451684" cy="56470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27" idx="1"/>
            <a:endCxn id="25" idx="0"/>
          </p:cNvCxnSpPr>
          <p:nvPr/>
        </p:nvCxnSpPr>
        <p:spPr>
          <a:xfrm rot="10800000">
            <a:off x="2490538" y="3468557"/>
            <a:ext cx="3964182" cy="485372"/>
          </a:xfrm>
          <a:prstGeom prst="bentConnector4">
            <a:avLst>
              <a:gd name="adj1" fmla="val 21926"/>
              <a:gd name="adj2" fmla="val 147098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454720" y="3782516"/>
            <a:ext cx="3218669" cy="34282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9704" y="5323522"/>
            <a:ext cx="2731169" cy="3371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Elbow Connector 38"/>
          <p:cNvCxnSpPr>
            <a:stCxn id="40" idx="2"/>
            <a:endCxn id="38" idx="3"/>
          </p:cNvCxnSpPr>
          <p:nvPr/>
        </p:nvCxnSpPr>
        <p:spPr>
          <a:xfrm rot="5400000">
            <a:off x="5240782" y="2807029"/>
            <a:ext cx="825182" cy="4544999"/>
          </a:xfrm>
          <a:prstGeom prst="bentConnector2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454720" y="4324112"/>
            <a:ext cx="2942303" cy="34282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267"/>
            <a:ext cx="9509760" cy="686876"/>
          </a:xfrm>
        </p:spPr>
        <p:txBody>
          <a:bodyPr/>
          <a:lstStyle/>
          <a:p>
            <a:r>
              <a:rPr lang="en-US" dirty="0"/>
              <a:t>Workshop3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32189"/>
            <a:ext cx="12192000" cy="5612990"/>
          </a:xfrm>
        </p:spPr>
        <p:txBody>
          <a:bodyPr>
            <a:normAutofit fontScale="92500"/>
          </a:bodyPr>
          <a:lstStyle/>
          <a:p>
            <a:r>
              <a:rPr lang="en-US" sz="3000" dirty="0"/>
              <a:t>Tuesday 3/29 (second week after spring break)</a:t>
            </a:r>
          </a:p>
          <a:p>
            <a:r>
              <a:rPr lang="en-US" sz="3000" dirty="0"/>
              <a:t>We’ll be making this</a:t>
            </a:r>
          </a:p>
          <a:p>
            <a:pPr marL="45720" indent="0">
              <a:buNone/>
            </a:pPr>
            <a:endParaRPr lang="en-US" sz="3000" dirty="0"/>
          </a:p>
          <a:p>
            <a:pPr marL="45720" indent="0">
              <a:buNone/>
            </a:pPr>
            <a:endParaRPr lang="en-US" sz="3000" dirty="0"/>
          </a:p>
          <a:p>
            <a:pPr marL="45720" indent="0">
              <a:buNone/>
            </a:pPr>
            <a:r>
              <a:rPr lang="en-US" sz="3000" dirty="0"/>
              <a:t>Feedback (you can edit):</a:t>
            </a:r>
            <a:endParaRPr lang="en-US" sz="9600" dirty="0">
              <a:latin typeface="Calibri Light" panose="020F0302020204030204" pitchFamily="34" charset="0"/>
            </a:endParaRPr>
          </a:p>
          <a:p>
            <a:pPr marL="45720" indent="0" algn="ctr">
              <a:buNone/>
            </a:pPr>
            <a:r>
              <a:rPr lang="en-US" sz="16600" dirty="0">
                <a:latin typeface="Calibri Light" panose="020F0302020204030204" pitchFamily="34" charset="0"/>
              </a:rPr>
              <a:t>goo.gl/z6qY9C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336" t="14139" r="39410" b="53750"/>
          <a:stretch/>
        </p:blipFill>
        <p:spPr>
          <a:xfrm>
            <a:off x="7278686" y="23266"/>
            <a:ext cx="4913314" cy="38027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368842" y="1780674"/>
            <a:ext cx="3669632" cy="34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94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"/>
            <a:ext cx="12192000" cy="4814390"/>
          </a:xfrm>
        </p:spPr>
        <p:txBody>
          <a:bodyPr>
            <a:normAutofit lnSpcReduction="10000"/>
          </a:bodyPr>
          <a:lstStyle/>
          <a:p>
            <a:pPr marL="45720" indent="0" algn="ctr">
              <a:buNone/>
            </a:pPr>
            <a:r>
              <a:rPr lang="en-US" sz="14400" dirty="0">
                <a:latin typeface="Calibri Light" panose="020F0302020204030204" pitchFamily="34" charset="0"/>
              </a:rPr>
              <a:t>goo.gl/z6qY9C</a:t>
            </a:r>
          </a:p>
          <a:p>
            <a:endParaRPr lang="en-US" sz="3200" dirty="0"/>
          </a:p>
          <a:p>
            <a:r>
              <a:rPr lang="en-US" sz="2400" dirty="0"/>
              <a:t>Briefly explain AngularJS</a:t>
            </a:r>
          </a:p>
          <a:p>
            <a:r>
              <a:rPr lang="en-US" sz="2400" dirty="0"/>
              <a:t>Work through AngularJS example “app”</a:t>
            </a:r>
          </a:p>
          <a:p>
            <a:r>
              <a:rPr lang="en-US" sz="2400" dirty="0"/>
              <a:t>Briefly explain Socket.io</a:t>
            </a:r>
          </a:p>
          <a:p>
            <a:r>
              <a:rPr lang="en-US" sz="2400" dirty="0"/>
              <a:t>Work through Socket.io example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50830" y="2461415"/>
            <a:ext cx="7328095" cy="815692"/>
          </a:xfrm>
        </p:spPr>
        <p:txBody>
          <a:bodyPr/>
          <a:lstStyle/>
          <a:p>
            <a:r>
              <a:rPr lang="en-US" dirty="0"/>
              <a:t>Make sure these are installed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3432936"/>
            <a:ext cx="7328095" cy="2729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hlinkClick r:id="rId2"/>
              </a:rPr>
              <a:t>Chrome</a:t>
            </a:r>
            <a:endParaRPr lang="en-US" dirty="0"/>
          </a:p>
          <a:p>
            <a:r>
              <a:rPr lang="en-US" u="sng" dirty="0">
                <a:hlinkClick r:id="rId3"/>
              </a:rPr>
              <a:t>Node.js (v5.6)</a:t>
            </a:r>
            <a:endParaRPr lang="en-US" dirty="0"/>
          </a:p>
          <a:p>
            <a:r>
              <a:rPr lang="en-US" u="sng" dirty="0" err="1">
                <a:hlinkClick r:id="rId4"/>
              </a:rPr>
              <a:t>Git</a:t>
            </a:r>
            <a:endParaRPr lang="en-US" dirty="0"/>
          </a:p>
          <a:p>
            <a:r>
              <a:rPr lang="en-US" dirty="0"/>
              <a:t>Your favorite code editor, or I suggest one of these:</a:t>
            </a:r>
          </a:p>
          <a:p>
            <a:pPr lvl="1"/>
            <a:r>
              <a:rPr lang="en-US" u="sng" dirty="0">
                <a:hlinkClick r:id="rId5"/>
              </a:rPr>
              <a:t>Atom</a:t>
            </a:r>
            <a:endParaRPr lang="en-US" dirty="0"/>
          </a:p>
          <a:p>
            <a:pPr lvl="1"/>
            <a:r>
              <a:rPr lang="en-US" u="sng" dirty="0" err="1">
                <a:hlinkClick r:id="rId6"/>
              </a:rPr>
              <a:t>VSCode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59718" y="2306918"/>
            <a:ext cx="6745642" cy="4948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784860" y="2306919"/>
            <a:ext cx="6444578" cy="4981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4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Weekend Tuscaloosa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Weekend long hackathon</a:t>
            </a:r>
          </a:p>
          <a:p>
            <a:pPr lvl="1"/>
            <a:r>
              <a:rPr lang="en-US" b="1" dirty="0"/>
              <a:t>Friday, April 22 - 24, 2016</a:t>
            </a:r>
          </a:p>
          <a:p>
            <a:pPr lvl="1"/>
            <a:r>
              <a:rPr lang="en-US" dirty="0"/>
              <a:t>Build a product prototype (web app, mobile, other…)</a:t>
            </a:r>
          </a:p>
          <a:p>
            <a:r>
              <a:rPr lang="en-US" dirty="0"/>
              <a:t>It’s A LOT of fun!</a:t>
            </a:r>
          </a:p>
          <a:p>
            <a:r>
              <a:rPr lang="en-US" dirty="0"/>
              <a:t>Looks </a:t>
            </a:r>
            <a:r>
              <a:rPr lang="en-US" u="sng" dirty="0"/>
              <a:t>great</a:t>
            </a:r>
            <a:r>
              <a:rPr lang="en-US" dirty="0"/>
              <a:t> on resume</a:t>
            </a:r>
          </a:p>
          <a:p>
            <a:r>
              <a:rPr lang="en-US" dirty="0">
                <a:hlinkClick r:id="rId2"/>
              </a:rPr>
              <a:t>goo.gl/4azuLk</a:t>
            </a:r>
            <a:endParaRPr lang="en-US" dirty="0"/>
          </a:p>
          <a:p>
            <a:pPr lvl="1"/>
            <a:r>
              <a:rPr lang="en-US" dirty="0"/>
              <a:t>Sign up now for  $25</a:t>
            </a:r>
          </a:p>
        </p:txBody>
      </p:sp>
      <p:pic>
        <p:nvPicPr>
          <p:cNvPr id="2052" name="Picture 4" descr="https://scontent-atl3-1.xx.fbcdn.net/hphotos-xat1/v/t1.0-9/12670859_733137026787519_7030742083454077300_n.png?oh=e11fa31b6860c4ac8579a51ddbae0c19&amp;oe=575933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599" y="4505948"/>
            <a:ext cx="5191401" cy="207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6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41821"/>
            <a:ext cx="12192000" cy="2194079"/>
          </a:xfrm>
        </p:spPr>
        <p:txBody>
          <a:bodyPr>
            <a:noAutofit/>
          </a:bodyPr>
          <a:lstStyle/>
          <a:p>
            <a:pPr algn="ctr"/>
            <a:r>
              <a:rPr lang="en-US" sz="13800" dirty="0"/>
              <a:t>goo.gl/</a:t>
            </a:r>
            <a:r>
              <a:rPr lang="en-US" sz="13800" dirty="0" err="1"/>
              <a:t>mPVVPb</a:t>
            </a:r>
            <a:endParaRPr lang="en-US" sz="13800" dirty="0"/>
          </a:p>
        </p:txBody>
      </p:sp>
      <p:pic>
        <p:nvPicPr>
          <p:cNvPr id="7170" name="Picture 2" descr="http://thatstechnology.com/wp-content/uploads/2015/03/0328-Slack-Log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2" t="25263" r="8252" b="24421"/>
          <a:stretch/>
        </p:blipFill>
        <p:spPr bwMode="auto">
          <a:xfrm>
            <a:off x="2757714" y="0"/>
            <a:ext cx="6604380" cy="298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12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632311"/>
          </a:xfrm>
        </p:spPr>
        <p:txBody>
          <a:bodyPr/>
          <a:lstStyle/>
          <a:p>
            <a:pPr algn="ctr"/>
            <a:r>
              <a:rPr lang="en-US" dirty="0"/>
              <a:t>Seriously. Ask if you don’t get it!</a:t>
            </a:r>
          </a:p>
        </p:txBody>
      </p:sp>
      <p:pic>
        <p:nvPicPr>
          <p:cNvPr id="1026" name="Picture 2" descr="http://a3.files.readwrite.com/image/upload/c_fit,cs_srgb,w_620/MTE5NDg0MDYyNzYzMjg4MDc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655" y="1340163"/>
            <a:ext cx="5084690" cy="524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80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4" y="56427"/>
            <a:ext cx="2217158" cy="62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3279" y="2057399"/>
            <a:ext cx="3260557" cy="416292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71737" y="2057399"/>
            <a:ext cx="3260557" cy="416292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30193" y="2057399"/>
            <a:ext cx="3260557" cy="416292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40104" y="1226402"/>
            <a:ext cx="18069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u="sng" dirty="0"/>
              <a:t>M</a:t>
            </a:r>
            <a:r>
              <a:rPr lang="en-US" sz="4800" dirty="0"/>
              <a:t>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2429" y="1226401"/>
            <a:ext cx="1419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u="sng" dirty="0"/>
              <a:t>V</a:t>
            </a:r>
            <a:r>
              <a:rPr lang="en-US" sz="4800" dirty="0"/>
              <a:t>iew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11992" y="1226401"/>
            <a:ext cx="2696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u="sng" dirty="0"/>
              <a:t>C</a:t>
            </a:r>
            <a:r>
              <a:rPr lang="en-US" sz="4800" dirty="0"/>
              <a:t>ontroller</a:t>
            </a:r>
          </a:p>
        </p:txBody>
      </p:sp>
      <p:pic>
        <p:nvPicPr>
          <p:cNvPr id="1030" name="Picture 6" descr="http://puu.sh/npjn6/a13608ee3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51"/>
          <a:stretch/>
        </p:blipFill>
        <p:spPr bwMode="auto">
          <a:xfrm>
            <a:off x="4511999" y="2100498"/>
            <a:ext cx="3180030" cy="199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puu.sh/npkrC/5a399c0b60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48" b="18925"/>
          <a:stretch/>
        </p:blipFill>
        <p:spPr bwMode="auto">
          <a:xfrm>
            <a:off x="558486" y="2105528"/>
            <a:ext cx="2577875" cy="406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puu.sh/nprbH/64b5b0310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341" y="2326356"/>
            <a:ext cx="3170257" cy="362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puu.sh/nprft/2195fee9dc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6" t="15925" r="4660" b="12722"/>
          <a:stretch/>
        </p:blipFill>
        <p:spPr bwMode="auto">
          <a:xfrm>
            <a:off x="4831346" y="4133830"/>
            <a:ext cx="2541335" cy="203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919012" y="-87810"/>
            <a:ext cx="1272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MVC</a:t>
            </a:r>
          </a:p>
        </p:txBody>
      </p:sp>
      <p:cxnSp>
        <p:nvCxnSpPr>
          <p:cNvPr id="13" name="Elbow Connector 12"/>
          <p:cNvCxnSpPr>
            <a:stCxn id="12" idx="0"/>
            <a:endCxn id="7" idx="0"/>
          </p:cNvCxnSpPr>
          <p:nvPr/>
        </p:nvCxnSpPr>
        <p:spPr>
          <a:xfrm rot="16200000" flipH="1" flipV="1">
            <a:off x="6102013" y="-3032056"/>
            <a:ext cx="1" cy="8516914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11" idx="1"/>
          </p:cNvCxnSpPr>
          <p:nvPr/>
        </p:nvCxnSpPr>
        <p:spPr>
          <a:xfrm flipV="1">
            <a:off x="2747009" y="1641900"/>
            <a:ext cx="264542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12" idx="1"/>
          </p:cNvCxnSpPr>
          <p:nvPr/>
        </p:nvCxnSpPr>
        <p:spPr>
          <a:xfrm>
            <a:off x="6811600" y="1641900"/>
            <a:ext cx="2200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06297" y="420021"/>
            <a:ext cx="4991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Controller’s logic modifies Model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62479" y="1313587"/>
            <a:ext cx="1098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Invoke </a:t>
            </a:r>
          </a:p>
          <a:p>
            <a:pPr algn="ctr"/>
            <a:r>
              <a:rPr lang="en-US" dirty="0"/>
              <a:t>controller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29867" y="1313586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binding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-96252" y="6220324"/>
            <a:ext cx="429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working “</a:t>
            </a:r>
            <a:r>
              <a:rPr lang="en-US" i="1" dirty="0"/>
              <a:t>model</a:t>
            </a:r>
            <a:r>
              <a:rPr lang="en-US" dirty="0"/>
              <a:t>” for the </a:t>
            </a:r>
            <a:r>
              <a:rPr lang="en-US" i="1" dirty="0"/>
              <a:t>view</a:t>
            </a:r>
            <a:r>
              <a:rPr lang="en-US" dirty="0"/>
              <a:t> to consume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852855" y="6215301"/>
            <a:ext cx="2498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display of the </a:t>
            </a:r>
            <a:r>
              <a:rPr lang="en-US" i="1" dirty="0"/>
              <a:t>model</a:t>
            </a:r>
          </a:p>
        </p:txBody>
      </p:sp>
      <p:sp>
        <p:nvSpPr>
          <p:cNvPr id="1024" name="TextBox 1023"/>
          <p:cNvSpPr txBox="1"/>
          <p:nvPr/>
        </p:nvSpPr>
        <p:spPr>
          <a:xfrm>
            <a:off x="9022410" y="6215301"/>
            <a:ext cx="2676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the </a:t>
            </a:r>
            <a:r>
              <a:rPr lang="en-US" i="1" dirty="0"/>
              <a:t>model</a:t>
            </a:r>
            <a:r>
              <a:rPr lang="en-US" dirty="0"/>
              <a:t> is changed</a:t>
            </a:r>
          </a:p>
        </p:txBody>
      </p:sp>
    </p:spTree>
    <p:extLst>
      <p:ext uri="{BB962C8B-B14F-4D97-AF65-F5344CB8AC3E}">
        <p14:creationId xmlns:p14="http://schemas.microsoft.com/office/powerpoint/2010/main" val="223960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uu.sh/nprPC/9242ab617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1"/>
          <a:stretch/>
        </p:blipFill>
        <p:spPr bwMode="auto">
          <a:xfrm>
            <a:off x="0" y="1789553"/>
            <a:ext cx="6189084" cy="479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puu.sh/nprYE/5cb7e9229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539" y="3405554"/>
            <a:ext cx="5330697" cy="318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http://puu.sh/nprft/2195fee9dc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7" t="25298" r="8373" b="24434"/>
          <a:stretch/>
        </p:blipFill>
        <p:spPr bwMode="auto">
          <a:xfrm>
            <a:off x="10530542" y="0"/>
            <a:ext cx="2409801" cy="148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puu.sh/nps8A/5282caf25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539" y="1395489"/>
            <a:ext cx="2559477" cy="178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197967" y="1881553"/>
            <a:ext cx="574431" cy="18756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461000" y="3358662"/>
            <a:ext cx="595077" cy="2371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17304" y="4090189"/>
            <a:ext cx="1194356" cy="28046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>
            <a:stCxn id="12" idx="3"/>
            <a:endCxn id="5" idx="0"/>
          </p:cNvCxnSpPr>
          <p:nvPr/>
        </p:nvCxnSpPr>
        <p:spPr>
          <a:xfrm flipH="1" flipV="1">
            <a:off x="7485183" y="1881553"/>
            <a:ext cx="826477" cy="2348868"/>
          </a:xfrm>
          <a:prstGeom prst="bentConnector4">
            <a:avLst>
              <a:gd name="adj1" fmla="val -274969"/>
              <a:gd name="adj2" fmla="val 109732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0"/>
            <a:endCxn id="11" idx="0"/>
          </p:cNvCxnSpPr>
          <p:nvPr/>
        </p:nvCxnSpPr>
        <p:spPr>
          <a:xfrm>
            <a:off x="8758539" y="335866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23461" y="1735015"/>
            <a:ext cx="1113694" cy="28313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8" name="Elbow Connector 2047"/>
          <p:cNvCxnSpPr>
            <a:stCxn id="11" idx="0"/>
            <a:endCxn id="33" idx="0"/>
          </p:cNvCxnSpPr>
          <p:nvPr/>
        </p:nvCxnSpPr>
        <p:spPr>
          <a:xfrm rot="16200000" flipV="1">
            <a:off x="4057601" y="-1342277"/>
            <a:ext cx="1623647" cy="7778231"/>
          </a:xfrm>
          <a:prstGeom prst="bentConnector3">
            <a:avLst>
              <a:gd name="adj1" fmla="val 148375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186355" y="2175965"/>
            <a:ext cx="2350476" cy="2286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864559" y="3742331"/>
            <a:ext cx="2091872" cy="2376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5" name="Elbow Connector 2054"/>
          <p:cNvCxnSpPr>
            <a:stCxn id="41" idx="1"/>
            <a:endCxn id="40" idx="3"/>
          </p:cNvCxnSpPr>
          <p:nvPr/>
        </p:nvCxnSpPr>
        <p:spPr>
          <a:xfrm rot="10800000">
            <a:off x="4536831" y="2290266"/>
            <a:ext cx="2327728" cy="1570867"/>
          </a:xfrm>
          <a:prstGeom prst="bentConnector3">
            <a:avLst>
              <a:gd name="adj1" fmla="val 12983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549769" y="2989385"/>
            <a:ext cx="515816" cy="21324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12" idx="1"/>
            <a:endCxn id="46" idx="3"/>
          </p:cNvCxnSpPr>
          <p:nvPr/>
        </p:nvCxnSpPr>
        <p:spPr>
          <a:xfrm rot="10800000">
            <a:off x="3065586" y="3096007"/>
            <a:ext cx="4051719" cy="1134414"/>
          </a:xfrm>
          <a:prstGeom prst="bentConnector3">
            <a:avLst>
              <a:gd name="adj1" fmla="val 49410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952593" y="2995550"/>
            <a:ext cx="403223" cy="21324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Elbow Connector 52"/>
          <p:cNvCxnSpPr/>
          <p:nvPr/>
        </p:nvCxnSpPr>
        <p:spPr>
          <a:xfrm rot="10800000" flipH="1">
            <a:off x="1719705" y="2995551"/>
            <a:ext cx="434500" cy="1098683"/>
          </a:xfrm>
          <a:prstGeom prst="bentConnector4">
            <a:avLst>
              <a:gd name="adj1" fmla="val -225288"/>
              <a:gd name="adj2" fmla="val 100000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217981" y="3381298"/>
            <a:ext cx="837623" cy="21449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719705" y="3979933"/>
            <a:ext cx="1113694" cy="2286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Elbow Connector 64"/>
          <p:cNvCxnSpPr/>
          <p:nvPr/>
        </p:nvCxnSpPr>
        <p:spPr>
          <a:xfrm>
            <a:off x="763161" y="3380055"/>
            <a:ext cx="1448580" cy="67914"/>
          </a:xfrm>
          <a:prstGeom prst="bentConnector3">
            <a:avLst>
              <a:gd name="adj1" fmla="val 100175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402863" y="4785677"/>
            <a:ext cx="837623" cy="21449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750113" y="3983739"/>
            <a:ext cx="1676033" cy="798690"/>
          </a:xfrm>
          <a:prstGeom prst="bentConnector3">
            <a:avLst>
              <a:gd name="adj1" fmla="val -11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117303" y="4480908"/>
            <a:ext cx="1147465" cy="2286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361593" y="6353979"/>
            <a:ext cx="1790699" cy="2286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Elbow Connector 84"/>
          <p:cNvCxnSpPr>
            <a:stCxn id="81" idx="1"/>
          </p:cNvCxnSpPr>
          <p:nvPr/>
        </p:nvCxnSpPr>
        <p:spPr>
          <a:xfrm rot="10800000" flipV="1">
            <a:off x="3767833" y="4595207"/>
            <a:ext cx="3349471" cy="1766391"/>
          </a:xfrm>
          <a:prstGeom prst="bentConnector3">
            <a:avLst>
              <a:gd name="adj1" fmla="val 102552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0" idx="3"/>
            <a:endCxn id="90" idx="1"/>
          </p:cNvCxnSpPr>
          <p:nvPr/>
        </p:nvCxnSpPr>
        <p:spPr>
          <a:xfrm>
            <a:off x="9434016" y="377185"/>
            <a:ext cx="965044" cy="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0399060" y="237911"/>
            <a:ext cx="1577788" cy="28313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822245" y="192519"/>
            <a:ext cx="61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0" y="6738"/>
            <a:ext cx="4184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it all fits together…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386559" y="5474447"/>
            <a:ext cx="1434523" cy="43211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235389" y="5591414"/>
            <a:ext cx="436283" cy="21771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Elbow Connector 102"/>
          <p:cNvCxnSpPr/>
          <p:nvPr/>
        </p:nvCxnSpPr>
        <p:spPr>
          <a:xfrm rot="5400000" flipH="1">
            <a:off x="6810278" y="4452382"/>
            <a:ext cx="387262" cy="3100756"/>
          </a:xfrm>
          <a:prstGeom prst="bentConnector3">
            <a:avLst>
              <a:gd name="adj1" fmla="val -21992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089451" y="5868895"/>
            <a:ext cx="1815490" cy="48508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8373034" y="6003151"/>
            <a:ext cx="362506" cy="19324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Elbow Connector 107"/>
          <p:cNvCxnSpPr/>
          <p:nvPr/>
        </p:nvCxnSpPr>
        <p:spPr>
          <a:xfrm>
            <a:off x="763161" y="5291418"/>
            <a:ext cx="4690370" cy="323900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/>
          <p:nvPr/>
        </p:nvCxnSpPr>
        <p:spPr>
          <a:xfrm>
            <a:off x="744448" y="4790446"/>
            <a:ext cx="1622554" cy="496034"/>
          </a:xfrm>
          <a:prstGeom prst="bentConnector3">
            <a:avLst>
              <a:gd name="adj1" fmla="val 275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93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devgirl.org/wp-content/uploads/2013/03/concepts-control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435" y="-252665"/>
            <a:ext cx="9751744" cy="665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82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439616"/>
            <a:ext cx="9509760" cy="600807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ng-click=“{{expression}}”</a:t>
            </a:r>
          </a:p>
          <a:p>
            <a:pPr lvl="1"/>
            <a:r>
              <a:rPr lang="en-US" dirty="0"/>
              <a:t>Evaluates the expression when the element is clicked</a:t>
            </a:r>
          </a:p>
          <a:p>
            <a:r>
              <a:rPr lang="en-US" dirty="0">
                <a:solidFill>
                  <a:schemeClr val="accent1"/>
                </a:solidFill>
              </a:rPr>
              <a:t>ng-</a:t>
            </a:r>
            <a:r>
              <a:rPr lang="en-US" dirty="0" err="1">
                <a:solidFill>
                  <a:schemeClr val="accent1"/>
                </a:solidFill>
              </a:rPr>
              <a:t>dblclick</a:t>
            </a:r>
            <a:r>
              <a:rPr lang="en-US" dirty="0">
                <a:solidFill>
                  <a:schemeClr val="accent1"/>
                </a:solidFill>
              </a:rPr>
              <a:t>=“{{expression}}”</a:t>
            </a:r>
          </a:p>
          <a:p>
            <a:pPr lvl="1"/>
            <a:r>
              <a:rPr lang="en-US" dirty="0"/>
              <a:t>Evaluates the expression when the element is double clicked</a:t>
            </a:r>
          </a:p>
          <a:p>
            <a:r>
              <a:rPr lang="en-US" dirty="0">
                <a:solidFill>
                  <a:schemeClr val="accent1"/>
                </a:solidFill>
              </a:rPr>
              <a:t>ng-repeat=“{{</a:t>
            </a:r>
            <a:r>
              <a:rPr lang="en-US" dirty="0" err="1">
                <a:solidFill>
                  <a:schemeClr val="accent1"/>
                </a:solidFill>
              </a:rPr>
              <a:t>enumeratedValue</a:t>
            </a:r>
            <a:r>
              <a:rPr lang="en-US" dirty="0">
                <a:solidFill>
                  <a:schemeClr val="accent1"/>
                </a:solidFill>
              </a:rPr>
              <a:t>}} in {{</a:t>
            </a:r>
            <a:r>
              <a:rPr lang="en-US" dirty="0" err="1">
                <a:solidFill>
                  <a:schemeClr val="accent1"/>
                </a:solidFill>
              </a:rPr>
              <a:t>enumerableExpression</a:t>
            </a:r>
            <a:r>
              <a:rPr lang="en-US" dirty="0">
                <a:solidFill>
                  <a:schemeClr val="accent1"/>
                </a:solidFill>
              </a:rPr>
              <a:t>}}”</a:t>
            </a:r>
          </a:p>
          <a:p>
            <a:pPr lvl="1"/>
            <a:r>
              <a:rPr lang="en-US" dirty="0"/>
              <a:t>foreach (var </a:t>
            </a:r>
            <a:r>
              <a:rPr lang="en-US" dirty="0" err="1"/>
              <a:t>enumeratedValue</a:t>
            </a:r>
            <a:r>
              <a:rPr lang="en-US" dirty="0"/>
              <a:t> in </a:t>
            </a:r>
            <a:r>
              <a:rPr lang="en-US" dirty="0" err="1"/>
              <a:t>enumerableExpression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Enumerates the </a:t>
            </a:r>
            <a:r>
              <a:rPr lang="en-US" dirty="0" err="1"/>
              <a:t>enumerableExpression</a:t>
            </a:r>
            <a:r>
              <a:rPr lang="en-US" dirty="0"/>
              <a:t> (list) into its </a:t>
            </a:r>
            <a:r>
              <a:rPr lang="en-US" dirty="0" err="1"/>
              <a:t>enumeratedValues</a:t>
            </a:r>
            <a:r>
              <a:rPr lang="en-US" dirty="0"/>
              <a:t> (values)</a:t>
            </a:r>
          </a:p>
          <a:p>
            <a:pPr lvl="1"/>
            <a:r>
              <a:rPr lang="en-US" dirty="0"/>
              <a:t>Each all elements inside the element with ng-repeat will repeat for each value in the list</a:t>
            </a:r>
          </a:p>
          <a:p>
            <a:pPr lvl="1"/>
            <a:r>
              <a:rPr lang="en-US" dirty="0"/>
              <a:t>The children elements will inherit a scope with the </a:t>
            </a:r>
            <a:r>
              <a:rPr lang="en-US" dirty="0" err="1"/>
              <a:t>enumerateExpression</a:t>
            </a:r>
            <a:r>
              <a:rPr lang="en-US" dirty="0"/>
              <a:t> value in it</a:t>
            </a:r>
          </a:p>
          <a:p>
            <a:r>
              <a:rPr lang="en-US" dirty="0">
                <a:solidFill>
                  <a:schemeClr val="accent1"/>
                </a:solidFill>
              </a:rPr>
              <a:t>ng-model=“expression”</a:t>
            </a:r>
          </a:p>
          <a:p>
            <a:pPr lvl="1"/>
            <a:r>
              <a:rPr lang="en-US" dirty="0"/>
              <a:t>Creates a two way binding between the view and the value in the model the expression points to</a:t>
            </a:r>
          </a:p>
          <a:p>
            <a:r>
              <a:rPr lang="en-US" dirty="0">
                <a:solidFill>
                  <a:schemeClr val="accent1"/>
                </a:solidFill>
              </a:rPr>
              <a:t>ng-show=“{{</a:t>
            </a:r>
            <a:r>
              <a:rPr lang="en-US" dirty="0" err="1">
                <a:solidFill>
                  <a:schemeClr val="accent1"/>
                </a:solidFill>
              </a:rPr>
              <a:t>booleanExpression</a:t>
            </a:r>
            <a:r>
              <a:rPr lang="en-US" dirty="0">
                <a:solidFill>
                  <a:schemeClr val="accent1"/>
                </a:solidFill>
              </a:rPr>
              <a:t>}}”</a:t>
            </a:r>
          </a:p>
          <a:p>
            <a:pPr lvl="1"/>
            <a:r>
              <a:rPr lang="en-US" dirty="0"/>
              <a:t>Shows the element when the expression is true, otherwise hides it</a:t>
            </a:r>
          </a:p>
          <a:p>
            <a:r>
              <a:rPr lang="en-US" dirty="0">
                <a:solidFill>
                  <a:schemeClr val="accent1"/>
                </a:solidFill>
              </a:rPr>
              <a:t>ng-hide=“{{</a:t>
            </a:r>
            <a:r>
              <a:rPr lang="en-US" dirty="0" err="1">
                <a:solidFill>
                  <a:schemeClr val="accent1"/>
                </a:solidFill>
              </a:rPr>
              <a:t>booleanExpression</a:t>
            </a:r>
            <a:r>
              <a:rPr lang="en-US" dirty="0">
                <a:solidFill>
                  <a:schemeClr val="accent1"/>
                </a:solidFill>
              </a:rPr>
              <a:t>}}”</a:t>
            </a:r>
          </a:p>
          <a:p>
            <a:pPr lvl="1"/>
            <a:r>
              <a:rPr lang="en-US" dirty="0"/>
              <a:t>Hides the element when the expression is true, otherwise shows it</a:t>
            </a:r>
          </a:p>
          <a:p>
            <a:pPr lvl="1"/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" y="-9964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ng-</a:t>
            </a:r>
          </a:p>
        </p:txBody>
      </p:sp>
    </p:spTree>
    <p:extLst>
      <p:ext uri="{BB962C8B-B14F-4D97-AF65-F5344CB8AC3E}">
        <p14:creationId xmlns:p14="http://schemas.microsoft.com/office/powerpoint/2010/main" val="135655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BBF5D7C-90AF-408A-B515-5CD5355B6C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1508</TotalTime>
  <Words>384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Banded Design Teal 16x9</vt:lpstr>
      <vt:lpstr>Workshop 2</vt:lpstr>
      <vt:lpstr>Make sure these are installed</vt:lpstr>
      <vt:lpstr>Startup Weekend Tuscaloosa</vt:lpstr>
      <vt:lpstr>goo.gl/mPVVPb</vt:lpstr>
      <vt:lpstr>Seriously. Ask if you don’t get it!</vt:lpstr>
      <vt:lpstr>PowerPoint Presentation</vt:lpstr>
      <vt:lpstr>PowerPoint Presentation</vt:lpstr>
      <vt:lpstr>PowerPoint Presentation</vt:lpstr>
      <vt:lpstr>PowerPoint Presentation</vt:lpstr>
      <vt:lpstr>AngularJS Dependencies and Injection</vt:lpstr>
      <vt:lpstr>For all your AngularJS documentation needs:  docs.angularjs.org/api</vt:lpstr>
      <vt:lpstr>PowerPoint Presentation</vt:lpstr>
      <vt:lpstr>5 minute break  If you need help, come up and ask me now  Feedback: goo.gl/z6qY9C  </vt:lpstr>
      <vt:lpstr>WebSockets with socket.io</vt:lpstr>
      <vt:lpstr>PowerPoint Presentation</vt:lpstr>
      <vt:lpstr>Workshop3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Chris Caruso</dc:creator>
  <cp:keywords/>
  <cp:lastModifiedBy>Chris Caruso</cp:lastModifiedBy>
  <cp:revision>167</cp:revision>
  <dcterms:created xsi:type="dcterms:W3CDTF">2015-04-04T07:22:17Z</dcterms:created>
  <dcterms:modified xsi:type="dcterms:W3CDTF">2016-02-29T23:26:08Z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