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7" r:id="rId4"/>
    <p:sldId id="270" r:id="rId5"/>
    <p:sldId id="266" r:id="rId6"/>
    <p:sldId id="268" r:id="rId7"/>
    <p:sldId id="269" r:id="rId8"/>
    <p:sldId id="27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80" r:id="rId17"/>
    <p:sldId id="279" r:id="rId18"/>
    <p:sldId id="281" r:id="rId19"/>
    <p:sldId id="287" r:id="rId20"/>
    <p:sldId id="282" r:id="rId21"/>
    <p:sldId id="283" r:id="rId22"/>
    <p:sldId id="284" r:id="rId23"/>
    <p:sldId id="285" r:id="rId24"/>
    <p:sldId id="28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274" autoAdjust="0"/>
  </p:normalViewPr>
  <p:slideViewPr>
    <p:cSldViewPr snapToGrid="0">
      <p:cViewPr varScale="1">
        <p:scale>
          <a:sx n="163" d="100"/>
          <a:sy n="163" d="100"/>
        </p:scale>
        <p:origin x="144" y="1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caru/workshop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cket.io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stable/" TargetMode="External"/><Relationship Id="rId2" Type="http://schemas.openxmlformats.org/officeDocument/2006/relationships/hyperlink" Target="https://www.google.com/chrome/browser/deskt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git-sc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web app from start to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a = [“a”, “b”, “c”];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for (var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5;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++) {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console.log(“index “ +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+ “: ” + a[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latin typeface="Consolas" panose="020B0609020204030204" pitchFamily="49" charset="0"/>
              </a:rPr>
              <a:t>or (var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in a) {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console.log(“index “ +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+ “: ” a[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for (var b of a) {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console.log(b);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a = { }; // objects are a named set of values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b = {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a: 42, // </a:t>
            </a:r>
            <a:r>
              <a:rPr lang="en-US" sz="1600" dirty="0" err="1" smtClean="0">
                <a:latin typeface="Consolas" panose="020B0609020204030204" pitchFamily="49" charset="0"/>
              </a:rPr>
              <a:t>memberName</a:t>
            </a:r>
            <a:r>
              <a:rPr lang="en-US" sz="1600" dirty="0" smtClean="0">
                <a:latin typeface="Consolas" panose="020B0609020204030204" pitchFamily="49" charset="0"/>
              </a:rPr>
              <a:t>: value,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b: </a:t>
            </a:r>
            <a:r>
              <a:rPr lang="en-US" sz="1600" dirty="0" smtClean="0">
                <a:latin typeface="Consolas" panose="020B0609020204030204" pitchFamily="49" charset="0"/>
              </a:rPr>
              <a:t>“</a:t>
            </a:r>
            <a:r>
              <a:rPr lang="en-US" sz="1600" dirty="0" smtClean="0">
                <a:latin typeface="Consolas" panose="020B0609020204030204" pitchFamily="49" charset="0"/>
              </a:rPr>
              <a:t>chris</a:t>
            </a:r>
            <a:r>
              <a:rPr lang="en-US" sz="1600" dirty="0" smtClean="0">
                <a:latin typeface="Consolas" panose="020B0609020204030204" pitchFamily="49" charset="0"/>
              </a:rPr>
              <a:t>”, </a:t>
            </a:r>
            <a:r>
              <a:rPr lang="en-US" sz="1600" dirty="0">
                <a:latin typeface="Consolas" panose="020B0609020204030204" pitchFamily="49" charset="0"/>
              </a:rPr>
              <a:t>// separated by commas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c</a:t>
            </a:r>
            <a:r>
              <a:rPr lang="en-US" sz="1600" dirty="0" smtClean="0">
                <a:latin typeface="Consolas" panose="020B0609020204030204" pitchFamily="49" charset="0"/>
              </a:rPr>
              <a:t>: a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c = </a:t>
            </a:r>
            <a:r>
              <a:rPr lang="en-US" sz="1600" dirty="0" err="1" smtClean="0">
                <a:latin typeface="Consolas" panose="020B0609020204030204" pitchFamily="49" charset="0"/>
              </a:rPr>
              <a:t>b.a</a:t>
            </a:r>
            <a:r>
              <a:rPr lang="en-US" sz="1600" dirty="0" smtClean="0">
                <a:latin typeface="Consolas" panose="020B0609020204030204" pitchFamily="49" charset="0"/>
              </a:rPr>
              <a:t>; // gets member a of b</a:t>
            </a:r>
          </a:p>
          <a:p>
            <a:pPr marL="4572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b.d</a:t>
            </a:r>
            <a:r>
              <a:rPr lang="en-US" sz="1600" dirty="0" smtClean="0">
                <a:latin typeface="Consolas" panose="020B0609020204030204" pitchFamily="49" charset="0"/>
              </a:rPr>
              <a:t> = “ACM”; // sets member e of b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b[“any string”] = “string indexed”;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console.log(b);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</a:rPr>
              <a:t>onsole.log(</a:t>
            </a:r>
            <a:r>
              <a:rPr lang="en-US" sz="1600" dirty="0" err="1" smtClean="0">
                <a:latin typeface="Consolas" panose="020B0609020204030204" pitchFamily="49" charset="0"/>
              </a:rPr>
              <a:t>b.c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var a = { a: “12”, b: [1, 2], c: 42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for (var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in a) {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	if (</a:t>
            </a:r>
            <a:r>
              <a:rPr lang="en-US" dirty="0" err="1" smtClean="0">
                <a:latin typeface="Consolas" panose="020B0609020204030204" pitchFamily="49" charset="0"/>
              </a:rPr>
              <a:t>a.hasOwnProperty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)) { // filter out unwanted members 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console.log(a[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]); 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</a:t>
            </a:r>
            <a:r>
              <a:rPr lang="en-US" sz="1600" dirty="0" smtClean="0">
                <a:latin typeface="Consolas" panose="020B0609020204030204" pitchFamily="49" charset="0"/>
              </a:rPr>
              <a:t>unction </a:t>
            </a:r>
            <a:r>
              <a:rPr lang="en-US" sz="1600" dirty="0" err="1" smtClean="0">
                <a:latin typeface="Consolas" panose="020B0609020204030204" pitchFamily="49" charset="0"/>
              </a:rPr>
              <a:t>myFuncName</a:t>
            </a:r>
            <a:r>
              <a:rPr lang="en-US" sz="1600" dirty="0" smtClean="0">
                <a:latin typeface="Consolas" panose="020B0609020204030204" pitchFamily="49" charset="0"/>
              </a:rPr>
              <a:t>(param1, param2) {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var </a:t>
            </a:r>
            <a:r>
              <a:rPr lang="en-US" sz="1600" dirty="0" err="1" smtClean="0">
                <a:latin typeface="Consolas" panose="020B0609020204030204" pitchFamily="49" charset="0"/>
              </a:rPr>
              <a:t>abc</a:t>
            </a:r>
            <a:r>
              <a:rPr lang="en-US" sz="1600" dirty="0" smtClean="0">
                <a:latin typeface="Consolas" panose="020B0609020204030204" pitchFamily="49" charset="0"/>
              </a:rPr>
              <a:t> = 1337 + param1 + param2;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return </a:t>
            </a:r>
            <a:r>
              <a:rPr lang="en-US" sz="1600" dirty="0" err="1" smtClean="0">
                <a:latin typeface="Consolas" panose="020B0609020204030204" pitchFamily="49" charset="0"/>
              </a:rPr>
              <a:t>abc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a = </a:t>
            </a:r>
            <a:r>
              <a:rPr lang="en-US" sz="1600" dirty="0" err="1" smtClean="0">
                <a:latin typeface="Consolas" panose="020B0609020204030204" pitchFamily="49" charset="0"/>
              </a:rPr>
              <a:t>myFuncName</a:t>
            </a:r>
            <a:r>
              <a:rPr lang="en-US" sz="1600" dirty="0" smtClean="0">
                <a:latin typeface="Consolas" panose="020B0609020204030204" pitchFamily="49" charset="0"/>
              </a:rPr>
              <a:t>(1, -1);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b = </a:t>
            </a:r>
            <a:r>
              <a:rPr lang="en-US" sz="1600" dirty="0" err="1" smtClean="0">
                <a:latin typeface="Consolas" panose="020B0609020204030204" pitchFamily="49" charset="0"/>
              </a:rPr>
              <a:t>myFuncName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c = b(1, -1);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(anonymous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a = function(b, c) {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var d = b + c;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return d + 1337;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e = a(2, -2);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</a:t>
            </a:r>
            <a:r>
              <a:rPr lang="en-US" sz="1600" dirty="0" err="1" smtClean="0">
                <a:latin typeface="Consolas" panose="020B0609020204030204" pitchFamily="49" charset="0"/>
              </a:rPr>
              <a:t>makeSum</a:t>
            </a:r>
            <a:r>
              <a:rPr lang="en-US" sz="1600" dirty="0" smtClean="0">
                <a:latin typeface="Consolas" panose="020B0609020204030204" pitchFamily="49" charset="0"/>
              </a:rPr>
              <a:t> = function(b) {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return function(c) {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	return b + c;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};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</a:t>
            </a:r>
            <a:r>
              <a:rPr lang="en-US" sz="1600" dirty="0" err="1" smtClean="0">
                <a:latin typeface="Consolas" panose="020B0609020204030204" pitchFamily="49" charset="0"/>
              </a:rPr>
              <a:t>leetSum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makeSum</a:t>
            </a:r>
            <a:r>
              <a:rPr lang="en-US" sz="1600" dirty="0" smtClean="0">
                <a:latin typeface="Consolas" panose="020B0609020204030204" pitchFamily="49" charset="0"/>
              </a:rPr>
              <a:t>(1337);</a:t>
            </a:r>
          </a:p>
          <a:p>
            <a:pPr marL="4572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leetSum</a:t>
            </a:r>
            <a:r>
              <a:rPr lang="en-US" sz="1600" dirty="0" smtClean="0">
                <a:latin typeface="Consolas" panose="020B0609020204030204" pitchFamily="49" charset="0"/>
              </a:rPr>
              <a:t>(-1295);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Lambdas (different 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a = (b, </a:t>
            </a:r>
            <a:r>
              <a:rPr lang="en-US" sz="1600" dirty="0">
                <a:latin typeface="Consolas" panose="020B0609020204030204" pitchFamily="49" charset="0"/>
              </a:rPr>
              <a:t>c</a:t>
            </a:r>
            <a:r>
              <a:rPr lang="en-US" sz="1600" dirty="0" smtClean="0">
                <a:latin typeface="Consolas" panose="020B0609020204030204" pitchFamily="49" charset="0"/>
              </a:rPr>
              <a:t>) =&gt; {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return b + c + 1337;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a(2, -2);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</a:t>
            </a:r>
            <a:r>
              <a:rPr lang="en-US" sz="1600" dirty="0" err="1" smtClean="0">
                <a:latin typeface="Consolas" panose="020B0609020204030204" pitchFamily="49" charset="0"/>
              </a:rPr>
              <a:t>makeSum</a:t>
            </a:r>
            <a:r>
              <a:rPr lang="en-US" sz="1600" dirty="0" smtClean="0">
                <a:latin typeface="Consolas" panose="020B0609020204030204" pitchFamily="49" charset="0"/>
              </a:rPr>
              <a:t> = b =&gt; c =&gt; b + c; // this is the same as the last slide!! 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</a:t>
            </a:r>
            <a:r>
              <a:rPr lang="en-US" sz="1600" dirty="0" err="1" smtClean="0">
                <a:latin typeface="Consolas" panose="020B0609020204030204" pitchFamily="49" charset="0"/>
              </a:rPr>
              <a:t>leetSum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makeSum</a:t>
            </a:r>
            <a:r>
              <a:rPr lang="en-US" sz="1600" dirty="0" smtClean="0">
                <a:latin typeface="Consolas" panose="020B0609020204030204" pitchFamily="49" charset="0"/>
              </a:rPr>
              <a:t>(1337);</a:t>
            </a:r>
          </a:p>
          <a:p>
            <a:pPr marL="4572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leetSum</a:t>
            </a:r>
            <a:r>
              <a:rPr lang="en-US" sz="1600" dirty="0" smtClean="0">
                <a:latin typeface="Consolas" panose="020B0609020204030204" pitchFamily="49" charset="0"/>
              </a:rPr>
              <a:t>(-1295);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9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obtain a value at </a:t>
            </a:r>
            <a:r>
              <a:rPr lang="en-US" b="1" i="1" dirty="0" smtClean="0">
                <a:solidFill>
                  <a:schemeClr val="accent1"/>
                </a:solidFill>
              </a:rPr>
              <a:t>some</a:t>
            </a:r>
            <a:r>
              <a:rPr lang="en-US" dirty="0" smtClean="0">
                <a:solidFill>
                  <a:schemeClr val="accent1"/>
                </a:solidFill>
              </a:rPr>
              <a:t> point in the future</a:t>
            </a:r>
          </a:p>
          <a:p>
            <a:r>
              <a:rPr lang="en-US" dirty="0" smtClean="0"/>
              <a:t>For example: I give a professor my test and he says he will return the graded test, not immediately, but at </a:t>
            </a:r>
            <a:r>
              <a:rPr lang="en-US" b="1" i="1" dirty="0" smtClean="0">
                <a:solidFill>
                  <a:schemeClr val="accent1"/>
                </a:solidFill>
              </a:rPr>
              <a:t>some</a:t>
            </a:r>
            <a:r>
              <a:rPr lang="en-US" dirty="0" smtClean="0">
                <a:solidFill>
                  <a:schemeClr val="accent1"/>
                </a:solidFill>
              </a:rPr>
              <a:t> point in the future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This contrasts how code is normally thought about</a:t>
            </a:r>
          </a:p>
          <a:p>
            <a:pPr lvl="1"/>
            <a:r>
              <a:rPr lang="en-US" dirty="0" smtClean="0"/>
              <a:t>Normally, if you call a function for example, the result is returned immediately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deferred = </a:t>
            </a:r>
            <a:r>
              <a:rPr lang="en-US" sz="1600" dirty="0" err="1" smtClean="0">
                <a:latin typeface="Consolas" panose="020B0609020204030204" pitchFamily="49" charset="0"/>
              </a:rPr>
              <a:t>Promise.defer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deferred.promise.then</a:t>
            </a:r>
            <a:r>
              <a:rPr lang="en-US" sz="1600" dirty="0" smtClean="0">
                <a:latin typeface="Consolas" panose="020B0609020204030204" pitchFamily="49" charset="0"/>
              </a:rPr>
              <a:t>(result =&gt; console.log(“promise result: “ + result));</a:t>
            </a:r>
          </a:p>
          <a:p>
            <a:pPr marL="4572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deferred.resolve</a:t>
            </a:r>
            <a:r>
              <a:rPr lang="en-US" sz="1600" dirty="0" smtClean="0">
                <a:latin typeface="Consolas" panose="020B0609020204030204" pitchFamily="49" charset="0"/>
              </a:rPr>
              <a:t>(1337);</a:t>
            </a:r>
          </a:p>
          <a:p>
            <a:pPr marL="4572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</a:t>
            </a:r>
            <a:r>
              <a:rPr lang="en-US" sz="1600" dirty="0" smtClean="0">
                <a:latin typeface="Consolas" panose="020B0609020204030204" pitchFamily="49" charset="0"/>
              </a:rPr>
              <a:t>deferred2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Promise.defer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deferred2.resolve(1337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deferred2.promise.then(result </a:t>
            </a:r>
            <a:r>
              <a:rPr lang="en-US" sz="1600" dirty="0">
                <a:latin typeface="Consolas" panose="020B0609020204030204" pitchFamily="49" charset="0"/>
              </a:rPr>
              <a:t>=&gt; console.log(“promise result: “ + result</a:t>
            </a:r>
            <a:r>
              <a:rPr lang="en-US" sz="1600" dirty="0" smtClean="0">
                <a:latin typeface="Consolas" panose="020B0609020204030204" pitchFamily="49" charset="0"/>
              </a:rPr>
              <a:t>));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800" dirty="0" smtClean="0"/>
              <a:t>What does:</a:t>
            </a:r>
          </a:p>
          <a:p>
            <a:pPr marL="4572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new Array(6).fill(1/</a:t>
            </a:r>
            <a:r>
              <a:rPr lang="en-US" sz="1800" dirty="0">
                <a:latin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</a:rPr>
              <a:t>z').</a:t>
            </a:r>
            <a:r>
              <a:rPr lang="en-US" sz="1800" dirty="0">
                <a:latin typeface="Consolas" panose="020B0609020204030204" pitchFamily="49" charset="0"/>
              </a:rPr>
              <a:t>join('')+'</a:t>
            </a:r>
            <a:r>
              <a:rPr lang="en-US" sz="1800" dirty="0" err="1">
                <a:latin typeface="Consolas" panose="020B0609020204030204" pitchFamily="49" charset="0"/>
              </a:rPr>
              <a:t>namtab</a:t>
            </a:r>
            <a:r>
              <a:rPr lang="en-US" sz="1800" dirty="0">
                <a:latin typeface="Consolas" panose="020B0609020204030204" pitchFamily="49" charset="0"/>
              </a:rPr>
              <a:t> '.split('').reverse().join</a:t>
            </a:r>
            <a:r>
              <a:rPr lang="en-US" sz="1800" dirty="0" smtClean="0">
                <a:latin typeface="Consolas" panose="020B0609020204030204" pitchFamily="49" charset="0"/>
              </a:rPr>
              <a:t>('') </a:t>
            </a:r>
          </a:p>
          <a:p>
            <a:pPr marL="45720" indent="0">
              <a:buNone/>
            </a:pPr>
            <a:r>
              <a:rPr lang="en-US" sz="2800" dirty="0" smtClean="0"/>
              <a:t>Evaluate to?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04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&lt;html&gt;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	&lt;head&gt;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	&lt;link </a:t>
            </a:r>
            <a:r>
              <a:rPr lang="en-US" sz="1800" dirty="0" err="1" smtClean="0">
                <a:latin typeface="Consolas" panose="020B0609020204030204" pitchFamily="49" charset="0"/>
              </a:rPr>
              <a:t>rel</a:t>
            </a:r>
            <a:r>
              <a:rPr lang="en-US" sz="1800" dirty="0">
                <a:latin typeface="Consolas" panose="020B0609020204030204" pitchFamily="49" charset="0"/>
              </a:rPr>
              <a:t>="</a:t>
            </a:r>
            <a:r>
              <a:rPr lang="en-US" sz="1800" dirty="0" smtClean="0">
                <a:latin typeface="Consolas" panose="020B0609020204030204" pitchFamily="49" charset="0"/>
              </a:rPr>
              <a:t>stylesheet" </a:t>
            </a:r>
            <a:r>
              <a:rPr lang="en-US" sz="1800" dirty="0" err="1" smtClean="0">
                <a:latin typeface="Consolas" panose="020B0609020204030204" pitchFamily="49" charset="0"/>
              </a:rPr>
              <a:t>href</a:t>
            </a:r>
            <a:r>
              <a:rPr lang="en-US" sz="1800" dirty="0" smtClean="0">
                <a:latin typeface="Consolas" panose="020B0609020204030204" pitchFamily="49" charset="0"/>
              </a:rPr>
              <a:t>="</a:t>
            </a:r>
            <a:r>
              <a:rPr lang="en-US" sz="1800" dirty="0" err="1" smtClean="0">
                <a:latin typeface="Consolas" panose="020B0609020204030204" pitchFamily="49" charset="0"/>
              </a:rPr>
              <a:t>url</a:t>
            </a:r>
            <a:r>
              <a:rPr lang="en-US" sz="1800" dirty="0" smtClean="0">
                <a:latin typeface="Consolas" panose="020B0609020204030204" pitchFamily="49" charset="0"/>
              </a:rPr>
              <a:t>/to/cssFile.css"&gt;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	&lt;script </a:t>
            </a:r>
            <a:r>
              <a:rPr lang="en-US" sz="1800" dirty="0" err="1" smtClean="0">
                <a:latin typeface="Consolas" panose="020B0609020204030204" pitchFamily="49" charset="0"/>
              </a:rPr>
              <a:t>src</a:t>
            </a:r>
            <a:r>
              <a:rPr lang="en-US" sz="1800" dirty="0" smtClean="0">
                <a:latin typeface="Consolas" panose="020B0609020204030204" pitchFamily="49" charset="0"/>
              </a:rPr>
              <a:t>="</a:t>
            </a:r>
            <a:r>
              <a:rPr lang="en-US" sz="1800" dirty="0" err="1" smtClean="0">
                <a:latin typeface="Consolas" panose="020B0609020204030204" pitchFamily="49" charset="0"/>
              </a:rPr>
              <a:t>url</a:t>
            </a:r>
            <a:r>
              <a:rPr lang="en-US" sz="1800" dirty="0" smtClean="0">
                <a:latin typeface="Consolas" panose="020B0609020204030204" pitchFamily="49" charset="0"/>
              </a:rPr>
              <a:t>/to/javascriptFile.js"&gt;&lt;/script&gt; 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&lt;/head&gt;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&lt;body&gt;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	&lt;div class=“</a:t>
            </a:r>
            <a:r>
              <a:rPr lang="en-US" sz="1800" dirty="0" err="1" smtClean="0">
                <a:latin typeface="Consolas" panose="020B0609020204030204" pitchFamily="49" charset="0"/>
              </a:rPr>
              <a:t>hoverRed</a:t>
            </a:r>
            <a:r>
              <a:rPr lang="en-US" sz="1800" dirty="0" smtClean="0">
                <a:latin typeface="Consolas" panose="020B0609020204030204" pitchFamily="49" charset="0"/>
              </a:rPr>
              <a:t>"&gt;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		&lt;div class=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latin typeface="Consolas" panose="020B0609020204030204" pitchFamily="49" charset="0"/>
              </a:rPr>
              <a:t>big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latin typeface="Consolas" panose="020B0609020204030204" pitchFamily="49" charset="0"/>
              </a:rPr>
              <a:t>&gt;This is content.&lt;/div&gt;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		&lt;div class=“bigger"&gt;Even more content.&lt;/div&gt;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	&lt;/div&gt;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</a:rPr>
              <a:t>&lt;/body&gt;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&lt;/html&gt;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web app?</a:t>
            </a:r>
          </a:p>
          <a:p>
            <a:r>
              <a:rPr lang="en-US" dirty="0" smtClean="0"/>
              <a:t>What web app will we make?</a:t>
            </a:r>
          </a:p>
          <a:p>
            <a:r>
              <a:rPr lang="en-US" dirty="0" smtClean="0"/>
              <a:t>JavaScript primer </a:t>
            </a:r>
            <a:endParaRPr lang="en-US" dirty="0" smtClean="0"/>
          </a:p>
          <a:p>
            <a:r>
              <a:rPr lang="en-US" dirty="0" smtClean="0"/>
              <a:t>HTML primer</a:t>
            </a:r>
            <a:endParaRPr lang="en-US" dirty="0" smtClean="0"/>
          </a:p>
          <a:p>
            <a:r>
              <a:rPr lang="en-US" dirty="0" smtClean="0"/>
              <a:t>JavaScript with HTML</a:t>
            </a:r>
          </a:p>
          <a:p>
            <a:r>
              <a:rPr lang="en-US" dirty="0" smtClean="0"/>
              <a:t>Node.js </a:t>
            </a:r>
            <a:r>
              <a:rPr lang="en-US" dirty="0" smtClean="0"/>
              <a:t>primer</a:t>
            </a:r>
          </a:p>
          <a:p>
            <a:r>
              <a:rPr lang="en-US" dirty="0" smtClean="0"/>
              <a:t>Serving </a:t>
            </a:r>
            <a:r>
              <a:rPr lang="en-US" dirty="0" smtClean="0"/>
              <a:t>a simple </a:t>
            </a:r>
            <a:r>
              <a:rPr lang="en-US" dirty="0" smtClean="0"/>
              <a:t>website from </a:t>
            </a:r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body 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background-color: #333;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color: #</a:t>
            </a:r>
            <a:r>
              <a:rPr lang="en-US" sz="1600" dirty="0" smtClean="0">
                <a:latin typeface="Consolas" panose="020B0609020204030204" pitchFamily="49" charset="0"/>
              </a:rPr>
              <a:t>9bd7d5;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.big 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font-size: 16px;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.bigger 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font-size: 24px;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</a:rPr>
              <a:t>hoverRed:hover</a:t>
            </a:r>
            <a:r>
              <a:rPr lang="en-US" sz="1600" dirty="0" smtClean="0">
                <a:latin typeface="Consolas" panose="020B0609020204030204" pitchFamily="49" charset="0"/>
              </a:rPr>
              <a:t> {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color: red;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81855"/>
          </a:xfrm>
        </p:spPr>
        <p:txBody>
          <a:bodyPr/>
          <a:lstStyle/>
          <a:p>
            <a:r>
              <a:rPr lang="en-US" dirty="0" smtClean="0"/>
              <a:t>How it all fits together</a:t>
            </a:r>
            <a:endParaRPr lang="en-US" dirty="0"/>
          </a:p>
        </p:txBody>
      </p:sp>
      <p:pic>
        <p:nvPicPr>
          <p:cNvPr id="1026" name="Picture 2" descr="http://41.media.tumblr.com/60d6aed9f846d6231d269d6c75c84770/tumblr_mog1ed3eWb1svlv8bo1_128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30" y="1805352"/>
            <a:ext cx="947371" cy="94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4/41/AWS_Simple_Icons_Non-Service_Specific_User.svg/2000px-AWS_Simple_Icons_Non-Service_Specific_Use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43" y="1700849"/>
            <a:ext cx="1156375" cy="115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28" idx="3"/>
            <a:endCxn id="1026" idx="1"/>
          </p:cNvCxnSpPr>
          <p:nvPr/>
        </p:nvCxnSpPr>
        <p:spPr>
          <a:xfrm>
            <a:off x="3754418" y="2279037"/>
            <a:ext cx="101211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upload.wikimedia.org/wikipedia/commons/thumb/6/61/HTML5_logo_and_wordmark.svg/120px-HTML5_logo_and_wordma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30" y="4106244"/>
            <a:ext cx="954190" cy="95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1030" idx="0"/>
            <a:endCxn id="1026" idx="2"/>
          </p:cNvCxnSpPr>
          <p:nvPr/>
        </p:nvCxnSpPr>
        <p:spPr>
          <a:xfrm flipH="1" flipV="1">
            <a:off x="5240216" y="2752723"/>
            <a:ext cx="3409" cy="1353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www.desartlab.com/wp-content/uploads/2015/10/css3-search-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804" y="4106244"/>
            <a:ext cx="680233" cy="95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1032" idx="3"/>
            <a:endCxn id="1030" idx="1"/>
          </p:cNvCxnSpPr>
          <p:nvPr/>
        </p:nvCxnSpPr>
        <p:spPr>
          <a:xfrm>
            <a:off x="4004037" y="4583340"/>
            <a:ext cx="762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://blog.falafel.com/wp-content/uploads/2015/01/JS6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04" y="4106245"/>
            <a:ext cx="954190" cy="9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34" idx="1"/>
            <a:endCxn id="1030" idx="3"/>
          </p:cNvCxnSpPr>
          <p:nvPr/>
        </p:nvCxnSpPr>
        <p:spPr>
          <a:xfrm flipH="1">
            <a:off x="5720720" y="4583340"/>
            <a:ext cx="7590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31429" y="3782291"/>
            <a:ext cx="807522" cy="1644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s://habrastorage.org/getpro/habr/post_images/deb/31e/8bb/deb31e8bb9e00ab58a0d7a9619f33d6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511" y="4339194"/>
            <a:ext cx="2228488" cy="53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5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59"/>
            <a:ext cx="9509760" cy="974579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2702169"/>
            <a:ext cx="9509760" cy="3327410"/>
          </a:xfrm>
        </p:spPr>
        <p:txBody>
          <a:bodyPr/>
          <a:lstStyle/>
          <a:p>
            <a:pPr marL="4572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</a:t>
            </a:r>
            <a:r>
              <a:rPr lang="en-US" sz="2400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sz="2400" dirty="0" smtClean="0">
                <a:latin typeface="Consolas" panose="020B0609020204030204" pitchFamily="49" charset="0"/>
                <a:hlinkClick r:id="rId2"/>
              </a:rPr>
              <a:t>github.com/chcaru/workshop.git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cd workshop1/start</a:t>
            </a:r>
          </a:p>
          <a:p>
            <a:pPr marL="4572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an asynchronous event driven framework/environment for JavaScript</a:t>
            </a:r>
          </a:p>
          <a:p>
            <a:r>
              <a:rPr lang="en-US" dirty="0" smtClean="0"/>
              <a:t>Its JavaScript engine is Chrome’s V8 engine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40" y="3285236"/>
            <a:ext cx="10045720" cy="22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AngularJS (1.4.9)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Socket.io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MongoDB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these are installed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Chrome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Node.js (v5.5)</a:t>
            </a:r>
            <a:endParaRPr lang="en-US" dirty="0"/>
          </a:p>
          <a:p>
            <a:pPr lvl="0"/>
            <a:r>
              <a:rPr lang="en-US" u="sng" dirty="0" err="1">
                <a:hlinkClick r:id="rId4"/>
              </a:rPr>
              <a:t>Git</a:t>
            </a:r>
            <a:endParaRPr lang="en-US" dirty="0"/>
          </a:p>
          <a:p>
            <a:pPr lvl="0"/>
            <a:r>
              <a:rPr lang="en-US" dirty="0"/>
              <a:t>Your favorite code editor, or I suggest one of these:</a:t>
            </a:r>
          </a:p>
          <a:p>
            <a:pPr lvl="1"/>
            <a:r>
              <a:rPr lang="en-US" u="sng" dirty="0">
                <a:hlinkClick r:id="rId5"/>
              </a:rPr>
              <a:t>Atom</a:t>
            </a:r>
            <a:endParaRPr lang="en-US" dirty="0"/>
          </a:p>
          <a:p>
            <a:pPr lvl="1"/>
            <a:r>
              <a:rPr lang="en-US" u="sng" dirty="0" err="1">
                <a:hlinkClick r:id="rId6"/>
              </a:rPr>
              <a:t>VSCode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application that is accessed through a website</a:t>
            </a:r>
          </a:p>
          <a:p>
            <a:r>
              <a:rPr lang="en-US" dirty="0" smtClean="0"/>
              <a:t>SaaS (Software as a Service)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Google Play Music</a:t>
            </a:r>
          </a:p>
          <a:p>
            <a:pPr lvl="1"/>
            <a:r>
              <a:rPr lang="en-US" dirty="0" smtClean="0"/>
              <a:t>Trello</a:t>
            </a:r>
          </a:p>
          <a:p>
            <a:pPr lvl="1"/>
            <a:r>
              <a:rPr lang="en-US" dirty="0" smtClean="0"/>
              <a:t>Google Docs</a:t>
            </a:r>
          </a:p>
          <a:p>
            <a:pPr lvl="1"/>
            <a:r>
              <a:rPr lang="en-US" dirty="0" smtClean="0"/>
              <a:t>Microsoft Office Online</a:t>
            </a:r>
          </a:p>
          <a:p>
            <a:r>
              <a:rPr lang="en-US" dirty="0" smtClean="0"/>
              <a:t>Sometimes the difference between a “normal” website and a web app may not be clear</a:t>
            </a:r>
          </a:p>
          <a:p>
            <a:pPr lvl="1"/>
            <a:r>
              <a:rPr lang="en-US" dirty="0" smtClean="0"/>
              <a:t>IMO, a web app is just a fancy and capable website </a:t>
            </a:r>
          </a:p>
          <a:p>
            <a:pPr lvl="1"/>
            <a:r>
              <a:rPr lang="en-US" dirty="0" smtClean="0"/>
              <a:t>Very dynamic (compared to static content)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76" y="3138226"/>
            <a:ext cx="9509760" cy="581855"/>
          </a:xfrm>
        </p:spPr>
        <p:txBody>
          <a:bodyPr>
            <a:normAutofit/>
          </a:bodyPr>
          <a:lstStyle/>
          <a:p>
            <a:r>
              <a:rPr lang="en-US" dirty="0" smtClean="0"/>
              <a:t>What will </a:t>
            </a:r>
            <a:r>
              <a:rPr lang="en-US" dirty="0" smtClean="0"/>
              <a:t>we </a:t>
            </a:r>
            <a:r>
              <a:rPr lang="en-US" dirty="0" smtClean="0"/>
              <a:t>build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02" y="309"/>
            <a:ext cx="6896624" cy="6857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205" y="3954483"/>
            <a:ext cx="331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 time chat web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Like Slack</a:t>
            </a:r>
          </a:p>
        </p:txBody>
      </p:sp>
    </p:spTree>
    <p:extLst>
      <p:ext uri="{BB962C8B-B14F-4D97-AF65-F5344CB8AC3E}">
        <p14:creationId xmlns:p14="http://schemas.microsoft.com/office/powerpoint/2010/main" val="5205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 programming language</a:t>
            </a:r>
          </a:p>
          <a:p>
            <a:r>
              <a:rPr lang="en-US" dirty="0" smtClean="0"/>
              <a:t>Dynamic typing</a:t>
            </a:r>
          </a:p>
          <a:p>
            <a:pPr lvl="1"/>
            <a:r>
              <a:rPr lang="en-US" dirty="0" smtClean="0"/>
              <a:t>Variables are not given a type</a:t>
            </a:r>
          </a:p>
          <a:p>
            <a:r>
              <a:rPr lang="en-US" dirty="0" smtClean="0"/>
              <a:t>Used to add logic to a website</a:t>
            </a:r>
          </a:p>
          <a:p>
            <a:pPr lvl="1"/>
            <a:r>
              <a:rPr lang="en-US" dirty="0" smtClean="0"/>
              <a:t>With Node.js </a:t>
            </a:r>
            <a:r>
              <a:rPr lang="en-US" dirty="0" smtClean="0"/>
              <a:t>it can be used to write a server too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0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var </a:t>
            </a:r>
            <a:r>
              <a:rPr lang="en-US" dirty="0" err="1" smtClean="0">
                <a:latin typeface="Consolas" panose="020B0609020204030204" pitchFamily="49" charset="0"/>
              </a:rPr>
              <a:t>myVariableName</a:t>
            </a:r>
            <a:r>
              <a:rPr lang="en-US" dirty="0" smtClean="0">
                <a:latin typeface="Consolas" panose="020B0609020204030204" pitchFamily="49" charset="0"/>
              </a:rPr>
              <a:t> = “this is a string”;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var a = 42;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var b = a;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var c = </a:t>
            </a:r>
            <a:r>
              <a:rPr lang="en-US" dirty="0" err="1" smtClean="0">
                <a:latin typeface="Consolas" panose="020B0609020204030204" pitchFamily="49" charset="0"/>
              </a:rPr>
              <a:t>myVariableName</a:t>
            </a:r>
            <a:r>
              <a:rPr lang="en-US" dirty="0" smtClean="0">
                <a:latin typeface="Consolas" panose="020B0609020204030204" pitchFamily="49" charset="0"/>
              </a:rPr>
              <a:t> + a;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console.log(c);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4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var a = 42;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(a &gt; 42) {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console.log(“a is more than 42”);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 else if (a &lt; 42) {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console.log(“a is less than 42”);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 else {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console.log(“a is 42”);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(more like a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a = []; // dynamic size and type, empty array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b = [“a”, 1, “b”, 2, [“c”, 3]]; // items separated by commas</a:t>
            </a:r>
          </a:p>
          <a:p>
            <a:pPr marL="4572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a.push</a:t>
            </a:r>
            <a:r>
              <a:rPr lang="en-US" sz="1600" dirty="0" smtClean="0">
                <a:latin typeface="Consolas" panose="020B0609020204030204" pitchFamily="49" charset="0"/>
              </a:rPr>
              <a:t>(“42”); // adds item to end (stack push)</a:t>
            </a:r>
          </a:p>
          <a:p>
            <a:pPr marL="4572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a.push</a:t>
            </a:r>
            <a:r>
              <a:rPr lang="en-US" sz="1600" dirty="0" smtClean="0">
                <a:latin typeface="Consolas" panose="020B0609020204030204" pitchFamily="49" charset="0"/>
              </a:rPr>
              <a:t>(42);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console.log(a);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c = a[0];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a[0] = 84;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e = </a:t>
            </a:r>
            <a:r>
              <a:rPr lang="en-US" sz="1600" dirty="0" err="1" smtClean="0">
                <a:latin typeface="Consolas" panose="020B0609020204030204" pitchFamily="49" charset="0"/>
              </a:rPr>
              <a:t>a.pop</a:t>
            </a:r>
            <a:r>
              <a:rPr lang="en-US" sz="1600" dirty="0" smtClean="0">
                <a:latin typeface="Consolas" panose="020B0609020204030204" pitchFamily="49" charset="0"/>
              </a:rPr>
              <a:t>(); // removes and returns last item (stack pop)</a:t>
            </a:r>
          </a:p>
          <a:p>
            <a:pPr marL="4572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var n = </a:t>
            </a:r>
            <a:r>
              <a:rPr lang="en-US" sz="1600" dirty="0" err="1" smtClean="0">
                <a:latin typeface="Consolas" panose="020B0609020204030204" pitchFamily="49" charset="0"/>
              </a:rPr>
              <a:t>b.length</a:t>
            </a:r>
            <a:r>
              <a:rPr lang="en-US" sz="1600" dirty="0" smtClean="0">
                <a:latin typeface="Consolas" panose="020B0609020204030204" pitchFamily="49" charset="0"/>
              </a:rPr>
              <a:t>; // number of items in array</a:t>
            </a:r>
          </a:p>
          <a:p>
            <a:pPr marL="4572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725</TotalTime>
  <Words>601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Banded Design Teal 16x9</vt:lpstr>
      <vt:lpstr>Workshop 1</vt:lpstr>
      <vt:lpstr>Agenda</vt:lpstr>
      <vt:lpstr>Make sure these are installed</vt:lpstr>
      <vt:lpstr>What is a Web App?</vt:lpstr>
      <vt:lpstr>What will we build?</vt:lpstr>
      <vt:lpstr>JavaScript</vt:lpstr>
      <vt:lpstr>Variable Assignment</vt:lpstr>
      <vt:lpstr>Conditionals</vt:lpstr>
      <vt:lpstr>Arrays (more like a list)</vt:lpstr>
      <vt:lpstr>Loops</vt:lpstr>
      <vt:lpstr>Objects</vt:lpstr>
      <vt:lpstr>More Loops</vt:lpstr>
      <vt:lpstr>Functions</vt:lpstr>
      <vt:lpstr>Lambda (anonymous functions)</vt:lpstr>
      <vt:lpstr>More Lambdas (different syntax)</vt:lpstr>
      <vt:lpstr>Promises</vt:lpstr>
      <vt:lpstr>More Promises</vt:lpstr>
      <vt:lpstr>Quiz time…</vt:lpstr>
      <vt:lpstr>HTML Primer</vt:lpstr>
      <vt:lpstr>CSS Primer</vt:lpstr>
      <vt:lpstr>How it all fits together</vt:lpstr>
      <vt:lpstr>Setup</vt:lpstr>
      <vt:lpstr>Node.js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Caruso</dc:creator>
  <cp:keywords/>
  <cp:lastModifiedBy>Chris Caruso</cp:lastModifiedBy>
  <cp:revision>79</cp:revision>
  <dcterms:created xsi:type="dcterms:W3CDTF">2015-04-04T07:22:17Z</dcterms:created>
  <dcterms:modified xsi:type="dcterms:W3CDTF">2016-02-02T05:26:52Z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