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7" r:id="rId4"/>
    <p:sldId id="303" r:id="rId5"/>
    <p:sldId id="276" r:id="rId6"/>
    <p:sldId id="305" r:id="rId7"/>
    <p:sldId id="283" r:id="rId8"/>
    <p:sldId id="306" r:id="rId9"/>
    <p:sldId id="285" r:id="rId10"/>
    <p:sldId id="286" r:id="rId11"/>
    <p:sldId id="287" r:id="rId12"/>
    <p:sldId id="274" r:id="rId13"/>
    <p:sldId id="288" r:id="rId14"/>
    <p:sldId id="289" r:id="rId15"/>
    <p:sldId id="290" r:id="rId16"/>
    <p:sldId id="291" r:id="rId17"/>
    <p:sldId id="293" r:id="rId18"/>
    <p:sldId id="292" r:id="rId19"/>
    <p:sldId id="294" r:id="rId20"/>
    <p:sldId id="299" r:id="rId21"/>
    <p:sldId id="300" r:id="rId22"/>
    <p:sldId id="295" r:id="rId23"/>
    <p:sldId id="296" r:id="rId24"/>
    <p:sldId id="297" r:id="rId25"/>
    <p:sldId id="298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114" y="19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nodejs.org/en/download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.co/communities/usa/tuscaloosa/startup-weekend/6907" TargetMode="External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                         ? </a:t>
            </a:r>
          </a:p>
        </p:txBody>
      </p:sp>
      <p:pic>
        <p:nvPicPr>
          <p:cNvPr id="4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11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levelup.lishman.com/images/angular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01" y="2353182"/>
            <a:ext cx="2835447" cy="29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es.cloudinary.com/demo/image/fetch/fl_png8/https:/www.google.com/images/branding/googlelogo/2x/googlelogo_color_272x92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90" y="2581796"/>
            <a:ext cx="3215298" cy="10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16" y="4447775"/>
            <a:ext cx="3985846" cy="8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16568"/>
            <a:ext cx="9509760" cy="581301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workshop/typescript/start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 –g typescript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start code .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tsc</a:t>
            </a:r>
            <a:r>
              <a:rPr lang="en-US" sz="2400" dirty="0">
                <a:latin typeface="Consolas" panose="020B0609020204030204" pitchFamily="49" charset="0"/>
              </a:rPr>
              <a:t> –w –pretty </a:t>
            </a:r>
          </a:p>
          <a:p>
            <a:pPr marL="4572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USING VSCODE, USE THIS TO RUN OUR CODE: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bin/main.js</a:t>
            </a:r>
          </a:p>
          <a:p>
            <a:pPr marL="4572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52575" cy="651577"/>
          </a:xfrm>
        </p:spPr>
        <p:txBody>
          <a:bodyPr>
            <a:normAutofit/>
          </a:bodyPr>
          <a:lstStyle/>
          <a:p>
            <a:r>
              <a:rPr lang="en-US" dirty="0"/>
              <a:t>Types</a:t>
            </a:r>
          </a:p>
        </p:txBody>
      </p:sp>
      <p:pic>
        <p:nvPicPr>
          <p:cNvPr id="4098" name="Picture 2" descr="http://puu.sh/of5rK/1bdc9bd6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388"/>
            <a:ext cx="4988169" cy="30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03360" y="1091130"/>
            <a:ext cx="2310061" cy="10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13421" y="906464"/>
            <a:ext cx="379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Infers type of </a:t>
            </a:r>
            <a:r>
              <a:rPr lang="en-US" i="1" dirty="0" err="1"/>
              <a:t>someNumber</a:t>
            </a:r>
            <a:r>
              <a:rPr lang="en-US" dirty="0"/>
              <a:t> as </a:t>
            </a:r>
            <a:r>
              <a:rPr lang="en-US" i="1" dirty="0"/>
              <a:t>number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09647" y="2907994"/>
            <a:ext cx="2186353" cy="172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08231" y="4079631"/>
            <a:ext cx="2489612" cy="156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97842" y="5458145"/>
            <a:ext cx="522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declare type of </a:t>
            </a:r>
            <a:r>
              <a:rPr lang="en-US" i="1" dirty="0"/>
              <a:t>someNumber2 </a:t>
            </a:r>
            <a:r>
              <a:rPr lang="en-US" dirty="0"/>
              <a:t>as </a:t>
            </a:r>
            <a:r>
              <a:rPr lang="en-US" i="1" dirty="0"/>
              <a:t>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0" y="2384092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errors:</a:t>
            </a:r>
          </a:p>
        </p:txBody>
      </p:sp>
      <p:pic>
        <p:nvPicPr>
          <p:cNvPr id="4102" name="Picture 6" descr="http://puu.sh/of5XG/6d2a39b4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9561"/>
            <a:ext cx="5639236" cy="5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uu.sh/of62u/abe72b60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8062"/>
            <a:ext cx="6096000" cy="23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1679862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VScode</a:t>
            </a:r>
            <a:r>
              <a:rPr lang="en-US" dirty="0"/>
              <a:t> errors:</a:t>
            </a:r>
          </a:p>
        </p:txBody>
      </p:sp>
    </p:spTree>
    <p:extLst>
      <p:ext uri="{BB962C8B-B14F-4D97-AF65-F5344CB8AC3E}">
        <p14:creationId xmlns:p14="http://schemas.microsoft.com/office/powerpoint/2010/main" val="37540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of6iM/3a83f9d7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7616"/>
            <a:ext cx="6294671" cy="36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5841" cy="651577"/>
          </a:xfrm>
        </p:spPr>
        <p:txBody>
          <a:bodyPr>
            <a:normAutofit/>
          </a:bodyPr>
          <a:lstStyle/>
          <a:p>
            <a:r>
              <a:rPr lang="en-US" dirty="0"/>
              <a:t>Types Cont.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78505" y="2586789"/>
            <a:ext cx="4150895" cy="3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2375561"/>
            <a:ext cx="28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Infers return type as </a:t>
            </a:r>
            <a:r>
              <a:rPr lang="en-US" i="1" dirty="0"/>
              <a:t>number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52196" y="5123380"/>
            <a:ext cx="1630259" cy="1325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82455" y="502826"/>
            <a:ext cx="1634896" cy="187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5700" y="204016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Explicitly define parameter type</a:t>
            </a:r>
          </a:p>
        </p:txBody>
      </p:sp>
      <p:pic>
        <p:nvPicPr>
          <p:cNvPr id="5124" name="Picture 4" descr="http://puu.sh/of6qI/725b7369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99" y="5195851"/>
            <a:ext cx="9167001" cy="16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puu.sh/of6Am/e88a635a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3" y="2546291"/>
            <a:ext cx="6593305" cy="13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uu.sh/of6iM/3a83f9d7d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3" r="37880" b="44067"/>
          <a:stretch/>
        </p:blipFill>
        <p:spPr bwMode="auto">
          <a:xfrm>
            <a:off x="0" y="649705"/>
            <a:ext cx="4985220" cy="13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7484" y="1144823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return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9558" y="3039334"/>
            <a:ext cx="19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return type</a:t>
            </a:r>
          </a:p>
        </p:txBody>
      </p:sp>
      <p:pic>
        <p:nvPicPr>
          <p:cNvPr id="6146" name="Picture 2" descr="http://puu.sh/of6GG/4fb5d408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3" y="4438727"/>
            <a:ext cx="6604338" cy="14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89558" y="4933845"/>
            <a:ext cx="453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return type as </a:t>
            </a:r>
            <a:r>
              <a:rPr lang="en-US" i="1" dirty="0"/>
              <a:t>string</a:t>
            </a:r>
            <a:r>
              <a:rPr lang="en-US" dirty="0"/>
              <a:t>, produces error</a:t>
            </a:r>
          </a:p>
          <a:p>
            <a:r>
              <a:rPr lang="en-US" dirty="0"/>
              <a:t>because the type being returned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33943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puu.sh/of72H/82cbd165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32" y="1401511"/>
            <a:ext cx="5298928" cy="38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63817" cy="59141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8196" name="Picture 4" descr="http://puu.sh/of7yc/23bc7c3a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220"/>
            <a:ext cx="6788930" cy="57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102769" y="409074"/>
            <a:ext cx="3753852" cy="55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13421" y="409074"/>
            <a:ext cx="2743200" cy="317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6621" y="222087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declared type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34526" y="1696453"/>
            <a:ext cx="3260558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7273" y="1511787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Means optional</a:t>
            </a:r>
          </a:p>
        </p:txBody>
      </p:sp>
    </p:spTree>
    <p:extLst>
      <p:ext uri="{BB962C8B-B14F-4D97-AF65-F5344CB8AC3E}">
        <p14:creationId xmlns:p14="http://schemas.microsoft.com/office/powerpoint/2010/main" val="23630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uu.sh/of7Id/682c4169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 b="27656"/>
          <a:stretch/>
        </p:blipFill>
        <p:spPr bwMode="auto">
          <a:xfrm>
            <a:off x="1" y="0"/>
            <a:ext cx="5436598" cy="43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uu.sh/of7M4/396f67aa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05" y="4391526"/>
            <a:ext cx="12230806" cy="24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uu.sh/of7Id/682c4169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2"/>
          <a:stretch/>
        </p:blipFill>
        <p:spPr bwMode="auto">
          <a:xfrm>
            <a:off x="5421105" y="2851485"/>
            <a:ext cx="6770895" cy="15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uu.sh/of8lh/c0a61fe7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2074" cy="494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uu.sh/of8nA/c902a6e4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46552"/>
            <a:ext cx="8305800" cy="19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ofcNg/d319663e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1" y="0"/>
            <a:ext cx="438965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2784"/>
            <a:ext cx="12192000" cy="251339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goo.gl/xLJ97b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689" y="2929403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689" y="3940339"/>
            <a:ext cx="1242298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node.js (v5.10.1)</a:t>
            </a:r>
            <a:endParaRPr lang="en-US" dirty="0"/>
          </a:p>
          <a:p>
            <a:r>
              <a:rPr lang="en-US" u="sng" dirty="0" err="1">
                <a:hlinkClick r:id="rId3"/>
              </a:rPr>
              <a:t>git</a:t>
            </a:r>
            <a:endParaRPr lang="en-US" dirty="0"/>
          </a:p>
          <a:p>
            <a:r>
              <a:rPr lang="en-US" u="sng" dirty="0" err="1">
                <a:hlinkClick r:id="rId4"/>
              </a:rPr>
              <a:t>VSCode</a:t>
            </a:r>
            <a:r>
              <a:rPr lang="en-US" dirty="0"/>
              <a:t> (recommended for TypeScript)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ofekm/b9d65f93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28" y="0"/>
            <a:ext cx="40988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582554" cy="5432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</a:t>
            </a:r>
          </a:p>
        </p:txBody>
      </p:sp>
      <p:pic>
        <p:nvPicPr>
          <p:cNvPr id="11266" name="Picture 2" descr="http://puu.sh/of8Nv/c3c1fa3d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97"/>
            <a:ext cx="6025126" cy="4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uu.sh/ofaet/a20aa51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34" y="4711700"/>
            <a:ext cx="8875666" cy="21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uu.sh/ofa8s/250bbbb9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6054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puu.sh/ofalx/f2f93c72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4003"/>
            <a:ext cx="12192001" cy="9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uu.sh/ofbF3/9fc2f748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50999" cy="42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puu.sh/ofc0X/2b4ce0f3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4" y="3399321"/>
            <a:ext cx="5839327" cy="345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2674" y="3029989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Indexer using generics:</a:t>
            </a:r>
          </a:p>
        </p:txBody>
      </p:sp>
    </p:spTree>
    <p:extLst>
      <p:ext uri="{BB962C8B-B14F-4D97-AF65-F5344CB8AC3E}">
        <p14:creationId xmlns:p14="http://schemas.microsoft.com/office/powerpoint/2010/main" val="1445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uu.sh/offk0/dd75af7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6710" cy="53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uu.sh/offou/36aa1aac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10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9412"/>
            <a:ext cx="9509760" cy="4730168"/>
          </a:xfrm>
        </p:spPr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now!!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08" y="3487924"/>
            <a:ext cx="8425192" cy="33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573" y="2536792"/>
            <a:ext cx="5697354" cy="1233424"/>
          </a:xfrm>
        </p:spPr>
        <p:txBody>
          <a:bodyPr>
            <a:noAutofit/>
          </a:bodyPr>
          <a:lstStyle/>
          <a:p>
            <a:r>
              <a:rPr lang="en-US" sz="8800" dirty="0"/>
              <a:t>FREE STUFF</a:t>
            </a:r>
          </a:p>
        </p:txBody>
      </p:sp>
    </p:spTree>
    <p:extLst>
      <p:ext uri="{BB962C8B-B14F-4D97-AF65-F5344CB8AC3E}">
        <p14:creationId xmlns:p14="http://schemas.microsoft.com/office/powerpoint/2010/main" val="28126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144872"/>
          </a:xfrm>
        </p:spPr>
        <p:txBody>
          <a:bodyPr/>
          <a:lstStyle/>
          <a:p>
            <a:r>
              <a:rPr lang="en-US" dirty="0"/>
              <a:t>			               </a:t>
            </a:r>
            <a:r>
              <a:rPr lang="en-US" sz="4800" b="1" dirty="0"/>
              <a:t>Opportunities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081462"/>
            <a:ext cx="9509760" cy="4439653"/>
          </a:xfrm>
        </p:spPr>
        <p:txBody>
          <a:bodyPr>
            <a:normAutofit/>
          </a:bodyPr>
          <a:lstStyle/>
          <a:p>
            <a:r>
              <a:rPr lang="en-US" sz="3200" dirty="0"/>
              <a:t>SDE Intern</a:t>
            </a:r>
          </a:p>
          <a:p>
            <a:pPr lvl="1"/>
            <a:r>
              <a:rPr lang="en-US" sz="2800" dirty="0"/>
              <a:t>bit.ly/1Y9KzkU</a:t>
            </a:r>
          </a:p>
          <a:p>
            <a:r>
              <a:rPr lang="en-US" sz="3200" dirty="0"/>
              <a:t>Explorer Intern</a:t>
            </a:r>
          </a:p>
          <a:p>
            <a:pPr lvl="1"/>
            <a:r>
              <a:rPr lang="en-US" sz="3200" dirty="0"/>
              <a:t>Freshman / Sophomore </a:t>
            </a:r>
          </a:p>
          <a:p>
            <a:pPr lvl="1"/>
            <a:r>
              <a:rPr lang="en-US" sz="3200" dirty="0"/>
              <a:t>Rotate between SDE / PM</a:t>
            </a:r>
          </a:p>
          <a:p>
            <a:pPr lvl="1"/>
            <a:r>
              <a:rPr lang="en-US" sz="2800" dirty="0"/>
              <a:t>bit.ly/1lbcL9L</a:t>
            </a:r>
          </a:p>
          <a:p>
            <a:r>
              <a:rPr lang="en-US" sz="3200" dirty="0"/>
              <a:t>Questions? (ask now or stay after)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761841"/>
            <a:ext cx="3985846" cy="8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now!!</a:t>
            </a:r>
          </a:p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781440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627514"/>
          </a:xfrm>
        </p:spPr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93296"/>
            <a:ext cx="9509760" cy="6100010"/>
          </a:xfrm>
        </p:spPr>
        <p:txBody>
          <a:bodyPr>
            <a:norm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Place</a:t>
            </a:r>
          </a:p>
          <a:p>
            <a:pPr lvl="1"/>
            <a:r>
              <a:rPr lang="en-US" dirty="0"/>
              <a:t>Friend level co-working space for 3 months at The Edge (Summer 2016)</a:t>
            </a:r>
          </a:p>
          <a:p>
            <a:pPr lvl="1"/>
            <a:r>
              <a:rPr lang="en-US" dirty="0"/>
              <a:t>Two hours of Legal consultation with Rosen Harwood</a:t>
            </a:r>
          </a:p>
          <a:p>
            <a:pPr lvl="1"/>
            <a:r>
              <a:rPr lang="en-US" dirty="0"/>
              <a:t>Two hours of Accounting consultation with </a:t>
            </a:r>
            <a:r>
              <a:rPr lang="en-US" dirty="0" err="1"/>
              <a:t>JamisonMoneyFarmer</a:t>
            </a:r>
            <a:r>
              <a:rPr lang="en-US" dirty="0"/>
              <a:t> PC (JMF)</a:t>
            </a:r>
          </a:p>
          <a:p>
            <a:pPr lvl="1"/>
            <a:r>
              <a:rPr lang="en-US" dirty="0"/>
              <a:t>Free .CO domain registration</a:t>
            </a:r>
          </a:p>
          <a:p>
            <a:pPr lvl="1"/>
            <a:r>
              <a:rPr lang="en-US" dirty="0"/>
              <a:t>$300 in credits from Google Cloud Platform to help build web and mobile apps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</a:t>
            </a:r>
          </a:p>
          <a:p>
            <a:pPr lvl="1"/>
            <a:r>
              <a:rPr lang="en-US" dirty="0"/>
              <a:t>Friend level co-working space for 3 months at The Edge (Summer 2016)</a:t>
            </a:r>
          </a:p>
          <a:p>
            <a:pPr lvl="1"/>
            <a:r>
              <a:rPr lang="en-US" dirty="0"/>
              <a:t>One hour of Legal consulting with Rosen Harwood</a:t>
            </a:r>
          </a:p>
          <a:p>
            <a:pPr lvl="1"/>
            <a:r>
              <a:rPr lang="en-US" dirty="0"/>
              <a:t>One hour of Accounting consulting with </a:t>
            </a:r>
            <a:r>
              <a:rPr lang="en-US" dirty="0" err="1"/>
              <a:t>JamisonMoneyFarmer</a:t>
            </a:r>
            <a:r>
              <a:rPr lang="en-US" dirty="0"/>
              <a:t> PC (JMF)</a:t>
            </a:r>
          </a:p>
          <a:p>
            <a:pPr lvl="1"/>
            <a:r>
              <a:rPr lang="en-US" dirty="0"/>
              <a:t>Free .CO domain registration</a:t>
            </a:r>
          </a:p>
          <a:p>
            <a:pPr lvl="1"/>
            <a:r>
              <a:rPr lang="en-US" dirty="0"/>
              <a:t>$300 in credits from Google Cloud Platform to help build web and mobile apps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  <a:p>
            <a:pPr lvl="1"/>
            <a:r>
              <a:rPr lang="en-US" dirty="0"/>
              <a:t>Free .CO domain registration</a:t>
            </a:r>
          </a:p>
          <a:p>
            <a:pPr lvl="1"/>
            <a:r>
              <a:rPr lang="en-US" dirty="0"/>
              <a:t>$300 in credits from Google Cloud Platform to help build web and mobile apps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47" y="0"/>
            <a:ext cx="2458453" cy="9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(Visual Studio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Visual Studio</a:t>
            </a:r>
          </a:p>
          <a:p>
            <a:r>
              <a:rPr lang="en-US" dirty="0"/>
              <a:t>Takes about 1 minute to install</a:t>
            </a:r>
          </a:p>
          <a:p>
            <a:r>
              <a:rPr lang="en-US" dirty="0"/>
              <a:t>code.visualstudio.com</a:t>
            </a:r>
          </a:p>
        </p:txBody>
      </p:sp>
    </p:spTree>
    <p:extLst>
      <p:ext uri="{BB962C8B-B14F-4D97-AF65-F5344CB8AC3E}">
        <p14:creationId xmlns:p14="http://schemas.microsoft.com/office/powerpoint/2010/main" val="5978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Superset of JavaScript</a:t>
            </a:r>
          </a:p>
          <a:p>
            <a:pPr lvl="1"/>
            <a:r>
              <a:rPr lang="en-US" dirty="0"/>
              <a:t>Any JavaScript is TypeScript</a:t>
            </a:r>
          </a:p>
          <a:p>
            <a:pPr lvl="1"/>
            <a:r>
              <a:rPr lang="en-US" dirty="0"/>
              <a:t>Has more language features than JavaScript</a:t>
            </a:r>
          </a:p>
          <a:p>
            <a:pPr lvl="1"/>
            <a:r>
              <a:rPr lang="en-US" dirty="0"/>
              <a:t>Compiled / </a:t>
            </a:r>
            <a:r>
              <a:rPr lang="en-US" dirty="0" err="1"/>
              <a:t>Transpiled</a:t>
            </a:r>
            <a:endParaRPr lang="en-US" dirty="0"/>
          </a:p>
          <a:p>
            <a:pPr lvl="2"/>
            <a:r>
              <a:rPr lang="en-US" dirty="0"/>
              <a:t>To JavaScript</a:t>
            </a:r>
          </a:p>
          <a:p>
            <a:r>
              <a:rPr lang="en-US" dirty="0"/>
              <a:t>Extra features</a:t>
            </a:r>
          </a:p>
          <a:p>
            <a:pPr lvl="1"/>
            <a:r>
              <a:rPr lang="en-US" dirty="0"/>
              <a:t>Types!</a:t>
            </a:r>
          </a:p>
          <a:p>
            <a:pPr lvl="2"/>
            <a:r>
              <a:rPr lang="en-US" dirty="0"/>
              <a:t>Including generic types</a:t>
            </a:r>
          </a:p>
          <a:p>
            <a:pPr lvl="1"/>
            <a:r>
              <a:rPr lang="en-US" dirty="0"/>
              <a:t>Interfaces + Abstract Classes</a:t>
            </a:r>
          </a:p>
          <a:p>
            <a:pPr lvl="1"/>
            <a:r>
              <a:rPr lang="en-US" dirty="0"/>
              <a:t>Async / Await in ES6</a:t>
            </a:r>
          </a:p>
          <a:p>
            <a:pPr lvl="2"/>
            <a:r>
              <a:rPr lang="en-US" dirty="0"/>
              <a:t>Easier way to handle Promises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68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Eliminates type errors (which are super common in JavaScript)</a:t>
            </a:r>
          </a:p>
          <a:p>
            <a:pPr lvl="1"/>
            <a:r>
              <a:rPr lang="en-US" dirty="0"/>
              <a:t>Allow large projects</a:t>
            </a:r>
          </a:p>
          <a:p>
            <a:pPr lvl="1"/>
            <a:r>
              <a:rPr lang="en-US" dirty="0"/>
              <a:t>Allow large teams</a:t>
            </a:r>
          </a:p>
          <a:p>
            <a:pPr lvl="1"/>
            <a:r>
              <a:rPr lang="en-US" dirty="0"/>
              <a:t>Reduces need for type documentation</a:t>
            </a:r>
          </a:p>
          <a:p>
            <a:pPr lvl="1"/>
            <a:r>
              <a:rPr lang="en-US" dirty="0"/>
              <a:t>Reduces need for cross developer communication</a:t>
            </a:r>
          </a:p>
          <a:p>
            <a:pPr lvl="1"/>
            <a:r>
              <a:rPr lang="en-US" dirty="0"/>
              <a:t>The flexibility of JavaScript with type safety</a:t>
            </a:r>
          </a:p>
          <a:p>
            <a:pPr lvl="1"/>
            <a:r>
              <a:rPr lang="en-US" dirty="0"/>
              <a:t>Freedom to target specific ECMAScript versions</a:t>
            </a:r>
          </a:p>
          <a:p>
            <a:pPr lvl="2"/>
            <a:r>
              <a:rPr lang="en-US" dirty="0"/>
              <a:t>ES3 / ES5 / ES6 / ES2016 (ES7)</a:t>
            </a:r>
          </a:p>
          <a:p>
            <a:pPr lvl="1"/>
            <a:r>
              <a:rPr lang="en-US" dirty="0"/>
              <a:t>Freedom to target specific module systems</a:t>
            </a:r>
          </a:p>
          <a:p>
            <a:pPr lvl="2"/>
            <a:r>
              <a:rPr lang="en-US" dirty="0" err="1"/>
              <a:t>CommonJS</a:t>
            </a:r>
            <a:r>
              <a:rPr lang="en-US" dirty="0"/>
              <a:t> / AMD / UMD /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s://upload.wikimedia.org/wikipedia/commons/a/a6/Typ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26" y="1119758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2626</TotalTime>
  <Words>489</Words>
  <Application>Microsoft Office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Banded Design Teal 16x9</vt:lpstr>
      <vt:lpstr>TypeScript</vt:lpstr>
      <vt:lpstr>Make sure these are installed</vt:lpstr>
      <vt:lpstr>                  Opportunities</vt:lpstr>
      <vt:lpstr>Startup Weekend Tuscaloosa</vt:lpstr>
      <vt:lpstr>Prizes</vt:lpstr>
      <vt:lpstr>goo.gl/mPVVPb</vt:lpstr>
      <vt:lpstr>VSCode (Visual Studio Code)</vt:lpstr>
      <vt:lpstr>What is                           ?</vt:lpstr>
      <vt:lpstr>Why use                          ?</vt:lpstr>
      <vt:lpstr>Who uses                          ? </vt:lpstr>
      <vt:lpstr>PowerPoint Presentation</vt:lpstr>
      <vt:lpstr>Types</vt:lpstr>
      <vt:lpstr>Types Cont.</vt:lpstr>
      <vt:lpstr>PowerPoint Presentation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Generics</vt:lpstr>
      <vt:lpstr>PowerPoint Presentation</vt:lpstr>
      <vt:lpstr>PowerPoint Presentation</vt:lpstr>
      <vt:lpstr>PowerPoint Presentation</vt:lpstr>
      <vt:lpstr>PowerPoint Presentation</vt:lpstr>
      <vt:lpstr>Startup Weekend Tuscaloosa</vt:lpstr>
      <vt:lpstr>FREE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262</cp:revision>
  <dcterms:created xsi:type="dcterms:W3CDTF">2015-04-04T07:22:17Z</dcterms:created>
  <dcterms:modified xsi:type="dcterms:W3CDTF">2016-04-12T20:35:13Z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