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B48643C8-B84F-4C34-BDA8-B17CD38536E1}" type="datetimeFigureOut">
              <a:rPr lang="fr-FR" smtClean="0"/>
              <a:t>21/11/2016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E825D18-C84C-40A2-BA1E-5854CE019FE1}" type="slidenum">
              <a:rPr lang="fr-FR" smtClean="0"/>
              <a:t>‹N°›</a:t>
            </a:fld>
            <a:endParaRPr lang="fr-FR"/>
          </a:p>
        </p:txBody>
      </p:sp>
    </p:spTree>
    <p:extLst>
      <p:ext uri="{BB962C8B-B14F-4D97-AF65-F5344CB8AC3E}">
        <p14:creationId xmlns:p14="http://schemas.microsoft.com/office/powerpoint/2010/main" val="2188701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48643C8-B84F-4C34-BDA8-B17CD38536E1}" type="datetimeFigureOut">
              <a:rPr lang="fr-FR" smtClean="0"/>
              <a:t>21/11/2016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E825D18-C84C-40A2-BA1E-5854CE019FE1}" type="slidenum">
              <a:rPr lang="fr-FR" smtClean="0"/>
              <a:t>‹N°›</a:t>
            </a:fld>
            <a:endParaRPr lang="fr-FR"/>
          </a:p>
        </p:txBody>
      </p:sp>
    </p:spTree>
    <p:extLst>
      <p:ext uri="{BB962C8B-B14F-4D97-AF65-F5344CB8AC3E}">
        <p14:creationId xmlns:p14="http://schemas.microsoft.com/office/powerpoint/2010/main" val="2584043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48643C8-B84F-4C34-BDA8-B17CD38536E1}" type="datetimeFigureOut">
              <a:rPr lang="fr-FR" smtClean="0"/>
              <a:t>21/11/2016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E825D18-C84C-40A2-BA1E-5854CE019FE1}" type="slidenum">
              <a:rPr lang="fr-FR" smtClean="0"/>
              <a:t>‹N°›</a:t>
            </a:fld>
            <a:endParaRPr lang="fr-FR"/>
          </a:p>
        </p:txBody>
      </p:sp>
    </p:spTree>
    <p:extLst>
      <p:ext uri="{BB962C8B-B14F-4D97-AF65-F5344CB8AC3E}">
        <p14:creationId xmlns:p14="http://schemas.microsoft.com/office/powerpoint/2010/main" val="381591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48643C8-B84F-4C34-BDA8-B17CD38536E1}" type="datetimeFigureOut">
              <a:rPr lang="fr-FR" smtClean="0"/>
              <a:t>21/11/2016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E825D18-C84C-40A2-BA1E-5854CE019FE1}" type="slidenum">
              <a:rPr lang="fr-FR" smtClean="0"/>
              <a:t>‹N°›</a:t>
            </a:fld>
            <a:endParaRPr lang="fr-FR"/>
          </a:p>
        </p:txBody>
      </p:sp>
    </p:spTree>
    <p:extLst>
      <p:ext uri="{BB962C8B-B14F-4D97-AF65-F5344CB8AC3E}">
        <p14:creationId xmlns:p14="http://schemas.microsoft.com/office/powerpoint/2010/main" val="165437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48643C8-B84F-4C34-BDA8-B17CD38536E1}" type="datetimeFigureOut">
              <a:rPr lang="fr-FR" smtClean="0"/>
              <a:t>21/11/2016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E825D18-C84C-40A2-BA1E-5854CE019FE1}" type="slidenum">
              <a:rPr lang="fr-FR" smtClean="0"/>
              <a:t>‹N°›</a:t>
            </a:fld>
            <a:endParaRPr lang="fr-FR"/>
          </a:p>
        </p:txBody>
      </p:sp>
    </p:spTree>
    <p:extLst>
      <p:ext uri="{BB962C8B-B14F-4D97-AF65-F5344CB8AC3E}">
        <p14:creationId xmlns:p14="http://schemas.microsoft.com/office/powerpoint/2010/main" val="624650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48643C8-B84F-4C34-BDA8-B17CD38536E1}" type="datetimeFigureOut">
              <a:rPr lang="fr-FR" smtClean="0"/>
              <a:t>21/11/2016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E825D18-C84C-40A2-BA1E-5854CE019FE1}" type="slidenum">
              <a:rPr lang="fr-FR" smtClean="0"/>
              <a:t>‹N°›</a:t>
            </a:fld>
            <a:endParaRPr lang="fr-FR"/>
          </a:p>
        </p:txBody>
      </p:sp>
    </p:spTree>
    <p:extLst>
      <p:ext uri="{BB962C8B-B14F-4D97-AF65-F5344CB8AC3E}">
        <p14:creationId xmlns:p14="http://schemas.microsoft.com/office/powerpoint/2010/main" val="277956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48643C8-B84F-4C34-BDA8-B17CD38536E1}" type="datetimeFigureOut">
              <a:rPr lang="fr-FR" smtClean="0"/>
              <a:t>21/11/2016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E825D18-C84C-40A2-BA1E-5854CE019FE1}" type="slidenum">
              <a:rPr lang="fr-FR" smtClean="0"/>
              <a:t>‹N°›</a:t>
            </a:fld>
            <a:endParaRPr lang="fr-FR"/>
          </a:p>
        </p:txBody>
      </p:sp>
    </p:spTree>
    <p:extLst>
      <p:ext uri="{BB962C8B-B14F-4D97-AF65-F5344CB8AC3E}">
        <p14:creationId xmlns:p14="http://schemas.microsoft.com/office/powerpoint/2010/main" val="1530111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B48643C8-B84F-4C34-BDA8-B17CD38536E1}" type="datetimeFigureOut">
              <a:rPr lang="fr-FR" smtClean="0"/>
              <a:t>21/11/2016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E825D18-C84C-40A2-BA1E-5854CE019FE1}" type="slidenum">
              <a:rPr lang="fr-FR" smtClean="0"/>
              <a:t>‹N°›</a:t>
            </a:fld>
            <a:endParaRPr lang="fr-FR"/>
          </a:p>
        </p:txBody>
      </p:sp>
    </p:spTree>
    <p:extLst>
      <p:ext uri="{BB962C8B-B14F-4D97-AF65-F5344CB8AC3E}">
        <p14:creationId xmlns:p14="http://schemas.microsoft.com/office/powerpoint/2010/main" val="164332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48643C8-B84F-4C34-BDA8-B17CD38536E1}" type="datetimeFigureOut">
              <a:rPr lang="fr-FR" smtClean="0"/>
              <a:t>21/11/2016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E825D18-C84C-40A2-BA1E-5854CE019FE1}" type="slidenum">
              <a:rPr lang="fr-FR" smtClean="0"/>
              <a:t>‹N°›</a:t>
            </a:fld>
            <a:endParaRPr lang="fr-FR"/>
          </a:p>
        </p:txBody>
      </p:sp>
    </p:spTree>
    <p:extLst>
      <p:ext uri="{BB962C8B-B14F-4D97-AF65-F5344CB8AC3E}">
        <p14:creationId xmlns:p14="http://schemas.microsoft.com/office/powerpoint/2010/main" val="842243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48643C8-B84F-4C34-BDA8-B17CD38536E1}" type="datetimeFigureOut">
              <a:rPr lang="fr-FR" smtClean="0"/>
              <a:t>21/11/2016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E825D18-C84C-40A2-BA1E-5854CE019FE1}" type="slidenum">
              <a:rPr lang="fr-FR" smtClean="0"/>
              <a:t>‹N°›</a:t>
            </a:fld>
            <a:endParaRPr lang="fr-FR"/>
          </a:p>
        </p:txBody>
      </p:sp>
    </p:spTree>
    <p:extLst>
      <p:ext uri="{BB962C8B-B14F-4D97-AF65-F5344CB8AC3E}">
        <p14:creationId xmlns:p14="http://schemas.microsoft.com/office/powerpoint/2010/main" val="411335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48643C8-B84F-4C34-BDA8-B17CD38536E1}" type="datetimeFigureOut">
              <a:rPr lang="fr-FR" smtClean="0"/>
              <a:t>21/11/2016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E825D18-C84C-40A2-BA1E-5854CE019FE1}" type="slidenum">
              <a:rPr lang="fr-FR" smtClean="0"/>
              <a:t>‹N°›</a:t>
            </a:fld>
            <a:endParaRPr lang="fr-FR"/>
          </a:p>
        </p:txBody>
      </p:sp>
    </p:spTree>
    <p:extLst>
      <p:ext uri="{BB962C8B-B14F-4D97-AF65-F5344CB8AC3E}">
        <p14:creationId xmlns:p14="http://schemas.microsoft.com/office/powerpoint/2010/main" val="3602174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8643C8-B84F-4C34-BDA8-B17CD38536E1}" type="datetimeFigureOut">
              <a:rPr lang="fr-FR" smtClean="0"/>
              <a:t>21/11/2016</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25D18-C84C-40A2-BA1E-5854CE019FE1}" type="slidenum">
              <a:rPr lang="fr-FR" smtClean="0"/>
              <a:t>‹N°›</a:t>
            </a:fld>
            <a:endParaRPr lang="fr-FR"/>
          </a:p>
        </p:txBody>
      </p:sp>
    </p:spTree>
    <p:extLst>
      <p:ext uri="{BB962C8B-B14F-4D97-AF65-F5344CB8AC3E}">
        <p14:creationId xmlns:p14="http://schemas.microsoft.com/office/powerpoint/2010/main" val="3173234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Pinto</a:t>
            </a:r>
            <a:endParaRPr lang="fr-FR" dirty="0"/>
          </a:p>
        </p:txBody>
      </p:sp>
      <p:sp>
        <p:nvSpPr>
          <p:cNvPr id="3" name="Sous-titre 2"/>
          <p:cNvSpPr>
            <a:spLocks noGrp="1"/>
          </p:cNvSpPr>
          <p:nvPr>
            <p:ph type="subTitle" idx="1"/>
          </p:nvPr>
        </p:nvSpPr>
        <p:spPr/>
        <p:txBody>
          <a:bodyPr/>
          <a:lstStyle/>
          <a:p>
            <a:r>
              <a:rPr lang="fr-FR" dirty="0" smtClean="0"/>
              <a:t>Happy </a:t>
            </a:r>
            <a:r>
              <a:rPr lang="fr-FR" dirty="0" err="1" smtClean="0"/>
              <a:t>Hours</a:t>
            </a:r>
            <a:endParaRPr lang="fr-FR" dirty="0" smtClean="0"/>
          </a:p>
          <a:p>
            <a:endParaRPr lang="fr-FR" dirty="0"/>
          </a:p>
        </p:txBody>
      </p:sp>
    </p:spTree>
    <p:extLst>
      <p:ext uri="{BB962C8B-B14F-4D97-AF65-F5344CB8AC3E}">
        <p14:creationId xmlns:p14="http://schemas.microsoft.com/office/powerpoint/2010/main" val="1232434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latin typeface="+mn-lt"/>
              </a:rPr>
              <a:t>III - Détails des modules</a:t>
            </a:r>
          </a:p>
        </p:txBody>
      </p:sp>
      <p:sp>
        <p:nvSpPr>
          <p:cNvPr id="3" name="Espace réservé du contenu 2"/>
          <p:cNvSpPr>
            <a:spLocks noGrp="1"/>
          </p:cNvSpPr>
          <p:nvPr>
            <p:ph idx="1"/>
          </p:nvPr>
        </p:nvSpPr>
        <p:spPr/>
        <p:txBody>
          <a:bodyPr>
            <a:normAutofit fontScale="85000" lnSpcReduction="20000"/>
          </a:bodyPr>
          <a:lstStyle/>
          <a:p>
            <a:pPr marL="0" indent="0" algn="ctr">
              <a:buNone/>
            </a:pPr>
            <a:r>
              <a:rPr lang="fr-FR" sz="3600" dirty="0" smtClean="0"/>
              <a:t>C </a:t>
            </a:r>
            <a:r>
              <a:rPr lang="fr-FR" sz="3600" dirty="0"/>
              <a:t>– </a:t>
            </a:r>
            <a:r>
              <a:rPr lang="fr-FR" sz="3600" dirty="0" smtClean="0"/>
              <a:t>Formulaire de recherche de bars</a:t>
            </a:r>
          </a:p>
          <a:p>
            <a:pPr marL="0" indent="0" algn="ctr">
              <a:buNone/>
            </a:pPr>
            <a:endParaRPr lang="fr-FR" dirty="0"/>
          </a:p>
          <a:p>
            <a:r>
              <a:rPr lang="fr-FR" dirty="0" smtClean="0"/>
              <a:t>Le formulaire doit permettre à tous les utilisateurs de rechercher des bars selon:</a:t>
            </a:r>
          </a:p>
          <a:p>
            <a:pPr lvl="1"/>
            <a:r>
              <a:rPr lang="fr-FR" dirty="0" smtClean="0"/>
              <a:t>Son nom</a:t>
            </a:r>
          </a:p>
          <a:p>
            <a:pPr lvl="1"/>
            <a:r>
              <a:rPr lang="fr-FR" dirty="0" smtClean="0"/>
              <a:t>Son type(</a:t>
            </a:r>
            <a:r>
              <a:rPr lang="fr-FR" dirty="0" err="1" smtClean="0"/>
              <a:t>lounge</a:t>
            </a:r>
            <a:r>
              <a:rPr lang="fr-FR" dirty="0" smtClean="0"/>
              <a:t>, pub, …)</a:t>
            </a:r>
          </a:p>
          <a:p>
            <a:pPr lvl="1"/>
            <a:r>
              <a:rPr lang="fr-FR" dirty="0"/>
              <a:t>L</a:t>
            </a:r>
            <a:r>
              <a:rPr lang="fr-FR" dirty="0" smtClean="0"/>
              <a:t>es Happy </a:t>
            </a:r>
            <a:r>
              <a:rPr lang="fr-FR" dirty="0" err="1" smtClean="0"/>
              <a:t>Hours</a:t>
            </a:r>
            <a:endParaRPr lang="fr-FR" dirty="0"/>
          </a:p>
          <a:p>
            <a:pPr marL="457200" lvl="1" indent="0">
              <a:buNone/>
            </a:pPr>
            <a:endParaRPr lang="fr-FR" dirty="0" smtClean="0"/>
          </a:p>
          <a:p>
            <a:r>
              <a:rPr lang="fr-FR" dirty="0" smtClean="0"/>
              <a:t>Les résultats sont organisés en trois niveaux</a:t>
            </a:r>
          </a:p>
          <a:p>
            <a:pPr lvl="1"/>
            <a:r>
              <a:rPr lang="fr-FR" dirty="0" smtClean="0"/>
              <a:t>Niveau 1: La prochaine happy </a:t>
            </a:r>
            <a:r>
              <a:rPr lang="fr-FR" dirty="0" err="1" smtClean="0"/>
              <a:t>hour</a:t>
            </a:r>
            <a:r>
              <a:rPr lang="fr-FR" dirty="0" smtClean="0"/>
              <a:t> du bar, les horaires de l’HH, le prix minimum de la pinte</a:t>
            </a:r>
          </a:p>
          <a:p>
            <a:pPr lvl="1"/>
            <a:r>
              <a:rPr lang="fr-FR" dirty="0" smtClean="0"/>
              <a:t>Niveau 2: Une photo du bar, l’adresse complète et le type, ainsi qu’un bouton pour accéder au niveau 3</a:t>
            </a:r>
          </a:p>
          <a:p>
            <a:pPr lvl="1"/>
            <a:r>
              <a:rPr lang="fr-FR" dirty="0" smtClean="0"/>
              <a:t>Niveau 3: Les informations des précédents niveaux, une galerie photo, la description du bar, et le mot du patron, les horaires d’ouvertures normales en de HH, ainsi que la liste des bières que proposées et leur prix en période normale et en HH</a:t>
            </a:r>
            <a:endParaRPr lang="fr-FR" dirty="0"/>
          </a:p>
          <a:p>
            <a:pPr algn="ctr"/>
            <a:endParaRPr lang="fr-FR" dirty="0"/>
          </a:p>
        </p:txBody>
      </p:sp>
    </p:spTree>
    <p:extLst>
      <p:ext uri="{BB962C8B-B14F-4D97-AF65-F5344CB8AC3E}">
        <p14:creationId xmlns:p14="http://schemas.microsoft.com/office/powerpoint/2010/main" val="561679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latin typeface="+mn-lt"/>
              </a:rPr>
              <a:t>III - Détails des modules</a:t>
            </a:r>
          </a:p>
        </p:txBody>
      </p:sp>
      <p:sp>
        <p:nvSpPr>
          <p:cNvPr id="3" name="Espace réservé du contenu 2"/>
          <p:cNvSpPr>
            <a:spLocks noGrp="1"/>
          </p:cNvSpPr>
          <p:nvPr>
            <p:ph idx="1"/>
          </p:nvPr>
        </p:nvSpPr>
        <p:spPr/>
        <p:txBody>
          <a:bodyPr>
            <a:normAutofit fontScale="70000" lnSpcReduction="20000"/>
          </a:bodyPr>
          <a:lstStyle/>
          <a:p>
            <a:pPr marL="0" indent="0" algn="ctr">
              <a:buNone/>
            </a:pPr>
            <a:r>
              <a:rPr lang="fr-FR" sz="3600" dirty="0" smtClean="0"/>
              <a:t>D – Formulaire de recherche de bières</a:t>
            </a:r>
          </a:p>
          <a:p>
            <a:pPr marL="0" indent="0">
              <a:buNone/>
            </a:pPr>
            <a:endParaRPr lang="fr-FR" sz="3600" dirty="0"/>
          </a:p>
          <a:p>
            <a:r>
              <a:rPr lang="fr-FR" dirty="0" smtClean="0"/>
              <a:t>Le formulaire doit permettre à tout utilisateur de rechercher les bières par:</a:t>
            </a:r>
          </a:p>
          <a:p>
            <a:pPr lvl="1"/>
            <a:r>
              <a:rPr lang="fr-FR" dirty="0" smtClean="0"/>
              <a:t>Nom</a:t>
            </a:r>
          </a:p>
          <a:p>
            <a:pPr lvl="1"/>
            <a:r>
              <a:rPr lang="fr-FR" dirty="0" smtClean="0"/>
              <a:t>Degré d’alcool</a:t>
            </a:r>
          </a:p>
          <a:p>
            <a:pPr lvl="1"/>
            <a:r>
              <a:rPr lang="fr-FR" dirty="0" smtClean="0"/>
              <a:t>Type (blonde, brune, ambrée …)</a:t>
            </a:r>
          </a:p>
          <a:p>
            <a:pPr lvl="1"/>
            <a:r>
              <a:rPr lang="fr-FR" dirty="0" smtClean="0"/>
              <a:t>Pays d’origine</a:t>
            </a:r>
          </a:p>
          <a:p>
            <a:pPr lvl="1"/>
            <a:r>
              <a:rPr lang="fr-FR" dirty="0" smtClean="0"/>
              <a:t>Happy </a:t>
            </a:r>
            <a:r>
              <a:rPr lang="fr-FR" dirty="0" err="1" smtClean="0"/>
              <a:t>Hour</a:t>
            </a:r>
            <a:endParaRPr lang="fr-FR" dirty="0" smtClean="0"/>
          </a:p>
          <a:p>
            <a:r>
              <a:rPr lang="fr-FR" dirty="0" smtClean="0"/>
              <a:t>Les résultats sont organisés en trois niveaux:</a:t>
            </a:r>
          </a:p>
          <a:p>
            <a:pPr lvl="1"/>
            <a:r>
              <a:rPr lang="fr-FR" dirty="0" smtClean="0"/>
              <a:t>Niveau 1: Le nom de la bière, la photo, le type, le pays d’origine, le degré d’alcool, le prix minium pour cette bière, le nombre de bars proposants cette bière (en heure normale, et en happy </a:t>
            </a:r>
            <a:r>
              <a:rPr lang="fr-FR" dirty="0" err="1" smtClean="0"/>
              <a:t>hour</a:t>
            </a:r>
            <a:r>
              <a:rPr lang="fr-FR" dirty="0" smtClean="0"/>
              <a:t> selon la recherche), l’heure de la prochaine HH pour cette bière</a:t>
            </a:r>
          </a:p>
          <a:p>
            <a:pPr lvl="1"/>
            <a:r>
              <a:rPr lang="fr-FR" dirty="0" smtClean="0"/>
              <a:t>Niveau 2: La liste des bars proposants cette bière en HH selon la recherche, avec leur numéro de téléphone</a:t>
            </a:r>
            <a:r>
              <a:rPr lang="fr-FR" dirty="0"/>
              <a:t> </a:t>
            </a:r>
            <a:r>
              <a:rPr lang="fr-FR" dirty="0" smtClean="0"/>
              <a:t>et leur adresse.</a:t>
            </a:r>
          </a:p>
          <a:p>
            <a:pPr lvl="1"/>
            <a:r>
              <a:rPr lang="fr-FR" dirty="0" smtClean="0"/>
              <a:t>Niveau 3: L’utilisateur accède au niveau 3 en cliquant sur l’un des boutons. Il peut ainsi accéder à la fiche de la bière complète, ou à la fiche du bar proposant la bière.</a:t>
            </a:r>
          </a:p>
          <a:p>
            <a:pPr marL="0" indent="0">
              <a:buNone/>
            </a:pPr>
            <a:endParaRPr lang="fr-FR" sz="3600" dirty="0"/>
          </a:p>
        </p:txBody>
      </p:sp>
    </p:spTree>
    <p:extLst>
      <p:ext uri="{BB962C8B-B14F-4D97-AF65-F5344CB8AC3E}">
        <p14:creationId xmlns:p14="http://schemas.microsoft.com/office/powerpoint/2010/main" val="3675516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latin typeface="Calibri" panose="020F0502020204030204" pitchFamily="34" charset="0"/>
                <a:cs typeface="Calibri" panose="020F0502020204030204" pitchFamily="34" charset="0"/>
              </a:rPr>
              <a:t>Sommaire</a:t>
            </a:r>
            <a:endParaRPr lang="fr-FR" dirty="0">
              <a:latin typeface="Calibri" panose="020F0502020204030204" pitchFamily="34" charset="0"/>
              <a:cs typeface="Calibri" panose="020F0502020204030204" pitchFamily="34" charset="0"/>
            </a:endParaRPr>
          </a:p>
        </p:txBody>
      </p:sp>
      <p:sp>
        <p:nvSpPr>
          <p:cNvPr id="3" name="Espace réservé du contenu 2"/>
          <p:cNvSpPr>
            <a:spLocks noGrp="1"/>
          </p:cNvSpPr>
          <p:nvPr>
            <p:ph idx="1"/>
          </p:nvPr>
        </p:nvSpPr>
        <p:spPr>
          <a:xfrm>
            <a:off x="838200" y="1690688"/>
            <a:ext cx="10515600" cy="4486275"/>
          </a:xfrm>
        </p:spPr>
        <p:txBody>
          <a:bodyPr>
            <a:normAutofit fontScale="92500" lnSpcReduction="10000"/>
          </a:bodyPr>
          <a:lstStyle/>
          <a:p>
            <a:r>
              <a:rPr lang="fr-FR" dirty="0" smtClean="0"/>
              <a:t>I – présentation de l’application web:</a:t>
            </a:r>
          </a:p>
          <a:p>
            <a:pPr marL="971550" lvl="1" indent="-514350">
              <a:buFont typeface="+mj-lt"/>
              <a:buAutoNum type="alphaUcPeriod"/>
            </a:pPr>
            <a:r>
              <a:rPr lang="fr-FR" dirty="0" smtClean="0"/>
              <a:t>Contexte</a:t>
            </a:r>
          </a:p>
          <a:p>
            <a:pPr marL="971550" lvl="1" indent="-514350">
              <a:buFont typeface="+mj-lt"/>
              <a:buAutoNum type="alphaUcPeriod"/>
            </a:pPr>
            <a:r>
              <a:rPr lang="fr-FR" dirty="0" smtClean="0"/>
              <a:t>Relation avec le client</a:t>
            </a:r>
          </a:p>
          <a:p>
            <a:r>
              <a:rPr lang="fr-FR" dirty="0" smtClean="0"/>
              <a:t>II – Nos méthodes de travail</a:t>
            </a:r>
          </a:p>
          <a:p>
            <a:pPr marL="971550" lvl="1" indent="-514350">
              <a:buFont typeface="+mj-lt"/>
              <a:buAutoNum type="alphaUcPeriod"/>
            </a:pPr>
            <a:r>
              <a:rPr lang="fr-FR" dirty="0" smtClean="0"/>
              <a:t>Notre méthode agile</a:t>
            </a:r>
          </a:p>
          <a:p>
            <a:pPr marL="971550" lvl="1" indent="-514350">
              <a:buFont typeface="+mj-lt"/>
              <a:buAutoNum type="alphaUcPeriod"/>
            </a:pPr>
            <a:r>
              <a:rPr lang="fr-FR" dirty="0" smtClean="0"/>
              <a:t>Nos outils de développement</a:t>
            </a:r>
          </a:p>
          <a:p>
            <a:pPr marL="971550" lvl="1" indent="-514350">
              <a:buFont typeface="+mj-lt"/>
              <a:buAutoNum type="alphaUcPeriod"/>
            </a:pPr>
            <a:r>
              <a:rPr lang="fr-FR" dirty="0" smtClean="0"/>
              <a:t>La répartition du travail</a:t>
            </a:r>
          </a:p>
          <a:p>
            <a:r>
              <a:rPr lang="fr-FR" dirty="0" smtClean="0"/>
              <a:t>III – Détails des modules</a:t>
            </a:r>
          </a:p>
          <a:p>
            <a:pPr marL="971550" lvl="1" indent="-514350">
              <a:buFont typeface="+mj-lt"/>
              <a:buAutoNum type="alphaUcPeriod"/>
            </a:pPr>
            <a:r>
              <a:rPr lang="fr-FR" dirty="0"/>
              <a:t>E</a:t>
            </a:r>
            <a:r>
              <a:rPr lang="fr-FR" dirty="0" smtClean="0"/>
              <a:t>space </a:t>
            </a:r>
            <a:r>
              <a:rPr lang="fr-FR" dirty="0" err="1" smtClean="0"/>
              <a:t>Admin</a:t>
            </a:r>
            <a:endParaRPr lang="fr-FR" dirty="0"/>
          </a:p>
          <a:p>
            <a:pPr marL="971550" lvl="1" indent="-514350">
              <a:buFont typeface="+mj-lt"/>
              <a:buAutoNum type="alphaUcPeriod"/>
            </a:pPr>
            <a:r>
              <a:rPr lang="fr-FR" dirty="0" smtClean="0"/>
              <a:t>Espace membre</a:t>
            </a:r>
          </a:p>
          <a:p>
            <a:pPr marL="971550" lvl="1" indent="-514350">
              <a:buFont typeface="+mj-lt"/>
              <a:buAutoNum type="alphaUcPeriod"/>
            </a:pPr>
            <a:r>
              <a:rPr lang="fr-FR" dirty="0" smtClean="0"/>
              <a:t>Formulaire de recherche de bars -&gt;fiche de chaque bar</a:t>
            </a:r>
          </a:p>
          <a:p>
            <a:pPr marL="971550" lvl="1" indent="-514350">
              <a:buFont typeface="+mj-lt"/>
              <a:buAutoNum type="alphaUcPeriod"/>
            </a:pPr>
            <a:r>
              <a:rPr lang="fr-FR" dirty="0" smtClean="0"/>
              <a:t>Formulaire de recherche de bières</a:t>
            </a:r>
          </a:p>
          <a:p>
            <a:pPr marL="971550" lvl="1" indent="-514350">
              <a:buFont typeface="+mj-lt"/>
              <a:buAutoNum type="alphaUcPeriod"/>
            </a:pPr>
            <a:endParaRPr lang="fr-FR" dirty="0" smtClean="0"/>
          </a:p>
          <a:p>
            <a:pPr marL="457200" lvl="1" indent="0">
              <a:buNone/>
            </a:pPr>
            <a:endParaRPr lang="fr-FR" dirty="0"/>
          </a:p>
        </p:txBody>
      </p:sp>
    </p:spTree>
    <p:extLst>
      <p:ext uri="{BB962C8B-B14F-4D97-AF65-F5344CB8AC3E}">
        <p14:creationId xmlns:p14="http://schemas.microsoft.com/office/powerpoint/2010/main" val="4160777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latin typeface="Calibri" panose="020F0502020204030204" pitchFamily="34" charset="0"/>
                <a:cs typeface="Calibri" panose="020F0502020204030204" pitchFamily="34" charset="0"/>
              </a:rPr>
              <a:t>I – Présentation de l’application web</a:t>
            </a:r>
            <a:endParaRPr lang="fr-FR" dirty="0">
              <a:latin typeface="Calibri" panose="020F0502020204030204" pitchFamily="34" charset="0"/>
              <a:cs typeface="Calibri" panose="020F0502020204030204" pitchFamily="34" charset="0"/>
            </a:endParaRPr>
          </a:p>
        </p:txBody>
      </p:sp>
      <p:sp>
        <p:nvSpPr>
          <p:cNvPr id="3" name="Espace réservé du contenu 2"/>
          <p:cNvSpPr>
            <a:spLocks noGrp="1"/>
          </p:cNvSpPr>
          <p:nvPr>
            <p:ph idx="1"/>
          </p:nvPr>
        </p:nvSpPr>
        <p:spPr/>
        <p:txBody>
          <a:bodyPr>
            <a:normAutofit lnSpcReduction="10000"/>
          </a:bodyPr>
          <a:lstStyle/>
          <a:p>
            <a:pPr marL="0" indent="0" algn="ctr">
              <a:buNone/>
            </a:pPr>
            <a:r>
              <a:rPr lang="fr-FR" sz="3600" dirty="0" smtClean="0"/>
              <a:t>A – Contexte</a:t>
            </a:r>
          </a:p>
          <a:p>
            <a:pPr marL="0" indent="0" algn="ctr">
              <a:buNone/>
            </a:pPr>
            <a:endParaRPr lang="fr-FR" dirty="0"/>
          </a:p>
          <a:p>
            <a:r>
              <a:rPr lang="fr-FR" dirty="0" smtClean="0"/>
              <a:t>Le client (Nicolas </a:t>
            </a:r>
            <a:r>
              <a:rPr lang="fr-FR" dirty="0" err="1" smtClean="0"/>
              <a:t>Janel</a:t>
            </a:r>
            <a:r>
              <a:rPr lang="fr-FR" dirty="0" smtClean="0"/>
              <a:t>) est venu nous voir avec une idée de projet</a:t>
            </a:r>
          </a:p>
          <a:p>
            <a:r>
              <a:rPr lang="fr-FR" dirty="0" smtClean="0"/>
              <a:t>Besoins amenant au projet</a:t>
            </a:r>
          </a:p>
          <a:p>
            <a:r>
              <a:rPr lang="fr-FR" dirty="0" smtClean="0"/>
              <a:t>Rédaction du cahier des charges avec le client</a:t>
            </a:r>
          </a:p>
          <a:p>
            <a:r>
              <a:rPr lang="fr-FR" dirty="0" smtClean="0"/>
              <a:t>Fonctionnalités</a:t>
            </a:r>
          </a:p>
          <a:p>
            <a:pPr lvl="1"/>
            <a:r>
              <a:rPr lang="fr-FR" dirty="0" smtClean="0"/>
              <a:t>Rechercher un bar</a:t>
            </a:r>
          </a:p>
          <a:p>
            <a:pPr lvl="1"/>
            <a:r>
              <a:rPr lang="fr-FR" dirty="0" smtClean="0"/>
              <a:t>Rechercher une bière</a:t>
            </a:r>
          </a:p>
          <a:p>
            <a:pPr lvl="1"/>
            <a:r>
              <a:rPr lang="fr-FR" dirty="0" smtClean="0"/>
              <a:t>Espace membre</a:t>
            </a:r>
          </a:p>
          <a:p>
            <a:pPr lvl="1"/>
            <a:r>
              <a:rPr lang="fr-FR" dirty="0" smtClean="0"/>
              <a:t>Espace administrateur (ajouter, modifier ou supprimer du contenu)</a:t>
            </a:r>
          </a:p>
          <a:p>
            <a:endParaRPr lang="fr-FR" dirty="0" smtClean="0"/>
          </a:p>
          <a:p>
            <a:endParaRPr lang="fr-FR" dirty="0"/>
          </a:p>
        </p:txBody>
      </p:sp>
    </p:spTree>
    <p:extLst>
      <p:ext uri="{BB962C8B-B14F-4D97-AF65-F5344CB8AC3E}">
        <p14:creationId xmlns:p14="http://schemas.microsoft.com/office/powerpoint/2010/main" val="3682933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600" dirty="0">
                <a:latin typeface="Calibri" panose="020F0502020204030204" pitchFamily="34" charset="0"/>
                <a:cs typeface="Calibri" panose="020F0502020204030204" pitchFamily="34" charset="0"/>
              </a:rPr>
              <a:t>B</a:t>
            </a:r>
            <a:r>
              <a:rPr lang="fr-FR" sz="3600" dirty="0" smtClean="0">
                <a:latin typeface="Calibri" panose="020F0502020204030204" pitchFamily="34" charset="0"/>
                <a:cs typeface="Calibri" panose="020F0502020204030204" pitchFamily="34" charset="0"/>
              </a:rPr>
              <a:t> – relation avec le client </a:t>
            </a:r>
            <a:endParaRPr lang="fr-FR" sz="3600" dirty="0">
              <a:latin typeface="Calibri" panose="020F0502020204030204" pitchFamily="34" charset="0"/>
              <a:cs typeface="Calibri" panose="020F0502020204030204" pitchFamily="34" charset="0"/>
            </a:endParaRPr>
          </a:p>
        </p:txBody>
      </p:sp>
      <p:sp>
        <p:nvSpPr>
          <p:cNvPr id="3" name="Espace réservé du contenu 2"/>
          <p:cNvSpPr>
            <a:spLocks noGrp="1"/>
          </p:cNvSpPr>
          <p:nvPr>
            <p:ph idx="1"/>
          </p:nvPr>
        </p:nvSpPr>
        <p:spPr/>
        <p:txBody>
          <a:bodyPr/>
          <a:lstStyle/>
          <a:p>
            <a:r>
              <a:rPr lang="fr-FR" dirty="0" smtClean="0"/>
              <a:t>Contact permanent avec le client (mail, téléphone, rdv en personne)</a:t>
            </a:r>
          </a:p>
          <a:p>
            <a:r>
              <a:rPr lang="fr-FR" dirty="0" smtClean="0"/>
              <a:t>Maquettes mises en accord avec le client</a:t>
            </a:r>
          </a:p>
          <a:p>
            <a:r>
              <a:rPr lang="fr-FR" dirty="0" smtClean="0"/>
              <a:t>Accord commun sur les modifications à apporter</a:t>
            </a:r>
          </a:p>
          <a:p>
            <a:r>
              <a:rPr lang="fr-FR" dirty="0" smtClean="0"/>
              <a:t>Modification du cahier des charges partagé avec le client</a:t>
            </a:r>
          </a:p>
        </p:txBody>
      </p:sp>
    </p:spTree>
    <p:extLst>
      <p:ext uri="{BB962C8B-B14F-4D97-AF65-F5344CB8AC3E}">
        <p14:creationId xmlns:p14="http://schemas.microsoft.com/office/powerpoint/2010/main" val="2378529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latin typeface="+mn-lt"/>
              </a:rPr>
              <a:t>II – Méthodes de travail</a:t>
            </a:r>
            <a:endParaRPr lang="fr-FR" dirty="0">
              <a:latin typeface="+mn-lt"/>
            </a:endParaRPr>
          </a:p>
        </p:txBody>
      </p:sp>
      <p:sp>
        <p:nvSpPr>
          <p:cNvPr id="3" name="Espace réservé du contenu 2"/>
          <p:cNvSpPr>
            <a:spLocks noGrp="1"/>
          </p:cNvSpPr>
          <p:nvPr>
            <p:ph idx="1"/>
          </p:nvPr>
        </p:nvSpPr>
        <p:spPr/>
        <p:txBody>
          <a:bodyPr/>
          <a:lstStyle/>
          <a:p>
            <a:pPr marL="0" lvl="1" indent="0" algn="ctr">
              <a:spcBef>
                <a:spcPts val="1000"/>
              </a:spcBef>
              <a:buNone/>
            </a:pPr>
            <a:r>
              <a:rPr lang="fr-FR" sz="3600" dirty="0" smtClean="0"/>
              <a:t>A - Notre méthode agile</a:t>
            </a:r>
          </a:p>
          <a:p>
            <a:pPr marL="0" indent="0" algn="ctr">
              <a:buNone/>
            </a:pPr>
            <a:endParaRPr lang="fr-FR" dirty="0" smtClean="0"/>
          </a:p>
          <a:p>
            <a:r>
              <a:rPr lang="fr-FR" dirty="0"/>
              <a:t>G</a:t>
            </a:r>
            <a:r>
              <a:rPr lang="fr-FR" dirty="0" smtClean="0"/>
              <a:t>it/</a:t>
            </a:r>
            <a:r>
              <a:rPr lang="fr-FR" dirty="0" err="1" smtClean="0"/>
              <a:t>Github</a:t>
            </a:r>
            <a:endParaRPr lang="fr-FR" dirty="0" smtClean="0"/>
          </a:p>
          <a:p>
            <a:pPr lvl="1"/>
            <a:r>
              <a:rPr lang="fr-FR" dirty="0" smtClean="0"/>
              <a:t>Qu’est-ce que Git/</a:t>
            </a:r>
            <a:r>
              <a:rPr lang="fr-FR" dirty="0" err="1" smtClean="0"/>
              <a:t>Github</a:t>
            </a:r>
            <a:r>
              <a:rPr lang="fr-FR" dirty="0" smtClean="0"/>
              <a:t>?</a:t>
            </a:r>
          </a:p>
          <a:p>
            <a:pPr lvl="1"/>
            <a:r>
              <a:rPr lang="fr-FR" dirty="0" smtClean="0"/>
              <a:t>Comment nous nous en sommes servis</a:t>
            </a:r>
          </a:p>
          <a:p>
            <a:r>
              <a:rPr lang="fr-FR" dirty="0" err="1" smtClean="0"/>
              <a:t>Trello</a:t>
            </a:r>
            <a:endParaRPr lang="fr-FR" dirty="0" smtClean="0"/>
          </a:p>
          <a:p>
            <a:pPr lvl="1"/>
            <a:r>
              <a:rPr lang="fr-FR" dirty="0" smtClean="0"/>
              <a:t>Qu’est ce que </a:t>
            </a:r>
            <a:r>
              <a:rPr lang="fr-FR" dirty="0" err="1" smtClean="0"/>
              <a:t>Trello</a:t>
            </a:r>
            <a:r>
              <a:rPr lang="fr-FR" dirty="0" smtClean="0"/>
              <a:t>?</a:t>
            </a:r>
          </a:p>
          <a:p>
            <a:pPr lvl="1"/>
            <a:r>
              <a:rPr lang="fr-FR" dirty="0" smtClean="0"/>
              <a:t>Notre utilisation personnelle</a:t>
            </a:r>
          </a:p>
          <a:p>
            <a:endParaRPr lang="fr-FR" dirty="0"/>
          </a:p>
        </p:txBody>
      </p:sp>
    </p:spTree>
    <p:extLst>
      <p:ext uri="{BB962C8B-B14F-4D97-AF65-F5344CB8AC3E}">
        <p14:creationId xmlns:p14="http://schemas.microsoft.com/office/powerpoint/2010/main" val="1822972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600" dirty="0" smtClean="0">
                <a:latin typeface="+mn-lt"/>
              </a:rPr>
              <a:t>B – Nos outils de développement</a:t>
            </a:r>
            <a:endParaRPr lang="fr-FR" sz="3600" dirty="0">
              <a:latin typeface="+mn-lt"/>
            </a:endParaRPr>
          </a:p>
        </p:txBody>
      </p:sp>
      <p:sp>
        <p:nvSpPr>
          <p:cNvPr id="3" name="Espace réservé du contenu 2"/>
          <p:cNvSpPr>
            <a:spLocks noGrp="1"/>
          </p:cNvSpPr>
          <p:nvPr>
            <p:ph idx="1"/>
          </p:nvPr>
        </p:nvSpPr>
        <p:spPr/>
        <p:txBody>
          <a:bodyPr/>
          <a:lstStyle/>
          <a:p>
            <a:r>
              <a:rPr lang="fr-FR" dirty="0" err="1" smtClean="0"/>
              <a:t>PhpStorm</a:t>
            </a:r>
            <a:endParaRPr lang="fr-FR" dirty="0" smtClean="0"/>
          </a:p>
          <a:p>
            <a:pPr lvl="1"/>
            <a:r>
              <a:rPr lang="fr-FR" dirty="0" smtClean="0"/>
              <a:t>Qu’est-ce qu’un IDE?</a:t>
            </a:r>
          </a:p>
          <a:p>
            <a:pPr lvl="1"/>
            <a:r>
              <a:rPr lang="fr-FR" dirty="0" smtClean="0"/>
              <a:t>À quoi nous a-t-il servi?</a:t>
            </a:r>
          </a:p>
          <a:p>
            <a:r>
              <a:rPr lang="fr-FR" dirty="0" err="1" smtClean="0"/>
              <a:t>PhpMyAdmin</a:t>
            </a:r>
            <a:endParaRPr lang="fr-FR" dirty="0" smtClean="0"/>
          </a:p>
          <a:p>
            <a:pPr lvl="1"/>
            <a:r>
              <a:rPr lang="fr-FR" dirty="0" smtClean="0"/>
              <a:t>À quoi ça sert?</a:t>
            </a:r>
          </a:p>
          <a:p>
            <a:r>
              <a:rPr lang="fr-FR" dirty="0" err="1" smtClean="0"/>
              <a:t>Materialize</a:t>
            </a:r>
            <a:endParaRPr lang="fr-FR" dirty="0" smtClean="0"/>
          </a:p>
          <a:p>
            <a:pPr lvl="1"/>
            <a:r>
              <a:rPr lang="fr-FR" dirty="0" smtClean="0"/>
              <a:t>Qu’est-ce que </a:t>
            </a:r>
            <a:r>
              <a:rPr lang="fr-FR" dirty="0" err="1" smtClean="0"/>
              <a:t>Materialize</a:t>
            </a:r>
            <a:r>
              <a:rPr lang="fr-FR" dirty="0" smtClean="0"/>
              <a:t>?</a:t>
            </a:r>
          </a:p>
          <a:p>
            <a:pPr lvl="1"/>
            <a:r>
              <a:rPr lang="fr-FR" dirty="0" smtClean="0"/>
              <a:t>Pourquoi choisir cette librairie CSS? Différences avec </a:t>
            </a:r>
            <a:r>
              <a:rPr lang="fr-FR" dirty="0" err="1" smtClean="0"/>
              <a:t>Bootstrap</a:t>
            </a:r>
            <a:r>
              <a:rPr lang="fr-FR" dirty="0" smtClean="0"/>
              <a:t>.</a:t>
            </a:r>
          </a:p>
          <a:p>
            <a:endParaRPr lang="fr-FR" dirty="0"/>
          </a:p>
        </p:txBody>
      </p:sp>
    </p:spTree>
    <p:extLst>
      <p:ext uri="{BB962C8B-B14F-4D97-AF65-F5344CB8AC3E}">
        <p14:creationId xmlns:p14="http://schemas.microsoft.com/office/powerpoint/2010/main" val="2792584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600" dirty="0" smtClean="0">
                <a:latin typeface="Calibri" panose="020F0502020204030204" pitchFamily="34" charset="0"/>
                <a:cs typeface="Calibri" panose="020F0502020204030204" pitchFamily="34" charset="0"/>
              </a:rPr>
              <a:t>C – La répartition du travail</a:t>
            </a:r>
            <a:endParaRPr lang="fr-FR" sz="3600" dirty="0">
              <a:latin typeface="Calibri" panose="020F0502020204030204" pitchFamily="34" charset="0"/>
              <a:cs typeface="Calibri" panose="020F0502020204030204" pitchFamily="34" charset="0"/>
            </a:endParaRPr>
          </a:p>
        </p:txBody>
      </p:sp>
      <p:sp>
        <p:nvSpPr>
          <p:cNvPr id="3" name="Espace réservé du contenu 2"/>
          <p:cNvSpPr>
            <a:spLocks noGrp="1"/>
          </p:cNvSpPr>
          <p:nvPr>
            <p:ph idx="1"/>
          </p:nvPr>
        </p:nvSpPr>
        <p:spPr/>
        <p:txBody>
          <a:bodyPr/>
          <a:lstStyle/>
          <a:p>
            <a:r>
              <a:rPr lang="fr-FR" dirty="0" smtClean="0"/>
              <a:t>Comment travailler individuellement sans gêner les autres?</a:t>
            </a:r>
          </a:p>
          <a:p>
            <a:pPr lvl="1"/>
            <a:r>
              <a:rPr lang="fr-FR" dirty="0" smtClean="0"/>
              <a:t>Accords sur les différentes tâches à effectuer</a:t>
            </a:r>
          </a:p>
          <a:p>
            <a:pPr lvl="1"/>
            <a:r>
              <a:rPr lang="fr-FR" dirty="0" smtClean="0"/>
              <a:t>Répartition orale des tâches</a:t>
            </a:r>
          </a:p>
          <a:p>
            <a:pPr lvl="1"/>
            <a:r>
              <a:rPr lang="fr-FR" dirty="0" smtClean="0"/>
              <a:t>Répartition des tâches sur </a:t>
            </a:r>
            <a:r>
              <a:rPr lang="fr-FR" dirty="0" err="1" smtClean="0"/>
              <a:t>Trello</a:t>
            </a:r>
            <a:endParaRPr lang="fr-FR" dirty="0" smtClean="0"/>
          </a:p>
          <a:p>
            <a:pPr lvl="1"/>
            <a:r>
              <a:rPr lang="fr-FR" dirty="0" smtClean="0"/>
              <a:t>Toujours « pull » avant de « push »</a:t>
            </a:r>
          </a:p>
          <a:p>
            <a:pPr lvl="1"/>
            <a:r>
              <a:rPr lang="fr-FR" dirty="0" smtClean="0"/>
              <a:t>La communication est essentielle!</a:t>
            </a:r>
          </a:p>
        </p:txBody>
      </p:sp>
    </p:spTree>
    <p:extLst>
      <p:ext uri="{BB962C8B-B14F-4D97-AF65-F5344CB8AC3E}">
        <p14:creationId xmlns:p14="http://schemas.microsoft.com/office/powerpoint/2010/main" val="3673983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latin typeface="+mn-lt"/>
              </a:rPr>
              <a:t>III - </a:t>
            </a:r>
            <a:r>
              <a:rPr lang="fr-FR" dirty="0">
                <a:latin typeface="+mn-lt"/>
              </a:rPr>
              <a:t>Détails des modules</a:t>
            </a:r>
            <a:br>
              <a:rPr lang="fr-FR" dirty="0">
                <a:latin typeface="+mn-lt"/>
              </a:rPr>
            </a:br>
            <a:endParaRPr lang="fr-FR" dirty="0">
              <a:latin typeface="+mn-lt"/>
            </a:endParaRPr>
          </a:p>
        </p:txBody>
      </p:sp>
      <p:sp>
        <p:nvSpPr>
          <p:cNvPr id="3" name="Espace réservé du contenu 2"/>
          <p:cNvSpPr>
            <a:spLocks noGrp="1"/>
          </p:cNvSpPr>
          <p:nvPr>
            <p:ph idx="1"/>
          </p:nvPr>
        </p:nvSpPr>
        <p:spPr/>
        <p:txBody>
          <a:bodyPr>
            <a:normAutofit/>
          </a:bodyPr>
          <a:lstStyle/>
          <a:p>
            <a:pPr marL="0" lvl="1" indent="0" algn="ctr">
              <a:spcBef>
                <a:spcPts val="1000"/>
              </a:spcBef>
              <a:buNone/>
            </a:pPr>
            <a:r>
              <a:rPr lang="fr-FR" sz="3600" dirty="0" smtClean="0"/>
              <a:t>A - </a:t>
            </a:r>
            <a:r>
              <a:rPr lang="fr-FR" sz="3600" dirty="0"/>
              <a:t>Espace </a:t>
            </a:r>
            <a:r>
              <a:rPr lang="fr-FR" sz="3600" dirty="0" err="1" smtClean="0"/>
              <a:t>Admin</a:t>
            </a:r>
            <a:endParaRPr lang="fr-FR" sz="3600" dirty="0" smtClean="0"/>
          </a:p>
          <a:p>
            <a:pPr marL="571500" lvl="1" indent="-571500">
              <a:spcBef>
                <a:spcPts val="1000"/>
              </a:spcBef>
            </a:pPr>
            <a:endParaRPr lang="fr-FR" sz="2800" dirty="0" smtClean="0"/>
          </a:p>
          <a:p>
            <a:pPr marL="571500" lvl="1" indent="-571500">
              <a:spcBef>
                <a:spcPts val="1000"/>
              </a:spcBef>
            </a:pPr>
            <a:r>
              <a:rPr lang="fr-FR" sz="2800" dirty="0" smtClean="0"/>
              <a:t>Il est composé de: </a:t>
            </a:r>
          </a:p>
          <a:p>
            <a:pPr marL="1028700" lvl="2" indent="-571500"/>
            <a:r>
              <a:rPr lang="fr-FR" dirty="0" smtClean="0"/>
              <a:t>Une connexion réservée aux administrateurs, qui permet d’accéder à:</a:t>
            </a:r>
          </a:p>
          <a:p>
            <a:pPr marL="1485900" lvl="3" indent="-571500">
              <a:spcBef>
                <a:spcPts val="1000"/>
              </a:spcBef>
            </a:pPr>
            <a:r>
              <a:rPr lang="fr-FR" dirty="0" smtClean="0"/>
              <a:t>La gestion d’utilisateurs</a:t>
            </a:r>
          </a:p>
          <a:p>
            <a:pPr marL="1485900" lvl="3" indent="-571500">
              <a:spcBef>
                <a:spcPts val="1000"/>
              </a:spcBef>
            </a:pPr>
            <a:r>
              <a:rPr lang="fr-FR" dirty="0" smtClean="0"/>
              <a:t>La gestion de bières</a:t>
            </a:r>
          </a:p>
          <a:p>
            <a:pPr marL="1485900" lvl="3" indent="-571500">
              <a:spcBef>
                <a:spcPts val="1000"/>
              </a:spcBef>
            </a:pPr>
            <a:r>
              <a:rPr lang="fr-FR" dirty="0" smtClean="0"/>
              <a:t>La gestion de bars</a:t>
            </a:r>
          </a:p>
          <a:p>
            <a:pPr marL="457200" lvl="2" indent="0">
              <a:spcBef>
                <a:spcPts val="1000"/>
              </a:spcBef>
              <a:buNone/>
            </a:pPr>
            <a:r>
              <a:rPr lang="fr-FR" dirty="0"/>
              <a:t>	</a:t>
            </a:r>
            <a:endParaRPr lang="fr-FR" sz="3600" dirty="0" smtClean="0"/>
          </a:p>
          <a:p>
            <a:pPr marL="342900" lvl="1" indent="-342900">
              <a:spcBef>
                <a:spcPts val="1000"/>
              </a:spcBef>
            </a:pPr>
            <a:r>
              <a:rPr lang="fr-FR" dirty="0" smtClean="0"/>
              <a:t>Ces parties sont décomposées en sous-catégories, à savoir ajout, modification et suppression.</a:t>
            </a:r>
            <a:endParaRPr lang="fr-FR" dirty="0"/>
          </a:p>
        </p:txBody>
      </p:sp>
    </p:spTree>
    <p:extLst>
      <p:ext uri="{BB962C8B-B14F-4D97-AF65-F5344CB8AC3E}">
        <p14:creationId xmlns:p14="http://schemas.microsoft.com/office/powerpoint/2010/main" val="321630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latin typeface="+mn-lt"/>
              </a:rPr>
              <a:t>III - Détails des modules</a:t>
            </a:r>
            <a:br>
              <a:rPr lang="fr-FR" dirty="0">
                <a:latin typeface="+mn-lt"/>
              </a:rPr>
            </a:br>
            <a:endParaRPr lang="fr-FR" dirty="0">
              <a:latin typeface="+mn-lt"/>
            </a:endParaRPr>
          </a:p>
        </p:txBody>
      </p:sp>
      <p:sp>
        <p:nvSpPr>
          <p:cNvPr id="3" name="Espace réservé du contenu 2"/>
          <p:cNvSpPr>
            <a:spLocks noGrp="1"/>
          </p:cNvSpPr>
          <p:nvPr>
            <p:ph idx="1"/>
          </p:nvPr>
        </p:nvSpPr>
        <p:spPr>
          <a:xfrm>
            <a:off x="838200" y="1690688"/>
            <a:ext cx="10515600" cy="4351338"/>
          </a:xfrm>
        </p:spPr>
        <p:txBody>
          <a:bodyPr>
            <a:normAutofit fontScale="92500" lnSpcReduction="10000"/>
          </a:bodyPr>
          <a:lstStyle/>
          <a:p>
            <a:pPr marL="0" indent="0" algn="ctr">
              <a:buNone/>
            </a:pPr>
            <a:r>
              <a:rPr lang="fr-FR" sz="3600" dirty="0" smtClean="0"/>
              <a:t>B – Espace membre</a:t>
            </a:r>
          </a:p>
          <a:p>
            <a:r>
              <a:rPr lang="fr-FR" sz="2000" dirty="0" smtClean="0"/>
              <a:t>L</a:t>
            </a:r>
            <a:r>
              <a:rPr lang="fr-FR" sz="2000" b="1" dirty="0" smtClean="0"/>
              <a:t>’ </a:t>
            </a:r>
            <a:r>
              <a:rPr lang="fr-FR" sz="2000" dirty="0" smtClean="0"/>
              <a:t>inscription</a:t>
            </a:r>
            <a:r>
              <a:rPr lang="fr-FR" sz="2000" b="1" dirty="0" smtClean="0"/>
              <a:t>:</a:t>
            </a:r>
          </a:p>
          <a:p>
            <a:pPr lvl="1"/>
            <a:r>
              <a:rPr lang="fr-FR" sz="1600" dirty="0" smtClean="0"/>
              <a:t>Vérifie que tous les champs soit </a:t>
            </a:r>
            <a:r>
              <a:rPr lang="fr-FR" sz="1600" dirty="0" smtClean="0"/>
              <a:t>remplis, </a:t>
            </a:r>
            <a:r>
              <a:rPr lang="fr-FR" sz="1600" dirty="0" smtClean="0"/>
              <a:t>que l’email n’existe pas déjà et qu’elle correspond à une adresse de courriel, que l’identifiant n’existe pas déjà, que les deux mot de passe </a:t>
            </a:r>
            <a:r>
              <a:rPr lang="fr-FR" sz="1600" dirty="0" smtClean="0"/>
              <a:t>soient identiques, </a:t>
            </a:r>
            <a:r>
              <a:rPr lang="fr-FR" sz="1600" dirty="0" smtClean="0"/>
              <a:t>on crypte le mot de passe, envoie un email de confirmation à l’adresse email que l’utilisateur a renseigné.</a:t>
            </a:r>
          </a:p>
          <a:p>
            <a:r>
              <a:rPr lang="fr-FR" sz="2000" dirty="0" smtClean="0"/>
              <a:t>Connexion:</a:t>
            </a:r>
          </a:p>
          <a:p>
            <a:pPr lvl="1"/>
            <a:r>
              <a:rPr lang="fr-FR" sz="1600" dirty="0" smtClean="0"/>
              <a:t>Vérifie que les champs soit </a:t>
            </a:r>
            <a:r>
              <a:rPr lang="fr-FR" sz="1600" dirty="0" smtClean="0"/>
              <a:t>remplis, </a:t>
            </a:r>
            <a:r>
              <a:rPr lang="fr-FR" sz="1600" dirty="0" smtClean="0"/>
              <a:t>que les informations </a:t>
            </a:r>
            <a:r>
              <a:rPr lang="fr-FR" sz="1600" dirty="0" smtClean="0"/>
              <a:t>rentrées correspondent </a:t>
            </a:r>
            <a:r>
              <a:rPr lang="fr-FR" sz="1600" dirty="0" smtClean="0"/>
              <a:t>à un utilisateur inscrit dans la base de </a:t>
            </a:r>
            <a:r>
              <a:rPr lang="fr-FR" sz="1600" dirty="0" smtClean="0"/>
              <a:t>données </a:t>
            </a:r>
            <a:r>
              <a:rPr lang="fr-FR" sz="1600" dirty="0" smtClean="0"/>
              <a:t>puis connecte l’utilisateur.</a:t>
            </a:r>
          </a:p>
          <a:p>
            <a:r>
              <a:rPr lang="fr-FR" sz="2000" dirty="0" smtClean="0"/>
              <a:t>Edition Profil:</a:t>
            </a:r>
          </a:p>
          <a:p>
            <a:pPr lvl="1"/>
            <a:r>
              <a:rPr lang="fr-FR" sz="1600" dirty="0" smtClean="0"/>
              <a:t>Le Membre peut changer son identifiant, son mot de passe en insérant également son </a:t>
            </a:r>
            <a:r>
              <a:rPr lang="fr-FR" sz="1600" dirty="0" smtClean="0"/>
              <a:t>ancien mot de passe </a:t>
            </a:r>
            <a:r>
              <a:rPr lang="fr-FR" sz="1600" dirty="0" smtClean="0"/>
              <a:t>pour des </a:t>
            </a:r>
            <a:r>
              <a:rPr lang="fr-FR" sz="1600" dirty="0" smtClean="0"/>
              <a:t>raisons </a:t>
            </a:r>
            <a:r>
              <a:rPr lang="fr-FR" sz="1600" dirty="0" smtClean="0"/>
              <a:t>de </a:t>
            </a:r>
            <a:r>
              <a:rPr lang="fr-FR" sz="1600" dirty="0" smtClean="0"/>
              <a:t>sécurité</a:t>
            </a:r>
            <a:r>
              <a:rPr lang="fr-FR" sz="1600" dirty="0" smtClean="0"/>
              <a:t>, modifier son email, </a:t>
            </a:r>
            <a:r>
              <a:rPr lang="fr-FR" sz="1600" dirty="0" smtClean="0"/>
              <a:t>et également supprimer son compte en insérant son mot de passe pour des raisons de sécurité</a:t>
            </a:r>
          </a:p>
          <a:p>
            <a:r>
              <a:rPr lang="fr-FR" sz="2000" dirty="0" smtClean="0"/>
              <a:t>Mot de passe oublié:</a:t>
            </a:r>
          </a:p>
          <a:p>
            <a:pPr lvl="1"/>
            <a:r>
              <a:rPr lang="fr-FR" sz="1600" dirty="0" smtClean="0"/>
              <a:t>On donne la possibilité à l’utilisateur d’accéder à un formulaire pour rentrer son adresse mail, si cette email existe dans la base de données, on lui envoie un mail. En cliquant sur ce mail on arrive sur une page avec un formulaire pour réinitialiser son mot de passe</a:t>
            </a:r>
            <a:endParaRPr lang="fr-FR" sz="1600" dirty="0" smtClean="0"/>
          </a:p>
        </p:txBody>
      </p:sp>
    </p:spTree>
    <p:extLst>
      <p:ext uri="{BB962C8B-B14F-4D97-AF65-F5344CB8AC3E}">
        <p14:creationId xmlns:p14="http://schemas.microsoft.com/office/powerpoint/2010/main" val="132121785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797</Words>
  <Application>Microsoft Office PowerPoint</Application>
  <PresentationFormat>Grand écran</PresentationFormat>
  <Paragraphs>101</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Calibri</vt:lpstr>
      <vt:lpstr>Calibri Light</vt:lpstr>
      <vt:lpstr>Thème Office</vt:lpstr>
      <vt:lpstr>Pinto</vt:lpstr>
      <vt:lpstr>Sommaire</vt:lpstr>
      <vt:lpstr>I – Présentation de l’application web</vt:lpstr>
      <vt:lpstr>B – relation avec le client </vt:lpstr>
      <vt:lpstr>II – Méthodes de travail</vt:lpstr>
      <vt:lpstr>B – Nos outils de développement</vt:lpstr>
      <vt:lpstr>C – La répartition du travail</vt:lpstr>
      <vt:lpstr>III - Détails des modules </vt:lpstr>
      <vt:lpstr>III - Détails des modules </vt:lpstr>
      <vt:lpstr>III - Détails des modules</vt:lpstr>
      <vt:lpstr>III - Détails des modules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Pinto</dc:title>
  <dc:creator>Dydy</dc:creator>
  <cp:lastModifiedBy>Dydy</cp:lastModifiedBy>
  <cp:revision>17</cp:revision>
  <dcterms:created xsi:type="dcterms:W3CDTF">2016-11-21T09:52:47Z</dcterms:created>
  <dcterms:modified xsi:type="dcterms:W3CDTF">2016-11-21T14:33:51Z</dcterms:modified>
</cp:coreProperties>
</file>