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7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6"/>
  </p:normalViewPr>
  <p:slideViewPr>
    <p:cSldViewPr snapToGrid="0" snapToObjects="1">
      <p:cViewPr varScale="1">
        <p:scale>
          <a:sx n="90" d="100"/>
          <a:sy n="90" d="100"/>
        </p:scale>
        <p:origin x="23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92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29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27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78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818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93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44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75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19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18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9/24/18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53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75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0641-BECE-3649-B5C8-4ADC57B705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Report 9/25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4F5B05-4FD6-2142-9D5A-76CAD9D9CD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Christina Chen</a:t>
            </a:r>
          </a:p>
        </p:txBody>
      </p:sp>
    </p:spTree>
    <p:extLst>
      <p:ext uri="{BB962C8B-B14F-4D97-AF65-F5344CB8AC3E}">
        <p14:creationId xmlns:p14="http://schemas.microsoft.com/office/powerpoint/2010/main" val="1861171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1E8EC89-86BC-4558-B010-53DF36A5A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CCCDDFF-B9CC-494C-8BEE-2451CD79A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35237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261B58-B7EF-BD47-9EFD-7E1D34957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3525184" cy="1049235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Comparing with last summer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4977EF3-E0BF-4719-9C15-8564B7D68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B11E1-5987-8746-8CF0-0333B81E2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3525184" cy="345061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124" name="Picture 4" descr="https://lh5.googleusercontent.com/M_5cBoiLxsXTfDQ5PvFd-d18lRBswQJCTW-0Q8tdSBmcqb68XkdAtdHXq1nTmap0sRhHszyDmhXCfQdT3g7V0smykY-s2najQJje7mQ_tep-cMBRNlzalJySOfjg67aDl5EqW5y7">
            <a:extLst>
              <a:ext uri="{FF2B5EF4-FFF2-40B4-BE49-F238E27FC236}">
                <a16:creationId xmlns:a16="http://schemas.microsoft.com/office/drawing/2014/main" id="{4A66D66D-0992-7049-B78A-FADECD4B4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640" y="1988392"/>
            <a:ext cx="2964032" cy="213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s://lh4.googleusercontent.com/3oHpLm0pNAkzG0uR2yfbYJ4PiwO4tQHli7Anv8p2XsjD4eoyBDoEKltBh5bIllrg_S3XMZ92dmAXScVaElSZ9sQQGnoksZGk0zjERiIBxNnx4N386gsQMccO4aSX5W4_woy_Fmzr">
            <a:extLst>
              <a:ext uri="{FF2B5EF4-FFF2-40B4-BE49-F238E27FC236}">
                <a16:creationId xmlns:a16="http://schemas.microsoft.com/office/drawing/2014/main" id="{09DDD12C-1A0B-844C-855E-3DCEE6C05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396" y="1971008"/>
            <a:ext cx="2964033" cy="216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A5DC397C-2B77-4200-B02F-47CA26CA2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3AFA304-05B8-441F-BA73-B92E08BD6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206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2483-00E7-804E-9C48-366D6C959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objective function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AAA474-CE05-2E46-B1D3-8C5E6D274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1637" y="2221706"/>
            <a:ext cx="4762500" cy="95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3A6F99-A8FB-9E4C-B9C7-70ECF69AA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637" y="3542158"/>
            <a:ext cx="2667000" cy="88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AAAC65-4520-1043-BE47-E46AA4DE45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344"/>
          <a:stretch/>
        </p:blipFill>
        <p:spPr>
          <a:xfrm>
            <a:off x="1681215" y="4799110"/>
            <a:ext cx="1752600" cy="8158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C30BBC-1764-4543-8A44-A2F53CAFB875}"/>
              </a:ext>
            </a:extLst>
          </p:cNvPr>
          <p:cNvSpPr txBox="1"/>
          <p:nvPr/>
        </p:nvSpPr>
        <p:spPr>
          <a:xfrm>
            <a:off x="6586538" y="2328624"/>
            <a:ext cx="4320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Difference between modeled track position </a:t>
            </a:r>
          </a:p>
          <a:p>
            <a:r>
              <a:rPr lang="en-US" dirty="0"/>
              <a:t>and real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E97698-77B9-B946-B060-CEC25FCC0E3F}"/>
              </a:ext>
            </a:extLst>
          </p:cNvPr>
          <p:cNvSpPr txBox="1"/>
          <p:nvPr/>
        </p:nvSpPr>
        <p:spPr>
          <a:xfrm>
            <a:off x="4624388" y="3649076"/>
            <a:ext cx="4022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Deviations between simulated track’s hit </a:t>
            </a:r>
          </a:p>
          <a:p>
            <a:r>
              <a:rPr lang="en-US" dirty="0"/>
              <a:t>pattern and the experimental hit pattern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D8D05C-1A5D-3246-9661-241899C7A1AD}"/>
              </a:ext>
            </a:extLst>
          </p:cNvPr>
          <p:cNvSpPr txBox="1"/>
          <p:nvPr/>
        </p:nvSpPr>
        <p:spPr>
          <a:xfrm>
            <a:off x="3767138" y="4799110"/>
            <a:ext cx="3276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constrain the reaction vertex </a:t>
            </a:r>
          </a:p>
          <a:p>
            <a:r>
              <a:rPr lang="en-US" dirty="0"/>
              <a:t>to be near the z axis</a:t>
            </a:r>
          </a:p>
        </p:txBody>
      </p:sp>
    </p:spTree>
    <p:extLst>
      <p:ext uri="{BB962C8B-B14F-4D97-AF65-F5344CB8AC3E}">
        <p14:creationId xmlns:p14="http://schemas.microsoft.com/office/powerpoint/2010/main" val="2014032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44B33-2D48-BB4A-B8E3-61854F18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chi^2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7D88-3498-0F4C-8A34-73EFC2C7A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allow position and energy chi^2 have numerically equal weights, I used scaling factors 0.25 and 0.5 on event 504 (proton-like, hard to fit) using DE and BH </a:t>
            </a:r>
          </a:p>
          <a:p>
            <a:r>
              <a:rPr lang="en-US" dirty="0"/>
              <a:t>Monte-Carlo’s chi^2 function is built-in and therefore more difficult to modify</a:t>
            </a:r>
          </a:p>
        </p:txBody>
      </p:sp>
    </p:spTree>
    <p:extLst>
      <p:ext uri="{BB962C8B-B14F-4D97-AF65-F5344CB8AC3E}">
        <p14:creationId xmlns:p14="http://schemas.microsoft.com/office/powerpoint/2010/main" val="2950534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72B0D7-6709-466E-A145-AEA4267F2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FF7151-9DEA-4E5B-9294-2D36AAD33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20BBC-EC17-6E41-989F-43F902BE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91" y="1405016"/>
            <a:ext cx="2815467" cy="31527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Event 504</a:t>
            </a:r>
            <a:br>
              <a:rPr lang="en-US" dirty="0"/>
            </a:br>
            <a:r>
              <a:rPr lang="en-US" dirty="0"/>
              <a:t>Differential </a:t>
            </a:r>
            <a:br>
              <a:rPr lang="en-US" dirty="0"/>
            </a:br>
            <a:r>
              <a:rPr lang="en-US" dirty="0"/>
              <a:t>evolution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58315FB0-A408-9744-AA8A-E9127978A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29713" y="720960"/>
            <a:ext cx="2479412" cy="503434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F735B68-7B50-4B28-B680-79A194AFD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8D6540B-669D-4156-A31F-C1697D3E8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https://lh5.googleusercontent.com/Nudkt2zSFmkRChm0Y7aKkxJvKmzavUkhHrEVC5xlvl5nrShUhpOJTiUmkquN-j8ZmzVZM_G9o0RW-_I6C9lrcTUnXdmMABBSTpl8AXkv-ZnlAXhv42AuYlL9BFYtrdOmqorUIG9C">
            <a:extLst>
              <a:ext uri="{FF2B5EF4-FFF2-40B4-BE49-F238E27FC236}">
                <a16:creationId xmlns:a16="http://schemas.microsoft.com/office/drawing/2014/main" id="{80367A3B-EA8B-8E44-BA42-5BC3C7A11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713" y="620712"/>
            <a:ext cx="2759056" cy="194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lh6.googleusercontent.com/1lG2z6uBpZ7vXhcKhhM8Z0DxgJAbNAj5hPRGpUf_hv9Vn0k2hR6pqhIUQFq8ezDfp2jrLxhSERopDmRVkrc1qGdybtAvyhoEN7iXljl6IBNrpIi6O8o1eSb-O0yoaWjprh3cl25q">
            <a:extLst>
              <a:ext uri="{FF2B5EF4-FFF2-40B4-BE49-F238E27FC236}">
                <a16:creationId xmlns:a16="http://schemas.microsoft.com/office/drawing/2014/main" id="{C0379FE2-3C98-444D-8C2F-133E8AC23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863" y="2399571"/>
            <a:ext cx="2709906" cy="182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lh4.googleusercontent.com/h4iISX13oHaIlAD97Dcv5-lEoAVBu7VIyne2fhvLWJEAuidytugGLDGo3cTkBynwtzpYOJb029rbdD6xTfSU6IAHHls7qjaC67r2vttn1tlbko7nwPZVy8SwV7jasmqdvO3STaES">
            <a:extLst>
              <a:ext uri="{FF2B5EF4-FFF2-40B4-BE49-F238E27FC236}">
                <a16:creationId xmlns:a16="http://schemas.microsoft.com/office/drawing/2014/main" id="{2C542D21-4B4C-EF47-8D9A-206D463DE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140" y="4091089"/>
            <a:ext cx="2817352" cy="190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lh5.googleusercontent.com/UHRAv5epopOw2oyIaPJvTN4vmYqfHIAMwjTCvnj7XwrvvltSiJn7hpUxUvPE9gwmLM67DerAAI_3TKgqpF_0v-b6bMgHEvn67ArSYavMh-LQ7SxiQyvrrNaAuW-rxCxAb5j8n9Qd">
            <a:extLst>
              <a:ext uri="{FF2B5EF4-FFF2-40B4-BE49-F238E27FC236}">
                <a16:creationId xmlns:a16="http://schemas.microsoft.com/office/drawing/2014/main" id="{0AA80C09-6F60-3B49-B236-26C92D10C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237" y="620712"/>
            <a:ext cx="2841625" cy="197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s://lh4.googleusercontent.com/PYu7y2v9UNPEpyyUufsKVEnc6dOv-DbWfdGyuVvA1PYVhIHJBbbOJInhjKlkCxfdCTNT4IubFgx4BKMrtQruEF-xNqjkobL5d1XR_1-qfHNPdKtn2fTkiBHx8KsoFkgrxca05LX3">
            <a:extLst>
              <a:ext uri="{FF2B5EF4-FFF2-40B4-BE49-F238E27FC236}">
                <a16:creationId xmlns:a16="http://schemas.microsoft.com/office/drawing/2014/main" id="{38C6EDF2-7E0B-0A4F-BA86-60610FE8A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228" y="2490808"/>
            <a:ext cx="2799362" cy="187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https://lh5.googleusercontent.com/Mqej7liA6eDUd0_s1OxN1G_B6li2iWdYm97W0k90KA8sgI7BtaRUcQpGIVKYeVw7uJnLCl4hvl4gFaa1pt9dpMQciwbdF8kpQDAul3sU_Yi4ScQfJ0qOu6X2VKAj5t0Qz0K6kJTc">
            <a:extLst>
              <a:ext uri="{FF2B5EF4-FFF2-40B4-BE49-F238E27FC236}">
                <a16:creationId xmlns:a16="http://schemas.microsoft.com/office/drawing/2014/main" id="{F209CB5F-F849-6C4E-BEFF-26EB4013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981" y="4285014"/>
            <a:ext cx="2681881" cy="180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0C7376-A73D-5F43-8BCF-55370B7BA2C9}"/>
              </a:ext>
            </a:extLst>
          </p:cNvPr>
          <p:cNvSpPr txBox="1"/>
          <p:nvPr/>
        </p:nvSpPr>
        <p:spPr>
          <a:xfrm>
            <a:off x="3987209" y="12212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Scaling factor 0.25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4757D1-ECAA-9A48-B6AA-78338F61ADF0}"/>
              </a:ext>
            </a:extLst>
          </p:cNvPr>
          <p:cNvSpPr txBox="1"/>
          <p:nvPr/>
        </p:nvSpPr>
        <p:spPr>
          <a:xfrm>
            <a:off x="6729846" y="125690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Scaling factor 0.5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015883-4279-204F-8F50-9F9E577E72B2}"/>
              </a:ext>
            </a:extLst>
          </p:cNvPr>
          <p:cNvSpPr txBox="1"/>
          <p:nvPr/>
        </p:nvSpPr>
        <p:spPr>
          <a:xfrm>
            <a:off x="9935646" y="130592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2D688C-71EB-354D-B36E-9005650613CF}"/>
              </a:ext>
            </a:extLst>
          </p:cNvPr>
          <p:cNvSpPr txBox="1"/>
          <p:nvPr/>
        </p:nvSpPr>
        <p:spPr>
          <a:xfrm>
            <a:off x="152863" y="3960785"/>
            <a:ext cx="3423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see that DE is not robust to </a:t>
            </a:r>
          </a:p>
          <a:p>
            <a:r>
              <a:rPr lang="en-US" dirty="0"/>
              <a:t>decreased weight of position chi^2</a:t>
            </a:r>
          </a:p>
        </p:txBody>
      </p:sp>
    </p:spTree>
    <p:extLst>
      <p:ext uri="{BB962C8B-B14F-4D97-AF65-F5344CB8AC3E}">
        <p14:creationId xmlns:p14="http://schemas.microsoft.com/office/powerpoint/2010/main" val="3654207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20BBC-EC17-6E41-989F-43F902BEF7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0403" y="1408174"/>
            <a:ext cx="2814638" cy="31527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Event 504</a:t>
            </a:r>
            <a:br>
              <a:rPr lang="en-US" dirty="0"/>
            </a:br>
            <a:r>
              <a:rPr lang="en-US" dirty="0"/>
              <a:t>basin-</a:t>
            </a:r>
            <a:br>
              <a:rPr lang="en-US" dirty="0"/>
            </a:br>
            <a:r>
              <a:rPr lang="en-US" dirty="0"/>
              <a:t>hopping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0C7376-A73D-5F43-8BCF-55370B7BA2C9}"/>
              </a:ext>
            </a:extLst>
          </p:cNvPr>
          <p:cNvSpPr txBox="1"/>
          <p:nvPr/>
        </p:nvSpPr>
        <p:spPr>
          <a:xfrm>
            <a:off x="3987209" y="12212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Scaling factor 0.25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4757D1-ECAA-9A48-B6AA-78338F61ADF0}"/>
              </a:ext>
            </a:extLst>
          </p:cNvPr>
          <p:cNvSpPr txBox="1"/>
          <p:nvPr/>
        </p:nvSpPr>
        <p:spPr>
          <a:xfrm>
            <a:off x="6729846" y="125690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Scaling factor 0.5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015883-4279-204F-8F50-9F9E577E72B2}"/>
              </a:ext>
            </a:extLst>
          </p:cNvPr>
          <p:cNvSpPr txBox="1"/>
          <p:nvPr/>
        </p:nvSpPr>
        <p:spPr>
          <a:xfrm>
            <a:off x="9935646" y="130592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2D688C-71EB-354D-B36E-9005650613CF}"/>
              </a:ext>
            </a:extLst>
          </p:cNvPr>
          <p:cNvSpPr txBox="1"/>
          <p:nvPr/>
        </p:nvSpPr>
        <p:spPr>
          <a:xfrm>
            <a:off x="152863" y="3960785"/>
            <a:ext cx="31961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BH is more robust to decreased</a:t>
            </a:r>
          </a:p>
          <a:p>
            <a:r>
              <a:rPr lang="en-US" dirty="0"/>
              <a:t>weight of position chi^2; has </a:t>
            </a:r>
          </a:p>
          <a:p>
            <a:r>
              <a:rPr lang="en-US" dirty="0"/>
              <a:t>better fitting than DE for </a:t>
            </a:r>
          </a:p>
          <a:p>
            <a:r>
              <a:rPr lang="en-US" dirty="0"/>
              <a:t>modified objective function</a:t>
            </a:r>
          </a:p>
        </p:txBody>
      </p:sp>
      <p:pic>
        <p:nvPicPr>
          <p:cNvPr id="7170" name="Picture 2" descr="https://lh3.googleusercontent.com/tjoYYwH7a5PB-pgKCWy8KQAzbF-nkm0SOGiORnr3irJlY0XxqKo3y7wgfURPrD3SLDNglZj41QysaoGrdMe0kCexdPDIvd7mfcTSSpklfMChflbxZdyK5tCd9jlyH6Xe3eLaJGnD">
            <a:extLst>
              <a:ext uri="{FF2B5EF4-FFF2-40B4-BE49-F238E27FC236}">
                <a16:creationId xmlns:a16="http://schemas.microsoft.com/office/drawing/2014/main" id="{65A08FF6-881B-1A46-9E3E-8E16611CC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404" y="496773"/>
            <a:ext cx="2941430" cy="206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lh5.googleusercontent.com/DPTkjKd6DQt9u7u2lSe4wKwi4AzeUmf_-GCcgSQ7TvVrvS8R5RG7HUBMuZwqaS8doAUY59EhBUD5wzDUJ0amUGVj48BTgqi0N2Z3w5KSo36MdxH7d8V_Nz71QEN5B5m65-oS9Tlb">
            <a:extLst>
              <a:ext uri="{FF2B5EF4-FFF2-40B4-BE49-F238E27FC236}">
                <a16:creationId xmlns:a16="http://schemas.microsoft.com/office/drawing/2014/main" id="{52197DF1-D70B-104E-BD62-B742F2D06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15" y="2463986"/>
            <a:ext cx="2845408" cy="191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s://lh4.googleusercontent.com/hQ1qC9vQAzZDU1AHJDZc91TmE9gLMTCQW2peYt2yEybV_XYK0gKpsWLyU_ScJqKNkMxNys-5D0kobvE3tLkP30XDdKMtGuGIlhuLcxfNsn0sU4RciQR9QykayrgC6-W52tS5Fhyh">
            <a:extLst>
              <a:ext uri="{FF2B5EF4-FFF2-40B4-BE49-F238E27FC236}">
                <a16:creationId xmlns:a16="http://schemas.microsoft.com/office/drawing/2014/main" id="{D20813E1-387D-B446-A2AF-C8757C92C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176" y="4263498"/>
            <a:ext cx="2985658" cy="201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s://lh3.googleusercontent.com/hXbs-hQ8VAZy3DfvDTlIPFwZ2PYuTKbQnI-1sMcXKXYSo1_iIQsqgGfjjnw610491d_glNrttktTTG-a3lUQgARK1EROmP4ca7XnALdGZjEVY_eb3lnf_L2NLR5AkcDfvHf24Lpn">
            <a:extLst>
              <a:ext uri="{FF2B5EF4-FFF2-40B4-BE49-F238E27FC236}">
                <a16:creationId xmlns:a16="http://schemas.microsoft.com/office/drawing/2014/main" id="{2BCBA3B8-6CFD-9543-A433-9897FD211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546" y="491452"/>
            <a:ext cx="2915879" cy="205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https://lh6.googleusercontent.com/sLmWMnxqTQSTjetm9E15IPbnkqQEo9OIGmIWd0Qg4L-9p__MljgN5xp99Mkv9dgr5iCrsplWeo1CmPkwzAi7oJ_g0NwAb1FPGp26H24nkCoo_kZTZMBDR8GofuSH2o8k4hgUo1Ok">
            <a:extLst>
              <a:ext uri="{FF2B5EF4-FFF2-40B4-BE49-F238E27FC236}">
                <a16:creationId xmlns:a16="http://schemas.microsoft.com/office/drawing/2014/main" id="{2675B271-12DB-E443-BDDB-8CC25BCD3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019" y="2449653"/>
            <a:ext cx="2883946" cy="191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https://lh3.googleusercontent.com/U30agaNSIZUVFQT6yZMT1RpH-9y3Op8e0dxm8ZVuIfWld7ZTiKeWJvDPAqv33uE0YFHTO3OdMYO9mNm4RsoXgOuYtV8UNR4u7xOEoUR5YSn81EDyIecfgKu2_4qglHcRsH3AYanG">
            <a:extLst>
              <a:ext uri="{FF2B5EF4-FFF2-40B4-BE49-F238E27FC236}">
                <a16:creationId xmlns:a16="http://schemas.microsoft.com/office/drawing/2014/main" id="{5956D6DF-932C-634D-99E9-96D212AC7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328" y="4234129"/>
            <a:ext cx="2964097" cy="196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EFF3AE-E257-E248-BDFF-7262253692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41309" y="641542"/>
            <a:ext cx="2614845" cy="534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87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905CFAD9-EABE-4F83-B098-604752164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C99610E4-6194-4817-B152-498995E77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885E9F4-7DB6-4B77-B1FF-80BFCE812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B639A2B-C30C-4F6F-B847-6960F3CF8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D9926FA0-8ED1-4F3A-B23B-FD94D82C7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A102CD9-C25A-4A86-B9D3-D7280D914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941B91-95D3-704C-95DC-5E3697A22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300"/>
              <a:t>What does scaling position chi^2 do to other chi^2 components?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85735-F1B6-8F44-8E5C-2DDB7A1B4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302" y="3531204"/>
            <a:ext cx="2823919" cy="1610643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sz="1600" cap="all"/>
              <a:t>Improves energy chi^2</a:t>
            </a:r>
          </a:p>
        </p:txBody>
      </p:sp>
      <p:pic>
        <p:nvPicPr>
          <p:cNvPr id="8194" name="Picture 2" descr="https://lh6.googleusercontent.com/zVKRy3t9x9mJ2dMTq6ZZQKDn1HyABqCDAi5yv16VkTtLaWFDMnBY0mQrTUjTUWbizqbdLDybfKSbJ5Va2M1UNlqeMTzaWi9JH7FECD8SQqtq7rmnXmUTquXPFPZY4bRcMh0L_Wdn">
            <a:extLst>
              <a:ext uri="{FF2B5EF4-FFF2-40B4-BE49-F238E27FC236}">
                <a16:creationId xmlns:a16="http://schemas.microsoft.com/office/drawing/2014/main" id="{E6F1E52E-D5DB-214B-9F69-F8DA751D1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061" y="481108"/>
            <a:ext cx="3459985" cy="249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lh3.googleusercontent.com/aGVmSqHa7WBfOI8axa9ZMRd4J92JB0TRWoSMmTNvOkfjFEK4LkdocCC93JqHX9_8c9b02J9f-H5wH2y6uN_CysOocBjJ8W60tdrsT43-mGdrXONFfWwRKnkHDsapD1RhILlz7fn0">
            <a:extLst>
              <a:ext uri="{FF2B5EF4-FFF2-40B4-BE49-F238E27FC236}">
                <a16:creationId xmlns:a16="http://schemas.microsoft.com/office/drawing/2014/main" id="{67F680A6-E9C6-1E41-B58D-1D1B6AD0A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945" y="481108"/>
            <a:ext cx="3459985" cy="249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0676B93-40FB-4FA7-8E89-C24B7B1F8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6" descr="https://lh6.googleusercontent.com/FhvHwMKv2c8WHMgVIJ0DagH6_IWuEdn3UJNqcvyHW_mwQ9XnxCsB8BGNeWdmkramceZYG1OgC2b7GPrE22GI5CnrOVBOXV1SV6NdgkfXmBTQcD3h4Nzs_XcQ3NSs7dgYehTdhdkm">
            <a:extLst>
              <a:ext uri="{FF2B5EF4-FFF2-40B4-BE49-F238E27FC236}">
                <a16:creationId xmlns:a16="http://schemas.microsoft.com/office/drawing/2014/main" id="{EF0CA722-6D86-D14D-9AA6-C392DD2EC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061" y="3137285"/>
            <a:ext cx="3459985" cy="249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lh4.googleusercontent.com/-pUdZIK08KkqXCFYj5hSRCAHKFCwlqJVZK2x4PtqI1zT4kVXDEA_75FhTQDiHRyM4NFJQUHMoM8g8HMROzwRPTzrUDE1K2peOP2whcD6zsb8CcnWVME52s4ZWwEMk6Dlaqe8Esw9">
            <a:extLst>
              <a:ext uri="{FF2B5EF4-FFF2-40B4-BE49-F238E27FC236}">
                <a16:creationId xmlns:a16="http://schemas.microsoft.com/office/drawing/2014/main" id="{EA9B8A25-778B-184C-A524-82ABAC7AB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642" y="3138486"/>
            <a:ext cx="3459985" cy="249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3509D85C-1896-4695-A144-B562AFC58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D9F55CD-CB1D-4CB9-98D3-2BC602BC4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385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DD579-9DF0-0A47-BDA4-F37BC5BD7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EE7D-FDDC-F445-A33F-CA871EC45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each of the three fitting methods – proton only</a:t>
            </a:r>
          </a:p>
          <a:p>
            <a:r>
              <a:rPr lang="en-US" dirty="0"/>
              <a:t>Tune basin-hopping algorithm</a:t>
            </a:r>
          </a:p>
          <a:p>
            <a:r>
              <a:rPr lang="en-US" dirty="0"/>
              <a:t>Modify the objective (chi^2) function currently used to describe fitting accuracy</a:t>
            </a:r>
          </a:p>
        </p:txBody>
      </p:sp>
    </p:spTree>
    <p:extLst>
      <p:ext uri="{BB962C8B-B14F-4D97-AF65-F5344CB8AC3E}">
        <p14:creationId xmlns:p14="http://schemas.microsoft.com/office/powerpoint/2010/main" val="2874961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79">
            <a:extLst>
              <a:ext uri="{FF2B5EF4-FFF2-40B4-BE49-F238E27FC236}">
                <a16:creationId xmlns:a16="http://schemas.microsoft.com/office/drawing/2014/main" id="{58394E52-1609-430B-A7A5-BFF43EB9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3" name="Straight Connector 81">
            <a:extLst>
              <a:ext uri="{FF2B5EF4-FFF2-40B4-BE49-F238E27FC236}">
                <a16:creationId xmlns:a16="http://schemas.microsoft.com/office/drawing/2014/main" id="{8DC4616F-FBF8-4855-A506-67D86C06B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14021A7-96CF-6742-BAC5-8E1442ADF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/>
              <a:t>Total chi square</a:t>
            </a:r>
            <a:endParaRPr lang="en-US" dirty="0"/>
          </a:p>
        </p:txBody>
      </p:sp>
      <p:sp>
        <p:nvSpPr>
          <p:cNvPr id="1044" name="Rectangle 83">
            <a:extLst>
              <a:ext uri="{FF2B5EF4-FFF2-40B4-BE49-F238E27FC236}">
                <a16:creationId xmlns:a16="http://schemas.microsoft.com/office/drawing/2014/main" id="{D3697D93-D148-4A98-A3A4-98AA7C2B62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37" name="Content Placeholder 1036">
            <a:extLst>
              <a:ext uri="{FF2B5EF4-FFF2-40B4-BE49-F238E27FC236}">
                <a16:creationId xmlns:a16="http://schemas.microsoft.com/office/drawing/2014/main" id="{62695785-C90B-4B77-9078-CF6470202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US" dirty="0"/>
              <a:t>Used same cutting criteria as the ones in Josh’s thesis</a:t>
            </a:r>
          </a:p>
          <a:p>
            <a:r>
              <a:rPr lang="en-US" dirty="0"/>
              <a:t>Updated DE functional parameters to be the best ones found last week</a:t>
            </a:r>
          </a:p>
        </p:txBody>
      </p:sp>
      <p:grpSp>
        <p:nvGrpSpPr>
          <p:cNvPr id="1045" name="Group 85">
            <a:extLst>
              <a:ext uri="{FF2B5EF4-FFF2-40B4-BE49-F238E27FC236}">
                <a16:creationId xmlns:a16="http://schemas.microsoft.com/office/drawing/2014/main" id="{3F354BC6-2994-4F4D-AF23-2386109F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48D8A8A-377B-4E5C-BEFB-15AD256EB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Rectangle 87">
              <a:extLst>
                <a:ext uri="{FF2B5EF4-FFF2-40B4-BE49-F238E27FC236}">
                  <a16:creationId xmlns:a16="http://schemas.microsoft.com/office/drawing/2014/main" id="{C589EFFC-BCBD-45AD-9D67-24B6C7C56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0" name="Picture 6" descr="https://lh4.googleusercontent.com/8_tomMAk5Z3LjGFE08azpm1iFqxo-lmZmeP1BsjQwCc9K2gCFn80DxqACF5JC4De7OGSq-qaMA_qeBnRlvUtCKldnAZ9ZIuDDPXa6vWcaUL7AY3pVJ5VZDdLiFcSLfGcF_5jOnTt">
            <a:extLst>
              <a:ext uri="{FF2B5EF4-FFF2-40B4-BE49-F238E27FC236}">
                <a16:creationId xmlns:a16="http://schemas.microsoft.com/office/drawing/2014/main" id="{11E4CA9B-01D1-4C4A-8CC1-E872F2E092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8" r="1425" b="6"/>
          <a:stretch/>
        </p:blipFill>
        <p:spPr bwMode="auto">
          <a:xfrm>
            <a:off x="6094411" y="1116346"/>
            <a:ext cx="2328669" cy="185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oogleusercontent.com/jDEJczL4sVLxJg41aZshj9skUkOeySm4Ks0g6tngMjKdI3HG-egPOlzqUZco_9T0HzocnBDxuCv-sHpNDEsZoo1mmo7XZKepZ8IvZXwd45vIuYhuwXwRPMgWSd5WQY80dXH3rFXh">
            <a:extLst>
              <a:ext uri="{FF2B5EF4-FFF2-40B4-BE49-F238E27FC236}">
                <a16:creationId xmlns:a16="http://schemas.microsoft.com/office/drawing/2014/main" id="{EBEC8CC4-878D-054D-AE96-20C29FEB57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7" r="405"/>
          <a:stretch/>
        </p:blipFill>
        <p:spPr bwMode="auto">
          <a:xfrm>
            <a:off x="8586806" y="1124571"/>
            <a:ext cx="2328670" cy="184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6.googleusercontent.com/LvU_WDSE04UHrNdQwuud4x7_pgXMltGf1gCDM46FvMAyX4Q4eHHWNFnf1ArtQTdAQ7Y0T70gQIsTbpTwAtL3MXjCThMHClIm4CvXOzTcwcj1mZoPKzWjCveeEI-qKKIKpvDNS_KM">
            <a:extLst>
              <a:ext uri="{FF2B5EF4-FFF2-40B4-BE49-F238E27FC236}">
                <a16:creationId xmlns:a16="http://schemas.microsoft.com/office/drawing/2014/main" id="{85DEAA7D-C49C-3A41-B3EB-31125DFAE7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2" r="100" b="-6"/>
          <a:stretch/>
        </p:blipFill>
        <p:spPr bwMode="auto">
          <a:xfrm>
            <a:off x="6090777" y="3131195"/>
            <a:ext cx="2332303" cy="185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2" descr="https://lh4.googleusercontent.com/mqkPT-C6FEx-xHjNsan7qEIZxeKBO6u3eeC9Tq1RY34VWhPwd4OXVNCcYo-5Ujfq1JRwLekHZuIhIG86GLr0amClAI54aNQ4rPwNgujhYRHU1Eydqg2xSJJOhuVDoQYWb6l7Tppj">
            <a:extLst>
              <a:ext uri="{FF2B5EF4-FFF2-40B4-BE49-F238E27FC236}">
                <a16:creationId xmlns:a16="http://schemas.microsoft.com/office/drawing/2014/main" id="{FCBD697F-F66F-704B-AF1F-1D4F6A1395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9" r="-6" b="-6"/>
          <a:stretch/>
        </p:blipFill>
        <p:spPr bwMode="auto">
          <a:xfrm>
            <a:off x="8583174" y="3131196"/>
            <a:ext cx="2332303" cy="185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F190D68A-CD84-4965-890D-4829B6C1E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588CF8F-1D58-4649-9E47-A418EB852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110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E724B9E8-02C8-4B2E-8770-A00A67760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7B8AE548-0BFA-4792-9962-3375923C7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7639EF4-FA83-4D85-90FE-B831AF283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C87E76A-8F50-413D-9BFC-C5A1525BD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1" name="Rectangle 160">
            <a:extLst>
              <a:ext uri="{FF2B5EF4-FFF2-40B4-BE49-F238E27FC236}">
                <a16:creationId xmlns:a16="http://schemas.microsoft.com/office/drawing/2014/main" id="{773E595B-9F61-4FDD-9E17-2C1099059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7BC3662-B476-4E80-9DB8-92244082F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16EBC-125B-2846-9DFC-3528D76A4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3476" y="1468464"/>
            <a:ext cx="2858835" cy="1873219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/>
              <a:t>Total chi square – more vs. less cut</a:t>
            </a:r>
          </a:p>
        </p:txBody>
      </p:sp>
      <p:pic>
        <p:nvPicPr>
          <p:cNvPr id="4116" name="Picture 20" descr="https://lh6.googleusercontent.com/zt2tIiO9_vdWR287VBJYg6pYn6eXmSq9FKTDaR_BqYKMLg0tx2EIFUsRoVsb92UZeqsUbIHFcZiLM-bP-VHgImLBF53p10sieVxTMAXClBIjozMdqr0VXAAcRqeBf_pfae9MYTm6">
            <a:extLst>
              <a:ext uri="{FF2B5EF4-FFF2-40B4-BE49-F238E27FC236}">
                <a16:creationId xmlns:a16="http://schemas.microsoft.com/office/drawing/2014/main" id="{F4266BCD-E7BC-9A43-AAC1-16689B46C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27" y="481108"/>
            <a:ext cx="3459985" cy="249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ttps://lh6.googleusercontent.com/rsP_wD6tSF9ymfqJhN7F9FeaC2w9QC7vuvqaJT96wLxlerGmaZ11ArpFgOntffl_Qh_OtsnhJG7PsEmGaeaxobpNb5MtsNts6VkYd_2Zti8IWVzB5qOtKQSurM5xcL6XVKiPhxNx">
            <a:extLst>
              <a:ext uri="{FF2B5EF4-FFF2-40B4-BE49-F238E27FC236}">
                <a16:creationId xmlns:a16="http://schemas.microsoft.com/office/drawing/2014/main" id="{099C5061-7655-7448-897C-44CA044CA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508" y="1725834"/>
            <a:ext cx="3693150" cy="265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https://lh3.googleusercontent.com/s2NBZhTC2ZRs6xDLqqtWDiZGagr_DmDc7yvbO_G8TynZJv1eF9ggJ3RFAhuqAYYhchUM9AktHzX6fca-ShpQUdGNNhL54U2jR-kQnglyR9qtFAXARQCzEkLSB4dQAm6HMvECpt1k">
            <a:extLst>
              <a:ext uri="{FF2B5EF4-FFF2-40B4-BE49-F238E27FC236}">
                <a16:creationId xmlns:a16="http://schemas.microsoft.com/office/drawing/2014/main" id="{8D843B18-1F6B-5F47-A0AA-DAAA1ACC9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06" y="3138486"/>
            <a:ext cx="3549622" cy="249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9F824A54-888E-4305-AAC0-F58D136F2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0960" y="3526496"/>
            <a:ext cx="284442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67" name="Picture 166">
            <a:extLst>
              <a:ext uri="{FF2B5EF4-FFF2-40B4-BE49-F238E27FC236}">
                <a16:creationId xmlns:a16="http://schemas.microsoft.com/office/drawing/2014/main" id="{63C4FC2C-673A-4C7E-B73D-41007CF38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17C0D9D-2585-4972-BB3E-A26585F1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545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8" name="Rectangle 76">
            <a:extLst>
              <a:ext uri="{FF2B5EF4-FFF2-40B4-BE49-F238E27FC236}">
                <a16:creationId xmlns:a16="http://schemas.microsoft.com/office/drawing/2014/main" id="{58394E52-1609-430B-A7A5-BFF43EB9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59" name="Straight Connector 78">
            <a:extLst>
              <a:ext uri="{FF2B5EF4-FFF2-40B4-BE49-F238E27FC236}">
                <a16:creationId xmlns:a16="http://schemas.microsoft.com/office/drawing/2014/main" id="{8DC4616F-FBF8-4855-A506-67D86C06B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280C997-3EE6-B348-941A-1A0FC42F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dirty="0"/>
              <a:t>Position chi square</a:t>
            </a:r>
          </a:p>
        </p:txBody>
      </p:sp>
      <p:sp>
        <p:nvSpPr>
          <p:cNvPr id="2060" name="Rectangle 80">
            <a:extLst>
              <a:ext uri="{FF2B5EF4-FFF2-40B4-BE49-F238E27FC236}">
                <a16:creationId xmlns:a16="http://schemas.microsoft.com/office/drawing/2014/main" id="{D3697D93-D148-4A98-A3A4-98AA7C2B62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E507F-C86E-9841-B809-C4F86637A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2061" name="Group 82">
            <a:extLst>
              <a:ext uri="{FF2B5EF4-FFF2-40B4-BE49-F238E27FC236}">
                <a16:creationId xmlns:a16="http://schemas.microsoft.com/office/drawing/2014/main" id="{3F354BC6-2994-4F4D-AF23-2386109F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48D8A8A-377B-4E5C-BEFB-15AD256EB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589EFFC-BCBD-45AD-9D67-24B6C7C56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2" name="Picture 4" descr="https://lh3.googleusercontent.com/Xjn2IuHo4gYeULtQv77SIqSa61WsIJe4C22ag213ezEfw3o9K4vzt63uoMZF9Sz8O-gybHhylrvcjnuSv1Gpgjdx6KzWFclsVRvSGX5IadW41InOMcS7PwOXH6m5-UaRrUy7lF2h">
            <a:extLst>
              <a:ext uri="{FF2B5EF4-FFF2-40B4-BE49-F238E27FC236}">
                <a16:creationId xmlns:a16="http://schemas.microsoft.com/office/drawing/2014/main" id="{32240791-7CD9-E84A-8639-959E498FD2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5" r="1377" b="6"/>
          <a:stretch/>
        </p:blipFill>
        <p:spPr bwMode="auto">
          <a:xfrm>
            <a:off x="6094411" y="1116346"/>
            <a:ext cx="2328669" cy="185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lh5.googleusercontent.com/IIGDH-r3HXeDD91rEndQcpO6lnHSd7vUgeyLUHt7FC54lgh7HVG80Pf12e3uekAf4vj2p51fqshs7oedC1XtwTG9kewvulXdFXM3leIwaw8pRng6i5_n5JSwe6A6EIJkSHAb79gM">
            <a:extLst>
              <a:ext uri="{FF2B5EF4-FFF2-40B4-BE49-F238E27FC236}">
                <a16:creationId xmlns:a16="http://schemas.microsoft.com/office/drawing/2014/main" id="{F1CDE6D7-BC47-3E48-9DDE-30B7AF1789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3"/>
          <a:stretch/>
        </p:blipFill>
        <p:spPr bwMode="auto">
          <a:xfrm>
            <a:off x="8586806" y="1124571"/>
            <a:ext cx="2328670" cy="184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4.googleusercontent.com/4jsPx77A638nA7o_tsWEA2Sw8xuKXMitY1gqxhqyDHA-bYGl5NdEJflU6WPZ3eX0fU3SoO0GIdSkoNwguLe1S5nbhuHt7nPNFtypJeWAU9oxnojRLEiJaN1yiCLI1ugGmuQ8yNlc">
            <a:extLst>
              <a:ext uri="{FF2B5EF4-FFF2-40B4-BE49-F238E27FC236}">
                <a16:creationId xmlns:a16="http://schemas.microsoft.com/office/drawing/2014/main" id="{34507192-A954-FD4F-8BBC-75A867B8C7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5" r="647" b="-6"/>
          <a:stretch/>
        </p:blipFill>
        <p:spPr bwMode="auto">
          <a:xfrm>
            <a:off x="6090777" y="3131195"/>
            <a:ext cx="2332303" cy="185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lh4.googleusercontent.com/DEcc627CFTAezv_T9KKEbdaUHJFPJ4psPIEudtWfljzHmaPR8SKDPSgXwbDICXbT7IvLP_XU--EktMP5nuHlfIagk0jYDopwXAcd00Hd22Ugjcyk22HAhAd541BIFEZTqsnWYisT">
            <a:extLst>
              <a:ext uri="{FF2B5EF4-FFF2-40B4-BE49-F238E27FC236}">
                <a16:creationId xmlns:a16="http://schemas.microsoft.com/office/drawing/2014/main" id="{6C7A3179-CF9F-3C4C-B9AC-4B209A41D5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4" r="58" b="-6"/>
          <a:stretch/>
        </p:blipFill>
        <p:spPr bwMode="auto">
          <a:xfrm>
            <a:off x="8583174" y="3131196"/>
            <a:ext cx="2332303" cy="185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86">
            <a:extLst>
              <a:ext uri="{FF2B5EF4-FFF2-40B4-BE49-F238E27FC236}">
                <a16:creationId xmlns:a16="http://schemas.microsoft.com/office/drawing/2014/main" id="{F190D68A-CD84-4965-890D-4829B6C1E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63" name="Straight Connector 88">
            <a:extLst>
              <a:ext uri="{FF2B5EF4-FFF2-40B4-BE49-F238E27FC236}">
                <a16:creationId xmlns:a16="http://schemas.microsoft.com/office/drawing/2014/main" id="{7588CF8F-1D58-4649-9E47-A418EB852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178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E62F3B89-BAFE-4E06-B919-42B4E80B7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91BD5E2-496D-49A4-86BA-AE2A6D156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A7E563D-EB65-4E42-AA76-955E1D2FA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4161901"/>
            <a:ext cx="32704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8F65C18-5524-5945-B095-19D1BE9DD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2081834"/>
            <a:ext cx="3271789" cy="2086733"/>
          </a:xfrm>
        </p:spPr>
        <p:txBody>
          <a:bodyPr anchor="b">
            <a:normAutofit/>
          </a:bodyPr>
          <a:lstStyle/>
          <a:p>
            <a:r>
              <a:rPr lang="en-US" dirty="0"/>
              <a:t>Energy and vertex chi square</a:t>
            </a:r>
          </a:p>
        </p:txBody>
      </p:sp>
      <p:pic>
        <p:nvPicPr>
          <p:cNvPr id="3080" name="Picture 8" descr="https://lh6.googleusercontent.com/kh1Zfvk0eQhmfO3bSr4dcqljfATJvSeWUtRpU1LquZx9Hl_dx1vpd75G5ThgftD44Txg99ZfHapgx0Me1rEFIa31J-g6PZ9n8rwJ9hcNQBAIcR0n0GvWU7MG35trPfJejseroLPd">
            <a:extLst>
              <a:ext uri="{FF2B5EF4-FFF2-40B4-BE49-F238E27FC236}">
                <a16:creationId xmlns:a16="http://schemas.microsoft.com/office/drawing/2014/main" id="{21B760EB-E0B4-4345-92B2-99537DA81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03" y="1026103"/>
            <a:ext cx="2926609" cy="207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lh4.googleusercontent.com/5MAboSOeT86Y8rhT9AhygUJxtdVvaxwd2Q8WoU-Ur61dgPQvBFpsF7ukc2F3eDdAYnd9Z2dSJxVvTA6uy7SockWMdwrR82hYN7grsUel9TrvKLsVb9l9g8VCB4QK794aQMcokozo">
            <a:extLst>
              <a:ext uri="{FF2B5EF4-FFF2-40B4-BE49-F238E27FC236}">
                <a16:creationId xmlns:a16="http://schemas.microsoft.com/office/drawing/2014/main" id="{C129B1C7-3387-2B40-A448-CF1007E1A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939" y="1009679"/>
            <a:ext cx="2926610" cy="210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51292-76DB-8946-8CF6-9420926C2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7603" y="3641720"/>
            <a:ext cx="6016946" cy="1828848"/>
          </a:xfrm>
        </p:spPr>
        <p:txBody>
          <a:bodyPr>
            <a:normAutofit/>
          </a:bodyPr>
          <a:lstStyle/>
          <a:p>
            <a:r>
              <a:rPr lang="en-US" dirty="0"/>
              <a:t>The three methods do not seem to have significant differences in terms of fitting energy and vertex</a:t>
            </a:r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A98A1F10-DBC5-458F-A290-F8A66387B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ADD7D3E-7196-4C5F-B311-F75C99DC8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699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7C120-793A-9842-82AF-6172C4B70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Basin-hopping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8EF86-A2B9-7249-A8AB-EA61AE234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scipy.optimize.basinhopping</a:t>
            </a:r>
            <a:r>
              <a:rPr lang="en-US" dirty="0"/>
              <a:t>(f, ctr0, </a:t>
            </a:r>
            <a:r>
              <a:rPr lang="en-US" dirty="0">
                <a:solidFill>
                  <a:srgbClr val="FF0000"/>
                </a:solidFill>
              </a:rPr>
              <a:t>niter</a:t>
            </a:r>
            <a:r>
              <a:rPr lang="en-US" dirty="0"/>
              <a:t>=30,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=0.01, </a:t>
            </a:r>
            <a:r>
              <a:rPr lang="en-US" dirty="0" err="1">
                <a:solidFill>
                  <a:srgbClr val="FF0000"/>
                </a:solidFill>
              </a:rPr>
              <a:t>stepsize</a:t>
            </a:r>
            <a:r>
              <a:rPr lang="en-US" dirty="0"/>
              <a:t>=0.05, </a:t>
            </a:r>
            <a:r>
              <a:rPr lang="en-US" dirty="0" err="1"/>
              <a:t>minimizer_kwargs</a:t>
            </a:r>
            <a:r>
              <a:rPr lang="en-US" dirty="0"/>
              <a:t>={"</a:t>
            </a:r>
            <a:r>
              <a:rPr lang="en-US" dirty="0">
                <a:solidFill>
                  <a:srgbClr val="FF0000"/>
                </a:solidFill>
              </a:rPr>
              <a:t>method</a:t>
            </a:r>
            <a:r>
              <a:rPr lang="en-US" dirty="0"/>
              <a:t>": method})</a:t>
            </a:r>
          </a:p>
          <a:p>
            <a:r>
              <a:rPr lang="en-US" dirty="0"/>
              <a:t>niter: number of iterations (“jumps”)</a:t>
            </a:r>
          </a:p>
          <a:p>
            <a:r>
              <a:rPr lang="en-US" dirty="0" err="1"/>
              <a:t>Stepsize</a:t>
            </a:r>
            <a:r>
              <a:rPr lang="en-US" dirty="0"/>
              <a:t>: comparable to typical separation value between local minima</a:t>
            </a:r>
          </a:p>
          <a:p>
            <a:r>
              <a:rPr lang="en-US" dirty="0"/>
              <a:t>T: comparable to chi^2 difference between local minima</a:t>
            </a:r>
          </a:p>
          <a:p>
            <a:pPr lvl="1"/>
            <a:r>
              <a:rPr lang="en-US" dirty="0"/>
              <a:t>If f(new) &lt; f(old), steps are always accepted</a:t>
            </a:r>
          </a:p>
          <a:p>
            <a:pPr lvl="1"/>
            <a:r>
              <a:rPr lang="en-US" dirty="0"/>
              <a:t>Otherwise, steps are accepted with probability </a:t>
            </a:r>
            <a:r>
              <a:rPr lang="en-US" dirty="0" err="1"/>
              <a:t>exp</a:t>
            </a:r>
            <a:r>
              <a:rPr lang="en-US" dirty="0"/>
              <a:t>[(f(old)-f(new))/T], in order to get the search space out of a local minimum </a:t>
            </a:r>
          </a:p>
        </p:txBody>
      </p:sp>
    </p:spTree>
    <p:extLst>
      <p:ext uri="{BB962C8B-B14F-4D97-AF65-F5344CB8AC3E}">
        <p14:creationId xmlns:p14="http://schemas.microsoft.com/office/powerpoint/2010/main" val="3930570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CFA63B5-822F-471E-850F-22F2C9166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D664194-793F-4A65-B2D3-EE9DB6B13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A704970-435A-4722-A348-8F75C36B1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4161901"/>
            <a:ext cx="32704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DDDEF14-49D2-854A-9631-71B9E90D0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2081834"/>
            <a:ext cx="3271789" cy="208673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Local minimization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6A6BC-8A79-AD48-91A8-D0BEF959A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7603" y="798974"/>
            <a:ext cx="6016946" cy="1828848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900" cap="all"/>
              <a:t>From last summer: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900" cap="all"/>
              <a:t>T=0.01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900" cap="all"/>
              <a:t>Niter = 10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900" cap="all" err="1"/>
              <a:t>Stepsize</a:t>
            </a:r>
            <a:r>
              <a:rPr lang="en-US" sz="1900" cap="all"/>
              <a:t> = 0.05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FE415-79E9-8F4A-97D0-B68188DC9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603" y="3259153"/>
            <a:ext cx="2926609" cy="18949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08ECB0-D751-AA47-8B52-E3CCF33D4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755" y="1492120"/>
            <a:ext cx="3716399" cy="300099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B43BDD4-4FEE-4D40-A6EC-B47F95E99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AD341AA-6BBE-4E1C-B956-D876AE4D3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826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42CC-B3EE-304D-9F5F-EE6159619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T=0.01, STEPSIZE = 0.05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37B06-3345-284D-B15C-CF46099D1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N = 10:  </a:t>
            </a:r>
            <a:r>
              <a:rPr lang="en-US" sz="1600" dirty="0" err="1"/>
              <a:t>Nelder</a:t>
            </a:r>
            <a:r>
              <a:rPr lang="en-US" sz="1600" dirty="0"/>
              <a:t>-Mead 6.77s, </a:t>
            </a:r>
            <a:r>
              <a:rPr lang="en-US" sz="1600" dirty="0">
                <a:solidFill>
                  <a:srgbClr val="FF0000"/>
                </a:solidFill>
              </a:rPr>
              <a:t>46.03</a:t>
            </a:r>
            <a:r>
              <a:rPr lang="en-US" sz="1600" dirty="0"/>
              <a:t> SLSQP (Sequential Least Squares Programming): 1.58s, </a:t>
            </a:r>
            <a:r>
              <a:rPr lang="en-US" sz="1600" dirty="0">
                <a:solidFill>
                  <a:srgbClr val="FF0000"/>
                </a:solidFill>
              </a:rPr>
              <a:t>58.89</a:t>
            </a:r>
          </a:p>
          <a:p>
            <a:r>
              <a:rPr lang="en-US" sz="1600" dirty="0"/>
              <a:t>N = 15:  </a:t>
            </a:r>
            <a:r>
              <a:rPr lang="en-US" sz="1600" dirty="0" err="1"/>
              <a:t>Nelder</a:t>
            </a:r>
            <a:r>
              <a:rPr lang="en-US" sz="1600" dirty="0"/>
              <a:t>-Mead 7.02s, </a:t>
            </a:r>
            <a:r>
              <a:rPr lang="en-US" sz="1600" dirty="0">
                <a:solidFill>
                  <a:srgbClr val="FF0000"/>
                </a:solidFill>
              </a:rPr>
              <a:t>38.59</a:t>
            </a:r>
            <a:r>
              <a:rPr lang="en-US" sz="1600" dirty="0"/>
              <a:t> SLSQP: 1.95s, </a:t>
            </a:r>
            <a:r>
              <a:rPr lang="en-US" sz="1600" dirty="0">
                <a:solidFill>
                  <a:srgbClr val="FF0000"/>
                </a:solidFill>
              </a:rPr>
              <a:t>53.81</a:t>
            </a:r>
          </a:p>
          <a:p>
            <a:r>
              <a:rPr lang="en-US" sz="1600" dirty="0"/>
              <a:t>N = 20:  </a:t>
            </a:r>
            <a:r>
              <a:rPr lang="en-US" sz="1600" dirty="0" err="1"/>
              <a:t>Nelder</a:t>
            </a:r>
            <a:r>
              <a:rPr lang="en-US" sz="1600" dirty="0"/>
              <a:t>-Mead 10.32s, </a:t>
            </a:r>
            <a:r>
              <a:rPr lang="en-US" sz="1600" dirty="0">
                <a:solidFill>
                  <a:srgbClr val="FF0000"/>
                </a:solidFill>
              </a:rPr>
              <a:t>39.59</a:t>
            </a:r>
            <a:r>
              <a:rPr lang="en-US" sz="1600" dirty="0"/>
              <a:t> SLSQP: 2.8s, </a:t>
            </a:r>
            <a:r>
              <a:rPr lang="en-US" sz="1600" dirty="0">
                <a:solidFill>
                  <a:srgbClr val="FF0000"/>
                </a:solidFill>
              </a:rPr>
              <a:t>52.94</a:t>
            </a:r>
          </a:p>
          <a:p>
            <a:r>
              <a:rPr lang="en-US" sz="1600" dirty="0"/>
              <a:t>N = 25:  </a:t>
            </a:r>
            <a:r>
              <a:rPr lang="en-US" sz="1600" dirty="0" err="1"/>
              <a:t>Nelder</a:t>
            </a:r>
            <a:r>
              <a:rPr lang="en-US" sz="1600" dirty="0"/>
              <a:t>-Mead 12.46s, </a:t>
            </a:r>
            <a:r>
              <a:rPr lang="en-US" sz="1600" dirty="0">
                <a:solidFill>
                  <a:srgbClr val="FF0000"/>
                </a:solidFill>
              </a:rPr>
              <a:t>37.57</a:t>
            </a:r>
            <a:r>
              <a:rPr lang="en-US" sz="1600" dirty="0"/>
              <a:t> SLSQP: 3.5s, </a:t>
            </a:r>
            <a:r>
              <a:rPr lang="en-US" sz="1600" dirty="0">
                <a:solidFill>
                  <a:srgbClr val="FF0000"/>
                </a:solidFill>
              </a:rPr>
              <a:t>46.6</a:t>
            </a:r>
          </a:p>
          <a:p>
            <a:r>
              <a:rPr lang="en-US" sz="1600" dirty="0"/>
              <a:t>N = 30:  </a:t>
            </a:r>
            <a:r>
              <a:rPr lang="en-US" sz="1600" dirty="0" err="1"/>
              <a:t>Nelder</a:t>
            </a:r>
            <a:r>
              <a:rPr lang="en-US" sz="1600" dirty="0"/>
              <a:t>-Mead 25.5s, </a:t>
            </a:r>
            <a:r>
              <a:rPr lang="en-US" sz="1600" dirty="0">
                <a:solidFill>
                  <a:srgbClr val="FF0000"/>
                </a:solidFill>
              </a:rPr>
              <a:t>35.25</a:t>
            </a:r>
            <a:r>
              <a:rPr lang="en-US" sz="1600" dirty="0"/>
              <a:t> SLSQP: 3.7s, </a:t>
            </a:r>
            <a:r>
              <a:rPr lang="en-US" sz="1600" dirty="0">
                <a:solidFill>
                  <a:srgbClr val="FF0000"/>
                </a:solidFill>
              </a:rPr>
              <a:t>48.39</a:t>
            </a:r>
          </a:p>
          <a:p>
            <a:r>
              <a:rPr lang="en-US" sz="1600" dirty="0"/>
              <a:t>N = 35:  </a:t>
            </a:r>
            <a:r>
              <a:rPr lang="en-US" sz="1600" dirty="0" err="1"/>
              <a:t>Nelder</a:t>
            </a:r>
            <a:r>
              <a:rPr lang="en-US" sz="1600" dirty="0"/>
              <a:t>-Mead 30.25s, </a:t>
            </a:r>
            <a:r>
              <a:rPr lang="en-US" sz="1600" dirty="0">
                <a:solidFill>
                  <a:srgbClr val="FF0000"/>
                </a:solidFill>
              </a:rPr>
              <a:t>35.31</a:t>
            </a:r>
          </a:p>
          <a:p>
            <a:r>
              <a:rPr lang="en-US" sz="1600" dirty="0"/>
              <a:t>N = 40:  </a:t>
            </a:r>
            <a:r>
              <a:rPr lang="en-US" sz="1600" dirty="0" err="1"/>
              <a:t>Nelder</a:t>
            </a:r>
            <a:r>
              <a:rPr lang="en-US" sz="1600" dirty="0"/>
              <a:t>-Mead 20.04s, </a:t>
            </a:r>
            <a:r>
              <a:rPr lang="en-US" sz="1600" dirty="0">
                <a:solidFill>
                  <a:srgbClr val="FF0000"/>
                </a:solidFill>
              </a:rPr>
              <a:t>37.3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/>
              <a:t>T = 0.01, </a:t>
            </a:r>
            <a:r>
              <a:rPr lang="en-US" sz="1600" dirty="0" err="1"/>
              <a:t>stepsize</a:t>
            </a:r>
            <a:r>
              <a:rPr lang="en-US" sz="1600" dirty="0"/>
              <a:t> = 0.02, N = 20: chi^2 = </a:t>
            </a:r>
            <a:r>
              <a:rPr lang="en-US" sz="1600" dirty="0">
                <a:solidFill>
                  <a:srgbClr val="FF0000"/>
                </a:solidFill>
              </a:rPr>
              <a:t>34.11</a:t>
            </a:r>
          </a:p>
          <a:p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66495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{6C5E83AD-2842-BE4F-9BDC-44AE3CB2A09E}tf10001119</Template>
  <TotalTime>967</TotalTime>
  <Words>489</Words>
  <Application>Microsoft Macintosh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Gallery</vt:lpstr>
      <vt:lpstr>Weekly Report 9/25</vt:lpstr>
      <vt:lpstr>Tasks this week</vt:lpstr>
      <vt:lpstr>Total chi square</vt:lpstr>
      <vt:lpstr>Total chi square – more vs. less cut</vt:lpstr>
      <vt:lpstr>Position chi square</vt:lpstr>
      <vt:lpstr>Energy and vertex chi square</vt:lpstr>
      <vt:lpstr>Basin-hopping</vt:lpstr>
      <vt:lpstr>Local minimization methods</vt:lpstr>
      <vt:lpstr>T=0.01, STEPSIZE = 0.05</vt:lpstr>
      <vt:lpstr>Comparing with last summer</vt:lpstr>
      <vt:lpstr>The objective function</vt:lpstr>
      <vt:lpstr>Position chi^2</vt:lpstr>
      <vt:lpstr>Event 504 Differential  evolution</vt:lpstr>
      <vt:lpstr>Event 504 basin- hopping</vt:lpstr>
      <vt:lpstr>What does scaling position chi^2 do to other chi^2 components?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9/25</dc:title>
  <dc:creator>Chen, Christina</dc:creator>
  <cp:lastModifiedBy>Chen, Christina</cp:lastModifiedBy>
  <cp:revision>19</cp:revision>
  <dcterms:created xsi:type="dcterms:W3CDTF">2018-09-25T01:46:43Z</dcterms:created>
  <dcterms:modified xsi:type="dcterms:W3CDTF">2018-09-25T17:54:25Z</dcterms:modified>
</cp:coreProperties>
</file>