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8" r:id="rId3"/>
    <p:sldId id="257" r:id="rId4"/>
    <p:sldId id="259" r:id="rId5"/>
    <p:sldId id="270" r:id="rId6"/>
    <p:sldId id="282" r:id="rId7"/>
    <p:sldId id="283" r:id="rId8"/>
    <p:sldId id="284" r:id="rId9"/>
    <p:sldId id="261" r:id="rId10"/>
    <p:sldId id="273" r:id="rId11"/>
    <p:sldId id="281" r:id="rId12"/>
    <p:sldId id="274" r:id="rId13"/>
    <p:sldId id="262" r:id="rId14"/>
    <p:sldId id="276" r:id="rId15"/>
    <p:sldId id="279" r:id="rId16"/>
    <p:sldId id="280" r:id="rId17"/>
    <p:sldId id="263" r:id="rId18"/>
    <p:sldId id="267" r:id="rId19"/>
    <p:sldId id="265" r:id="rId20"/>
    <p:sldId id="268"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45"/>
    <p:restoredTop sz="82974"/>
  </p:normalViewPr>
  <p:slideViewPr>
    <p:cSldViewPr snapToGrid="0" snapToObjects="1">
      <p:cViewPr varScale="1">
        <p:scale>
          <a:sx n="92" d="100"/>
          <a:sy n="92" d="100"/>
        </p:scale>
        <p:origin x="3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2A81F-BE2D-B649-A43F-C2A97A4F7310}" type="datetimeFigureOut">
              <a:rPr lang="en-US" smtClean="0"/>
              <a:t>11/29/18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E4C082-B3DE-C344-B6D2-D970CC9489AC}" type="slidenum">
              <a:rPr lang="en-US" smtClean="0"/>
              <a:t>‹#›</a:t>
            </a:fld>
            <a:endParaRPr lang="en-US"/>
          </a:p>
        </p:txBody>
      </p:sp>
    </p:spTree>
    <p:extLst>
      <p:ext uri="{BB962C8B-B14F-4D97-AF65-F5344CB8AC3E}">
        <p14:creationId xmlns:p14="http://schemas.microsoft.com/office/powerpoint/2010/main" val="363757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43E4C082-B3DE-C344-B6D2-D970CC9489AC}" type="slidenum">
              <a:rPr lang="en-US" smtClean="0"/>
              <a:t>1</a:t>
            </a:fld>
            <a:endParaRPr lang="en-US"/>
          </a:p>
        </p:txBody>
      </p:sp>
    </p:spTree>
    <p:extLst>
      <p:ext uri="{BB962C8B-B14F-4D97-AF65-F5344CB8AC3E}">
        <p14:creationId xmlns:p14="http://schemas.microsoft.com/office/powerpoint/2010/main" val="1091797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Randomly selects n points within search space (population)</a:t>
            </a:r>
          </a:p>
          <a:p>
            <a:r>
              <a:rPr lang="en-US" dirty="0"/>
              <a:t>Recombines each point with other candidates in the population -&gt; there are different strategies for this</a:t>
            </a:r>
          </a:p>
          <a:p>
            <a:r>
              <a:rPr lang="en-US" dirty="0"/>
              <a:t>Decides whether the mutated points will be kept as the new candidate</a:t>
            </a:r>
          </a:p>
          <a:p>
            <a:r>
              <a:rPr lang="en-US" dirty="0"/>
              <a:t>Stops when the point with lowest objective function value is found and/or when the number of iteration is reached</a:t>
            </a:r>
          </a:p>
          <a:p>
            <a:endParaRPr lang="en-US" dirty="0"/>
          </a:p>
        </p:txBody>
      </p:sp>
      <p:sp>
        <p:nvSpPr>
          <p:cNvPr id="4" name="Slide Number Placeholder 3"/>
          <p:cNvSpPr>
            <a:spLocks noGrp="1"/>
          </p:cNvSpPr>
          <p:nvPr>
            <p:ph type="sldNum" sz="quarter" idx="5"/>
          </p:nvPr>
        </p:nvSpPr>
        <p:spPr/>
        <p:txBody>
          <a:bodyPr/>
          <a:lstStyle/>
          <a:p>
            <a:fld id="{43E4C082-B3DE-C344-B6D2-D970CC9489AC}" type="slidenum">
              <a:rPr lang="en-US" smtClean="0"/>
              <a:t>10</a:t>
            </a:fld>
            <a:endParaRPr lang="en-US"/>
          </a:p>
        </p:txBody>
      </p:sp>
    </p:spTree>
    <p:extLst>
      <p:ext uri="{BB962C8B-B14F-4D97-AF65-F5344CB8AC3E}">
        <p14:creationId xmlns:p14="http://schemas.microsoft.com/office/powerpoint/2010/main" val="2989472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mimics the genetic algorithms </a:t>
            </a:r>
            <a:endParaRPr lang="en-US" dirty="0"/>
          </a:p>
          <a:p>
            <a:r>
              <a:rPr lang="en-US" dirty="0"/>
              <a:t>Randomly selects n points within search space (population)</a:t>
            </a:r>
          </a:p>
          <a:p>
            <a:r>
              <a:rPr lang="en-US" dirty="0"/>
              <a:t>Recombines each point with other candidates in the population -&gt; there are different strategies for this</a:t>
            </a:r>
          </a:p>
          <a:p>
            <a:r>
              <a:rPr lang="en-US" dirty="0"/>
              <a:t>Decides whether the mutated points will be kept as the new candidate</a:t>
            </a:r>
          </a:p>
          <a:p>
            <a:r>
              <a:rPr lang="en-US" dirty="0"/>
              <a:t>Stops when the point with lowest objective function value is found and/or when the number of iteration is reached</a:t>
            </a:r>
          </a:p>
          <a:p>
            <a:endParaRPr lang="en-US" dirty="0"/>
          </a:p>
        </p:txBody>
      </p:sp>
      <p:sp>
        <p:nvSpPr>
          <p:cNvPr id="4" name="Slide Number Placeholder 3"/>
          <p:cNvSpPr>
            <a:spLocks noGrp="1"/>
          </p:cNvSpPr>
          <p:nvPr>
            <p:ph type="sldNum" sz="quarter" idx="5"/>
          </p:nvPr>
        </p:nvSpPr>
        <p:spPr/>
        <p:txBody>
          <a:bodyPr/>
          <a:lstStyle/>
          <a:p>
            <a:fld id="{43E4C082-B3DE-C344-B6D2-D970CC9489AC}" type="slidenum">
              <a:rPr lang="en-US" smtClean="0"/>
              <a:t>11</a:t>
            </a:fld>
            <a:endParaRPr lang="en-US"/>
          </a:p>
        </p:txBody>
      </p:sp>
    </p:spTree>
    <p:extLst>
      <p:ext uri="{BB962C8B-B14F-4D97-AF65-F5344CB8AC3E}">
        <p14:creationId xmlns:p14="http://schemas.microsoft.com/office/powerpoint/2010/main" val="3651162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Randomly selects n points within search space (population)</a:t>
            </a:r>
          </a:p>
          <a:p>
            <a:r>
              <a:rPr lang="en-US" dirty="0"/>
              <a:t>Recombines each point with other candidates in the population -&gt; there are different strategies for this</a:t>
            </a:r>
          </a:p>
          <a:p>
            <a:r>
              <a:rPr lang="en-US" dirty="0"/>
              <a:t>Decides whether the mutated points will be kept as the new candidate</a:t>
            </a:r>
          </a:p>
          <a:p>
            <a:r>
              <a:rPr lang="en-US" dirty="0"/>
              <a:t>Stops when the point with lowest objective function value is found and/or when the number of iteration is reached</a:t>
            </a:r>
          </a:p>
          <a:p>
            <a:endParaRPr lang="en-US" dirty="0"/>
          </a:p>
        </p:txBody>
      </p:sp>
      <p:sp>
        <p:nvSpPr>
          <p:cNvPr id="4" name="Slide Number Placeholder 3"/>
          <p:cNvSpPr>
            <a:spLocks noGrp="1"/>
          </p:cNvSpPr>
          <p:nvPr>
            <p:ph type="sldNum" sz="quarter" idx="5"/>
          </p:nvPr>
        </p:nvSpPr>
        <p:spPr/>
        <p:txBody>
          <a:bodyPr/>
          <a:lstStyle/>
          <a:p>
            <a:fld id="{43E4C082-B3DE-C344-B6D2-D970CC9489AC}" type="slidenum">
              <a:rPr lang="en-US" smtClean="0"/>
              <a:t>12</a:t>
            </a:fld>
            <a:endParaRPr lang="en-US"/>
          </a:p>
        </p:txBody>
      </p:sp>
    </p:spTree>
    <p:extLst>
      <p:ext uri="{BB962C8B-B14F-4D97-AF65-F5344CB8AC3E}">
        <p14:creationId xmlns:p14="http://schemas.microsoft.com/office/powerpoint/2010/main" val="3188209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Global stepping algorithm + local minimization algorithm</a:t>
            </a:r>
          </a:p>
          <a:p>
            <a:r>
              <a:rPr lang="en-US" dirty="0"/>
              <a:t>Calculates local minimum based on the starting point</a:t>
            </a:r>
          </a:p>
          <a:p>
            <a:r>
              <a:rPr lang="en-US" dirty="0"/>
              <a:t>Applies a random perturbation to the coordinates</a:t>
            </a:r>
          </a:p>
          <a:p>
            <a:r>
              <a:rPr lang="en-US" dirty="0"/>
              <a:t>Calculates local minimum at new location, then accepts/rejects the new candidate using Metropolis criteria</a:t>
            </a:r>
          </a:p>
          <a:p>
            <a:r>
              <a:rPr lang="en-US" dirty="0"/>
              <a:t>Stops when the number of iteration is reached</a:t>
            </a:r>
          </a:p>
          <a:p>
            <a:endParaRPr lang="en-US" dirty="0"/>
          </a:p>
        </p:txBody>
      </p:sp>
      <p:sp>
        <p:nvSpPr>
          <p:cNvPr id="4" name="Slide Number Placeholder 3"/>
          <p:cNvSpPr>
            <a:spLocks noGrp="1"/>
          </p:cNvSpPr>
          <p:nvPr>
            <p:ph type="sldNum" sz="quarter" idx="5"/>
          </p:nvPr>
        </p:nvSpPr>
        <p:spPr/>
        <p:txBody>
          <a:bodyPr/>
          <a:lstStyle/>
          <a:p>
            <a:fld id="{43E4C082-B3DE-C344-B6D2-D970CC9489AC}" type="slidenum">
              <a:rPr lang="en-US" smtClean="0"/>
              <a:t>13</a:t>
            </a:fld>
            <a:endParaRPr lang="en-US"/>
          </a:p>
        </p:txBody>
      </p:sp>
    </p:spTree>
    <p:extLst>
      <p:ext uri="{BB962C8B-B14F-4D97-AF65-F5344CB8AC3E}">
        <p14:creationId xmlns:p14="http://schemas.microsoft.com/office/powerpoint/2010/main" val="3516644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Global stepping algorithm + local minimization algorithm</a:t>
            </a:r>
          </a:p>
          <a:p>
            <a:r>
              <a:rPr lang="en-US" dirty="0"/>
              <a:t>Calculates local minimum based on the starting point</a:t>
            </a:r>
          </a:p>
          <a:p>
            <a:r>
              <a:rPr lang="en-US" dirty="0"/>
              <a:t>Applies a random perturbation to the coordinates</a:t>
            </a:r>
          </a:p>
          <a:p>
            <a:r>
              <a:rPr lang="en-US" dirty="0"/>
              <a:t>Calculates local minimum at new location, then accepts/rejects the new candidate using Metropolis criteria</a:t>
            </a:r>
          </a:p>
          <a:p>
            <a:r>
              <a:rPr lang="en-US" dirty="0"/>
              <a:t>Stops when the number of iteration is reached</a:t>
            </a:r>
          </a:p>
          <a:p>
            <a:endParaRPr lang="en-US" dirty="0"/>
          </a:p>
        </p:txBody>
      </p:sp>
      <p:sp>
        <p:nvSpPr>
          <p:cNvPr id="4" name="Slide Number Placeholder 3"/>
          <p:cNvSpPr>
            <a:spLocks noGrp="1"/>
          </p:cNvSpPr>
          <p:nvPr>
            <p:ph type="sldNum" sz="quarter" idx="5"/>
          </p:nvPr>
        </p:nvSpPr>
        <p:spPr/>
        <p:txBody>
          <a:bodyPr/>
          <a:lstStyle/>
          <a:p>
            <a:fld id="{43E4C082-B3DE-C344-B6D2-D970CC9489AC}" type="slidenum">
              <a:rPr lang="en-US" smtClean="0"/>
              <a:t>14</a:t>
            </a:fld>
            <a:endParaRPr lang="en-US"/>
          </a:p>
        </p:txBody>
      </p:sp>
    </p:spTree>
    <p:extLst>
      <p:ext uri="{BB962C8B-B14F-4D97-AF65-F5344CB8AC3E}">
        <p14:creationId xmlns:p14="http://schemas.microsoft.com/office/powerpoint/2010/main" val="3295742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Global stepping algorithm + local minimization algorithm</a:t>
            </a:r>
          </a:p>
          <a:p>
            <a:r>
              <a:rPr lang="en-US" dirty="0"/>
              <a:t>Calculates local minimum based on the starting point</a:t>
            </a:r>
          </a:p>
          <a:p>
            <a:r>
              <a:rPr lang="en-US" dirty="0"/>
              <a:t>Applies a random perturbation to the coordinates</a:t>
            </a:r>
          </a:p>
          <a:p>
            <a:r>
              <a:rPr lang="en-US" dirty="0"/>
              <a:t>Calculates local minimum at new location, then accepts/rejects the new candidate using Metropolis criteria</a:t>
            </a:r>
          </a:p>
          <a:p>
            <a:r>
              <a:rPr lang="en-US" dirty="0"/>
              <a:t>Stops when the number of iteration is reached</a:t>
            </a:r>
          </a:p>
          <a:p>
            <a:endParaRPr lang="en-US" dirty="0"/>
          </a:p>
        </p:txBody>
      </p:sp>
      <p:sp>
        <p:nvSpPr>
          <p:cNvPr id="4" name="Slide Number Placeholder 3"/>
          <p:cNvSpPr>
            <a:spLocks noGrp="1"/>
          </p:cNvSpPr>
          <p:nvPr>
            <p:ph type="sldNum" sz="quarter" idx="5"/>
          </p:nvPr>
        </p:nvSpPr>
        <p:spPr/>
        <p:txBody>
          <a:bodyPr/>
          <a:lstStyle/>
          <a:p>
            <a:fld id="{43E4C082-B3DE-C344-B6D2-D970CC9489AC}" type="slidenum">
              <a:rPr lang="en-US" smtClean="0"/>
              <a:t>15</a:t>
            </a:fld>
            <a:endParaRPr lang="en-US"/>
          </a:p>
        </p:txBody>
      </p:sp>
    </p:spTree>
    <p:extLst>
      <p:ext uri="{BB962C8B-B14F-4D97-AF65-F5344CB8AC3E}">
        <p14:creationId xmlns:p14="http://schemas.microsoft.com/office/powerpoint/2010/main" val="4029574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Global stepping algorithm + local minimization algorithm</a:t>
            </a:r>
          </a:p>
          <a:p>
            <a:r>
              <a:rPr lang="en-US" dirty="0"/>
              <a:t>Calculates local minimum based on the starting point</a:t>
            </a:r>
          </a:p>
          <a:p>
            <a:r>
              <a:rPr lang="en-US" dirty="0"/>
              <a:t>Applies a random perturbation to the coordinates</a:t>
            </a:r>
          </a:p>
          <a:p>
            <a:r>
              <a:rPr lang="en-US" dirty="0"/>
              <a:t>Calculates local minimum at new location, then accepts/rejects the new candidate using Metropolis criteria</a:t>
            </a:r>
          </a:p>
          <a:p>
            <a:r>
              <a:rPr lang="en-US" dirty="0"/>
              <a:t>Stops when the number of iteration is reached</a:t>
            </a:r>
          </a:p>
          <a:p>
            <a:endParaRPr lang="en-US" dirty="0"/>
          </a:p>
        </p:txBody>
      </p:sp>
      <p:sp>
        <p:nvSpPr>
          <p:cNvPr id="4" name="Slide Number Placeholder 3"/>
          <p:cNvSpPr>
            <a:spLocks noGrp="1"/>
          </p:cNvSpPr>
          <p:nvPr>
            <p:ph type="sldNum" sz="quarter" idx="5"/>
          </p:nvPr>
        </p:nvSpPr>
        <p:spPr/>
        <p:txBody>
          <a:bodyPr/>
          <a:lstStyle/>
          <a:p>
            <a:fld id="{43E4C082-B3DE-C344-B6D2-D970CC9489AC}" type="slidenum">
              <a:rPr lang="en-US" smtClean="0"/>
              <a:t>16</a:t>
            </a:fld>
            <a:endParaRPr lang="en-US"/>
          </a:p>
        </p:txBody>
      </p:sp>
    </p:spTree>
    <p:extLst>
      <p:ext uri="{BB962C8B-B14F-4D97-AF65-F5344CB8AC3E}">
        <p14:creationId xmlns:p14="http://schemas.microsoft.com/office/powerpoint/2010/main" val="3961194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proton events only: we fitted the hand-labeled proton events, but ideally we use machine learning to classify proton events first</a:t>
            </a:r>
          </a:p>
          <a:p>
            <a:r>
              <a:rPr lang="en-US" dirty="0"/>
              <a:t>the lower the better!</a:t>
            </a:r>
          </a:p>
        </p:txBody>
      </p:sp>
      <p:sp>
        <p:nvSpPr>
          <p:cNvPr id="4" name="Slide Number Placeholder 3"/>
          <p:cNvSpPr>
            <a:spLocks noGrp="1"/>
          </p:cNvSpPr>
          <p:nvPr>
            <p:ph type="sldNum" sz="quarter" idx="5"/>
          </p:nvPr>
        </p:nvSpPr>
        <p:spPr/>
        <p:txBody>
          <a:bodyPr/>
          <a:lstStyle/>
          <a:p>
            <a:fld id="{43E4C082-B3DE-C344-B6D2-D970CC9489AC}" type="slidenum">
              <a:rPr lang="en-US" smtClean="0"/>
              <a:t>17</a:t>
            </a:fld>
            <a:endParaRPr lang="en-US"/>
          </a:p>
        </p:txBody>
      </p:sp>
    </p:spTree>
    <p:extLst>
      <p:ext uri="{BB962C8B-B14F-4D97-AF65-F5344CB8AC3E}">
        <p14:creationId xmlns:p14="http://schemas.microsoft.com/office/powerpoint/2010/main" val="1894938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accurate is the fitting for track position, energy, and vertex position.</a:t>
            </a:r>
          </a:p>
          <a:p>
            <a:r>
              <a:rPr lang="en-US" dirty="0"/>
              <a:t>the sigma here are arbitrarily defined; although it is unitless it doesn’t make sense to add them together</a:t>
            </a:r>
          </a:p>
        </p:txBody>
      </p:sp>
      <p:sp>
        <p:nvSpPr>
          <p:cNvPr id="4" name="Slide Number Placeholder 3"/>
          <p:cNvSpPr>
            <a:spLocks noGrp="1"/>
          </p:cNvSpPr>
          <p:nvPr>
            <p:ph type="sldNum" sz="quarter" idx="5"/>
          </p:nvPr>
        </p:nvSpPr>
        <p:spPr/>
        <p:txBody>
          <a:bodyPr/>
          <a:lstStyle/>
          <a:p>
            <a:fld id="{43E4C082-B3DE-C344-B6D2-D970CC9489AC}" type="slidenum">
              <a:rPr lang="en-US" smtClean="0"/>
              <a:t>18</a:t>
            </a:fld>
            <a:endParaRPr lang="en-US"/>
          </a:p>
        </p:txBody>
      </p:sp>
    </p:spTree>
    <p:extLst>
      <p:ext uri="{BB962C8B-B14F-4D97-AF65-F5344CB8AC3E}">
        <p14:creationId xmlns:p14="http://schemas.microsoft.com/office/powerpoint/2010/main" val="1887497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re-coded the MC algorithm on a single python file</a:t>
            </a:r>
          </a:p>
        </p:txBody>
      </p:sp>
      <p:sp>
        <p:nvSpPr>
          <p:cNvPr id="4" name="Slide Number Placeholder 3"/>
          <p:cNvSpPr>
            <a:spLocks noGrp="1"/>
          </p:cNvSpPr>
          <p:nvPr>
            <p:ph type="sldNum" sz="quarter" idx="5"/>
          </p:nvPr>
        </p:nvSpPr>
        <p:spPr/>
        <p:txBody>
          <a:bodyPr/>
          <a:lstStyle/>
          <a:p>
            <a:fld id="{43E4C082-B3DE-C344-B6D2-D970CC9489AC}" type="slidenum">
              <a:rPr lang="en-US" smtClean="0"/>
              <a:t>19</a:t>
            </a:fld>
            <a:endParaRPr lang="en-US"/>
          </a:p>
        </p:txBody>
      </p:sp>
    </p:spTree>
    <p:extLst>
      <p:ext uri="{BB962C8B-B14F-4D97-AF65-F5344CB8AC3E}">
        <p14:creationId xmlns:p14="http://schemas.microsoft.com/office/powerpoint/2010/main" val="306772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active volume, </a:t>
            </a:r>
          </a:p>
          <a:p>
            <a:r>
              <a:rPr lang="en-US" dirty="0"/>
              <a:t>surrounded by magnetic field generated by a solenoid</a:t>
            </a:r>
          </a:p>
          <a:p>
            <a:r>
              <a:rPr lang="en-US" dirty="0"/>
              <a:t>an uniform electric field</a:t>
            </a:r>
          </a:p>
          <a:p>
            <a:r>
              <a:rPr lang="en-US" dirty="0"/>
              <a:t>pad plane receives charge signals as particle travels through the active volume; the large number of pads increases the spatial resolution of the detector</a:t>
            </a:r>
          </a:p>
        </p:txBody>
      </p:sp>
      <p:sp>
        <p:nvSpPr>
          <p:cNvPr id="4" name="Slide Number Placeholder 3"/>
          <p:cNvSpPr>
            <a:spLocks noGrp="1"/>
          </p:cNvSpPr>
          <p:nvPr>
            <p:ph type="sldNum" sz="quarter" idx="5"/>
          </p:nvPr>
        </p:nvSpPr>
        <p:spPr/>
        <p:txBody>
          <a:bodyPr/>
          <a:lstStyle/>
          <a:p>
            <a:fld id="{43E4C082-B3DE-C344-B6D2-D970CC9489AC}" type="slidenum">
              <a:rPr lang="en-US" smtClean="0"/>
              <a:t>2</a:t>
            </a:fld>
            <a:endParaRPr lang="en-US"/>
          </a:p>
        </p:txBody>
      </p:sp>
    </p:spTree>
    <p:extLst>
      <p:ext uri="{BB962C8B-B14F-4D97-AF65-F5344CB8AC3E}">
        <p14:creationId xmlns:p14="http://schemas.microsoft.com/office/powerpoint/2010/main" val="2689825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step before fitting; allows us to only test fitting on proton events to determine best method</a:t>
            </a:r>
          </a:p>
        </p:txBody>
      </p:sp>
      <p:sp>
        <p:nvSpPr>
          <p:cNvPr id="4" name="Slide Number Placeholder 3"/>
          <p:cNvSpPr>
            <a:spLocks noGrp="1"/>
          </p:cNvSpPr>
          <p:nvPr>
            <p:ph type="sldNum" sz="quarter" idx="5"/>
          </p:nvPr>
        </p:nvSpPr>
        <p:spPr/>
        <p:txBody>
          <a:bodyPr/>
          <a:lstStyle/>
          <a:p>
            <a:fld id="{43E4C082-B3DE-C344-B6D2-D970CC9489AC}" type="slidenum">
              <a:rPr lang="en-US" smtClean="0"/>
              <a:t>20</a:t>
            </a:fld>
            <a:endParaRPr lang="en-US"/>
          </a:p>
        </p:txBody>
      </p:sp>
    </p:spTree>
    <p:extLst>
      <p:ext uri="{BB962C8B-B14F-4D97-AF65-F5344CB8AC3E}">
        <p14:creationId xmlns:p14="http://schemas.microsoft.com/office/powerpoint/2010/main" val="1448785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We want to explore the physical properties of exotic nuclei by understanding the nuclear </a:t>
            </a:r>
            <a:r>
              <a:rPr lang="en-US" sz="1200" b="0" i="0" u="none" strike="noStrike" kern="1200">
                <a:solidFill>
                  <a:schemeClr val="tx1"/>
                </a:solidFill>
                <a:effectLst/>
                <a:latin typeface="+mn-lt"/>
                <a:ea typeface="+mn-ea"/>
                <a:cs typeface="+mn-cs"/>
              </a:rPr>
              <a:t>shell structures </a:t>
            </a:r>
            <a:r>
              <a:rPr lang="en-US" sz="1200" b="0" i="0" u="none" strike="noStrike" kern="1200" dirty="0">
                <a:solidFill>
                  <a:schemeClr val="tx1"/>
                </a:solidFill>
                <a:effectLst/>
                <a:latin typeface="+mn-lt"/>
                <a:ea typeface="+mn-ea"/>
                <a:cs typeface="+mn-cs"/>
              </a:rPr>
              <a:t>of them.</a:t>
            </a:r>
          </a:p>
          <a:p>
            <a:r>
              <a:rPr lang="en-US" sz="1200" b="0" i="0" u="none" strike="noStrike" kern="1200" dirty="0">
                <a:solidFill>
                  <a:schemeClr val="tx1"/>
                </a:solidFill>
                <a:effectLst/>
                <a:latin typeface="+mn-lt"/>
                <a:ea typeface="+mn-ea"/>
                <a:cs typeface="+mn-cs"/>
              </a:rPr>
              <a:t>Here is a plot of the spiral track. It’s spiral with decreased radius because of the Lorentz force (charged particle in an electric and magnetic field), and the energy loss described by the Bethe formula</a:t>
            </a:r>
          </a:p>
          <a:p>
            <a:r>
              <a:rPr lang="en-US" sz="1200" b="0" i="0" u="none" strike="noStrike" kern="1200" dirty="0">
                <a:solidFill>
                  <a:schemeClr val="tx1"/>
                </a:solidFill>
                <a:effectLst/>
                <a:latin typeface="+mn-lt"/>
                <a:ea typeface="+mn-ea"/>
                <a:cs typeface="+mn-cs"/>
              </a:rPr>
              <a:t>Using the track fitting algorithm we are able to extract the kinematic properties of the proton that can eventually help us understand the physics of the Argon isotope.</a:t>
            </a:r>
            <a:endParaRPr lang="en-US" dirty="0"/>
          </a:p>
        </p:txBody>
      </p:sp>
      <p:sp>
        <p:nvSpPr>
          <p:cNvPr id="4" name="Slide Number Placeholder 3"/>
          <p:cNvSpPr>
            <a:spLocks noGrp="1"/>
          </p:cNvSpPr>
          <p:nvPr>
            <p:ph type="sldNum" sz="quarter" idx="5"/>
          </p:nvPr>
        </p:nvSpPr>
        <p:spPr/>
        <p:txBody>
          <a:bodyPr/>
          <a:lstStyle/>
          <a:p>
            <a:fld id="{43E4C082-B3DE-C344-B6D2-D970CC9489AC}" type="slidenum">
              <a:rPr lang="en-US" smtClean="0"/>
              <a:t>3</a:t>
            </a:fld>
            <a:endParaRPr lang="en-US"/>
          </a:p>
        </p:txBody>
      </p:sp>
    </p:spTree>
    <p:extLst>
      <p:ext uri="{BB962C8B-B14F-4D97-AF65-F5344CB8AC3E}">
        <p14:creationId xmlns:p14="http://schemas.microsoft.com/office/powerpoint/2010/main" val="641100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thing we are trying to “optimize” is called the objective function, which describes how well the fitting result is.</a:t>
            </a:r>
            <a:endParaRPr lang="en-US" dirty="0"/>
          </a:p>
          <a:p>
            <a:r>
              <a:rPr lang="en-US" sz="1200" b="0" i="0" u="none" strike="noStrike" kern="1200" dirty="0">
                <a:solidFill>
                  <a:schemeClr val="tx1"/>
                </a:solidFill>
                <a:effectLst/>
                <a:latin typeface="+mn-lt"/>
                <a:ea typeface="+mn-ea"/>
                <a:cs typeface="+mn-cs"/>
              </a:rPr>
              <a:t>However, what if the function is too complicated and has six dimensions? Here is a plot of our function across one dimension, and it is already too messy to analyze using mathematical models.</a:t>
            </a:r>
          </a:p>
          <a:p>
            <a:r>
              <a:rPr lang="en-US" sz="1200" b="0" i="0" u="none" strike="noStrike" kern="1200" dirty="0">
                <a:solidFill>
                  <a:schemeClr val="tx1"/>
                </a:solidFill>
                <a:effectLst/>
                <a:latin typeface="+mn-lt"/>
                <a:ea typeface="+mn-ea"/>
                <a:cs typeface="+mn-cs"/>
              </a:rPr>
              <a:t>The algorithm involves randomly generating the parameters that are used to describe the track, then generating the simulated track using those parameters, and finally compare the simulated track with the real track to determine the objective function value.</a:t>
            </a:r>
            <a:endParaRPr lang="en-US" dirty="0"/>
          </a:p>
        </p:txBody>
      </p:sp>
      <p:sp>
        <p:nvSpPr>
          <p:cNvPr id="4" name="Slide Number Placeholder 3"/>
          <p:cNvSpPr>
            <a:spLocks noGrp="1"/>
          </p:cNvSpPr>
          <p:nvPr>
            <p:ph type="sldNum" sz="quarter" idx="5"/>
          </p:nvPr>
        </p:nvSpPr>
        <p:spPr/>
        <p:txBody>
          <a:bodyPr/>
          <a:lstStyle/>
          <a:p>
            <a:fld id="{43E4C082-B3DE-C344-B6D2-D970CC9489AC}" type="slidenum">
              <a:rPr lang="en-US" smtClean="0"/>
              <a:t>4</a:t>
            </a:fld>
            <a:endParaRPr lang="en-US"/>
          </a:p>
        </p:txBody>
      </p:sp>
    </p:spTree>
    <p:extLst>
      <p:ext uri="{BB962C8B-B14F-4D97-AF65-F5344CB8AC3E}">
        <p14:creationId xmlns:p14="http://schemas.microsoft.com/office/powerpoint/2010/main" val="385585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Starts with a seed point that contains the kinematic parameters in an array</a:t>
            </a:r>
          </a:p>
          <a:p>
            <a:r>
              <a:rPr lang="en-US" dirty="0"/>
              <a:t>Random generation of uniformly distributed candidate points around the seed point</a:t>
            </a:r>
          </a:p>
          <a:p>
            <a:r>
              <a:rPr lang="en-US" dirty="0"/>
              <a:t>The point with lowest objective function value is updated as the new seed point</a:t>
            </a:r>
          </a:p>
          <a:p>
            <a:r>
              <a:rPr lang="en-US" dirty="0"/>
              <a:t>Stops when the number of iteration is reached</a:t>
            </a:r>
          </a:p>
          <a:p>
            <a:endParaRPr lang="en-US" dirty="0"/>
          </a:p>
        </p:txBody>
      </p:sp>
      <p:sp>
        <p:nvSpPr>
          <p:cNvPr id="4" name="Slide Number Placeholder 3"/>
          <p:cNvSpPr>
            <a:spLocks noGrp="1"/>
          </p:cNvSpPr>
          <p:nvPr>
            <p:ph type="sldNum" sz="quarter" idx="5"/>
          </p:nvPr>
        </p:nvSpPr>
        <p:spPr/>
        <p:txBody>
          <a:bodyPr/>
          <a:lstStyle/>
          <a:p>
            <a:fld id="{43E4C082-B3DE-C344-B6D2-D970CC9489AC}" type="slidenum">
              <a:rPr lang="en-US" smtClean="0"/>
              <a:t>5</a:t>
            </a:fld>
            <a:endParaRPr lang="en-US"/>
          </a:p>
        </p:txBody>
      </p:sp>
    </p:spTree>
    <p:extLst>
      <p:ext uri="{BB962C8B-B14F-4D97-AF65-F5344CB8AC3E}">
        <p14:creationId xmlns:p14="http://schemas.microsoft.com/office/powerpoint/2010/main" val="404117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Starts with a seed point that contains the kinematic parameters in an array</a:t>
            </a:r>
          </a:p>
          <a:p>
            <a:r>
              <a:rPr lang="en-US" dirty="0"/>
              <a:t>Random generation of uniformly distributed candidate points around the seed point</a:t>
            </a:r>
          </a:p>
          <a:p>
            <a:r>
              <a:rPr lang="en-US" dirty="0"/>
              <a:t>The point with lowest objective function value is updated as the new seed point</a:t>
            </a:r>
          </a:p>
          <a:p>
            <a:r>
              <a:rPr lang="en-US" dirty="0"/>
              <a:t>Stops when the number of iteration is reached</a:t>
            </a:r>
          </a:p>
        </p:txBody>
      </p:sp>
      <p:sp>
        <p:nvSpPr>
          <p:cNvPr id="4" name="Slide Number Placeholder 3"/>
          <p:cNvSpPr>
            <a:spLocks noGrp="1"/>
          </p:cNvSpPr>
          <p:nvPr>
            <p:ph type="sldNum" sz="quarter" idx="5"/>
          </p:nvPr>
        </p:nvSpPr>
        <p:spPr/>
        <p:txBody>
          <a:bodyPr/>
          <a:lstStyle/>
          <a:p>
            <a:fld id="{43E4C082-B3DE-C344-B6D2-D970CC9489AC}" type="slidenum">
              <a:rPr lang="en-US" smtClean="0"/>
              <a:t>6</a:t>
            </a:fld>
            <a:endParaRPr lang="en-US"/>
          </a:p>
        </p:txBody>
      </p:sp>
    </p:spTree>
    <p:extLst>
      <p:ext uri="{BB962C8B-B14F-4D97-AF65-F5344CB8AC3E}">
        <p14:creationId xmlns:p14="http://schemas.microsoft.com/office/powerpoint/2010/main" val="3418371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Starts with a seed point that contains the kinematic parameters in an array</a:t>
            </a:r>
          </a:p>
          <a:p>
            <a:r>
              <a:rPr lang="en-US" dirty="0"/>
              <a:t>Random generation of uniformly distributed candidate points around the seed point</a:t>
            </a:r>
          </a:p>
          <a:p>
            <a:r>
              <a:rPr lang="en-US" dirty="0"/>
              <a:t>The point with lowest objective function value is updated as the new seed point</a:t>
            </a:r>
          </a:p>
          <a:p>
            <a:r>
              <a:rPr lang="en-US" dirty="0"/>
              <a:t>Stops when the number of iteration is reached</a:t>
            </a:r>
          </a:p>
        </p:txBody>
      </p:sp>
      <p:sp>
        <p:nvSpPr>
          <p:cNvPr id="4" name="Slide Number Placeholder 3"/>
          <p:cNvSpPr>
            <a:spLocks noGrp="1"/>
          </p:cNvSpPr>
          <p:nvPr>
            <p:ph type="sldNum" sz="quarter" idx="5"/>
          </p:nvPr>
        </p:nvSpPr>
        <p:spPr/>
        <p:txBody>
          <a:bodyPr/>
          <a:lstStyle/>
          <a:p>
            <a:fld id="{43E4C082-B3DE-C344-B6D2-D970CC9489AC}" type="slidenum">
              <a:rPr lang="en-US" smtClean="0"/>
              <a:t>7</a:t>
            </a:fld>
            <a:endParaRPr lang="en-US"/>
          </a:p>
        </p:txBody>
      </p:sp>
    </p:spTree>
    <p:extLst>
      <p:ext uri="{BB962C8B-B14F-4D97-AF65-F5344CB8AC3E}">
        <p14:creationId xmlns:p14="http://schemas.microsoft.com/office/powerpoint/2010/main" val="231295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Starts with a seed point that contains the kinematic parameters in an array</a:t>
            </a:r>
          </a:p>
          <a:p>
            <a:r>
              <a:rPr lang="en-US" dirty="0"/>
              <a:t>Random generation of uniformly distributed candidate points around the seed point</a:t>
            </a:r>
          </a:p>
          <a:p>
            <a:r>
              <a:rPr lang="en-US" dirty="0"/>
              <a:t>The point with lowest objective function value is updated as the new seed point</a:t>
            </a:r>
          </a:p>
          <a:p>
            <a:r>
              <a:rPr lang="en-US" dirty="0"/>
              <a:t>during the next iteration, generate same number of candidate points but on a smaller range – in order to achieve convergence</a:t>
            </a:r>
          </a:p>
          <a:p>
            <a:endParaRPr lang="en-US" dirty="0"/>
          </a:p>
        </p:txBody>
      </p:sp>
      <p:sp>
        <p:nvSpPr>
          <p:cNvPr id="4" name="Slide Number Placeholder 3"/>
          <p:cNvSpPr>
            <a:spLocks noGrp="1"/>
          </p:cNvSpPr>
          <p:nvPr>
            <p:ph type="sldNum" sz="quarter" idx="5"/>
          </p:nvPr>
        </p:nvSpPr>
        <p:spPr/>
        <p:txBody>
          <a:bodyPr/>
          <a:lstStyle/>
          <a:p>
            <a:fld id="{43E4C082-B3DE-C344-B6D2-D970CC9489AC}" type="slidenum">
              <a:rPr lang="en-US" smtClean="0"/>
              <a:t>8</a:t>
            </a:fld>
            <a:endParaRPr lang="en-US"/>
          </a:p>
        </p:txBody>
      </p:sp>
    </p:spTree>
    <p:extLst>
      <p:ext uri="{BB962C8B-B14F-4D97-AF65-F5344CB8AC3E}">
        <p14:creationId xmlns:p14="http://schemas.microsoft.com/office/powerpoint/2010/main" val="401457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Randomly selects n points within search space (population)</a:t>
            </a:r>
          </a:p>
          <a:p>
            <a:r>
              <a:rPr lang="en-US" dirty="0"/>
              <a:t>Recombines each point with other candidates in the population -&gt; there are different strategies for this</a:t>
            </a:r>
          </a:p>
          <a:p>
            <a:r>
              <a:rPr lang="en-US" dirty="0"/>
              <a:t>Decides whether the mutated points will be kept as the new candidate</a:t>
            </a:r>
          </a:p>
          <a:p>
            <a:r>
              <a:rPr lang="en-US" dirty="0"/>
              <a:t>Stops when the point with lowest objective function value is found and/or when the number of iteration is reached</a:t>
            </a:r>
          </a:p>
          <a:p>
            <a:endParaRPr lang="en-US" dirty="0"/>
          </a:p>
        </p:txBody>
      </p:sp>
      <p:sp>
        <p:nvSpPr>
          <p:cNvPr id="4" name="Slide Number Placeholder 3"/>
          <p:cNvSpPr>
            <a:spLocks noGrp="1"/>
          </p:cNvSpPr>
          <p:nvPr>
            <p:ph type="sldNum" sz="quarter" idx="5"/>
          </p:nvPr>
        </p:nvSpPr>
        <p:spPr/>
        <p:txBody>
          <a:bodyPr/>
          <a:lstStyle/>
          <a:p>
            <a:fld id="{43E4C082-B3DE-C344-B6D2-D970CC9489AC}" type="slidenum">
              <a:rPr lang="en-US" smtClean="0"/>
              <a:t>9</a:t>
            </a:fld>
            <a:endParaRPr lang="en-US"/>
          </a:p>
        </p:txBody>
      </p:sp>
    </p:spTree>
    <p:extLst>
      <p:ext uri="{BB962C8B-B14F-4D97-AF65-F5344CB8AC3E}">
        <p14:creationId xmlns:p14="http://schemas.microsoft.com/office/powerpoint/2010/main" val="4256860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11/29/18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ATTPC/pytpc"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BEE4-6978-A640-8FB0-CFFFB5D739BF}"/>
              </a:ext>
            </a:extLst>
          </p:cNvPr>
          <p:cNvSpPr>
            <a:spLocks noGrp="1"/>
          </p:cNvSpPr>
          <p:nvPr>
            <p:ph type="ctrTitle"/>
          </p:nvPr>
        </p:nvSpPr>
        <p:spPr>
          <a:xfrm>
            <a:off x="927658" y="2583204"/>
            <a:ext cx="7766936" cy="1646302"/>
          </a:xfrm>
        </p:spPr>
        <p:txBody>
          <a:bodyPr/>
          <a:lstStyle/>
          <a:p>
            <a:r>
              <a:rPr lang="en-US" dirty="0"/>
              <a:t>Optimization Methods for Track Fitting in the AT-TPC</a:t>
            </a:r>
          </a:p>
        </p:txBody>
      </p:sp>
      <p:sp>
        <p:nvSpPr>
          <p:cNvPr id="3" name="Subtitle 2">
            <a:extLst>
              <a:ext uri="{FF2B5EF4-FFF2-40B4-BE49-F238E27FC236}">
                <a16:creationId xmlns:a16="http://schemas.microsoft.com/office/drawing/2014/main" id="{063921ED-D58C-4140-90F8-816A1A17A08C}"/>
              </a:ext>
            </a:extLst>
          </p:cNvPr>
          <p:cNvSpPr>
            <a:spLocks noGrp="1"/>
          </p:cNvSpPr>
          <p:nvPr>
            <p:ph type="subTitle" idx="1"/>
          </p:nvPr>
        </p:nvSpPr>
        <p:spPr>
          <a:xfrm>
            <a:off x="927658" y="4366666"/>
            <a:ext cx="7766936" cy="1096899"/>
          </a:xfrm>
        </p:spPr>
        <p:txBody>
          <a:bodyPr>
            <a:normAutofit lnSpcReduction="10000"/>
          </a:bodyPr>
          <a:lstStyle/>
          <a:p>
            <a:r>
              <a:rPr lang="en-US" dirty="0"/>
              <a:t>Christina Chen</a:t>
            </a:r>
          </a:p>
          <a:p>
            <a:r>
              <a:rPr lang="en-US" dirty="0"/>
              <a:t>Davidson College</a:t>
            </a:r>
          </a:p>
          <a:p>
            <a:r>
              <a:rPr lang="en-US" dirty="0"/>
              <a:t>11/29/2018</a:t>
            </a:r>
          </a:p>
        </p:txBody>
      </p:sp>
      <p:pic>
        <p:nvPicPr>
          <p:cNvPr id="4" name="Picture 30" descr="Davidson College&#10;&#10;Diamond Logo">
            <a:extLst>
              <a:ext uri="{FF2B5EF4-FFF2-40B4-BE49-F238E27FC236}">
                <a16:creationId xmlns:a16="http://schemas.microsoft.com/office/drawing/2014/main" id="{21990497-A9B7-4647-9AF5-EBF6BD9A9C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658" y="305497"/>
            <a:ext cx="1769822" cy="4748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A4B5FF8-5227-BE4B-AC5B-5CD8CC40A5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0525" y="165297"/>
            <a:ext cx="750632" cy="938290"/>
          </a:xfrm>
          <a:prstGeom prst="rect">
            <a:avLst/>
          </a:prstGeom>
        </p:spPr>
      </p:pic>
    </p:spTree>
    <p:extLst>
      <p:ext uri="{BB962C8B-B14F-4D97-AF65-F5344CB8AC3E}">
        <p14:creationId xmlns:p14="http://schemas.microsoft.com/office/powerpoint/2010/main" val="4262254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B403-FC54-C84E-AC29-7B85F90041A8}"/>
              </a:ext>
            </a:extLst>
          </p:cNvPr>
          <p:cNvSpPr>
            <a:spLocks noGrp="1"/>
          </p:cNvSpPr>
          <p:nvPr>
            <p:ph type="title"/>
          </p:nvPr>
        </p:nvSpPr>
        <p:spPr>
          <a:xfrm>
            <a:off x="677334" y="1103870"/>
            <a:ext cx="8596668" cy="1320800"/>
          </a:xfrm>
        </p:spPr>
        <p:txBody>
          <a:bodyPr/>
          <a:lstStyle/>
          <a:p>
            <a:r>
              <a:rPr lang="en-US" dirty="0"/>
              <a:t>Differential Evolution</a:t>
            </a:r>
          </a:p>
        </p:txBody>
      </p:sp>
      <p:sp>
        <p:nvSpPr>
          <p:cNvPr id="6" name="Oval 5">
            <a:extLst>
              <a:ext uri="{FF2B5EF4-FFF2-40B4-BE49-F238E27FC236}">
                <a16:creationId xmlns:a16="http://schemas.microsoft.com/office/drawing/2014/main" id="{53836E51-5FCF-1C48-9340-3FE32237121F}"/>
              </a:ext>
            </a:extLst>
          </p:cNvPr>
          <p:cNvSpPr/>
          <p:nvPr/>
        </p:nvSpPr>
        <p:spPr>
          <a:xfrm>
            <a:off x="3568150" y="2707444"/>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7" name="Oval 6">
            <a:extLst>
              <a:ext uri="{FF2B5EF4-FFF2-40B4-BE49-F238E27FC236}">
                <a16:creationId xmlns:a16="http://schemas.microsoft.com/office/drawing/2014/main" id="{7823570E-7FFE-F740-9A15-B1EBA3BA576E}"/>
              </a:ext>
            </a:extLst>
          </p:cNvPr>
          <p:cNvSpPr/>
          <p:nvPr/>
        </p:nvSpPr>
        <p:spPr>
          <a:xfrm>
            <a:off x="3382620" y="3890496"/>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 name="Oval 7">
            <a:extLst>
              <a:ext uri="{FF2B5EF4-FFF2-40B4-BE49-F238E27FC236}">
                <a16:creationId xmlns:a16="http://schemas.microsoft.com/office/drawing/2014/main" id="{A42E41C9-72A3-3B46-82B4-E5F31D0A4E5C}"/>
              </a:ext>
            </a:extLst>
          </p:cNvPr>
          <p:cNvSpPr/>
          <p:nvPr/>
        </p:nvSpPr>
        <p:spPr>
          <a:xfrm>
            <a:off x="5113684" y="4854476"/>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 name="Oval 8">
            <a:extLst>
              <a:ext uri="{FF2B5EF4-FFF2-40B4-BE49-F238E27FC236}">
                <a16:creationId xmlns:a16="http://schemas.microsoft.com/office/drawing/2014/main" id="{B1E39554-E6FD-F743-9139-FB3F53232391}"/>
              </a:ext>
            </a:extLst>
          </p:cNvPr>
          <p:cNvSpPr/>
          <p:nvPr/>
        </p:nvSpPr>
        <p:spPr>
          <a:xfrm>
            <a:off x="6316845" y="4668946"/>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 name="Oval 9">
            <a:extLst>
              <a:ext uri="{FF2B5EF4-FFF2-40B4-BE49-F238E27FC236}">
                <a16:creationId xmlns:a16="http://schemas.microsoft.com/office/drawing/2014/main" id="{39C5A26E-E695-B54B-B1D1-577D564772FD}"/>
              </a:ext>
            </a:extLst>
          </p:cNvPr>
          <p:cNvSpPr/>
          <p:nvPr/>
        </p:nvSpPr>
        <p:spPr>
          <a:xfrm>
            <a:off x="4028661" y="2199888"/>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1" name="Oval 10">
            <a:extLst>
              <a:ext uri="{FF2B5EF4-FFF2-40B4-BE49-F238E27FC236}">
                <a16:creationId xmlns:a16="http://schemas.microsoft.com/office/drawing/2014/main" id="{13C05E79-8293-8D4F-97E0-743CDB36D63B}"/>
              </a:ext>
            </a:extLst>
          </p:cNvPr>
          <p:cNvSpPr/>
          <p:nvPr/>
        </p:nvSpPr>
        <p:spPr>
          <a:xfrm>
            <a:off x="7215809" y="3752849"/>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2" name="Oval 11">
            <a:extLst>
              <a:ext uri="{FF2B5EF4-FFF2-40B4-BE49-F238E27FC236}">
                <a16:creationId xmlns:a16="http://schemas.microsoft.com/office/drawing/2014/main" id="{8AEF5AC9-60EF-074F-9C71-7BBA165E5866}"/>
              </a:ext>
            </a:extLst>
          </p:cNvPr>
          <p:cNvSpPr/>
          <p:nvPr/>
        </p:nvSpPr>
        <p:spPr>
          <a:xfrm>
            <a:off x="5919580" y="2995994"/>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3" name="Oval 12">
            <a:extLst>
              <a:ext uri="{FF2B5EF4-FFF2-40B4-BE49-F238E27FC236}">
                <a16:creationId xmlns:a16="http://schemas.microsoft.com/office/drawing/2014/main" id="{7F1A5896-22B4-1E4D-B535-8D0063B4B8AA}"/>
              </a:ext>
            </a:extLst>
          </p:cNvPr>
          <p:cNvSpPr/>
          <p:nvPr/>
        </p:nvSpPr>
        <p:spPr>
          <a:xfrm>
            <a:off x="4403036" y="2931887"/>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4" name="Oval 13">
            <a:extLst>
              <a:ext uri="{FF2B5EF4-FFF2-40B4-BE49-F238E27FC236}">
                <a16:creationId xmlns:a16="http://schemas.microsoft.com/office/drawing/2014/main" id="{A42E41C9-72A3-3B46-82B4-E5F31D0A4E5C}"/>
              </a:ext>
            </a:extLst>
          </p:cNvPr>
          <p:cNvSpPr/>
          <p:nvPr/>
        </p:nvSpPr>
        <p:spPr>
          <a:xfrm>
            <a:off x="4963244" y="2531696"/>
            <a:ext cx="185530" cy="18553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5" name="Oval 14">
            <a:extLst>
              <a:ext uri="{FF2B5EF4-FFF2-40B4-BE49-F238E27FC236}">
                <a16:creationId xmlns:a16="http://schemas.microsoft.com/office/drawing/2014/main" id="{2C36C05B-61E0-3A4E-B4C8-AAAB5857A7C5}"/>
              </a:ext>
            </a:extLst>
          </p:cNvPr>
          <p:cNvSpPr/>
          <p:nvPr/>
        </p:nvSpPr>
        <p:spPr>
          <a:xfrm>
            <a:off x="4028661" y="3419572"/>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Oval 15">
            <a:extLst>
              <a:ext uri="{FF2B5EF4-FFF2-40B4-BE49-F238E27FC236}">
                <a16:creationId xmlns:a16="http://schemas.microsoft.com/office/drawing/2014/main" id="{A42E41C9-72A3-3B46-82B4-E5F31D0A4E5C}"/>
              </a:ext>
            </a:extLst>
          </p:cNvPr>
          <p:cNvSpPr/>
          <p:nvPr/>
        </p:nvSpPr>
        <p:spPr>
          <a:xfrm>
            <a:off x="4200939" y="4119257"/>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7" name="Oval 16">
            <a:extLst>
              <a:ext uri="{FF2B5EF4-FFF2-40B4-BE49-F238E27FC236}">
                <a16:creationId xmlns:a16="http://schemas.microsoft.com/office/drawing/2014/main" id="{A42E41C9-72A3-3B46-82B4-E5F31D0A4E5C}"/>
              </a:ext>
            </a:extLst>
          </p:cNvPr>
          <p:cNvSpPr/>
          <p:nvPr/>
        </p:nvSpPr>
        <p:spPr>
          <a:xfrm>
            <a:off x="6072808" y="3752849"/>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Oval 17">
            <a:extLst>
              <a:ext uri="{FF2B5EF4-FFF2-40B4-BE49-F238E27FC236}">
                <a16:creationId xmlns:a16="http://schemas.microsoft.com/office/drawing/2014/main" id="{A42E41C9-72A3-3B46-82B4-E5F31D0A4E5C}"/>
              </a:ext>
            </a:extLst>
          </p:cNvPr>
          <p:cNvSpPr/>
          <p:nvPr/>
        </p:nvSpPr>
        <p:spPr>
          <a:xfrm>
            <a:off x="2599388" y="3361278"/>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Oval 18">
            <a:extLst>
              <a:ext uri="{FF2B5EF4-FFF2-40B4-BE49-F238E27FC236}">
                <a16:creationId xmlns:a16="http://schemas.microsoft.com/office/drawing/2014/main" id="{A42E41C9-72A3-3B46-82B4-E5F31D0A4E5C}"/>
              </a:ext>
            </a:extLst>
          </p:cNvPr>
          <p:cNvSpPr/>
          <p:nvPr/>
        </p:nvSpPr>
        <p:spPr>
          <a:xfrm>
            <a:off x="5420139" y="4207051"/>
            <a:ext cx="185530" cy="18553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Oval 19">
            <a:extLst>
              <a:ext uri="{FF2B5EF4-FFF2-40B4-BE49-F238E27FC236}">
                <a16:creationId xmlns:a16="http://schemas.microsoft.com/office/drawing/2014/main" id="{A42E41C9-72A3-3B46-82B4-E5F31D0A4E5C}"/>
              </a:ext>
            </a:extLst>
          </p:cNvPr>
          <p:cNvSpPr/>
          <p:nvPr/>
        </p:nvSpPr>
        <p:spPr>
          <a:xfrm>
            <a:off x="3937857" y="4947241"/>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Oval 20">
            <a:extLst>
              <a:ext uri="{FF2B5EF4-FFF2-40B4-BE49-F238E27FC236}">
                <a16:creationId xmlns:a16="http://schemas.microsoft.com/office/drawing/2014/main" id="{A42E41C9-72A3-3B46-82B4-E5F31D0A4E5C}"/>
              </a:ext>
            </a:extLst>
          </p:cNvPr>
          <p:cNvSpPr/>
          <p:nvPr/>
        </p:nvSpPr>
        <p:spPr>
          <a:xfrm>
            <a:off x="6675785" y="3179198"/>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Oval 21">
            <a:extLst>
              <a:ext uri="{FF2B5EF4-FFF2-40B4-BE49-F238E27FC236}">
                <a16:creationId xmlns:a16="http://schemas.microsoft.com/office/drawing/2014/main" id="{A42E41C9-72A3-3B46-82B4-E5F31D0A4E5C}"/>
              </a:ext>
            </a:extLst>
          </p:cNvPr>
          <p:cNvSpPr/>
          <p:nvPr/>
        </p:nvSpPr>
        <p:spPr>
          <a:xfrm>
            <a:off x="6316845" y="2399983"/>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cxnSp>
        <p:nvCxnSpPr>
          <p:cNvPr id="4" name="Straight Arrow Connector 3">
            <a:extLst>
              <a:ext uri="{FF2B5EF4-FFF2-40B4-BE49-F238E27FC236}">
                <a16:creationId xmlns:a16="http://schemas.microsoft.com/office/drawing/2014/main" id="{3F2F1A38-5B14-E548-870C-80AFC18EFD79}"/>
              </a:ext>
            </a:extLst>
          </p:cNvPr>
          <p:cNvCxnSpPr>
            <a:cxnSpLocks/>
          </p:cNvCxnSpPr>
          <p:nvPr/>
        </p:nvCxnSpPr>
        <p:spPr>
          <a:xfrm>
            <a:off x="5114512" y="2800209"/>
            <a:ext cx="332002" cy="1275817"/>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1830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B403-FC54-C84E-AC29-7B85F90041A8}"/>
              </a:ext>
            </a:extLst>
          </p:cNvPr>
          <p:cNvSpPr>
            <a:spLocks noGrp="1"/>
          </p:cNvSpPr>
          <p:nvPr>
            <p:ph type="title"/>
          </p:nvPr>
        </p:nvSpPr>
        <p:spPr>
          <a:xfrm>
            <a:off x="677334" y="1103870"/>
            <a:ext cx="8596668" cy="1320800"/>
          </a:xfrm>
        </p:spPr>
        <p:txBody>
          <a:bodyPr/>
          <a:lstStyle/>
          <a:p>
            <a:r>
              <a:rPr lang="en-US" dirty="0"/>
              <a:t>Differential Evolution</a:t>
            </a:r>
          </a:p>
        </p:txBody>
      </p:sp>
      <p:sp>
        <p:nvSpPr>
          <p:cNvPr id="6" name="Oval 5">
            <a:extLst>
              <a:ext uri="{FF2B5EF4-FFF2-40B4-BE49-F238E27FC236}">
                <a16:creationId xmlns:a16="http://schemas.microsoft.com/office/drawing/2014/main" id="{53836E51-5FCF-1C48-9340-3FE32237121F}"/>
              </a:ext>
            </a:extLst>
          </p:cNvPr>
          <p:cNvSpPr/>
          <p:nvPr/>
        </p:nvSpPr>
        <p:spPr>
          <a:xfrm>
            <a:off x="3568150" y="2707444"/>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7" name="Oval 6">
            <a:extLst>
              <a:ext uri="{FF2B5EF4-FFF2-40B4-BE49-F238E27FC236}">
                <a16:creationId xmlns:a16="http://schemas.microsoft.com/office/drawing/2014/main" id="{7823570E-7FFE-F740-9A15-B1EBA3BA576E}"/>
              </a:ext>
            </a:extLst>
          </p:cNvPr>
          <p:cNvSpPr/>
          <p:nvPr/>
        </p:nvSpPr>
        <p:spPr>
          <a:xfrm>
            <a:off x="3382620" y="3890496"/>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 name="Oval 7">
            <a:extLst>
              <a:ext uri="{FF2B5EF4-FFF2-40B4-BE49-F238E27FC236}">
                <a16:creationId xmlns:a16="http://schemas.microsoft.com/office/drawing/2014/main" id="{A42E41C9-72A3-3B46-82B4-E5F31D0A4E5C}"/>
              </a:ext>
            </a:extLst>
          </p:cNvPr>
          <p:cNvSpPr/>
          <p:nvPr/>
        </p:nvSpPr>
        <p:spPr>
          <a:xfrm>
            <a:off x="5113684" y="4854476"/>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 name="Oval 8">
            <a:extLst>
              <a:ext uri="{FF2B5EF4-FFF2-40B4-BE49-F238E27FC236}">
                <a16:creationId xmlns:a16="http://schemas.microsoft.com/office/drawing/2014/main" id="{B1E39554-E6FD-F743-9139-FB3F53232391}"/>
              </a:ext>
            </a:extLst>
          </p:cNvPr>
          <p:cNvSpPr/>
          <p:nvPr/>
        </p:nvSpPr>
        <p:spPr>
          <a:xfrm>
            <a:off x="6316845" y="4668946"/>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 name="Oval 9">
            <a:extLst>
              <a:ext uri="{FF2B5EF4-FFF2-40B4-BE49-F238E27FC236}">
                <a16:creationId xmlns:a16="http://schemas.microsoft.com/office/drawing/2014/main" id="{39C5A26E-E695-B54B-B1D1-577D564772FD}"/>
              </a:ext>
            </a:extLst>
          </p:cNvPr>
          <p:cNvSpPr/>
          <p:nvPr/>
        </p:nvSpPr>
        <p:spPr>
          <a:xfrm>
            <a:off x="4028661" y="2199888"/>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1" name="Oval 10">
            <a:extLst>
              <a:ext uri="{FF2B5EF4-FFF2-40B4-BE49-F238E27FC236}">
                <a16:creationId xmlns:a16="http://schemas.microsoft.com/office/drawing/2014/main" id="{13C05E79-8293-8D4F-97E0-743CDB36D63B}"/>
              </a:ext>
            </a:extLst>
          </p:cNvPr>
          <p:cNvSpPr/>
          <p:nvPr/>
        </p:nvSpPr>
        <p:spPr>
          <a:xfrm>
            <a:off x="7215809" y="3752849"/>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2" name="Oval 11">
            <a:extLst>
              <a:ext uri="{FF2B5EF4-FFF2-40B4-BE49-F238E27FC236}">
                <a16:creationId xmlns:a16="http://schemas.microsoft.com/office/drawing/2014/main" id="{8AEF5AC9-60EF-074F-9C71-7BBA165E5866}"/>
              </a:ext>
            </a:extLst>
          </p:cNvPr>
          <p:cNvSpPr/>
          <p:nvPr/>
        </p:nvSpPr>
        <p:spPr>
          <a:xfrm>
            <a:off x="5919580" y="2995994"/>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3" name="Oval 12">
            <a:extLst>
              <a:ext uri="{FF2B5EF4-FFF2-40B4-BE49-F238E27FC236}">
                <a16:creationId xmlns:a16="http://schemas.microsoft.com/office/drawing/2014/main" id="{7F1A5896-22B4-1E4D-B535-8D0063B4B8AA}"/>
              </a:ext>
            </a:extLst>
          </p:cNvPr>
          <p:cNvSpPr/>
          <p:nvPr/>
        </p:nvSpPr>
        <p:spPr>
          <a:xfrm>
            <a:off x="4403036" y="2931887"/>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4" name="Oval 13">
            <a:extLst>
              <a:ext uri="{FF2B5EF4-FFF2-40B4-BE49-F238E27FC236}">
                <a16:creationId xmlns:a16="http://schemas.microsoft.com/office/drawing/2014/main" id="{A42E41C9-72A3-3B46-82B4-E5F31D0A4E5C}"/>
              </a:ext>
            </a:extLst>
          </p:cNvPr>
          <p:cNvSpPr/>
          <p:nvPr/>
        </p:nvSpPr>
        <p:spPr>
          <a:xfrm>
            <a:off x="4963244" y="2531696"/>
            <a:ext cx="185530" cy="18553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5" name="Oval 14">
            <a:extLst>
              <a:ext uri="{FF2B5EF4-FFF2-40B4-BE49-F238E27FC236}">
                <a16:creationId xmlns:a16="http://schemas.microsoft.com/office/drawing/2014/main" id="{2C36C05B-61E0-3A4E-B4C8-AAAB5857A7C5}"/>
              </a:ext>
            </a:extLst>
          </p:cNvPr>
          <p:cNvSpPr/>
          <p:nvPr/>
        </p:nvSpPr>
        <p:spPr>
          <a:xfrm>
            <a:off x="4028661" y="3419572"/>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Oval 15">
            <a:extLst>
              <a:ext uri="{FF2B5EF4-FFF2-40B4-BE49-F238E27FC236}">
                <a16:creationId xmlns:a16="http://schemas.microsoft.com/office/drawing/2014/main" id="{A42E41C9-72A3-3B46-82B4-E5F31D0A4E5C}"/>
              </a:ext>
            </a:extLst>
          </p:cNvPr>
          <p:cNvSpPr/>
          <p:nvPr/>
        </p:nvSpPr>
        <p:spPr>
          <a:xfrm>
            <a:off x="4200939" y="4119257"/>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7" name="Oval 16">
            <a:extLst>
              <a:ext uri="{FF2B5EF4-FFF2-40B4-BE49-F238E27FC236}">
                <a16:creationId xmlns:a16="http://schemas.microsoft.com/office/drawing/2014/main" id="{A42E41C9-72A3-3B46-82B4-E5F31D0A4E5C}"/>
              </a:ext>
            </a:extLst>
          </p:cNvPr>
          <p:cNvSpPr/>
          <p:nvPr/>
        </p:nvSpPr>
        <p:spPr>
          <a:xfrm>
            <a:off x="6072808" y="3752849"/>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Oval 17">
            <a:extLst>
              <a:ext uri="{FF2B5EF4-FFF2-40B4-BE49-F238E27FC236}">
                <a16:creationId xmlns:a16="http://schemas.microsoft.com/office/drawing/2014/main" id="{A42E41C9-72A3-3B46-82B4-E5F31D0A4E5C}"/>
              </a:ext>
            </a:extLst>
          </p:cNvPr>
          <p:cNvSpPr/>
          <p:nvPr/>
        </p:nvSpPr>
        <p:spPr>
          <a:xfrm>
            <a:off x="2599388" y="3361278"/>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Oval 18">
            <a:extLst>
              <a:ext uri="{FF2B5EF4-FFF2-40B4-BE49-F238E27FC236}">
                <a16:creationId xmlns:a16="http://schemas.microsoft.com/office/drawing/2014/main" id="{A42E41C9-72A3-3B46-82B4-E5F31D0A4E5C}"/>
              </a:ext>
            </a:extLst>
          </p:cNvPr>
          <p:cNvSpPr/>
          <p:nvPr/>
        </p:nvSpPr>
        <p:spPr>
          <a:xfrm>
            <a:off x="5420139" y="4207051"/>
            <a:ext cx="185530" cy="18553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Oval 19">
            <a:extLst>
              <a:ext uri="{FF2B5EF4-FFF2-40B4-BE49-F238E27FC236}">
                <a16:creationId xmlns:a16="http://schemas.microsoft.com/office/drawing/2014/main" id="{A42E41C9-72A3-3B46-82B4-E5F31D0A4E5C}"/>
              </a:ext>
            </a:extLst>
          </p:cNvPr>
          <p:cNvSpPr/>
          <p:nvPr/>
        </p:nvSpPr>
        <p:spPr>
          <a:xfrm>
            <a:off x="3937857" y="4947241"/>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Oval 20">
            <a:extLst>
              <a:ext uri="{FF2B5EF4-FFF2-40B4-BE49-F238E27FC236}">
                <a16:creationId xmlns:a16="http://schemas.microsoft.com/office/drawing/2014/main" id="{A42E41C9-72A3-3B46-82B4-E5F31D0A4E5C}"/>
              </a:ext>
            </a:extLst>
          </p:cNvPr>
          <p:cNvSpPr/>
          <p:nvPr/>
        </p:nvSpPr>
        <p:spPr>
          <a:xfrm>
            <a:off x="6675785" y="3179198"/>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Oval 21">
            <a:extLst>
              <a:ext uri="{FF2B5EF4-FFF2-40B4-BE49-F238E27FC236}">
                <a16:creationId xmlns:a16="http://schemas.microsoft.com/office/drawing/2014/main" id="{A42E41C9-72A3-3B46-82B4-E5F31D0A4E5C}"/>
              </a:ext>
            </a:extLst>
          </p:cNvPr>
          <p:cNvSpPr/>
          <p:nvPr/>
        </p:nvSpPr>
        <p:spPr>
          <a:xfrm>
            <a:off x="6316845" y="2399983"/>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cxnSp>
        <p:nvCxnSpPr>
          <p:cNvPr id="4" name="Straight Arrow Connector 3">
            <a:extLst>
              <a:ext uri="{FF2B5EF4-FFF2-40B4-BE49-F238E27FC236}">
                <a16:creationId xmlns:a16="http://schemas.microsoft.com/office/drawing/2014/main" id="{3F2F1A38-5B14-E548-870C-80AFC18EFD79}"/>
              </a:ext>
            </a:extLst>
          </p:cNvPr>
          <p:cNvCxnSpPr>
            <a:cxnSpLocks/>
          </p:cNvCxnSpPr>
          <p:nvPr/>
        </p:nvCxnSpPr>
        <p:spPr>
          <a:xfrm>
            <a:off x="5114512" y="2800209"/>
            <a:ext cx="332002" cy="1275817"/>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27" name="Oval 26">
            <a:extLst>
              <a:ext uri="{FF2B5EF4-FFF2-40B4-BE49-F238E27FC236}">
                <a16:creationId xmlns:a16="http://schemas.microsoft.com/office/drawing/2014/main" id="{056E8869-12BE-A04D-AEAE-355D8D9DAD6D}"/>
              </a:ext>
            </a:extLst>
          </p:cNvPr>
          <p:cNvSpPr/>
          <p:nvPr/>
        </p:nvSpPr>
        <p:spPr>
          <a:xfrm>
            <a:off x="5260984" y="3593190"/>
            <a:ext cx="185530" cy="18553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287909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B403-FC54-C84E-AC29-7B85F90041A8}"/>
              </a:ext>
            </a:extLst>
          </p:cNvPr>
          <p:cNvSpPr>
            <a:spLocks noGrp="1"/>
          </p:cNvSpPr>
          <p:nvPr>
            <p:ph type="title"/>
          </p:nvPr>
        </p:nvSpPr>
        <p:spPr>
          <a:xfrm>
            <a:off x="677334" y="1103870"/>
            <a:ext cx="8596668" cy="1320800"/>
          </a:xfrm>
        </p:spPr>
        <p:txBody>
          <a:bodyPr/>
          <a:lstStyle/>
          <a:p>
            <a:r>
              <a:rPr lang="en-US" dirty="0"/>
              <a:t>Differential Evolution</a:t>
            </a:r>
          </a:p>
        </p:txBody>
      </p:sp>
      <p:sp>
        <p:nvSpPr>
          <p:cNvPr id="6" name="Oval 5">
            <a:extLst>
              <a:ext uri="{FF2B5EF4-FFF2-40B4-BE49-F238E27FC236}">
                <a16:creationId xmlns:a16="http://schemas.microsoft.com/office/drawing/2014/main" id="{53836E51-5FCF-1C48-9340-3FE32237121F}"/>
              </a:ext>
            </a:extLst>
          </p:cNvPr>
          <p:cNvSpPr/>
          <p:nvPr/>
        </p:nvSpPr>
        <p:spPr>
          <a:xfrm>
            <a:off x="3568150" y="2707444"/>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7" name="Oval 6">
            <a:extLst>
              <a:ext uri="{FF2B5EF4-FFF2-40B4-BE49-F238E27FC236}">
                <a16:creationId xmlns:a16="http://schemas.microsoft.com/office/drawing/2014/main" id="{7823570E-7FFE-F740-9A15-B1EBA3BA576E}"/>
              </a:ext>
            </a:extLst>
          </p:cNvPr>
          <p:cNvSpPr/>
          <p:nvPr/>
        </p:nvSpPr>
        <p:spPr>
          <a:xfrm>
            <a:off x="3382620" y="3890496"/>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 name="Oval 7">
            <a:extLst>
              <a:ext uri="{FF2B5EF4-FFF2-40B4-BE49-F238E27FC236}">
                <a16:creationId xmlns:a16="http://schemas.microsoft.com/office/drawing/2014/main" id="{A42E41C9-72A3-3B46-82B4-E5F31D0A4E5C}"/>
              </a:ext>
            </a:extLst>
          </p:cNvPr>
          <p:cNvSpPr/>
          <p:nvPr/>
        </p:nvSpPr>
        <p:spPr>
          <a:xfrm>
            <a:off x="5113684" y="4854476"/>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 name="Oval 8">
            <a:extLst>
              <a:ext uri="{FF2B5EF4-FFF2-40B4-BE49-F238E27FC236}">
                <a16:creationId xmlns:a16="http://schemas.microsoft.com/office/drawing/2014/main" id="{B1E39554-E6FD-F743-9139-FB3F53232391}"/>
              </a:ext>
            </a:extLst>
          </p:cNvPr>
          <p:cNvSpPr/>
          <p:nvPr/>
        </p:nvSpPr>
        <p:spPr>
          <a:xfrm>
            <a:off x="6316845" y="4668946"/>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 name="Oval 9">
            <a:extLst>
              <a:ext uri="{FF2B5EF4-FFF2-40B4-BE49-F238E27FC236}">
                <a16:creationId xmlns:a16="http://schemas.microsoft.com/office/drawing/2014/main" id="{39C5A26E-E695-B54B-B1D1-577D564772FD}"/>
              </a:ext>
            </a:extLst>
          </p:cNvPr>
          <p:cNvSpPr/>
          <p:nvPr/>
        </p:nvSpPr>
        <p:spPr>
          <a:xfrm>
            <a:off x="4028661" y="2199888"/>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1" name="Oval 10">
            <a:extLst>
              <a:ext uri="{FF2B5EF4-FFF2-40B4-BE49-F238E27FC236}">
                <a16:creationId xmlns:a16="http://schemas.microsoft.com/office/drawing/2014/main" id="{13C05E79-8293-8D4F-97E0-743CDB36D63B}"/>
              </a:ext>
            </a:extLst>
          </p:cNvPr>
          <p:cNvSpPr/>
          <p:nvPr/>
        </p:nvSpPr>
        <p:spPr>
          <a:xfrm>
            <a:off x="7215809" y="3752849"/>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2" name="Oval 11">
            <a:extLst>
              <a:ext uri="{FF2B5EF4-FFF2-40B4-BE49-F238E27FC236}">
                <a16:creationId xmlns:a16="http://schemas.microsoft.com/office/drawing/2014/main" id="{8AEF5AC9-60EF-074F-9C71-7BBA165E5866}"/>
              </a:ext>
            </a:extLst>
          </p:cNvPr>
          <p:cNvSpPr/>
          <p:nvPr/>
        </p:nvSpPr>
        <p:spPr>
          <a:xfrm>
            <a:off x="5919580" y="2995994"/>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3" name="Oval 12">
            <a:extLst>
              <a:ext uri="{FF2B5EF4-FFF2-40B4-BE49-F238E27FC236}">
                <a16:creationId xmlns:a16="http://schemas.microsoft.com/office/drawing/2014/main" id="{7F1A5896-22B4-1E4D-B535-8D0063B4B8AA}"/>
              </a:ext>
            </a:extLst>
          </p:cNvPr>
          <p:cNvSpPr/>
          <p:nvPr/>
        </p:nvSpPr>
        <p:spPr>
          <a:xfrm>
            <a:off x="4403036" y="2931887"/>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5" name="Oval 14">
            <a:extLst>
              <a:ext uri="{FF2B5EF4-FFF2-40B4-BE49-F238E27FC236}">
                <a16:creationId xmlns:a16="http://schemas.microsoft.com/office/drawing/2014/main" id="{2C36C05B-61E0-3A4E-B4C8-AAAB5857A7C5}"/>
              </a:ext>
            </a:extLst>
          </p:cNvPr>
          <p:cNvSpPr/>
          <p:nvPr/>
        </p:nvSpPr>
        <p:spPr>
          <a:xfrm>
            <a:off x="4028661" y="3419572"/>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Oval 15">
            <a:extLst>
              <a:ext uri="{FF2B5EF4-FFF2-40B4-BE49-F238E27FC236}">
                <a16:creationId xmlns:a16="http://schemas.microsoft.com/office/drawing/2014/main" id="{A42E41C9-72A3-3B46-82B4-E5F31D0A4E5C}"/>
              </a:ext>
            </a:extLst>
          </p:cNvPr>
          <p:cNvSpPr/>
          <p:nvPr/>
        </p:nvSpPr>
        <p:spPr>
          <a:xfrm>
            <a:off x="4200939" y="4119257"/>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7" name="Oval 16">
            <a:extLst>
              <a:ext uri="{FF2B5EF4-FFF2-40B4-BE49-F238E27FC236}">
                <a16:creationId xmlns:a16="http://schemas.microsoft.com/office/drawing/2014/main" id="{A42E41C9-72A3-3B46-82B4-E5F31D0A4E5C}"/>
              </a:ext>
            </a:extLst>
          </p:cNvPr>
          <p:cNvSpPr/>
          <p:nvPr/>
        </p:nvSpPr>
        <p:spPr>
          <a:xfrm>
            <a:off x="6072808" y="3752849"/>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Oval 17">
            <a:extLst>
              <a:ext uri="{FF2B5EF4-FFF2-40B4-BE49-F238E27FC236}">
                <a16:creationId xmlns:a16="http://schemas.microsoft.com/office/drawing/2014/main" id="{A42E41C9-72A3-3B46-82B4-E5F31D0A4E5C}"/>
              </a:ext>
            </a:extLst>
          </p:cNvPr>
          <p:cNvSpPr/>
          <p:nvPr/>
        </p:nvSpPr>
        <p:spPr>
          <a:xfrm>
            <a:off x="2599388" y="3361278"/>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Oval 19">
            <a:extLst>
              <a:ext uri="{FF2B5EF4-FFF2-40B4-BE49-F238E27FC236}">
                <a16:creationId xmlns:a16="http://schemas.microsoft.com/office/drawing/2014/main" id="{A42E41C9-72A3-3B46-82B4-E5F31D0A4E5C}"/>
              </a:ext>
            </a:extLst>
          </p:cNvPr>
          <p:cNvSpPr/>
          <p:nvPr/>
        </p:nvSpPr>
        <p:spPr>
          <a:xfrm>
            <a:off x="3937857" y="4947241"/>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Oval 20">
            <a:extLst>
              <a:ext uri="{FF2B5EF4-FFF2-40B4-BE49-F238E27FC236}">
                <a16:creationId xmlns:a16="http://schemas.microsoft.com/office/drawing/2014/main" id="{A42E41C9-72A3-3B46-82B4-E5F31D0A4E5C}"/>
              </a:ext>
            </a:extLst>
          </p:cNvPr>
          <p:cNvSpPr/>
          <p:nvPr/>
        </p:nvSpPr>
        <p:spPr>
          <a:xfrm>
            <a:off x="6675785" y="3179198"/>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Oval 21">
            <a:extLst>
              <a:ext uri="{FF2B5EF4-FFF2-40B4-BE49-F238E27FC236}">
                <a16:creationId xmlns:a16="http://schemas.microsoft.com/office/drawing/2014/main" id="{A42E41C9-72A3-3B46-82B4-E5F31D0A4E5C}"/>
              </a:ext>
            </a:extLst>
          </p:cNvPr>
          <p:cNvSpPr/>
          <p:nvPr/>
        </p:nvSpPr>
        <p:spPr>
          <a:xfrm>
            <a:off x="6316845" y="2399983"/>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23" name="Picture 22">
            <a:extLst>
              <a:ext uri="{FF2B5EF4-FFF2-40B4-BE49-F238E27FC236}">
                <a16:creationId xmlns:a16="http://schemas.microsoft.com/office/drawing/2014/main" id="{5FF020AD-68EA-1C41-915B-45B7D64CF81B}"/>
              </a:ext>
            </a:extLst>
          </p:cNvPr>
          <p:cNvPicPr>
            <a:picLocks noChangeAspect="1"/>
          </p:cNvPicPr>
          <p:nvPr/>
        </p:nvPicPr>
        <p:blipFill>
          <a:blip r:embed="rId3"/>
          <a:stretch>
            <a:fillRect/>
          </a:stretch>
        </p:blipFill>
        <p:spPr>
          <a:xfrm>
            <a:off x="575118" y="4801521"/>
            <a:ext cx="3095735" cy="1995258"/>
          </a:xfrm>
          <a:prstGeom prst="rect">
            <a:avLst/>
          </a:prstGeom>
        </p:spPr>
      </p:pic>
      <p:sp>
        <p:nvSpPr>
          <p:cNvPr id="3" name="TextBox 2">
            <a:extLst>
              <a:ext uri="{FF2B5EF4-FFF2-40B4-BE49-F238E27FC236}">
                <a16:creationId xmlns:a16="http://schemas.microsoft.com/office/drawing/2014/main" id="{E5DF5DDE-6FD4-3A45-A865-412FD0A17539}"/>
              </a:ext>
            </a:extLst>
          </p:cNvPr>
          <p:cNvSpPr txBox="1"/>
          <p:nvPr/>
        </p:nvSpPr>
        <p:spPr>
          <a:xfrm>
            <a:off x="3640207" y="5455355"/>
            <a:ext cx="3575602" cy="1477328"/>
          </a:xfrm>
          <a:prstGeom prst="rect">
            <a:avLst/>
          </a:prstGeom>
          <a:noFill/>
        </p:spPr>
        <p:txBody>
          <a:bodyPr wrap="square" rtlCol="0">
            <a:spAutoFit/>
          </a:bodyPr>
          <a:lstStyle/>
          <a:p>
            <a:r>
              <a:rPr lang="en-US" dirty="0"/>
              <a:t>Example of Differential Evolution optimizing the 3D Ackley function using a population of size 20 (source: Wikipedia)</a:t>
            </a:r>
          </a:p>
        </p:txBody>
      </p:sp>
      <p:sp>
        <p:nvSpPr>
          <p:cNvPr id="24" name="Oval 23">
            <a:extLst>
              <a:ext uri="{FF2B5EF4-FFF2-40B4-BE49-F238E27FC236}">
                <a16:creationId xmlns:a16="http://schemas.microsoft.com/office/drawing/2014/main" id="{C0508B9A-EC87-CD45-9A0F-DF4F6E329722}"/>
              </a:ext>
            </a:extLst>
          </p:cNvPr>
          <p:cNvSpPr/>
          <p:nvPr/>
        </p:nvSpPr>
        <p:spPr>
          <a:xfrm>
            <a:off x="5260984" y="3593190"/>
            <a:ext cx="185530" cy="18553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01934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453D4-6484-1243-BA24-AFB1E3BC066E}"/>
              </a:ext>
            </a:extLst>
          </p:cNvPr>
          <p:cNvSpPr>
            <a:spLocks noGrp="1"/>
          </p:cNvSpPr>
          <p:nvPr>
            <p:ph type="title"/>
          </p:nvPr>
        </p:nvSpPr>
        <p:spPr>
          <a:xfrm>
            <a:off x="677334" y="786400"/>
            <a:ext cx="8596668" cy="657654"/>
          </a:xfrm>
        </p:spPr>
        <p:txBody>
          <a:bodyPr/>
          <a:lstStyle/>
          <a:p>
            <a:r>
              <a:rPr lang="en-US" dirty="0"/>
              <a:t>Basin Hopping</a:t>
            </a:r>
          </a:p>
        </p:txBody>
      </p:sp>
      <p:sp>
        <p:nvSpPr>
          <p:cNvPr id="14" name="Freeform 13">
            <a:extLst>
              <a:ext uri="{FF2B5EF4-FFF2-40B4-BE49-F238E27FC236}">
                <a16:creationId xmlns:a16="http://schemas.microsoft.com/office/drawing/2014/main" id="{2B25A11E-05CC-2D4D-A732-18EDC3712370}"/>
              </a:ext>
            </a:extLst>
          </p:cNvPr>
          <p:cNvSpPr/>
          <p:nvPr/>
        </p:nvSpPr>
        <p:spPr>
          <a:xfrm>
            <a:off x="1257300" y="2012949"/>
            <a:ext cx="8172450" cy="4212562"/>
          </a:xfrm>
          <a:custGeom>
            <a:avLst/>
            <a:gdLst>
              <a:gd name="connsiteX0" fmla="*/ 0 w 8172450"/>
              <a:gd name="connsiteY0" fmla="*/ 2063751 h 4212562"/>
              <a:gd name="connsiteX1" fmla="*/ 685800 w 8172450"/>
              <a:gd name="connsiteY1" fmla="*/ 3263901 h 4212562"/>
              <a:gd name="connsiteX2" fmla="*/ 1409700 w 8172450"/>
              <a:gd name="connsiteY2" fmla="*/ 1435101 h 4212562"/>
              <a:gd name="connsiteX3" fmla="*/ 2305050 w 8172450"/>
              <a:gd name="connsiteY3" fmla="*/ 2730501 h 4212562"/>
              <a:gd name="connsiteX4" fmla="*/ 3200400 w 8172450"/>
              <a:gd name="connsiteY4" fmla="*/ 2025651 h 4212562"/>
              <a:gd name="connsiteX5" fmla="*/ 5086350 w 8172450"/>
              <a:gd name="connsiteY5" fmla="*/ 4178301 h 4212562"/>
              <a:gd name="connsiteX6" fmla="*/ 5695950 w 8172450"/>
              <a:gd name="connsiteY6" fmla="*/ 6351 h 4212562"/>
              <a:gd name="connsiteX7" fmla="*/ 6477000 w 8172450"/>
              <a:gd name="connsiteY7" fmla="*/ 3206751 h 4212562"/>
              <a:gd name="connsiteX8" fmla="*/ 8172450 w 8172450"/>
              <a:gd name="connsiteY8" fmla="*/ 2273301 h 421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2450" h="4212562">
                <a:moveTo>
                  <a:pt x="0" y="2063751"/>
                </a:moveTo>
                <a:cubicBezTo>
                  <a:pt x="225425" y="2716213"/>
                  <a:pt x="450850" y="3368676"/>
                  <a:pt x="685800" y="3263901"/>
                </a:cubicBezTo>
                <a:cubicBezTo>
                  <a:pt x="920750" y="3159126"/>
                  <a:pt x="1139825" y="1524001"/>
                  <a:pt x="1409700" y="1435101"/>
                </a:cubicBezTo>
                <a:cubicBezTo>
                  <a:pt x="1679575" y="1346201"/>
                  <a:pt x="2006600" y="2632076"/>
                  <a:pt x="2305050" y="2730501"/>
                </a:cubicBezTo>
                <a:cubicBezTo>
                  <a:pt x="2603500" y="2828926"/>
                  <a:pt x="2736850" y="1784351"/>
                  <a:pt x="3200400" y="2025651"/>
                </a:cubicBezTo>
                <a:cubicBezTo>
                  <a:pt x="3663950" y="2266951"/>
                  <a:pt x="4670425" y="4514851"/>
                  <a:pt x="5086350" y="4178301"/>
                </a:cubicBezTo>
                <a:cubicBezTo>
                  <a:pt x="5502275" y="3841751"/>
                  <a:pt x="5464175" y="168276"/>
                  <a:pt x="5695950" y="6351"/>
                </a:cubicBezTo>
                <a:cubicBezTo>
                  <a:pt x="5927725" y="-155574"/>
                  <a:pt x="6064250" y="2828926"/>
                  <a:pt x="6477000" y="3206751"/>
                </a:cubicBezTo>
                <a:cubicBezTo>
                  <a:pt x="6889750" y="3584576"/>
                  <a:pt x="7858125" y="2444751"/>
                  <a:pt x="8172450" y="2273301"/>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15" name="Oval 14">
            <a:extLst>
              <a:ext uri="{FF2B5EF4-FFF2-40B4-BE49-F238E27FC236}">
                <a16:creationId xmlns:a16="http://schemas.microsoft.com/office/drawing/2014/main" id="{35717638-6E32-7949-A4BA-1EA5B36790CE}"/>
              </a:ext>
            </a:extLst>
          </p:cNvPr>
          <p:cNvSpPr/>
          <p:nvPr/>
        </p:nvSpPr>
        <p:spPr>
          <a:xfrm>
            <a:off x="2912166" y="3664543"/>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cxnSp>
        <p:nvCxnSpPr>
          <p:cNvPr id="32" name="Straight Arrow Connector 31">
            <a:extLst>
              <a:ext uri="{FF2B5EF4-FFF2-40B4-BE49-F238E27FC236}">
                <a16:creationId xmlns:a16="http://schemas.microsoft.com/office/drawing/2014/main" id="{DB707001-2790-A141-92EF-564211C8823B}"/>
              </a:ext>
            </a:extLst>
          </p:cNvPr>
          <p:cNvCxnSpPr>
            <a:cxnSpLocks/>
          </p:cNvCxnSpPr>
          <p:nvPr/>
        </p:nvCxnSpPr>
        <p:spPr>
          <a:xfrm flipV="1">
            <a:off x="677334" y="1833418"/>
            <a:ext cx="0" cy="4584920"/>
          </a:xfrm>
          <a:prstGeom prst="straightConnector1">
            <a:avLst/>
          </a:prstGeom>
          <a:ln w="41275">
            <a:tailEnd type="triangle"/>
          </a:ln>
        </p:spPr>
        <p:style>
          <a:lnRef idx="1">
            <a:schemeClr val="accent2"/>
          </a:lnRef>
          <a:fillRef idx="0">
            <a:schemeClr val="accent2"/>
          </a:fillRef>
          <a:effectRef idx="0">
            <a:schemeClr val="accent2"/>
          </a:effectRef>
          <a:fontRef idx="minor">
            <a:schemeClr val="tx1"/>
          </a:fontRef>
        </p:style>
      </p:cxnSp>
      <p:cxnSp>
        <p:nvCxnSpPr>
          <p:cNvPr id="33" name="Straight Arrow Connector 32">
            <a:extLst>
              <a:ext uri="{FF2B5EF4-FFF2-40B4-BE49-F238E27FC236}">
                <a16:creationId xmlns:a16="http://schemas.microsoft.com/office/drawing/2014/main" id="{CAEC4C96-B248-1445-A8F0-109B5E4073C2}"/>
              </a:ext>
            </a:extLst>
          </p:cNvPr>
          <p:cNvCxnSpPr>
            <a:cxnSpLocks/>
          </p:cNvCxnSpPr>
          <p:nvPr/>
        </p:nvCxnSpPr>
        <p:spPr>
          <a:xfrm flipV="1">
            <a:off x="677334" y="6418337"/>
            <a:ext cx="8847666" cy="1"/>
          </a:xfrm>
          <a:prstGeom prst="straightConnector1">
            <a:avLst/>
          </a:prstGeom>
          <a:ln w="41275">
            <a:tailEnd type="triangle"/>
          </a:ln>
        </p:spPr>
        <p:style>
          <a:lnRef idx="1">
            <a:schemeClr val="accent2"/>
          </a:lnRef>
          <a:fillRef idx="0">
            <a:schemeClr val="accent2"/>
          </a:fillRef>
          <a:effectRef idx="0">
            <a:schemeClr val="accent2"/>
          </a:effectRef>
          <a:fontRef idx="minor">
            <a:schemeClr val="tx1"/>
          </a:fontRef>
        </p:style>
      </p:cxnSp>
      <p:sp>
        <p:nvSpPr>
          <p:cNvPr id="37" name="TextBox 36">
            <a:extLst>
              <a:ext uri="{FF2B5EF4-FFF2-40B4-BE49-F238E27FC236}">
                <a16:creationId xmlns:a16="http://schemas.microsoft.com/office/drawing/2014/main" id="{E951111D-A00B-064C-8E16-962C7920D402}"/>
              </a:ext>
            </a:extLst>
          </p:cNvPr>
          <p:cNvSpPr txBox="1"/>
          <p:nvPr/>
        </p:nvSpPr>
        <p:spPr>
          <a:xfrm>
            <a:off x="5219700" y="6400800"/>
            <a:ext cx="300082" cy="369332"/>
          </a:xfrm>
          <a:prstGeom prst="rect">
            <a:avLst/>
          </a:prstGeom>
          <a:noFill/>
        </p:spPr>
        <p:txBody>
          <a:bodyPr wrap="square" rtlCol="0">
            <a:spAutoFit/>
          </a:bodyPr>
          <a:lstStyle/>
          <a:p>
            <a:r>
              <a:rPr lang="en-US" dirty="0"/>
              <a:t>x</a:t>
            </a:r>
          </a:p>
        </p:txBody>
      </p:sp>
      <p:sp>
        <p:nvSpPr>
          <p:cNvPr id="38" name="TextBox 37">
            <a:extLst>
              <a:ext uri="{FF2B5EF4-FFF2-40B4-BE49-F238E27FC236}">
                <a16:creationId xmlns:a16="http://schemas.microsoft.com/office/drawing/2014/main" id="{2A8EA82C-545B-D347-AB54-EB61CE7A3E0D}"/>
              </a:ext>
            </a:extLst>
          </p:cNvPr>
          <p:cNvSpPr txBox="1"/>
          <p:nvPr/>
        </p:nvSpPr>
        <p:spPr>
          <a:xfrm>
            <a:off x="122374" y="3850073"/>
            <a:ext cx="554960" cy="369332"/>
          </a:xfrm>
          <a:prstGeom prst="rect">
            <a:avLst/>
          </a:prstGeom>
          <a:noFill/>
        </p:spPr>
        <p:txBody>
          <a:bodyPr wrap="square" rtlCol="0">
            <a:spAutoFit/>
          </a:bodyPr>
          <a:lstStyle/>
          <a:p>
            <a:r>
              <a:rPr lang="en-US" dirty="0"/>
              <a:t>f(x)</a:t>
            </a:r>
          </a:p>
        </p:txBody>
      </p:sp>
    </p:spTree>
    <p:extLst>
      <p:ext uri="{BB962C8B-B14F-4D97-AF65-F5344CB8AC3E}">
        <p14:creationId xmlns:p14="http://schemas.microsoft.com/office/powerpoint/2010/main" val="386527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37" grpId="0"/>
      <p:bldP spid="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453D4-6484-1243-BA24-AFB1E3BC066E}"/>
              </a:ext>
            </a:extLst>
          </p:cNvPr>
          <p:cNvSpPr>
            <a:spLocks noGrp="1"/>
          </p:cNvSpPr>
          <p:nvPr>
            <p:ph type="title"/>
          </p:nvPr>
        </p:nvSpPr>
        <p:spPr>
          <a:xfrm>
            <a:off x="677334" y="1175764"/>
            <a:ext cx="8596668" cy="657654"/>
          </a:xfrm>
        </p:spPr>
        <p:txBody>
          <a:bodyPr/>
          <a:lstStyle/>
          <a:p>
            <a:r>
              <a:rPr lang="en-US" dirty="0"/>
              <a:t>Basin Hopping</a:t>
            </a:r>
          </a:p>
        </p:txBody>
      </p:sp>
      <p:sp>
        <p:nvSpPr>
          <p:cNvPr id="14" name="Freeform 13">
            <a:extLst>
              <a:ext uri="{FF2B5EF4-FFF2-40B4-BE49-F238E27FC236}">
                <a16:creationId xmlns:a16="http://schemas.microsoft.com/office/drawing/2014/main" id="{2B25A11E-05CC-2D4D-A732-18EDC3712370}"/>
              </a:ext>
            </a:extLst>
          </p:cNvPr>
          <p:cNvSpPr/>
          <p:nvPr/>
        </p:nvSpPr>
        <p:spPr>
          <a:xfrm>
            <a:off x="1257300" y="2012949"/>
            <a:ext cx="8172450" cy="4212562"/>
          </a:xfrm>
          <a:custGeom>
            <a:avLst/>
            <a:gdLst>
              <a:gd name="connsiteX0" fmla="*/ 0 w 8172450"/>
              <a:gd name="connsiteY0" fmla="*/ 2063751 h 4212562"/>
              <a:gd name="connsiteX1" fmla="*/ 685800 w 8172450"/>
              <a:gd name="connsiteY1" fmla="*/ 3263901 h 4212562"/>
              <a:gd name="connsiteX2" fmla="*/ 1409700 w 8172450"/>
              <a:gd name="connsiteY2" fmla="*/ 1435101 h 4212562"/>
              <a:gd name="connsiteX3" fmla="*/ 2305050 w 8172450"/>
              <a:gd name="connsiteY3" fmla="*/ 2730501 h 4212562"/>
              <a:gd name="connsiteX4" fmla="*/ 3200400 w 8172450"/>
              <a:gd name="connsiteY4" fmla="*/ 2025651 h 4212562"/>
              <a:gd name="connsiteX5" fmla="*/ 5086350 w 8172450"/>
              <a:gd name="connsiteY5" fmla="*/ 4178301 h 4212562"/>
              <a:gd name="connsiteX6" fmla="*/ 5695950 w 8172450"/>
              <a:gd name="connsiteY6" fmla="*/ 6351 h 4212562"/>
              <a:gd name="connsiteX7" fmla="*/ 6477000 w 8172450"/>
              <a:gd name="connsiteY7" fmla="*/ 3206751 h 4212562"/>
              <a:gd name="connsiteX8" fmla="*/ 8172450 w 8172450"/>
              <a:gd name="connsiteY8" fmla="*/ 2273301 h 421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2450" h="4212562">
                <a:moveTo>
                  <a:pt x="0" y="2063751"/>
                </a:moveTo>
                <a:cubicBezTo>
                  <a:pt x="225425" y="2716213"/>
                  <a:pt x="450850" y="3368676"/>
                  <a:pt x="685800" y="3263901"/>
                </a:cubicBezTo>
                <a:cubicBezTo>
                  <a:pt x="920750" y="3159126"/>
                  <a:pt x="1139825" y="1524001"/>
                  <a:pt x="1409700" y="1435101"/>
                </a:cubicBezTo>
                <a:cubicBezTo>
                  <a:pt x="1679575" y="1346201"/>
                  <a:pt x="2006600" y="2632076"/>
                  <a:pt x="2305050" y="2730501"/>
                </a:cubicBezTo>
                <a:cubicBezTo>
                  <a:pt x="2603500" y="2828926"/>
                  <a:pt x="2736850" y="1784351"/>
                  <a:pt x="3200400" y="2025651"/>
                </a:cubicBezTo>
                <a:cubicBezTo>
                  <a:pt x="3663950" y="2266951"/>
                  <a:pt x="4670425" y="4514851"/>
                  <a:pt x="5086350" y="4178301"/>
                </a:cubicBezTo>
                <a:cubicBezTo>
                  <a:pt x="5502275" y="3841751"/>
                  <a:pt x="5464175" y="168276"/>
                  <a:pt x="5695950" y="6351"/>
                </a:cubicBezTo>
                <a:cubicBezTo>
                  <a:pt x="5927725" y="-155574"/>
                  <a:pt x="6064250" y="2828926"/>
                  <a:pt x="6477000" y="3206751"/>
                </a:cubicBezTo>
                <a:cubicBezTo>
                  <a:pt x="6889750" y="3584576"/>
                  <a:pt x="7858125" y="2444751"/>
                  <a:pt x="8172450" y="2273301"/>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15" name="Oval 14">
            <a:extLst>
              <a:ext uri="{FF2B5EF4-FFF2-40B4-BE49-F238E27FC236}">
                <a16:creationId xmlns:a16="http://schemas.microsoft.com/office/drawing/2014/main" id="{35717638-6E32-7949-A4BA-1EA5B36790CE}"/>
              </a:ext>
            </a:extLst>
          </p:cNvPr>
          <p:cNvSpPr/>
          <p:nvPr/>
        </p:nvSpPr>
        <p:spPr>
          <a:xfrm>
            <a:off x="3502716" y="4559893"/>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cxnSp>
        <p:nvCxnSpPr>
          <p:cNvPr id="4" name="Straight Arrow Connector 3">
            <a:extLst>
              <a:ext uri="{FF2B5EF4-FFF2-40B4-BE49-F238E27FC236}">
                <a16:creationId xmlns:a16="http://schemas.microsoft.com/office/drawing/2014/main" id="{5395DBB0-CB26-8547-8B5E-297C1ABDF96C}"/>
              </a:ext>
            </a:extLst>
          </p:cNvPr>
          <p:cNvCxnSpPr>
            <a:cxnSpLocks/>
          </p:cNvCxnSpPr>
          <p:nvPr/>
        </p:nvCxnSpPr>
        <p:spPr>
          <a:xfrm>
            <a:off x="3121142" y="3896965"/>
            <a:ext cx="347870" cy="61457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2C6EAC03-A4D0-0743-8FFB-7FF027AAE289}"/>
              </a:ext>
            </a:extLst>
          </p:cNvPr>
          <p:cNvCxnSpPr>
            <a:cxnSpLocks/>
          </p:cNvCxnSpPr>
          <p:nvPr/>
        </p:nvCxnSpPr>
        <p:spPr>
          <a:xfrm flipV="1">
            <a:off x="677334" y="1833418"/>
            <a:ext cx="0" cy="4584920"/>
          </a:xfrm>
          <a:prstGeom prst="straightConnector1">
            <a:avLst/>
          </a:prstGeom>
          <a:ln w="41275">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710A10D1-ACF0-8745-96F2-FDDFA3E8B554}"/>
              </a:ext>
            </a:extLst>
          </p:cNvPr>
          <p:cNvCxnSpPr>
            <a:cxnSpLocks/>
          </p:cNvCxnSpPr>
          <p:nvPr/>
        </p:nvCxnSpPr>
        <p:spPr>
          <a:xfrm flipV="1">
            <a:off x="677334" y="6400800"/>
            <a:ext cx="9171516" cy="17537"/>
          </a:xfrm>
          <a:prstGeom prst="straightConnector1">
            <a:avLst/>
          </a:prstGeom>
          <a:ln w="41275">
            <a:tailEnd type="triangle"/>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EA4F0C0D-4D09-604F-B490-052BF6E111E1}"/>
              </a:ext>
            </a:extLst>
          </p:cNvPr>
          <p:cNvSpPr txBox="1"/>
          <p:nvPr/>
        </p:nvSpPr>
        <p:spPr>
          <a:xfrm>
            <a:off x="5219700" y="6400800"/>
            <a:ext cx="300082" cy="369332"/>
          </a:xfrm>
          <a:prstGeom prst="rect">
            <a:avLst/>
          </a:prstGeom>
          <a:noFill/>
        </p:spPr>
        <p:txBody>
          <a:bodyPr wrap="none" rtlCol="0">
            <a:spAutoFit/>
          </a:bodyPr>
          <a:lstStyle/>
          <a:p>
            <a:r>
              <a:rPr lang="en-US" dirty="0"/>
              <a:t>x</a:t>
            </a:r>
          </a:p>
        </p:txBody>
      </p:sp>
      <p:sp>
        <p:nvSpPr>
          <p:cNvPr id="19" name="TextBox 18">
            <a:extLst>
              <a:ext uri="{FF2B5EF4-FFF2-40B4-BE49-F238E27FC236}">
                <a16:creationId xmlns:a16="http://schemas.microsoft.com/office/drawing/2014/main" id="{378D9DDC-E422-2A4A-8B27-2FB121B189A7}"/>
              </a:ext>
            </a:extLst>
          </p:cNvPr>
          <p:cNvSpPr txBox="1"/>
          <p:nvPr/>
        </p:nvSpPr>
        <p:spPr>
          <a:xfrm>
            <a:off x="122374" y="3850073"/>
            <a:ext cx="554960" cy="369332"/>
          </a:xfrm>
          <a:prstGeom prst="rect">
            <a:avLst/>
          </a:prstGeom>
          <a:noFill/>
        </p:spPr>
        <p:txBody>
          <a:bodyPr wrap="none" rtlCol="0">
            <a:spAutoFit/>
          </a:bodyPr>
          <a:lstStyle/>
          <a:p>
            <a:r>
              <a:rPr lang="en-US" dirty="0"/>
              <a:t>f(x)</a:t>
            </a:r>
          </a:p>
        </p:txBody>
      </p:sp>
      <p:sp>
        <p:nvSpPr>
          <p:cNvPr id="11" name="Oval 10">
            <a:extLst>
              <a:ext uri="{FF2B5EF4-FFF2-40B4-BE49-F238E27FC236}">
                <a16:creationId xmlns:a16="http://schemas.microsoft.com/office/drawing/2014/main" id="{7265E5A5-3665-2644-96A3-165FFEDE8C8F}"/>
              </a:ext>
            </a:extLst>
          </p:cNvPr>
          <p:cNvSpPr/>
          <p:nvPr/>
        </p:nvSpPr>
        <p:spPr>
          <a:xfrm>
            <a:off x="2912166" y="3664543"/>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113774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453D4-6484-1243-BA24-AFB1E3BC066E}"/>
              </a:ext>
            </a:extLst>
          </p:cNvPr>
          <p:cNvSpPr>
            <a:spLocks noGrp="1"/>
          </p:cNvSpPr>
          <p:nvPr>
            <p:ph type="title"/>
          </p:nvPr>
        </p:nvSpPr>
        <p:spPr>
          <a:xfrm>
            <a:off x="677334" y="1175764"/>
            <a:ext cx="8596668" cy="657654"/>
          </a:xfrm>
        </p:spPr>
        <p:txBody>
          <a:bodyPr/>
          <a:lstStyle/>
          <a:p>
            <a:r>
              <a:rPr lang="en-US" dirty="0"/>
              <a:t>Basin Hopping</a:t>
            </a:r>
          </a:p>
        </p:txBody>
      </p:sp>
      <p:sp>
        <p:nvSpPr>
          <p:cNvPr id="14" name="Freeform 13">
            <a:extLst>
              <a:ext uri="{FF2B5EF4-FFF2-40B4-BE49-F238E27FC236}">
                <a16:creationId xmlns:a16="http://schemas.microsoft.com/office/drawing/2014/main" id="{2B25A11E-05CC-2D4D-A732-18EDC3712370}"/>
              </a:ext>
            </a:extLst>
          </p:cNvPr>
          <p:cNvSpPr/>
          <p:nvPr/>
        </p:nvSpPr>
        <p:spPr>
          <a:xfrm>
            <a:off x="1257300" y="2012949"/>
            <a:ext cx="8172450" cy="4212562"/>
          </a:xfrm>
          <a:custGeom>
            <a:avLst/>
            <a:gdLst>
              <a:gd name="connsiteX0" fmla="*/ 0 w 8172450"/>
              <a:gd name="connsiteY0" fmla="*/ 2063751 h 4212562"/>
              <a:gd name="connsiteX1" fmla="*/ 685800 w 8172450"/>
              <a:gd name="connsiteY1" fmla="*/ 3263901 h 4212562"/>
              <a:gd name="connsiteX2" fmla="*/ 1409700 w 8172450"/>
              <a:gd name="connsiteY2" fmla="*/ 1435101 h 4212562"/>
              <a:gd name="connsiteX3" fmla="*/ 2305050 w 8172450"/>
              <a:gd name="connsiteY3" fmla="*/ 2730501 h 4212562"/>
              <a:gd name="connsiteX4" fmla="*/ 3200400 w 8172450"/>
              <a:gd name="connsiteY4" fmla="*/ 2025651 h 4212562"/>
              <a:gd name="connsiteX5" fmla="*/ 5086350 w 8172450"/>
              <a:gd name="connsiteY5" fmla="*/ 4178301 h 4212562"/>
              <a:gd name="connsiteX6" fmla="*/ 5695950 w 8172450"/>
              <a:gd name="connsiteY6" fmla="*/ 6351 h 4212562"/>
              <a:gd name="connsiteX7" fmla="*/ 6477000 w 8172450"/>
              <a:gd name="connsiteY7" fmla="*/ 3206751 h 4212562"/>
              <a:gd name="connsiteX8" fmla="*/ 8172450 w 8172450"/>
              <a:gd name="connsiteY8" fmla="*/ 2273301 h 421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2450" h="4212562">
                <a:moveTo>
                  <a:pt x="0" y="2063751"/>
                </a:moveTo>
                <a:cubicBezTo>
                  <a:pt x="225425" y="2716213"/>
                  <a:pt x="450850" y="3368676"/>
                  <a:pt x="685800" y="3263901"/>
                </a:cubicBezTo>
                <a:cubicBezTo>
                  <a:pt x="920750" y="3159126"/>
                  <a:pt x="1139825" y="1524001"/>
                  <a:pt x="1409700" y="1435101"/>
                </a:cubicBezTo>
                <a:cubicBezTo>
                  <a:pt x="1679575" y="1346201"/>
                  <a:pt x="2006600" y="2632076"/>
                  <a:pt x="2305050" y="2730501"/>
                </a:cubicBezTo>
                <a:cubicBezTo>
                  <a:pt x="2603500" y="2828926"/>
                  <a:pt x="2736850" y="1784351"/>
                  <a:pt x="3200400" y="2025651"/>
                </a:cubicBezTo>
                <a:cubicBezTo>
                  <a:pt x="3663950" y="2266951"/>
                  <a:pt x="4670425" y="4514851"/>
                  <a:pt x="5086350" y="4178301"/>
                </a:cubicBezTo>
                <a:cubicBezTo>
                  <a:pt x="5502275" y="3841751"/>
                  <a:pt x="5464175" y="168276"/>
                  <a:pt x="5695950" y="6351"/>
                </a:cubicBezTo>
                <a:cubicBezTo>
                  <a:pt x="5927725" y="-155574"/>
                  <a:pt x="6064250" y="2828926"/>
                  <a:pt x="6477000" y="3206751"/>
                </a:cubicBezTo>
                <a:cubicBezTo>
                  <a:pt x="6889750" y="3584576"/>
                  <a:pt x="7858125" y="2444751"/>
                  <a:pt x="8172450" y="2273301"/>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cxnSp>
        <p:nvCxnSpPr>
          <p:cNvPr id="13" name="Straight Arrow Connector 12">
            <a:extLst>
              <a:ext uri="{FF2B5EF4-FFF2-40B4-BE49-F238E27FC236}">
                <a16:creationId xmlns:a16="http://schemas.microsoft.com/office/drawing/2014/main" id="{2C6EAC03-A4D0-0743-8FFB-7FF027AAE289}"/>
              </a:ext>
            </a:extLst>
          </p:cNvPr>
          <p:cNvCxnSpPr>
            <a:cxnSpLocks/>
          </p:cNvCxnSpPr>
          <p:nvPr/>
        </p:nvCxnSpPr>
        <p:spPr>
          <a:xfrm flipV="1">
            <a:off x="677334" y="1833418"/>
            <a:ext cx="0" cy="4584920"/>
          </a:xfrm>
          <a:prstGeom prst="straightConnector1">
            <a:avLst/>
          </a:prstGeom>
          <a:ln w="41275">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710A10D1-ACF0-8745-96F2-FDDFA3E8B554}"/>
              </a:ext>
            </a:extLst>
          </p:cNvPr>
          <p:cNvCxnSpPr>
            <a:cxnSpLocks/>
          </p:cNvCxnSpPr>
          <p:nvPr/>
        </p:nvCxnSpPr>
        <p:spPr>
          <a:xfrm flipV="1">
            <a:off x="677334" y="6400800"/>
            <a:ext cx="9171516" cy="17537"/>
          </a:xfrm>
          <a:prstGeom prst="straightConnector1">
            <a:avLst/>
          </a:prstGeom>
          <a:ln w="41275">
            <a:tailEnd type="triangle"/>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EA4F0C0D-4D09-604F-B490-052BF6E111E1}"/>
              </a:ext>
            </a:extLst>
          </p:cNvPr>
          <p:cNvSpPr txBox="1"/>
          <p:nvPr/>
        </p:nvSpPr>
        <p:spPr>
          <a:xfrm>
            <a:off x="5219700" y="6400800"/>
            <a:ext cx="300082" cy="369332"/>
          </a:xfrm>
          <a:prstGeom prst="rect">
            <a:avLst/>
          </a:prstGeom>
          <a:noFill/>
        </p:spPr>
        <p:txBody>
          <a:bodyPr wrap="none" rtlCol="0">
            <a:spAutoFit/>
          </a:bodyPr>
          <a:lstStyle/>
          <a:p>
            <a:r>
              <a:rPr lang="en-US" dirty="0"/>
              <a:t>x</a:t>
            </a:r>
          </a:p>
        </p:txBody>
      </p:sp>
      <p:sp>
        <p:nvSpPr>
          <p:cNvPr id="19" name="TextBox 18">
            <a:extLst>
              <a:ext uri="{FF2B5EF4-FFF2-40B4-BE49-F238E27FC236}">
                <a16:creationId xmlns:a16="http://schemas.microsoft.com/office/drawing/2014/main" id="{378D9DDC-E422-2A4A-8B27-2FB121B189A7}"/>
              </a:ext>
            </a:extLst>
          </p:cNvPr>
          <p:cNvSpPr txBox="1"/>
          <p:nvPr/>
        </p:nvSpPr>
        <p:spPr>
          <a:xfrm>
            <a:off x="122374" y="3850073"/>
            <a:ext cx="554960" cy="369332"/>
          </a:xfrm>
          <a:prstGeom prst="rect">
            <a:avLst/>
          </a:prstGeom>
          <a:noFill/>
        </p:spPr>
        <p:txBody>
          <a:bodyPr wrap="none" rtlCol="0">
            <a:spAutoFit/>
          </a:bodyPr>
          <a:lstStyle/>
          <a:p>
            <a:r>
              <a:rPr lang="en-US" dirty="0"/>
              <a:t>f(x)</a:t>
            </a:r>
          </a:p>
        </p:txBody>
      </p:sp>
      <p:sp>
        <p:nvSpPr>
          <p:cNvPr id="10" name="Oval 9">
            <a:extLst>
              <a:ext uri="{FF2B5EF4-FFF2-40B4-BE49-F238E27FC236}">
                <a16:creationId xmlns:a16="http://schemas.microsoft.com/office/drawing/2014/main" id="{0A3BF7D2-9C6B-FE48-8BAB-3F8A0648E6F5}"/>
              </a:ext>
            </a:extLst>
          </p:cNvPr>
          <p:cNvSpPr/>
          <p:nvPr/>
        </p:nvSpPr>
        <p:spPr>
          <a:xfrm>
            <a:off x="3502716" y="4559893"/>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cxnSp>
        <p:nvCxnSpPr>
          <p:cNvPr id="11" name="Straight Arrow Connector 10">
            <a:extLst>
              <a:ext uri="{FF2B5EF4-FFF2-40B4-BE49-F238E27FC236}">
                <a16:creationId xmlns:a16="http://schemas.microsoft.com/office/drawing/2014/main" id="{1EE5CE65-F983-A247-91C3-D845462BDFC4}"/>
              </a:ext>
            </a:extLst>
          </p:cNvPr>
          <p:cNvCxnSpPr>
            <a:cxnSpLocks/>
          </p:cNvCxnSpPr>
          <p:nvPr/>
        </p:nvCxnSpPr>
        <p:spPr>
          <a:xfrm flipV="1">
            <a:off x="3688246" y="3012684"/>
            <a:ext cx="2807804" cy="145744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Oval 11">
            <a:extLst>
              <a:ext uri="{FF2B5EF4-FFF2-40B4-BE49-F238E27FC236}">
                <a16:creationId xmlns:a16="http://schemas.microsoft.com/office/drawing/2014/main" id="{A187A8F0-B99C-2744-A912-12B2E005F328}"/>
              </a:ext>
            </a:extLst>
          </p:cNvPr>
          <p:cNvSpPr/>
          <p:nvPr/>
        </p:nvSpPr>
        <p:spPr>
          <a:xfrm>
            <a:off x="6640996" y="2827154"/>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465985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453D4-6484-1243-BA24-AFB1E3BC066E}"/>
              </a:ext>
            </a:extLst>
          </p:cNvPr>
          <p:cNvSpPr>
            <a:spLocks noGrp="1"/>
          </p:cNvSpPr>
          <p:nvPr>
            <p:ph type="title"/>
          </p:nvPr>
        </p:nvSpPr>
        <p:spPr>
          <a:xfrm>
            <a:off x="677334" y="1175764"/>
            <a:ext cx="8596668" cy="657654"/>
          </a:xfrm>
        </p:spPr>
        <p:txBody>
          <a:bodyPr/>
          <a:lstStyle/>
          <a:p>
            <a:r>
              <a:rPr lang="en-US" dirty="0"/>
              <a:t>Basin Hopping</a:t>
            </a:r>
          </a:p>
        </p:txBody>
      </p:sp>
      <p:sp>
        <p:nvSpPr>
          <p:cNvPr id="14" name="Freeform 13">
            <a:extLst>
              <a:ext uri="{FF2B5EF4-FFF2-40B4-BE49-F238E27FC236}">
                <a16:creationId xmlns:a16="http://schemas.microsoft.com/office/drawing/2014/main" id="{2B25A11E-05CC-2D4D-A732-18EDC3712370}"/>
              </a:ext>
            </a:extLst>
          </p:cNvPr>
          <p:cNvSpPr/>
          <p:nvPr/>
        </p:nvSpPr>
        <p:spPr>
          <a:xfrm>
            <a:off x="1257300" y="2012949"/>
            <a:ext cx="8172450" cy="4212562"/>
          </a:xfrm>
          <a:custGeom>
            <a:avLst/>
            <a:gdLst>
              <a:gd name="connsiteX0" fmla="*/ 0 w 8172450"/>
              <a:gd name="connsiteY0" fmla="*/ 2063751 h 4212562"/>
              <a:gd name="connsiteX1" fmla="*/ 685800 w 8172450"/>
              <a:gd name="connsiteY1" fmla="*/ 3263901 h 4212562"/>
              <a:gd name="connsiteX2" fmla="*/ 1409700 w 8172450"/>
              <a:gd name="connsiteY2" fmla="*/ 1435101 h 4212562"/>
              <a:gd name="connsiteX3" fmla="*/ 2305050 w 8172450"/>
              <a:gd name="connsiteY3" fmla="*/ 2730501 h 4212562"/>
              <a:gd name="connsiteX4" fmla="*/ 3200400 w 8172450"/>
              <a:gd name="connsiteY4" fmla="*/ 2025651 h 4212562"/>
              <a:gd name="connsiteX5" fmla="*/ 5086350 w 8172450"/>
              <a:gd name="connsiteY5" fmla="*/ 4178301 h 4212562"/>
              <a:gd name="connsiteX6" fmla="*/ 5695950 w 8172450"/>
              <a:gd name="connsiteY6" fmla="*/ 6351 h 4212562"/>
              <a:gd name="connsiteX7" fmla="*/ 6477000 w 8172450"/>
              <a:gd name="connsiteY7" fmla="*/ 3206751 h 4212562"/>
              <a:gd name="connsiteX8" fmla="*/ 8172450 w 8172450"/>
              <a:gd name="connsiteY8" fmla="*/ 2273301 h 421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2450" h="4212562">
                <a:moveTo>
                  <a:pt x="0" y="2063751"/>
                </a:moveTo>
                <a:cubicBezTo>
                  <a:pt x="225425" y="2716213"/>
                  <a:pt x="450850" y="3368676"/>
                  <a:pt x="685800" y="3263901"/>
                </a:cubicBezTo>
                <a:cubicBezTo>
                  <a:pt x="920750" y="3159126"/>
                  <a:pt x="1139825" y="1524001"/>
                  <a:pt x="1409700" y="1435101"/>
                </a:cubicBezTo>
                <a:cubicBezTo>
                  <a:pt x="1679575" y="1346201"/>
                  <a:pt x="2006600" y="2632076"/>
                  <a:pt x="2305050" y="2730501"/>
                </a:cubicBezTo>
                <a:cubicBezTo>
                  <a:pt x="2603500" y="2828926"/>
                  <a:pt x="2736850" y="1784351"/>
                  <a:pt x="3200400" y="2025651"/>
                </a:cubicBezTo>
                <a:cubicBezTo>
                  <a:pt x="3663950" y="2266951"/>
                  <a:pt x="4670425" y="4514851"/>
                  <a:pt x="5086350" y="4178301"/>
                </a:cubicBezTo>
                <a:cubicBezTo>
                  <a:pt x="5502275" y="3841751"/>
                  <a:pt x="5464175" y="168276"/>
                  <a:pt x="5695950" y="6351"/>
                </a:cubicBezTo>
                <a:cubicBezTo>
                  <a:pt x="5927725" y="-155574"/>
                  <a:pt x="6064250" y="2828926"/>
                  <a:pt x="6477000" y="3206751"/>
                </a:cubicBezTo>
                <a:cubicBezTo>
                  <a:pt x="6889750" y="3584576"/>
                  <a:pt x="7858125" y="2444751"/>
                  <a:pt x="8172450" y="2273301"/>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cxnSp>
        <p:nvCxnSpPr>
          <p:cNvPr id="13" name="Straight Arrow Connector 12">
            <a:extLst>
              <a:ext uri="{FF2B5EF4-FFF2-40B4-BE49-F238E27FC236}">
                <a16:creationId xmlns:a16="http://schemas.microsoft.com/office/drawing/2014/main" id="{2C6EAC03-A4D0-0743-8FFB-7FF027AAE289}"/>
              </a:ext>
            </a:extLst>
          </p:cNvPr>
          <p:cNvCxnSpPr>
            <a:cxnSpLocks/>
          </p:cNvCxnSpPr>
          <p:nvPr/>
        </p:nvCxnSpPr>
        <p:spPr>
          <a:xfrm flipV="1">
            <a:off x="677334" y="1833418"/>
            <a:ext cx="0" cy="4584920"/>
          </a:xfrm>
          <a:prstGeom prst="straightConnector1">
            <a:avLst/>
          </a:prstGeom>
          <a:ln w="41275">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710A10D1-ACF0-8745-96F2-FDDFA3E8B554}"/>
              </a:ext>
            </a:extLst>
          </p:cNvPr>
          <p:cNvCxnSpPr>
            <a:cxnSpLocks/>
          </p:cNvCxnSpPr>
          <p:nvPr/>
        </p:nvCxnSpPr>
        <p:spPr>
          <a:xfrm flipV="1">
            <a:off x="677334" y="6400800"/>
            <a:ext cx="9171516" cy="17537"/>
          </a:xfrm>
          <a:prstGeom prst="straightConnector1">
            <a:avLst/>
          </a:prstGeom>
          <a:ln w="41275">
            <a:tailEnd type="triangle"/>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EA4F0C0D-4D09-604F-B490-052BF6E111E1}"/>
              </a:ext>
            </a:extLst>
          </p:cNvPr>
          <p:cNvSpPr txBox="1"/>
          <p:nvPr/>
        </p:nvSpPr>
        <p:spPr>
          <a:xfrm>
            <a:off x="5219700" y="6400800"/>
            <a:ext cx="300082" cy="369332"/>
          </a:xfrm>
          <a:prstGeom prst="rect">
            <a:avLst/>
          </a:prstGeom>
          <a:noFill/>
        </p:spPr>
        <p:txBody>
          <a:bodyPr wrap="none" rtlCol="0">
            <a:spAutoFit/>
          </a:bodyPr>
          <a:lstStyle/>
          <a:p>
            <a:r>
              <a:rPr lang="en-US" dirty="0"/>
              <a:t>x</a:t>
            </a:r>
          </a:p>
        </p:txBody>
      </p:sp>
      <p:sp>
        <p:nvSpPr>
          <p:cNvPr id="19" name="TextBox 18">
            <a:extLst>
              <a:ext uri="{FF2B5EF4-FFF2-40B4-BE49-F238E27FC236}">
                <a16:creationId xmlns:a16="http://schemas.microsoft.com/office/drawing/2014/main" id="{378D9DDC-E422-2A4A-8B27-2FB121B189A7}"/>
              </a:ext>
            </a:extLst>
          </p:cNvPr>
          <p:cNvSpPr txBox="1"/>
          <p:nvPr/>
        </p:nvSpPr>
        <p:spPr>
          <a:xfrm>
            <a:off x="122374" y="3850073"/>
            <a:ext cx="554960" cy="369332"/>
          </a:xfrm>
          <a:prstGeom prst="rect">
            <a:avLst/>
          </a:prstGeom>
          <a:noFill/>
        </p:spPr>
        <p:txBody>
          <a:bodyPr wrap="none" rtlCol="0">
            <a:spAutoFit/>
          </a:bodyPr>
          <a:lstStyle/>
          <a:p>
            <a:r>
              <a:rPr lang="en-US" dirty="0"/>
              <a:t>f(x)</a:t>
            </a:r>
          </a:p>
        </p:txBody>
      </p:sp>
      <p:sp>
        <p:nvSpPr>
          <p:cNvPr id="12" name="Oval 11">
            <a:extLst>
              <a:ext uri="{FF2B5EF4-FFF2-40B4-BE49-F238E27FC236}">
                <a16:creationId xmlns:a16="http://schemas.microsoft.com/office/drawing/2014/main" id="{A187A8F0-B99C-2744-A912-12B2E005F328}"/>
              </a:ext>
            </a:extLst>
          </p:cNvPr>
          <p:cNvSpPr/>
          <p:nvPr/>
        </p:nvSpPr>
        <p:spPr>
          <a:xfrm>
            <a:off x="6640996" y="2827154"/>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5" name="Oval 14">
            <a:extLst>
              <a:ext uri="{FF2B5EF4-FFF2-40B4-BE49-F238E27FC236}">
                <a16:creationId xmlns:a16="http://schemas.microsoft.com/office/drawing/2014/main" id="{56FFA65E-CA82-E147-ABD8-93E85F5A48A5}"/>
              </a:ext>
            </a:extLst>
          </p:cNvPr>
          <p:cNvSpPr/>
          <p:nvPr/>
        </p:nvSpPr>
        <p:spPr>
          <a:xfrm>
            <a:off x="6183796" y="6039981"/>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cxnSp>
        <p:nvCxnSpPr>
          <p:cNvPr id="16" name="Straight Arrow Connector 15">
            <a:extLst>
              <a:ext uri="{FF2B5EF4-FFF2-40B4-BE49-F238E27FC236}">
                <a16:creationId xmlns:a16="http://schemas.microsoft.com/office/drawing/2014/main" id="{B7147F6E-77F6-5848-98E1-F8F6CD8E55FB}"/>
              </a:ext>
            </a:extLst>
          </p:cNvPr>
          <p:cNvCxnSpPr>
            <a:cxnSpLocks/>
          </p:cNvCxnSpPr>
          <p:nvPr/>
        </p:nvCxnSpPr>
        <p:spPr>
          <a:xfrm flipH="1">
            <a:off x="6351932" y="3136300"/>
            <a:ext cx="347870" cy="27241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77069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A6411054-5E1F-3E40-9EE9-32ECC6257659}"/>
              </a:ext>
            </a:extLst>
          </p:cNvPr>
          <p:cNvSpPr/>
          <p:nvPr/>
        </p:nvSpPr>
        <p:spPr>
          <a:xfrm>
            <a:off x="7639050" y="2590800"/>
            <a:ext cx="15621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Oval 1">
            <a:extLst>
              <a:ext uri="{FF2B5EF4-FFF2-40B4-BE49-F238E27FC236}">
                <a16:creationId xmlns:a16="http://schemas.microsoft.com/office/drawing/2014/main" id="{900627F9-05D3-3040-B08E-7AAAA2FA97E1}"/>
              </a:ext>
            </a:extLst>
          </p:cNvPr>
          <p:cNvSpPr/>
          <p:nvPr/>
        </p:nvSpPr>
        <p:spPr>
          <a:xfrm>
            <a:off x="5143500" y="3429000"/>
            <a:ext cx="2343150" cy="5715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C2C03C9A-EA99-9A44-A892-8E868F9405BF}"/>
                  </a:ext>
                </a:extLst>
              </p:cNvPr>
              <p:cNvGraphicFramePr>
                <a:graphicFrameLocks noGrp="1"/>
              </p:cNvGraphicFramePr>
              <p:nvPr>
                <p:extLst>
                  <p:ext uri="{D42A27DB-BD31-4B8C-83A1-F6EECF244321}">
                    <p14:modId xmlns:p14="http://schemas.microsoft.com/office/powerpoint/2010/main" val="34814157"/>
                  </p:ext>
                </p:extLst>
              </p:nvPr>
            </p:nvGraphicFramePr>
            <p:xfrm>
              <a:off x="3834824" y="1967226"/>
              <a:ext cx="5659370" cy="2906849"/>
            </p:xfrm>
            <a:graphic>
              <a:graphicData uri="http://schemas.openxmlformats.org/drawingml/2006/table">
                <a:tbl>
                  <a:tblPr firstRow="1" bandRow="1">
                    <a:tableStyleId>{8799B23B-EC83-4686-B30A-512413B5E67A}</a:tableStyleId>
                  </a:tblPr>
                  <a:tblGrid>
                    <a:gridCol w="1398657">
                      <a:extLst>
                        <a:ext uri="{9D8B030D-6E8A-4147-A177-3AD203B41FA5}">
                          <a16:colId xmlns:a16="http://schemas.microsoft.com/office/drawing/2014/main" val="217419733"/>
                        </a:ext>
                      </a:extLst>
                    </a:gridCol>
                    <a:gridCol w="792079">
                      <a:extLst>
                        <a:ext uri="{9D8B030D-6E8A-4147-A177-3AD203B41FA5}">
                          <a16:colId xmlns:a16="http://schemas.microsoft.com/office/drawing/2014/main" val="1251672396"/>
                        </a:ext>
                      </a:extLst>
                    </a:gridCol>
                    <a:gridCol w="756095">
                      <a:extLst>
                        <a:ext uri="{9D8B030D-6E8A-4147-A177-3AD203B41FA5}">
                          <a16:colId xmlns:a16="http://schemas.microsoft.com/office/drawing/2014/main" val="2708547377"/>
                        </a:ext>
                      </a:extLst>
                    </a:gridCol>
                    <a:gridCol w="857878">
                      <a:extLst>
                        <a:ext uri="{9D8B030D-6E8A-4147-A177-3AD203B41FA5}">
                          <a16:colId xmlns:a16="http://schemas.microsoft.com/office/drawing/2014/main" val="4038023181"/>
                        </a:ext>
                      </a:extLst>
                    </a:gridCol>
                    <a:gridCol w="799716">
                      <a:extLst>
                        <a:ext uri="{9D8B030D-6E8A-4147-A177-3AD203B41FA5}">
                          <a16:colId xmlns:a16="http://schemas.microsoft.com/office/drawing/2014/main" val="16627855"/>
                        </a:ext>
                      </a:extLst>
                    </a:gridCol>
                    <a:gridCol w="1054945">
                      <a:extLst>
                        <a:ext uri="{9D8B030D-6E8A-4147-A177-3AD203B41FA5}">
                          <a16:colId xmlns:a16="http://schemas.microsoft.com/office/drawing/2014/main" val="3110292335"/>
                        </a:ext>
                      </a:extLst>
                    </a:gridCol>
                  </a:tblGrid>
                  <a:tr h="698150">
                    <a:tc>
                      <a:txBody>
                        <a:bodyPr/>
                        <a:lstStyle/>
                        <a:p>
                          <a:r>
                            <a:rPr lang="en-US" sz="1700" dirty="0">
                              <a:latin typeface="Century" panose="02040604050505020304" pitchFamily="18" charset="0"/>
                            </a:rPr>
                            <a:t>&gt;170 </a:t>
                          </a:r>
                          <a:r>
                            <a:rPr lang="en-US" sz="1700" dirty="0">
                              <a:solidFill>
                                <a:schemeClr val="accent3">
                                  <a:lumMod val="50000"/>
                                </a:schemeClr>
                              </a:solidFill>
                              <a:latin typeface="Century" panose="02040604050505020304" pitchFamily="18" charset="0"/>
                            </a:rPr>
                            <a:t>proton</a:t>
                          </a:r>
                        </a:p>
                        <a:p>
                          <a:r>
                            <a:rPr lang="en-US" sz="1700" dirty="0">
                              <a:latin typeface="Century" panose="02040604050505020304" pitchFamily="18" charset="0"/>
                            </a:rPr>
                            <a:t>events</a:t>
                          </a:r>
                        </a:p>
                      </a:txBody>
                      <a:tcPr marL="78377" marR="78377" marT="39189" marB="39189"/>
                    </a:tc>
                    <a:tc>
                      <a:txBody>
                        <a:bodyPr/>
                        <a:lstStyle/>
                        <a:p>
                          <a:pPr/>
                          <a14:m>
                            <m:oMathPara xmlns:m="http://schemas.openxmlformats.org/officeDocument/2006/math">
                              <m:oMathParaPr>
                                <m:jc m:val="centerGroup"/>
                              </m:oMathParaPr>
                              <m:oMath xmlns:m="http://schemas.openxmlformats.org/officeDocument/2006/math">
                                <m:sSubSup>
                                  <m:sSubSupPr>
                                    <m:ctrlPr>
                                      <a:rPr lang="en-US" sz="1700" i="1" smtClean="0">
                                        <a:latin typeface="Cambria Math" panose="02040503050406030204" pitchFamily="18" charset="0"/>
                                      </a:rPr>
                                    </m:ctrlPr>
                                  </m:sSubSupPr>
                                  <m:e>
                                    <m:r>
                                      <a:rPr lang="en-US" sz="1700" i="1" smtClean="0">
                                        <a:latin typeface="Cambria Math" panose="02040503050406030204" pitchFamily="18" charset="0"/>
                                        <a:ea typeface="Cambria Math" panose="02040503050406030204" pitchFamily="18" charset="0"/>
                                      </a:rPr>
                                      <m:t>𝝌</m:t>
                                    </m:r>
                                  </m:e>
                                  <m:sub>
                                    <m:r>
                                      <a:rPr lang="en-US" sz="1700" b="1" i="1" smtClean="0">
                                        <a:latin typeface="Cambria Math" panose="02040503050406030204" pitchFamily="18" charset="0"/>
                                      </a:rPr>
                                      <m:t>𝒐𝒓𝒊𝒈</m:t>
                                    </m:r>
                                  </m:sub>
                                  <m:sup>
                                    <m:r>
                                      <a:rPr lang="en-US" sz="1700" b="1" i="1" smtClean="0">
                                        <a:latin typeface="Cambria Math" panose="02040503050406030204" pitchFamily="18" charset="0"/>
                                      </a:rPr>
                                      <m:t>𝟐</m:t>
                                    </m:r>
                                  </m:sup>
                                </m:sSubSup>
                              </m:oMath>
                            </m:oMathPara>
                          </a14:m>
                          <a:endParaRPr lang="en-US" sz="1700" dirty="0">
                            <a:latin typeface="Century" panose="02040604050505020304" pitchFamily="18" charset="0"/>
                          </a:endParaRPr>
                        </a:p>
                      </a:txBody>
                      <a:tcPr marL="78377" marR="78377" marT="39189" marB="39189"/>
                    </a:tc>
                    <a:tc>
                      <a:txBody>
                        <a:bodyPr/>
                        <a:lstStyle/>
                        <a:p>
                          <a:pPr/>
                          <a14:m>
                            <m:oMathPara xmlns:m="http://schemas.openxmlformats.org/officeDocument/2006/math">
                              <m:oMathParaPr>
                                <m:jc m:val="centerGroup"/>
                              </m:oMathParaPr>
                              <m:oMath xmlns:m="http://schemas.openxmlformats.org/officeDocument/2006/math">
                                <m:sSubSup>
                                  <m:sSubSupPr>
                                    <m:ctrlPr>
                                      <a:rPr lang="en-US" sz="1700" i="1" smtClean="0">
                                        <a:latin typeface="Cambria Math" panose="02040503050406030204" pitchFamily="18" charset="0"/>
                                      </a:rPr>
                                    </m:ctrlPr>
                                  </m:sSubSupPr>
                                  <m:e>
                                    <m:r>
                                      <a:rPr lang="en-US" sz="1700" i="1" smtClean="0">
                                        <a:latin typeface="Cambria Math" panose="02040503050406030204" pitchFamily="18" charset="0"/>
                                        <a:ea typeface="Cambria Math" panose="02040503050406030204" pitchFamily="18" charset="0"/>
                                      </a:rPr>
                                      <m:t>𝝌</m:t>
                                    </m:r>
                                  </m:e>
                                  <m:sub>
                                    <m:r>
                                      <a:rPr lang="en-US" sz="1700" b="1" i="1" smtClean="0">
                                        <a:latin typeface="Cambria Math" panose="02040503050406030204" pitchFamily="18" charset="0"/>
                                        <a:ea typeface="Cambria Math" panose="02040503050406030204" pitchFamily="18" charset="0"/>
                                      </a:rPr>
                                      <m:t>𝒄𝒍𝒆𝒂𝒏</m:t>
                                    </m:r>
                                  </m:sub>
                                  <m:sup>
                                    <m:r>
                                      <a:rPr lang="en-US" sz="1700" b="1" i="1" smtClean="0">
                                        <a:latin typeface="Cambria Math" panose="02040503050406030204" pitchFamily="18" charset="0"/>
                                      </a:rPr>
                                      <m:t>𝟐</m:t>
                                    </m:r>
                                  </m:sup>
                                </m:sSubSup>
                              </m:oMath>
                            </m:oMathPara>
                          </a14:m>
                          <a:endParaRPr lang="en-US" sz="1700" dirty="0">
                            <a:latin typeface="Century" panose="02040604050505020304" pitchFamily="18" charset="0"/>
                          </a:endParaRPr>
                        </a:p>
                      </a:txBody>
                      <a:tcPr marL="78377" marR="78377" marT="39189" marB="39189"/>
                    </a:tc>
                    <a:tc>
                      <a:txBody>
                        <a:bodyPr/>
                        <a:lstStyle/>
                        <a:p>
                          <a:pPr/>
                          <a14:m>
                            <m:oMathPara xmlns:m="http://schemas.openxmlformats.org/officeDocument/2006/math">
                              <m:oMathParaPr>
                                <m:jc m:val="centerGroup"/>
                              </m:oMathParaPr>
                              <m:oMath xmlns:m="http://schemas.openxmlformats.org/officeDocument/2006/math">
                                <m:r>
                                  <a:rPr lang="en-US" sz="1700" i="1" smtClean="0">
                                    <a:latin typeface="Cambria Math" panose="02040503050406030204" pitchFamily="18" charset="0"/>
                                    <a:ea typeface="Cambria Math" panose="02040503050406030204" pitchFamily="18" charset="0"/>
                                  </a:rPr>
                                  <m:t>∆</m:t>
                                </m:r>
                                <m:sSup>
                                  <m:sSupPr>
                                    <m:ctrlPr>
                                      <a:rPr lang="en-US" sz="1700" i="1" smtClean="0">
                                        <a:latin typeface="Cambria Math" panose="02040503050406030204" pitchFamily="18" charset="0"/>
                                        <a:ea typeface="Cambria Math" panose="02040503050406030204" pitchFamily="18" charset="0"/>
                                      </a:rPr>
                                    </m:ctrlPr>
                                  </m:sSupPr>
                                  <m:e>
                                    <m:r>
                                      <a:rPr lang="en-US" sz="1700" i="1" smtClean="0">
                                        <a:latin typeface="Cambria Math" panose="02040503050406030204" pitchFamily="18" charset="0"/>
                                        <a:ea typeface="Cambria Math" panose="02040503050406030204" pitchFamily="18" charset="0"/>
                                      </a:rPr>
                                      <m:t>𝝌</m:t>
                                    </m:r>
                                  </m:e>
                                  <m:sup>
                                    <m:r>
                                      <a:rPr lang="en-US" sz="1700" b="1" i="1" smtClean="0">
                                        <a:latin typeface="Cambria Math" panose="02040503050406030204" pitchFamily="18" charset="0"/>
                                        <a:ea typeface="Cambria Math" panose="02040503050406030204" pitchFamily="18" charset="0"/>
                                      </a:rPr>
                                      <m:t>𝟐</m:t>
                                    </m:r>
                                  </m:sup>
                                </m:sSup>
                              </m:oMath>
                            </m:oMathPara>
                          </a14:m>
                          <a:endParaRPr lang="en-US" sz="1700" b="1" dirty="0">
                            <a:latin typeface="Century" panose="02040604050505020304" pitchFamily="18" charset="0"/>
                          </a:endParaRPr>
                        </a:p>
                      </a:txBody>
                      <a:tcPr marL="78377" marR="78377" marT="39189" marB="39189"/>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a:latin typeface="Cambria Math" panose="02040503050406030204" pitchFamily="18" charset="0"/>
                                      </a:rPr>
                                      <m:t>𝑻</m:t>
                                    </m:r>
                                  </m:e>
                                  <m:sub>
                                    <m:r>
                                      <a:rPr lang="en-US" sz="1600" b="1" i="1">
                                        <a:latin typeface="Cambria Math" panose="02040503050406030204" pitchFamily="18" charset="0"/>
                                      </a:rPr>
                                      <m:t>𝒐𝒓𝒊𝒈</m:t>
                                    </m:r>
                                  </m:sub>
                                </m:sSub>
                              </m:oMath>
                            </m:oMathPara>
                          </a14:m>
                          <a:endParaRPr lang="en-US" sz="1700" b="1" dirty="0">
                            <a:latin typeface="Century" panose="02040604050505020304" pitchFamily="18" charset="0"/>
                          </a:endParaRPr>
                        </a:p>
                      </a:txBody>
                      <a:tcPr marL="78377" marR="78377" marT="39189" marB="39189"/>
                    </a:tc>
                    <a:tc>
                      <a:txBody>
                        <a:bodyPr/>
                        <a:lstStyle/>
                        <a:p>
                          <a:pPr marL="0" marR="0" lvl="0" indent="0" algn="l" defTabSz="386644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a:latin typeface="Cambria Math" panose="02040503050406030204" pitchFamily="18" charset="0"/>
                                      </a:rPr>
                                      <m:t>𝑻</m:t>
                                    </m:r>
                                  </m:e>
                                  <m:sub>
                                    <m:r>
                                      <a:rPr lang="en-US" sz="1600" b="1" i="1">
                                        <a:latin typeface="Cambria Math" panose="02040503050406030204" pitchFamily="18" charset="0"/>
                                      </a:rPr>
                                      <m:t>𝒄𝒍𝒆𝒂𝒏</m:t>
                                    </m:r>
                                  </m:sub>
                                </m:sSub>
                              </m:oMath>
                            </m:oMathPara>
                          </a14:m>
                          <a:endParaRPr lang="en-US" sz="1700" b="1" dirty="0">
                            <a:latin typeface="Century" panose="02040604050505020304" pitchFamily="18" charset="0"/>
                          </a:endParaRPr>
                        </a:p>
                      </a:txBody>
                      <a:tcPr marL="78377" marR="78377" marT="39189" marB="39189"/>
                    </a:tc>
                    <a:extLst>
                      <a:ext uri="{0D108BD9-81ED-4DB2-BD59-A6C34878D82A}">
                        <a16:rowId xmlns:a16="http://schemas.microsoft.com/office/drawing/2014/main" val="921976519"/>
                      </a:ext>
                    </a:extLst>
                  </a:tr>
                  <a:tr h="863351">
                    <a:tc>
                      <a:txBody>
                        <a:bodyPr/>
                        <a:lstStyle/>
                        <a:p>
                          <a:r>
                            <a:rPr lang="en-US" sz="1700" dirty="0">
                              <a:latin typeface="Century" panose="02040604050505020304" pitchFamily="18" charset="0"/>
                            </a:rPr>
                            <a:t>Naïve Monte- Carlo</a:t>
                          </a:r>
                        </a:p>
                      </a:txBody>
                      <a:tcPr marL="78377" marR="78377" marT="39189" marB="39189"/>
                    </a:tc>
                    <a:tc>
                      <a:txBody>
                        <a:bodyPr/>
                        <a:lstStyle/>
                        <a:p>
                          <a:r>
                            <a:rPr lang="en-US" sz="1700" dirty="0">
                              <a:latin typeface="Century" panose="02040604050505020304" pitchFamily="18" charset="0"/>
                            </a:rPr>
                            <a:t>94.46</a:t>
                          </a:r>
                        </a:p>
                      </a:txBody>
                      <a:tcPr marL="78377" marR="78377" marT="39189" marB="39189"/>
                    </a:tc>
                    <a:tc>
                      <a:txBody>
                        <a:bodyPr/>
                        <a:lstStyle/>
                        <a:p>
                          <a:r>
                            <a:rPr lang="en-US" sz="1700" dirty="0">
                              <a:latin typeface="Century" panose="02040604050505020304" pitchFamily="18" charset="0"/>
                            </a:rPr>
                            <a:t>39.34</a:t>
                          </a:r>
                        </a:p>
                      </a:txBody>
                      <a:tcPr marL="78377" marR="78377" marT="39189" marB="39189"/>
                    </a:tc>
                    <a:tc>
                      <a:txBody>
                        <a:bodyPr/>
                        <a:lstStyle/>
                        <a:p>
                          <a:r>
                            <a:rPr lang="en-US" sz="1700" dirty="0">
                              <a:latin typeface="Century" panose="02040604050505020304" pitchFamily="18" charset="0"/>
                            </a:rPr>
                            <a:t>55.12</a:t>
                          </a:r>
                        </a:p>
                      </a:txBody>
                      <a:tcPr marL="78377" marR="78377" marT="39189" marB="39189"/>
                    </a:tc>
                    <a:tc>
                      <a:txBody>
                        <a:bodyPr/>
                        <a:lstStyle/>
                        <a:p>
                          <a:r>
                            <a:rPr lang="en-US" sz="1700" dirty="0">
                              <a:latin typeface="Century" panose="02040604050505020304" pitchFamily="18" charset="0"/>
                            </a:rPr>
                            <a:t>2.15s</a:t>
                          </a:r>
                        </a:p>
                      </a:txBody>
                      <a:tcPr marL="78377" marR="78377" marT="39189" marB="39189"/>
                    </a:tc>
                    <a:tc>
                      <a:txBody>
                        <a:bodyPr/>
                        <a:lstStyle/>
                        <a:p>
                          <a:r>
                            <a:rPr lang="en-US" sz="1700" dirty="0">
                              <a:latin typeface="Century" panose="02040604050505020304" pitchFamily="18" charset="0"/>
                            </a:rPr>
                            <a:t>0.77s</a:t>
                          </a:r>
                        </a:p>
                      </a:txBody>
                      <a:tcPr marL="78377" marR="78377" marT="39189" marB="39189"/>
                    </a:tc>
                    <a:extLst>
                      <a:ext uri="{0D108BD9-81ED-4DB2-BD59-A6C34878D82A}">
                        <a16:rowId xmlns:a16="http://schemas.microsoft.com/office/drawing/2014/main" val="1828834157"/>
                      </a:ext>
                    </a:extLst>
                  </a:tr>
                  <a:tr h="672674">
                    <a:tc>
                      <a:txBody>
                        <a:bodyPr/>
                        <a:lstStyle/>
                        <a:p>
                          <a:r>
                            <a:rPr lang="en-US" sz="1700" dirty="0">
                              <a:latin typeface="Century" panose="02040604050505020304" pitchFamily="18" charset="0"/>
                            </a:rPr>
                            <a:t>Differential Evolution</a:t>
                          </a:r>
                        </a:p>
                      </a:txBody>
                      <a:tcPr marL="78377" marR="78377" marT="39189" marB="39189"/>
                    </a:tc>
                    <a:tc>
                      <a:txBody>
                        <a:bodyPr/>
                        <a:lstStyle/>
                        <a:p>
                          <a:r>
                            <a:rPr lang="en-US" sz="1700" dirty="0">
                              <a:latin typeface="Century" panose="02040604050505020304" pitchFamily="18" charset="0"/>
                            </a:rPr>
                            <a:t>65.27</a:t>
                          </a:r>
                        </a:p>
                      </a:txBody>
                      <a:tcPr marL="78377" marR="78377" marT="39189" marB="39189"/>
                    </a:tc>
                    <a:tc>
                      <a:txBody>
                        <a:bodyPr/>
                        <a:lstStyle/>
                        <a:p>
                          <a:r>
                            <a:rPr lang="en-US" sz="1700" dirty="0">
                              <a:latin typeface="Century" panose="02040604050505020304" pitchFamily="18" charset="0"/>
                            </a:rPr>
                            <a:t>27.29</a:t>
                          </a:r>
                        </a:p>
                      </a:txBody>
                      <a:tcPr marL="78377" marR="78377" marT="39189" marB="39189"/>
                    </a:tc>
                    <a:tc>
                      <a:txBody>
                        <a:bodyPr/>
                        <a:lstStyle/>
                        <a:p>
                          <a:pPr marL="0" algn="l" defTabSz="3866445" rtl="0" eaLnBrk="1" latinLnBrk="0" hangingPunct="1"/>
                          <a:r>
                            <a:rPr lang="en-US" sz="1700" kern="1200" dirty="0">
                              <a:solidFill>
                                <a:schemeClr val="tx1"/>
                              </a:solidFill>
                              <a:latin typeface="Century" panose="02040604050505020304" pitchFamily="18" charset="0"/>
                              <a:ea typeface="+mn-ea"/>
                              <a:cs typeface="+mn-cs"/>
                            </a:rPr>
                            <a:t>37.98</a:t>
                          </a:r>
                        </a:p>
                      </a:txBody>
                      <a:tcPr marL="78377" marR="78377" marT="39189" marB="39189"/>
                    </a:tc>
                    <a:tc>
                      <a:txBody>
                        <a:bodyPr/>
                        <a:lstStyle/>
                        <a:p>
                          <a:pPr marL="0" algn="l" defTabSz="3866445" rtl="0" eaLnBrk="1" latinLnBrk="0" hangingPunct="1"/>
                          <a:r>
                            <a:rPr lang="en-US" sz="1700" kern="1200" dirty="0">
                              <a:solidFill>
                                <a:schemeClr val="tx1"/>
                              </a:solidFill>
                              <a:latin typeface="Century" panose="02040604050505020304" pitchFamily="18" charset="0"/>
                              <a:ea typeface="+mn-ea"/>
                              <a:cs typeface="+mn-cs"/>
                            </a:rPr>
                            <a:t>68.83s</a:t>
                          </a:r>
                        </a:p>
                      </a:txBody>
                      <a:tcPr marL="78377" marR="78377" marT="39189" marB="39189"/>
                    </a:tc>
                    <a:tc>
                      <a:txBody>
                        <a:bodyPr/>
                        <a:lstStyle/>
                        <a:p>
                          <a:r>
                            <a:rPr lang="en-US" sz="1700" dirty="0">
                              <a:latin typeface="Century" panose="02040604050505020304" pitchFamily="18" charset="0"/>
                            </a:rPr>
                            <a:t>58.39s</a:t>
                          </a:r>
                        </a:p>
                      </a:txBody>
                      <a:tcPr marL="78377" marR="78377" marT="39189" marB="39189"/>
                    </a:tc>
                    <a:extLst>
                      <a:ext uri="{0D108BD9-81ED-4DB2-BD59-A6C34878D82A}">
                        <a16:rowId xmlns:a16="http://schemas.microsoft.com/office/drawing/2014/main" val="873376270"/>
                      </a:ext>
                    </a:extLst>
                  </a:tr>
                  <a:tr h="672674">
                    <a:tc>
                      <a:txBody>
                        <a:bodyPr/>
                        <a:lstStyle/>
                        <a:p>
                          <a:r>
                            <a:rPr lang="en-US" sz="1700" dirty="0">
                              <a:latin typeface="Century" panose="02040604050505020304" pitchFamily="18" charset="0"/>
                            </a:rPr>
                            <a:t>Basin Hopping</a:t>
                          </a:r>
                        </a:p>
                      </a:txBody>
                      <a:tcPr marL="78377" marR="78377" marT="39189" marB="39189"/>
                    </a:tc>
                    <a:tc>
                      <a:txBody>
                        <a:bodyPr/>
                        <a:lstStyle/>
                        <a:p>
                          <a:r>
                            <a:rPr lang="en-US" sz="1700" dirty="0">
                              <a:latin typeface="Century" panose="02040604050505020304" pitchFamily="18" charset="0"/>
                            </a:rPr>
                            <a:t>83.16</a:t>
                          </a:r>
                        </a:p>
                      </a:txBody>
                      <a:tcPr marL="78377" marR="78377" marT="39189" marB="39189"/>
                    </a:tc>
                    <a:tc>
                      <a:txBody>
                        <a:bodyPr/>
                        <a:lstStyle/>
                        <a:p>
                          <a:r>
                            <a:rPr lang="en-US" sz="1700" dirty="0">
                              <a:latin typeface="Century" panose="02040604050505020304" pitchFamily="18" charset="0"/>
                            </a:rPr>
                            <a:t>29.51</a:t>
                          </a:r>
                        </a:p>
                      </a:txBody>
                      <a:tcPr marL="78377" marR="78377" marT="39189" marB="39189"/>
                    </a:tc>
                    <a:tc>
                      <a:txBody>
                        <a:bodyPr/>
                        <a:lstStyle/>
                        <a:p>
                          <a:r>
                            <a:rPr lang="en-US" sz="1700" dirty="0">
                              <a:latin typeface="Century" panose="02040604050505020304" pitchFamily="18" charset="0"/>
                            </a:rPr>
                            <a:t>53.65</a:t>
                          </a:r>
                        </a:p>
                      </a:txBody>
                      <a:tcPr marL="78377" marR="78377" marT="39189" marB="39189"/>
                    </a:tc>
                    <a:tc>
                      <a:txBody>
                        <a:bodyPr/>
                        <a:lstStyle/>
                        <a:p>
                          <a:r>
                            <a:rPr lang="en-US" sz="1700" dirty="0">
                              <a:latin typeface="Century" panose="02040604050505020304" pitchFamily="18" charset="0"/>
                            </a:rPr>
                            <a:t>38.43s</a:t>
                          </a:r>
                        </a:p>
                      </a:txBody>
                      <a:tcPr marL="78377" marR="78377" marT="39189" marB="39189"/>
                    </a:tc>
                    <a:tc>
                      <a:txBody>
                        <a:bodyPr/>
                        <a:lstStyle/>
                        <a:p>
                          <a:r>
                            <a:rPr lang="en-US" sz="1700" dirty="0">
                              <a:latin typeface="Century" panose="02040604050505020304" pitchFamily="18" charset="0"/>
                            </a:rPr>
                            <a:t>11.43s</a:t>
                          </a:r>
                        </a:p>
                      </a:txBody>
                      <a:tcPr marL="78377" marR="78377" marT="39189" marB="39189"/>
                    </a:tc>
                    <a:extLst>
                      <a:ext uri="{0D108BD9-81ED-4DB2-BD59-A6C34878D82A}">
                        <a16:rowId xmlns:a16="http://schemas.microsoft.com/office/drawing/2014/main" val="638987567"/>
                      </a:ext>
                    </a:extLst>
                  </a:tr>
                </a:tbl>
              </a:graphicData>
            </a:graphic>
          </p:graphicFrame>
        </mc:Choice>
        <mc:Fallback>
          <p:graphicFrame>
            <p:nvGraphicFramePr>
              <p:cNvPr id="4" name="Table 3">
                <a:extLst>
                  <a:ext uri="{FF2B5EF4-FFF2-40B4-BE49-F238E27FC236}">
                    <a16:creationId xmlns:a16="http://schemas.microsoft.com/office/drawing/2014/main" id="{C2C03C9A-EA99-9A44-A892-8E868F9405BF}"/>
                  </a:ext>
                </a:extLst>
              </p:cNvPr>
              <p:cNvGraphicFramePr>
                <a:graphicFrameLocks noGrp="1"/>
              </p:cNvGraphicFramePr>
              <p:nvPr>
                <p:extLst>
                  <p:ext uri="{D42A27DB-BD31-4B8C-83A1-F6EECF244321}">
                    <p14:modId xmlns:p14="http://schemas.microsoft.com/office/powerpoint/2010/main" val="34814157"/>
                  </p:ext>
                </p:extLst>
              </p:nvPr>
            </p:nvGraphicFramePr>
            <p:xfrm>
              <a:off x="3834824" y="1967226"/>
              <a:ext cx="5659370" cy="2906849"/>
            </p:xfrm>
            <a:graphic>
              <a:graphicData uri="http://schemas.openxmlformats.org/drawingml/2006/table">
                <a:tbl>
                  <a:tblPr firstRow="1" bandRow="1">
                    <a:tableStyleId>{8799B23B-EC83-4686-B30A-512413B5E67A}</a:tableStyleId>
                  </a:tblPr>
                  <a:tblGrid>
                    <a:gridCol w="1398657">
                      <a:extLst>
                        <a:ext uri="{9D8B030D-6E8A-4147-A177-3AD203B41FA5}">
                          <a16:colId xmlns:a16="http://schemas.microsoft.com/office/drawing/2014/main" val="217419733"/>
                        </a:ext>
                      </a:extLst>
                    </a:gridCol>
                    <a:gridCol w="792079">
                      <a:extLst>
                        <a:ext uri="{9D8B030D-6E8A-4147-A177-3AD203B41FA5}">
                          <a16:colId xmlns:a16="http://schemas.microsoft.com/office/drawing/2014/main" val="1251672396"/>
                        </a:ext>
                      </a:extLst>
                    </a:gridCol>
                    <a:gridCol w="756095">
                      <a:extLst>
                        <a:ext uri="{9D8B030D-6E8A-4147-A177-3AD203B41FA5}">
                          <a16:colId xmlns:a16="http://schemas.microsoft.com/office/drawing/2014/main" val="2708547377"/>
                        </a:ext>
                      </a:extLst>
                    </a:gridCol>
                    <a:gridCol w="857878">
                      <a:extLst>
                        <a:ext uri="{9D8B030D-6E8A-4147-A177-3AD203B41FA5}">
                          <a16:colId xmlns:a16="http://schemas.microsoft.com/office/drawing/2014/main" val="4038023181"/>
                        </a:ext>
                      </a:extLst>
                    </a:gridCol>
                    <a:gridCol w="799716">
                      <a:extLst>
                        <a:ext uri="{9D8B030D-6E8A-4147-A177-3AD203B41FA5}">
                          <a16:colId xmlns:a16="http://schemas.microsoft.com/office/drawing/2014/main" val="16627855"/>
                        </a:ext>
                      </a:extLst>
                    </a:gridCol>
                    <a:gridCol w="1054945">
                      <a:extLst>
                        <a:ext uri="{9D8B030D-6E8A-4147-A177-3AD203B41FA5}">
                          <a16:colId xmlns:a16="http://schemas.microsoft.com/office/drawing/2014/main" val="3110292335"/>
                        </a:ext>
                      </a:extLst>
                    </a:gridCol>
                  </a:tblGrid>
                  <a:tr h="698150">
                    <a:tc>
                      <a:txBody>
                        <a:bodyPr/>
                        <a:lstStyle/>
                        <a:p>
                          <a:r>
                            <a:rPr lang="en-US" sz="1700" dirty="0">
                              <a:latin typeface="Century" panose="02040604050505020304" pitchFamily="18" charset="0"/>
                            </a:rPr>
                            <a:t>&gt;170 </a:t>
                          </a:r>
                          <a:r>
                            <a:rPr lang="en-US" sz="1700" dirty="0">
                              <a:solidFill>
                                <a:schemeClr val="accent3">
                                  <a:lumMod val="50000"/>
                                </a:schemeClr>
                              </a:solidFill>
                              <a:latin typeface="Century" panose="02040604050505020304" pitchFamily="18" charset="0"/>
                            </a:rPr>
                            <a:t>proton</a:t>
                          </a:r>
                        </a:p>
                        <a:p>
                          <a:r>
                            <a:rPr lang="en-US" sz="1700" dirty="0">
                              <a:latin typeface="Century" panose="02040604050505020304" pitchFamily="18" charset="0"/>
                            </a:rPr>
                            <a:t>events</a:t>
                          </a:r>
                        </a:p>
                      </a:txBody>
                      <a:tcPr marL="78377" marR="78377" marT="39189" marB="39189"/>
                    </a:tc>
                    <a:tc>
                      <a:txBody>
                        <a:bodyPr/>
                        <a:lstStyle/>
                        <a:p>
                          <a:endParaRPr lang="en-US"/>
                        </a:p>
                      </a:txBody>
                      <a:tcPr marL="78377" marR="78377" marT="39189" marB="39189">
                        <a:blipFill>
                          <a:blip r:embed="rId3"/>
                          <a:stretch>
                            <a:fillRect l="-174603" t="-3636" r="-436508" b="-318182"/>
                          </a:stretch>
                        </a:blipFill>
                      </a:tcPr>
                    </a:tc>
                    <a:tc>
                      <a:txBody>
                        <a:bodyPr/>
                        <a:lstStyle/>
                        <a:p>
                          <a:endParaRPr lang="en-US"/>
                        </a:p>
                      </a:txBody>
                      <a:tcPr marL="78377" marR="78377" marT="39189" marB="39189">
                        <a:blipFill>
                          <a:blip r:embed="rId3"/>
                          <a:stretch>
                            <a:fillRect l="-288333" t="-3636" r="-358333" b="-318182"/>
                          </a:stretch>
                        </a:blipFill>
                      </a:tcPr>
                    </a:tc>
                    <a:tc>
                      <a:txBody>
                        <a:bodyPr/>
                        <a:lstStyle/>
                        <a:p>
                          <a:endParaRPr lang="en-US"/>
                        </a:p>
                      </a:txBody>
                      <a:tcPr marL="78377" marR="78377" marT="39189" marB="39189">
                        <a:blipFill>
                          <a:blip r:embed="rId3"/>
                          <a:stretch>
                            <a:fillRect l="-342647" t="-3636" r="-216176" b="-318182"/>
                          </a:stretch>
                        </a:blipFill>
                      </a:tcPr>
                    </a:tc>
                    <a:tc>
                      <a:txBody>
                        <a:bodyPr/>
                        <a:lstStyle/>
                        <a:p>
                          <a:endParaRPr lang="en-US"/>
                        </a:p>
                      </a:txBody>
                      <a:tcPr marL="78377" marR="78377" marT="39189" marB="39189">
                        <a:blipFill>
                          <a:blip r:embed="rId3"/>
                          <a:stretch>
                            <a:fillRect l="-477778" t="-3636" r="-133333" b="-318182"/>
                          </a:stretch>
                        </a:blipFill>
                      </a:tcPr>
                    </a:tc>
                    <a:tc>
                      <a:txBody>
                        <a:bodyPr/>
                        <a:lstStyle/>
                        <a:p>
                          <a:endParaRPr lang="en-US"/>
                        </a:p>
                      </a:txBody>
                      <a:tcPr marL="78377" marR="78377" marT="39189" marB="39189">
                        <a:blipFill>
                          <a:blip r:embed="rId3"/>
                          <a:stretch>
                            <a:fillRect l="-438554" t="-3636" r="-1205" b="-318182"/>
                          </a:stretch>
                        </a:blipFill>
                      </a:tcPr>
                    </a:tc>
                    <a:extLst>
                      <a:ext uri="{0D108BD9-81ED-4DB2-BD59-A6C34878D82A}">
                        <a16:rowId xmlns:a16="http://schemas.microsoft.com/office/drawing/2014/main" val="921976519"/>
                      </a:ext>
                    </a:extLst>
                  </a:tr>
                  <a:tr h="863351">
                    <a:tc>
                      <a:txBody>
                        <a:bodyPr/>
                        <a:lstStyle/>
                        <a:p>
                          <a:r>
                            <a:rPr lang="en-US" sz="1700" dirty="0">
                              <a:latin typeface="Century" panose="02040604050505020304" pitchFamily="18" charset="0"/>
                            </a:rPr>
                            <a:t>Naïve Monte- Carlo</a:t>
                          </a:r>
                        </a:p>
                      </a:txBody>
                      <a:tcPr marL="78377" marR="78377" marT="39189" marB="39189"/>
                    </a:tc>
                    <a:tc>
                      <a:txBody>
                        <a:bodyPr/>
                        <a:lstStyle/>
                        <a:p>
                          <a:r>
                            <a:rPr lang="en-US" sz="1700" dirty="0">
                              <a:latin typeface="Century" panose="02040604050505020304" pitchFamily="18" charset="0"/>
                            </a:rPr>
                            <a:t>94.46</a:t>
                          </a:r>
                        </a:p>
                      </a:txBody>
                      <a:tcPr marL="78377" marR="78377" marT="39189" marB="39189"/>
                    </a:tc>
                    <a:tc>
                      <a:txBody>
                        <a:bodyPr/>
                        <a:lstStyle/>
                        <a:p>
                          <a:r>
                            <a:rPr lang="en-US" sz="1700" dirty="0">
                              <a:latin typeface="Century" panose="02040604050505020304" pitchFamily="18" charset="0"/>
                            </a:rPr>
                            <a:t>39.34</a:t>
                          </a:r>
                        </a:p>
                      </a:txBody>
                      <a:tcPr marL="78377" marR="78377" marT="39189" marB="39189"/>
                    </a:tc>
                    <a:tc>
                      <a:txBody>
                        <a:bodyPr/>
                        <a:lstStyle/>
                        <a:p>
                          <a:r>
                            <a:rPr lang="en-US" sz="1700" dirty="0">
                              <a:latin typeface="Century" panose="02040604050505020304" pitchFamily="18" charset="0"/>
                            </a:rPr>
                            <a:t>55.12</a:t>
                          </a:r>
                        </a:p>
                      </a:txBody>
                      <a:tcPr marL="78377" marR="78377" marT="39189" marB="39189"/>
                    </a:tc>
                    <a:tc>
                      <a:txBody>
                        <a:bodyPr/>
                        <a:lstStyle/>
                        <a:p>
                          <a:r>
                            <a:rPr lang="en-US" sz="1700" dirty="0">
                              <a:latin typeface="Century" panose="02040604050505020304" pitchFamily="18" charset="0"/>
                            </a:rPr>
                            <a:t>2.15s</a:t>
                          </a:r>
                        </a:p>
                      </a:txBody>
                      <a:tcPr marL="78377" marR="78377" marT="39189" marB="39189"/>
                    </a:tc>
                    <a:tc>
                      <a:txBody>
                        <a:bodyPr/>
                        <a:lstStyle/>
                        <a:p>
                          <a:r>
                            <a:rPr lang="en-US" sz="1700" dirty="0">
                              <a:latin typeface="Century" panose="02040604050505020304" pitchFamily="18" charset="0"/>
                            </a:rPr>
                            <a:t>0.77s</a:t>
                          </a:r>
                        </a:p>
                      </a:txBody>
                      <a:tcPr marL="78377" marR="78377" marT="39189" marB="39189"/>
                    </a:tc>
                    <a:extLst>
                      <a:ext uri="{0D108BD9-81ED-4DB2-BD59-A6C34878D82A}">
                        <a16:rowId xmlns:a16="http://schemas.microsoft.com/office/drawing/2014/main" val="1828834157"/>
                      </a:ext>
                    </a:extLst>
                  </a:tr>
                  <a:tr h="672674">
                    <a:tc>
                      <a:txBody>
                        <a:bodyPr/>
                        <a:lstStyle/>
                        <a:p>
                          <a:r>
                            <a:rPr lang="en-US" sz="1700" dirty="0">
                              <a:latin typeface="Century" panose="02040604050505020304" pitchFamily="18" charset="0"/>
                            </a:rPr>
                            <a:t>Differential Evolution</a:t>
                          </a:r>
                        </a:p>
                      </a:txBody>
                      <a:tcPr marL="78377" marR="78377" marT="39189" marB="39189"/>
                    </a:tc>
                    <a:tc>
                      <a:txBody>
                        <a:bodyPr/>
                        <a:lstStyle/>
                        <a:p>
                          <a:r>
                            <a:rPr lang="en-US" sz="1700" dirty="0">
                              <a:latin typeface="Century" panose="02040604050505020304" pitchFamily="18" charset="0"/>
                            </a:rPr>
                            <a:t>65.27</a:t>
                          </a:r>
                        </a:p>
                      </a:txBody>
                      <a:tcPr marL="78377" marR="78377" marT="39189" marB="39189"/>
                    </a:tc>
                    <a:tc>
                      <a:txBody>
                        <a:bodyPr/>
                        <a:lstStyle/>
                        <a:p>
                          <a:r>
                            <a:rPr lang="en-US" sz="1700" dirty="0">
                              <a:latin typeface="Century" panose="02040604050505020304" pitchFamily="18" charset="0"/>
                            </a:rPr>
                            <a:t>27.29</a:t>
                          </a:r>
                        </a:p>
                      </a:txBody>
                      <a:tcPr marL="78377" marR="78377" marT="39189" marB="39189"/>
                    </a:tc>
                    <a:tc>
                      <a:txBody>
                        <a:bodyPr/>
                        <a:lstStyle/>
                        <a:p>
                          <a:pPr marL="0" algn="l" defTabSz="3866445" rtl="0" eaLnBrk="1" latinLnBrk="0" hangingPunct="1"/>
                          <a:r>
                            <a:rPr lang="en-US" sz="1700" kern="1200" dirty="0">
                              <a:solidFill>
                                <a:schemeClr val="tx1"/>
                              </a:solidFill>
                              <a:latin typeface="Century" panose="02040604050505020304" pitchFamily="18" charset="0"/>
                              <a:ea typeface="+mn-ea"/>
                              <a:cs typeface="+mn-cs"/>
                            </a:rPr>
                            <a:t>37.98</a:t>
                          </a:r>
                        </a:p>
                      </a:txBody>
                      <a:tcPr marL="78377" marR="78377" marT="39189" marB="39189"/>
                    </a:tc>
                    <a:tc>
                      <a:txBody>
                        <a:bodyPr/>
                        <a:lstStyle/>
                        <a:p>
                          <a:pPr marL="0" algn="l" defTabSz="3866445" rtl="0" eaLnBrk="1" latinLnBrk="0" hangingPunct="1"/>
                          <a:r>
                            <a:rPr lang="en-US" sz="1700" kern="1200" dirty="0">
                              <a:solidFill>
                                <a:schemeClr val="tx1"/>
                              </a:solidFill>
                              <a:latin typeface="Century" panose="02040604050505020304" pitchFamily="18" charset="0"/>
                              <a:ea typeface="+mn-ea"/>
                              <a:cs typeface="+mn-cs"/>
                            </a:rPr>
                            <a:t>68.83s</a:t>
                          </a:r>
                        </a:p>
                      </a:txBody>
                      <a:tcPr marL="78377" marR="78377" marT="39189" marB="39189"/>
                    </a:tc>
                    <a:tc>
                      <a:txBody>
                        <a:bodyPr/>
                        <a:lstStyle/>
                        <a:p>
                          <a:r>
                            <a:rPr lang="en-US" sz="1700" dirty="0">
                              <a:latin typeface="Century" panose="02040604050505020304" pitchFamily="18" charset="0"/>
                            </a:rPr>
                            <a:t>58.39s</a:t>
                          </a:r>
                        </a:p>
                      </a:txBody>
                      <a:tcPr marL="78377" marR="78377" marT="39189" marB="39189"/>
                    </a:tc>
                    <a:extLst>
                      <a:ext uri="{0D108BD9-81ED-4DB2-BD59-A6C34878D82A}">
                        <a16:rowId xmlns:a16="http://schemas.microsoft.com/office/drawing/2014/main" val="873376270"/>
                      </a:ext>
                    </a:extLst>
                  </a:tr>
                  <a:tr h="672674">
                    <a:tc>
                      <a:txBody>
                        <a:bodyPr/>
                        <a:lstStyle/>
                        <a:p>
                          <a:r>
                            <a:rPr lang="en-US" sz="1700" dirty="0">
                              <a:latin typeface="Century" panose="02040604050505020304" pitchFamily="18" charset="0"/>
                            </a:rPr>
                            <a:t>Basin Hopping</a:t>
                          </a:r>
                        </a:p>
                      </a:txBody>
                      <a:tcPr marL="78377" marR="78377" marT="39189" marB="39189"/>
                    </a:tc>
                    <a:tc>
                      <a:txBody>
                        <a:bodyPr/>
                        <a:lstStyle/>
                        <a:p>
                          <a:r>
                            <a:rPr lang="en-US" sz="1700" dirty="0">
                              <a:latin typeface="Century" panose="02040604050505020304" pitchFamily="18" charset="0"/>
                            </a:rPr>
                            <a:t>83.16</a:t>
                          </a:r>
                        </a:p>
                      </a:txBody>
                      <a:tcPr marL="78377" marR="78377" marT="39189" marB="39189"/>
                    </a:tc>
                    <a:tc>
                      <a:txBody>
                        <a:bodyPr/>
                        <a:lstStyle/>
                        <a:p>
                          <a:r>
                            <a:rPr lang="en-US" sz="1700" dirty="0">
                              <a:latin typeface="Century" panose="02040604050505020304" pitchFamily="18" charset="0"/>
                            </a:rPr>
                            <a:t>29.51</a:t>
                          </a:r>
                        </a:p>
                      </a:txBody>
                      <a:tcPr marL="78377" marR="78377" marT="39189" marB="39189"/>
                    </a:tc>
                    <a:tc>
                      <a:txBody>
                        <a:bodyPr/>
                        <a:lstStyle/>
                        <a:p>
                          <a:r>
                            <a:rPr lang="en-US" sz="1700" dirty="0">
                              <a:latin typeface="Century" panose="02040604050505020304" pitchFamily="18" charset="0"/>
                            </a:rPr>
                            <a:t>53.65</a:t>
                          </a:r>
                        </a:p>
                      </a:txBody>
                      <a:tcPr marL="78377" marR="78377" marT="39189" marB="39189"/>
                    </a:tc>
                    <a:tc>
                      <a:txBody>
                        <a:bodyPr/>
                        <a:lstStyle/>
                        <a:p>
                          <a:r>
                            <a:rPr lang="en-US" sz="1700" dirty="0">
                              <a:latin typeface="Century" panose="02040604050505020304" pitchFamily="18" charset="0"/>
                            </a:rPr>
                            <a:t>38.43s</a:t>
                          </a:r>
                        </a:p>
                      </a:txBody>
                      <a:tcPr marL="78377" marR="78377" marT="39189" marB="39189"/>
                    </a:tc>
                    <a:tc>
                      <a:txBody>
                        <a:bodyPr/>
                        <a:lstStyle/>
                        <a:p>
                          <a:r>
                            <a:rPr lang="en-US" sz="1700" dirty="0">
                              <a:latin typeface="Century" panose="02040604050505020304" pitchFamily="18" charset="0"/>
                            </a:rPr>
                            <a:t>11.43s</a:t>
                          </a:r>
                        </a:p>
                      </a:txBody>
                      <a:tcPr marL="78377" marR="78377" marT="39189" marB="39189"/>
                    </a:tc>
                    <a:extLst>
                      <a:ext uri="{0D108BD9-81ED-4DB2-BD59-A6C34878D82A}">
                        <a16:rowId xmlns:a16="http://schemas.microsoft.com/office/drawing/2014/main" val="638987567"/>
                      </a:ext>
                    </a:extLst>
                  </a:tr>
                </a:tbl>
              </a:graphicData>
            </a:graphic>
          </p:graphicFrame>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129ABAD-E087-8141-9BDA-05830BCAE417}"/>
                  </a:ext>
                </a:extLst>
              </p:cNvPr>
              <p:cNvSpPr>
                <a:spLocks noGrp="1"/>
              </p:cNvSpPr>
              <p:nvPr>
                <p:ph idx="1"/>
              </p:nvPr>
            </p:nvSpPr>
            <p:spPr>
              <a:xfrm>
                <a:off x="992947" y="2755915"/>
                <a:ext cx="2626554" cy="1498495"/>
              </a:xfrm>
            </p:spPr>
            <p:txBody>
              <a:bodyPr>
                <a:normAutofit/>
              </a:bodyPr>
              <a:lstStyle/>
              <a:p>
                <a:r>
                  <a:rPr lang="en-US" dirty="0"/>
                  <a:t>Accuracy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𝝌</m:t>
                        </m:r>
                      </m:e>
                      <m:sub/>
                      <m:sup>
                        <m:r>
                          <a:rPr lang="en-US" b="1" i="1">
                            <a:latin typeface="Cambria Math" panose="02040503050406030204" pitchFamily="18" charset="0"/>
                          </a:rPr>
                          <m:t>𝟐</m:t>
                        </m:r>
                      </m:sup>
                    </m:sSubSup>
                  </m:oMath>
                </a14:m>
                <a:r>
                  <a:rPr lang="en-US" dirty="0"/>
                  <a:t>)</a:t>
                </a:r>
              </a:p>
              <a:p>
                <a:r>
                  <a:rPr lang="en-US" dirty="0"/>
                  <a:t>Time efficiency</a:t>
                </a:r>
              </a:p>
              <a:p>
                <a:r>
                  <a:rPr lang="en-US" dirty="0"/>
                  <a:t>Robustness to Noise</a:t>
                </a:r>
              </a:p>
            </p:txBody>
          </p:sp>
        </mc:Choice>
        <mc:Fallback xmlns="">
          <p:sp>
            <p:nvSpPr>
              <p:cNvPr id="7" name="Content Placeholder 2">
                <a:extLst>
                  <a:ext uri="{FF2B5EF4-FFF2-40B4-BE49-F238E27FC236}">
                    <a16:creationId xmlns:a16="http://schemas.microsoft.com/office/drawing/2014/main" id="{4129ABAD-E087-8141-9BDA-05830BCAE417}"/>
                  </a:ext>
                </a:extLst>
              </p:cNvPr>
              <p:cNvSpPr>
                <a:spLocks noGrp="1" noRot="1" noChangeAspect="1" noMove="1" noResize="1" noEditPoints="1" noAdjustHandles="1" noChangeArrowheads="1" noChangeShapeType="1" noTextEdit="1"/>
              </p:cNvSpPr>
              <p:nvPr>
                <p:ph idx="1"/>
              </p:nvPr>
            </p:nvSpPr>
            <p:spPr>
              <a:xfrm>
                <a:off x="992947" y="2755915"/>
                <a:ext cx="2626554" cy="1498495"/>
              </a:xfrm>
              <a:blipFill>
                <a:blip r:embed="rId4"/>
                <a:stretch>
                  <a:fillRect/>
                </a:stretch>
              </a:blipFill>
            </p:spPr>
            <p:txBody>
              <a:bodyPr/>
              <a:lstStyle/>
              <a:p>
                <a:r>
                  <a:rPr lang="en-US">
                    <a:noFill/>
                  </a:rPr>
                  <a:t> </a:t>
                </a:r>
              </a:p>
            </p:txBody>
          </p:sp>
        </mc:Fallback>
      </mc:AlternateContent>
      <p:sp>
        <p:nvSpPr>
          <p:cNvPr id="8" name="Title 1">
            <a:extLst>
              <a:ext uri="{FF2B5EF4-FFF2-40B4-BE49-F238E27FC236}">
                <a16:creationId xmlns:a16="http://schemas.microsoft.com/office/drawing/2014/main" id="{86050F21-0FE2-654B-85C0-801538DA4B34}"/>
              </a:ext>
            </a:extLst>
          </p:cNvPr>
          <p:cNvSpPr>
            <a:spLocks noGrp="1"/>
          </p:cNvSpPr>
          <p:nvPr>
            <p:ph type="title"/>
          </p:nvPr>
        </p:nvSpPr>
        <p:spPr>
          <a:xfrm>
            <a:off x="1112263" y="1427264"/>
            <a:ext cx="1795397" cy="657654"/>
          </a:xfrm>
        </p:spPr>
        <p:txBody>
          <a:bodyPr/>
          <a:lstStyle/>
          <a:p>
            <a:r>
              <a:rPr lang="en-US" dirty="0"/>
              <a:t>Results</a:t>
            </a:r>
          </a:p>
        </p:txBody>
      </p:sp>
    </p:spTree>
    <p:extLst>
      <p:ext uri="{BB962C8B-B14F-4D97-AF65-F5344CB8AC3E}">
        <p14:creationId xmlns:p14="http://schemas.microsoft.com/office/powerpoint/2010/main" val="397630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02019-7CF7-5747-BF10-CE01F597DDDC}"/>
              </a:ext>
            </a:extLst>
          </p:cNvPr>
          <p:cNvSpPr>
            <a:spLocks noGrp="1"/>
          </p:cNvSpPr>
          <p:nvPr>
            <p:ph type="title"/>
          </p:nvPr>
        </p:nvSpPr>
        <p:spPr>
          <a:xfrm>
            <a:off x="770714" y="952556"/>
            <a:ext cx="4490399" cy="444544"/>
          </a:xfrm>
        </p:spPr>
        <p:txBody>
          <a:bodyPr>
            <a:noAutofit/>
          </a:bodyPr>
          <a:lstStyle/>
          <a:p>
            <a:r>
              <a:rPr lang="en-US" sz="2800" dirty="0"/>
              <a:t>The Objective Function</a:t>
            </a:r>
          </a:p>
        </p:txBody>
      </p:sp>
      <p:sp>
        <p:nvSpPr>
          <p:cNvPr id="7" name="Content Placeholder 2">
            <a:extLst>
              <a:ext uri="{FF2B5EF4-FFF2-40B4-BE49-F238E27FC236}">
                <a16:creationId xmlns:a16="http://schemas.microsoft.com/office/drawing/2014/main" id="{83BE1046-1D35-6740-8AD3-B74DCFBB06BA}"/>
              </a:ext>
            </a:extLst>
          </p:cNvPr>
          <p:cNvSpPr txBox="1">
            <a:spLocks/>
          </p:cNvSpPr>
          <p:nvPr/>
        </p:nvSpPr>
        <p:spPr>
          <a:xfrm>
            <a:off x="633797" y="4509042"/>
            <a:ext cx="3496808" cy="17707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Unitless?</a:t>
            </a:r>
          </a:p>
          <a:p>
            <a:r>
              <a:rPr lang="en-US" dirty="0"/>
              <a:t>Comparable?</a:t>
            </a:r>
          </a:p>
          <a:p>
            <a:r>
              <a:rPr lang="en-US" dirty="0"/>
              <a:t>Weight too high on position?</a:t>
            </a: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ACA4F2CB-6618-F642-85B2-C6C04FE92613}"/>
                  </a:ext>
                </a:extLst>
              </p:cNvPr>
              <p:cNvSpPr txBox="1">
                <a:spLocks/>
              </p:cNvSpPr>
              <p:nvPr/>
            </p:nvSpPr>
            <p:spPr>
              <a:xfrm>
                <a:off x="5101535" y="1858356"/>
                <a:ext cx="5158353" cy="271364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14:m>
                  <m:oMath xmlns:m="http://schemas.openxmlformats.org/officeDocument/2006/math">
                    <m:sSubSup>
                      <m:sSubSupPr>
                        <m:ctrlPr>
                          <a:rPr lang="en-US" sz="2200" i="1" smtClean="0">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𝜒</m:t>
                        </m:r>
                      </m:e>
                      <m:sub>
                        <m:r>
                          <a:rPr lang="en-US" sz="2200" i="1">
                            <a:latin typeface="Cambria Math" panose="02040503050406030204" pitchFamily="18" charset="0"/>
                            <a:ea typeface="Cambria Math" panose="02040503050406030204" pitchFamily="18" charset="0"/>
                          </a:rPr>
                          <m:t>𝑝𝑜𝑠</m:t>
                        </m:r>
                      </m:sub>
                      <m:sup>
                        <m:r>
                          <a:rPr lang="en-US" sz="2200" i="1">
                            <a:latin typeface="Cambria Math" panose="02040503050406030204" pitchFamily="18" charset="0"/>
                            <a:ea typeface="Cambria Math" panose="02040503050406030204" pitchFamily="18" charset="0"/>
                          </a:rPr>
                          <m:t>2</m:t>
                        </m:r>
                      </m:sup>
                    </m:sSubSup>
                    <m:r>
                      <a:rPr lang="en-US" sz="2200" i="1">
                        <a:latin typeface="Cambria Math" panose="02040503050406030204" pitchFamily="18" charset="0"/>
                        <a:ea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1</m:t>
                        </m:r>
                      </m:num>
                      <m:den>
                        <m:sSub>
                          <m:sSubPr>
                            <m:ctrlPr>
                              <a:rPr lang="en-US" sz="2200" i="1">
                                <a:latin typeface="Cambria Math" panose="02040503050406030204" pitchFamily="18" charset="0"/>
                              </a:rPr>
                            </m:ctrlPr>
                          </m:sSubPr>
                          <m:e>
                            <m:r>
                              <a:rPr lang="en-US" sz="2200" i="1">
                                <a:latin typeface="Cambria Math" panose="02040503050406030204" pitchFamily="18" charset="0"/>
                              </a:rPr>
                              <m:t>𝑁</m:t>
                            </m:r>
                          </m:e>
                          <m:sub>
                            <m:r>
                              <a:rPr lang="en-US" sz="2200" i="1">
                                <a:latin typeface="Cambria Math" panose="02040503050406030204" pitchFamily="18" charset="0"/>
                              </a:rPr>
                              <m:t>h𝑖𝑡</m:t>
                            </m:r>
                          </m:sub>
                        </m:sSub>
                      </m:den>
                    </m:f>
                    <m:r>
                      <m:rPr>
                        <m:sty m:val="p"/>
                      </m:rPr>
                      <a:rPr lang="el-GR" sz="2200" i="1">
                        <a:latin typeface="Cambria Math" panose="02040503050406030204" pitchFamily="18" charset="0"/>
                        <a:ea typeface="Cambria Math" panose="02040503050406030204" pitchFamily="18" charset="0"/>
                      </a:rPr>
                      <m:t>Σ</m:t>
                    </m:r>
                    <m:r>
                      <a:rPr lang="en-US" sz="2200" i="1">
                        <a:latin typeface="Cambria Math" panose="02040503050406030204" pitchFamily="18" charset="0"/>
                        <a:ea typeface="Cambria Math" panose="02040503050406030204" pitchFamily="18" charset="0"/>
                      </a:rPr>
                      <m:t>[</m:t>
                    </m:r>
                    <m:sSup>
                      <m:sSupPr>
                        <m:ctrlPr>
                          <a:rPr lang="el-GR" sz="2200" i="1">
                            <a:latin typeface="Cambria Math" panose="02040503050406030204" pitchFamily="18" charset="0"/>
                            <a:ea typeface="Cambria Math" panose="02040503050406030204" pitchFamily="18" charset="0"/>
                          </a:rPr>
                        </m:ctrlPr>
                      </m:sSupPr>
                      <m:e>
                        <m:f>
                          <m:fPr>
                            <m:ctrlPr>
                              <a:rPr lang="en-US" sz="2200" i="1">
                                <a:latin typeface="Cambria Math" panose="02040503050406030204" pitchFamily="18" charset="0"/>
                                <a:ea typeface="Cambria Math" panose="02040503050406030204" pitchFamily="18" charset="0"/>
                              </a:rPr>
                            </m:ctrlPr>
                          </m:fPr>
                          <m:num>
                            <m:sSub>
                              <m:sSubPr>
                                <m:ctrlPr>
                                  <a:rPr lang="en-US" sz="2200" i="1">
                                    <a:latin typeface="Cambria Math" panose="02040503050406030204" pitchFamily="18" charset="0"/>
                                    <a:ea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𝑥</m:t>
                                </m:r>
                              </m:e>
                              <m:sub>
                                <m:r>
                                  <a:rPr lang="en-US" sz="2200" i="1">
                                    <a:latin typeface="Cambria Math" panose="02040503050406030204" pitchFamily="18" charset="0"/>
                                    <a:ea typeface="Cambria Math" panose="02040503050406030204" pitchFamily="18" charset="0"/>
                                  </a:rPr>
                                  <m:t>𝑖</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𝑥</m:t>
                            </m:r>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𝑧</m:t>
                                </m:r>
                              </m:e>
                              <m:sub>
                                <m:r>
                                  <a:rPr lang="en-US" sz="2200" i="1">
                                    <a:latin typeface="Cambria Math" panose="02040503050406030204" pitchFamily="18" charset="0"/>
                                    <a:ea typeface="Cambria Math" panose="02040503050406030204" pitchFamily="18" charset="0"/>
                                  </a:rPr>
                                  <m:t>𝑖</m:t>
                                </m:r>
                              </m:sub>
                            </m:sSub>
                            <m:r>
                              <a:rPr lang="en-US" sz="2200" i="1">
                                <a:latin typeface="Cambria Math" panose="02040503050406030204" pitchFamily="18" charset="0"/>
                                <a:ea typeface="Cambria Math" panose="02040503050406030204" pitchFamily="18" charset="0"/>
                              </a:rPr>
                              <m:t>)</m:t>
                            </m:r>
                            <m:r>
                              <a:rPr lang="en-US" sz="2200" i="1" smtClean="0">
                                <a:latin typeface="Cambria Math" panose="02040503050406030204" pitchFamily="18" charset="0"/>
                                <a:ea typeface="Cambria Math" panose="02040503050406030204" pitchFamily="18" charset="0"/>
                              </a:rPr>
                              <m:t>)</m:t>
                            </m:r>
                          </m:num>
                          <m:den>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𝑥</m:t>
                                </m:r>
                              </m:e>
                              <m:sub>
                                <m:r>
                                  <a:rPr lang="en-US" sz="2200" i="1">
                                    <a:latin typeface="Cambria Math" panose="02040503050406030204" pitchFamily="18" charset="0"/>
                                    <a:ea typeface="Cambria Math" panose="02040503050406030204" pitchFamily="18" charset="0"/>
                                  </a:rPr>
                                  <m:t>𝑖</m:t>
                                </m:r>
                              </m:sub>
                            </m:sSub>
                          </m:den>
                        </m:f>
                      </m:e>
                      <m:sup>
                        <m:r>
                          <a:rPr lang="en-US" sz="2200" i="1">
                            <a:latin typeface="Cambria Math" panose="02040503050406030204" pitchFamily="18" charset="0"/>
                            <a:ea typeface="Cambria Math" panose="02040503050406030204" pitchFamily="18" charset="0"/>
                          </a:rPr>
                          <m:t>2</m:t>
                        </m:r>
                      </m:sup>
                    </m:sSup>
                  </m:oMath>
                </a14:m>
                <a:r>
                  <a:rPr lang="en-US" sz="2200" dirty="0">
                    <a:solidFill>
                      <a:srgbClr val="000000"/>
                    </a:solidFill>
                  </a:rPr>
                  <a:t>+</a:t>
                </a:r>
                <a:r>
                  <a:rPr lang="el-GR" sz="2200" dirty="0">
                    <a:ea typeface="Cambria Math" panose="02040503050406030204" pitchFamily="18" charset="0"/>
                  </a:rPr>
                  <a:t> </a:t>
                </a:r>
                <a14:m>
                  <m:oMath xmlns:m="http://schemas.openxmlformats.org/officeDocument/2006/math">
                    <m:sSup>
                      <m:sSupPr>
                        <m:ctrlPr>
                          <a:rPr lang="el-GR" sz="2200" i="1">
                            <a:latin typeface="Cambria Math" panose="02040503050406030204" pitchFamily="18" charset="0"/>
                            <a:ea typeface="Cambria Math" panose="02040503050406030204" pitchFamily="18" charset="0"/>
                          </a:rPr>
                        </m:ctrlPr>
                      </m:sSupPr>
                      <m:e>
                        <m:f>
                          <m:fPr>
                            <m:ctrlPr>
                              <a:rPr lang="en-US" sz="2200" i="1">
                                <a:latin typeface="Cambria Math" panose="02040503050406030204" pitchFamily="18" charset="0"/>
                                <a:ea typeface="Cambria Math" panose="02040503050406030204" pitchFamily="18" charset="0"/>
                              </a:rPr>
                            </m:ctrlPr>
                          </m:fPr>
                          <m:num>
                            <m:r>
                              <a:rPr lang="en-US" sz="220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𝑦</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𝑦</m:t>
                            </m:r>
                            <m:d>
                              <m:dPr>
                                <m:ctrlPr>
                                  <a:rPr lang="en-US" sz="2200" i="1">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𝑧</m:t>
                                    </m:r>
                                  </m:e>
                                  <m:sub>
                                    <m:r>
                                      <a:rPr lang="en-US" sz="2200" i="1">
                                        <a:latin typeface="Cambria Math" panose="02040503050406030204" pitchFamily="18" charset="0"/>
                                        <a:ea typeface="Cambria Math" panose="02040503050406030204" pitchFamily="18" charset="0"/>
                                      </a:rPr>
                                      <m:t>𝑖</m:t>
                                    </m:r>
                                  </m:sub>
                                </m:sSub>
                              </m:e>
                            </m:d>
                            <m:r>
                              <a:rPr lang="en-US" sz="2200" i="1" smtClean="0">
                                <a:latin typeface="Cambria Math" panose="02040503050406030204" pitchFamily="18" charset="0"/>
                                <a:ea typeface="Cambria Math" panose="02040503050406030204" pitchFamily="18" charset="0"/>
                              </a:rPr>
                              <m:t>)</m:t>
                            </m:r>
                          </m:num>
                          <m:den>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𝑦</m:t>
                                </m:r>
                              </m:e>
                              <m:sub>
                                <m:r>
                                  <a:rPr lang="en-US" sz="2200" i="1">
                                    <a:latin typeface="Cambria Math" panose="02040503050406030204" pitchFamily="18" charset="0"/>
                                    <a:ea typeface="Cambria Math" panose="02040503050406030204" pitchFamily="18" charset="0"/>
                                  </a:rPr>
                                  <m:t>𝑖</m:t>
                                </m:r>
                              </m:sub>
                            </m:sSub>
                          </m:den>
                        </m:f>
                      </m:e>
                      <m:sup>
                        <m:r>
                          <a:rPr lang="en-US" sz="2200" i="1">
                            <a:latin typeface="Cambria Math" panose="02040503050406030204" pitchFamily="18" charset="0"/>
                            <a:ea typeface="Cambria Math" panose="02040503050406030204" pitchFamily="18" charset="0"/>
                          </a:rPr>
                          <m:t>2</m:t>
                        </m:r>
                      </m:sup>
                    </m:sSup>
                    <m:r>
                      <a:rPr lang="en-US" sz="2200" b="0" i="0" smtClean="0">
                        <a:latin typeface="Cambria Math" panose="02040503050406030204" pitchFamily="18" charset="0"/>
                        <a:ea typeface="Cambria Math" panose="02040503050406030204" pitchFamily="18" charset="0"/>
                      </a:rPr>
                      <m:t>]</m:t>
                    </m:r>
                  </m:oMath>
                </a14:m>
                <a:endParaRPr lang="en-US" sz="2200" dirty="0">
                  <a:solidFill>
                    <a:srgbClr val="000000"/>
                  </a:solidFill>
                </a:endParaRPr>
              </a:p>
              <a:p>
                <a14:m>
                  <m:oMath xmlns:m="http://schemas.openxmlformats.org/officeDocument/2006/math">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𝜒</m:t>
                        </m:r>
                      </m:e>
                      <m:sub>
                        <m:r>
                          <a:rPr lang="en-US" sz="2200" i="1">
                            <a:latin typeface="Cambria Math" panose="02040503050406030204" pitchFamily="18" charset="0"/>
                            <a:ea typeface="Cambria Math" panose="02040503050406030204" pitchFamily="18" charset="0"/>
                          </a:rPr>
                          <m:t>𝑒𝑛</m:t>
                        </m:r>
                      </m:sub>
                      <m:sup>
                        <m:r>
                          <a:rPr lang="en-US" sz="2200" i="1">
                            <a:latin typeface="Cambria Math" panose="02040503050406030204" pitchFamily="18" charset="0"/>
                            <a:ea typeface="Cambria Math" panose="02040503050406030204" pitchFamily="18" charset="0"/>
                          </a:rPr>
                          <m:t>2</m:t>
                        </m:r>
                      </m:sup>
                    </m:sSubSup>
                    <m:r>
                      <a:rPr lang="en-US" sz="2200" i="1">
                        <a:latin typeface="Cambria Math" panose="02040503050406030204" pitchFamily="18" charset="0"/>
                        <a:ea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1</m:t>
                        </m:r>
                      </m:num>
                      <m:den>
                        <m:sSub>
                          <m:sSubPr>
                            <m:ctrlPr>
                              <a:rPr lang="en-US" sz="2200" i="1">
                                <a:latin typeface="Cambria Math" panose="02040503050406030204" pitchFamily="18" charset="0"/>
                              </a:rPr>
                            </m:ctrlPr>
                          </m:sSubPr>
                          <m:e>
                            <m:r>
                              <a:rPr lang="en-US" sz="2200" i="1">
                                <a:latin typeface="Cambria Math" panose="02040503050406030204" pitchFamily="18" charset="0"/>
                              </a:rPr>
                              <m:t>𝑁</m:t>
                            </m:r>
                          </m:e>
                          <m:sub>
                            <m:r>
                              <a:rPr lang="en-US" sz="2200" i="1">
                                <a:latin typeface="Cambria Math" panose="02040503050406030204" pitchFamily="18" charset="0"/>
                              </a:rPr>
                              <m:t>h𝑖𝑡</m:t>
                            </m:r>
                          </m:sub>
                        </m:sSub>
                      </m:den>
                    </m:f>
                    <m:r>
                      <m:rPr>
                        <m:sty m:val="p"/>
                      </m:rPr>
                      <a:rPr lang="el-GR" sz="2200" i="1">
                        <a:latin typeface="Cambria Math" panose="02040503050406030204" pitchFamily="18" charset="0"/>
                        <a:ea typeface="Cambria Math" panose="02040503050406030204" pitchFamily="18" charset="0"/>
                      </a:rPr>
                      <m:t>Σ</m:t>
                    </m:r>
                    <m:sSup>
                      <m:sSupPr>
                        <m:ctrlPr>
                          <a:rPr lang="el-GR" sz="2200" i="1">
                            <a:latin typeface="Cambria Math" panose="02040503050406030204" pitchFamily="18" charset="0"/>
                            <a:ea typeface="Cambria Math" panose="02040503050406030204" pitchFamily="18" charset="0"/>
                          </a:rPr>
                        </m:ctrlPr>
                      </m:sSupPr>
                      <m:e>
                        <m:f>
                          <m:fPr>
                            <m:ctrlPr>
                              <a:rPr lang="en-US" sz="2200" i="1">
                                <a:latin typeface="Cambria Math" panose="02040503050406030204" pitchFamily="18" charset="0"/>
                                <a:ea typeface="Cambria Math" panose="02040503050406030204" pitchFamily="18" charset="0"/>
                              </a:rPr>
                            </m:ctrlPr>
                          </m:fPr>
                          <m:num>
                            <m:sSub>
                              <m:sSubPr>
                                <m:ctrlPr>
                                  <a:rPr lang="en-US" sz="2200" i="1">
                                    <a:latin typeface="Cambria Math" panose="02040503050406030204" pitchFamily="18" charset="0"/>
                                    <a:ea typeface="Cambria Math" panose="02040503050406030204" pitchFamily="18" charset="0"/>
                                  </a:rPr>
                                </m:ctrlPr>
                              </m:sSubPr>
                              <m:e>
                                <m:sSub>
                                  <m:sSubPr>
                                    <m:ctrlPr>
                                      <a:rPr lang="en-US" sz="2200" i="1">
                                        <a:latin typeface="Cambria Math" panose="02040503050406030204" pitchFamily="18" charset="0"/>
                                        <a:ea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𝑞</m:t>
                                    </m:r>
                                  </m:e>
                                  <m:sub>
                                    <m:r>
                                      <a:rPr lang="en-US" sz="2200" i="1">
                                        <a:latin typeface="Cambria Math" panose="02040503050406030204" pitchFamily="18" charset="0"/>
                                        <a:ea typeface="Cambria Math" panose="02040503050406030204" pitchFamily="18" charset="0"/>
                                      </a:rPr>
                                      <m:t>𝑒𝑥𝑝</m:t>
                                    </m:r>
                                  </m:sub>
                                </m:sSub>
                                <m:r>
                                  <a:rPr lang="en-US" sz="220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𝑞</m:t>
                                </m:r>
                              </m:e>
                              <m:sub>
                                <m:r>
                                  <a:rPr lang="en-US" sz="2200" i="1">
                                    <a:latin typeface="Cambria Math" panose="02040503050406030204" pitchFamily="18" charset="0"/>
                                    <a:ea typeface="Cambria Math" panose="02040503050406030204" pitchFamily="18" charset="0"/>
                                  </a:rPr>
                                  <m:t>𝑠𝑖𝑚</m:t>
                                </m:r>
                              </m:sub>
                            </m:sSub>
                            <m:r>
                              <a:rPr lang="en-US" sz="2200" i="1" smtClean="0">
                                <a:latin typeface="Cambria Math" panose="02040503050406030204" pitchFamily="18" charset="0"/>
                                <a:ea typeface="Cambria Math" panose="02040503050406030204" pitchFamily="18" charset="0"/>
                              </a:rPr>
                              <m:t>)</m:t>
                            </m:r>
                          </m:num>
                          <m:den>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𝑞</m:t>
                                </m:r>
                              </m:e>
                              <m:sub>
                                <m:r>
                                  <a:rPr lang="en-US" sz="2200" i="1">
                                    <a:latin typeface="Cambria Math" panose="02040503050406030204" pitchFamily="18" charset="0"/>
                                    <a:ea typeface="Cambria Math" panose="02040503050406030204" pitchFamily="18" charset="0"/>
                                  </a:rPr>
                                  <m:t>𝑒𝑥𝑝</m:t>
                                </m:r>
                              </m:sub>
                            </m:sSub>
                          </m:den>
                        </m:f>
                      </m:e>
                      <m:sup>
                        <m:r>
                          <a:rPr lang="en-US" sz="2200" i="1">
                            <a:latin typeface="Cambria Math" panose="02040503050406030204" pitchFamily="18" charset="0"/>
                            <a:ea typeface="Cambria Math" panose="02040503050406030204" pitchFamily="18" charset="0"/>
                          </a:rPr>
                          <m:t>2</m:t>
                        </m:r>
                      </m:sup>
                    </m:sSup>
                  </m:oMath>
                </a14:m>
                <a:endParaRPr lang="en-US" sz="2200" dirty="0"/>
              </a:p>
              <a:p>
                <a14:m>
                  <m:oMath xmlns:m="http://schemas.openxmlformats.org/officeDocument/2006/math">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𝜒</m:t>
                        </m:r>
                      </m:e>
                      <m:sub>
                        <m:r>
                          <a:rPr lang="en-US" sz="2200" i="1">
                            <a:latin typeface="Cambria Math" panose="02040503050406030204" pitchFamily="18" charset="0"/>
                            <a:ea typeface="Cambria Math" panose="02040503050406030204" pitchFamily="18" charset="0"/>
                          </a:rPr>
                          <m:t>𝑣𝑒𝑟𝑡</m:t>
                        </m:r>
                      </m:sub>
                      <m:sup>
                        <m:r>
                          <a:rPr lang="en-US" sz="2200" i="1">
                            <a:latin typeface="Cambria Math" panose="02040503050406030204" pitchFamily="18" charset="0"/>
                            <a:ea typeface="Cambria Math" panose="02040503050406030204" pitchFamily="18" charset="0"/>
                          </a:rPr>
                          <m:t>2</m:t>
                        </m:r>
                      </m:sup>
                    </m:sSubSup>
                    <m:r>
                      <a:rPr lang="en-US" sz="2200" i="1">
                        <a:latin typeface="Cambria Math" panose="02040503050406030204" pitchFamily="18" charset="0"/>
                        <a:ea typeface="Cambria Math" panose="02040503050406030204" pitchFamily="18" charset="0"/>
                      </a:rPr>
                      <m:t>=</m:t>
                    </m:r>
                    <m:f>
                      <m:fPr>
                        <m:ctrlPr>
                          <a:rPr lang="en-US" sz="2200" i="1">
                            <a:latin typeface="Cambria Math" panose="02040503050406030204" pitchFamily="18" charset="0"/>
                          </a:rPr>
                        </m:ctrlPr>
                      </m:fPr>
                      <m:num>
                        <m:sSubSup>
                          <m:sSubSupPr>
                            <m:ctrlPr>
                              <a:rPr lang="en-US" sz="2200" i="1">
                                <a:latin typeface="Cambria Math" panose="02040503050406030204" pitchFamily="18" charset="0"/>
                              </a:rPr>
                            </m:ctrlPr>
                          </m:sSubSupPr>
                          <m:e>
                            <m:r>
                              <a:rPr lang="en-US" sz="2200" i="1">
                                <a:latin typeface="Cambria Math" panose="02040503050406030204" pitchFamily="18" charset="0"/>
                              </a:rPr>
                              <m:t>𝑥</m:t>
                            </m:r>
                          </m:e>
                          <m:sub>
                            <m:r>
                              <a:rPr lang="en-US" sz="2200" i="1">
                                <a:latin typeface="Cambria Math" panose="02040503050406030204" pitchFamily="18" charset="0"/>
                              </a:rPr>
                              <m:t>0</m:t>
                            </m:r>
                          </m:sub>
                          <m:sup>
                            <m:r>
                              <a:rPr lang="en-US" sz="2200" i="1">
                                <a:latin typeface="Cambria Math" panose="02040503050406030204" pitchFamily="18" charset="0"/>
                              </a:rPr>
                              <m:t>2</m:t>
                            </m:r>
                          </m:sup>
                        </m:sSubSup>
                        <m:r>
                          <a:rPr lang="en-US" sz="2200" i="1">
                            <a:latin typeface="Cambria Math" panose="02040503050406030204" pitchFamily="18" charset="0"/>
                          </a:rPr>
                          <m:t>+</m:t>
                        </m:r>
                        <m:sSubSup>
                          <m:sSubSupPr>
                            <m:ctrlPr>
                              <a:rPr lang="en-US" sz="2200" i="1">
                                <a:latin typeface="Cambria Math" panose="02040503050406030204" pitchFamily="18" charset="0"/>
                              </a:rPr>
                            </m:ctrlPr>
                          </m:sSubSupPr>
                          <m:e>
                            <m:r>
                              <a:rPr lang="en-US" sz="2200" i="1">
                                <a:latin typeface="Cambria Math" panose="02040503050406030204" pitchFamily="18" charset="0"/>
                              </a:rPr>
                              <m:t>𝑦</m:t>
                            </m:r>
                          </m:e>
                          <m:sub>
                            <m:r>
                              <a:rPr lang="en-US" sz="2200" i="1">
                                <a:latin typeface="Cambria Math" panose="02040503050406030204" pitchFamily="18" charset="0"/>
                              </a:rPr>
                              <m:t>0</m:t>
                            </m:r>
                          </m:sub>
                          <m:sup>
                            <m:r>
                              <a:rPr lang="en-US" sz="2200" i="1">
                                <a:latin typeface="Cambria Math" panose="02040503050406030204" pitchFamily="18" charset="0"/>
                              </a:rPr>
                              <m:t>2</m:t>
                            </m:r>
                          </m:sup>
                        </m:sSubSup>
                      </m:num>
                      <m:den>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𝜎</m:t>
                            </m:r>
                          </m:e>
                          <m:sub>
                            <m:r>
                              <a:rPr lang="en-US" sz="2200" i="1">
                                <a:latin typeface="Cambria Math" panose="02040503050406030204" pitchFamily="18" charset="0"/>
                              </a:rPr>
                              <m:t>𝑣𝑒𝑟𝑡</m:t>
                            </m:r>
                          </m:sub>
                        </m:sSub>
                      </m:den>
                    </m:f>
                  </m:oMath>
                </a14:m>
                <a:endParaRPr lang="en-US" sz="2200" dirty="0"/>
              </a:p>
            </p:txBody>
          </p:sp>
        </mc:Choice>
        <mc:Fallback xmlns="">
          <p:sp>
            <p:nvSpPr>
              <p:cNvPr id="8" name="Content Placeholder 2">
                <a:extLst>
                  <a:ext uri="{FF2B5EF4-FFF2-40B4-BE49-F238E27FC236}">
                    <a16:creationId xmlns:a16="http://schemas.microsoft.com/office/drawing/2014/main" id="{ACA4F2CB-6618-F642-85B2-C6C04FE92613}"/>
                  </a:ext>
                </a:extLst>
              </p:cNvPr>
              <p:cNvSpPr txBox="1">
                <a:spLocks noRot="1" noChangeAspect="1" noMove="1" noResize="1" noEditPoints="1" noAdjustHandles="1" noChangeArrowheads="1" noChangeShapeType="1" noTextEdit="1"/>
              </p:cNvSpPr>
              <p:nvPr/>
            </p:nvSpPr>
            <p:spPr>
              <a:xfrm>
                <a:off x="5101535" y="1858356"/>
                <a:ext cx="5158353" cy="2713644"/>
              </a:xfrm>
              <a:prstGeom prst="rect">
                <a:avLst/>
              </a:prstGeom>
              <a:blipFill>
                <a:blip r:embed="rId3"/>
                <a:stretch>
                  <a:fillRect l="-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5BA6D64-B9DD-A94A-9EDE-8708FCF42930}"/>
                  </a:ext>
                </a:extLst>
              </p:cNvPr>
              <p:cNvSpPr txBox="1"/>
              <p:nvPr/>
            </p:nvSpPr>
            <p:spPr>
              <a:xfrm>
                <a:off x="5320128" y="1008423"/>
                <a:ext cx="2360583" cy="412870"/>
              </a:xfrm>
              <a:prstGeom prst="rect">
                <a:avLst/>
              </a:prstGeom>
              <a:noFill/>
            </p:spPr>
            <p:txBody>
              <a:bodyPr wrap="none" rtlCol="0">
                <a:spAutoFit/>
              </a:bodyPr>
              <a:lstStyle/>
              <a:p>
                <a14:m>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𝜒</m:t>
                            </m:r>
                          </m:e>
                          <m:sub/>
                          <m:sup>
                            <m:r>
                              <a:rPr lang="en-US" i="1">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𝜒</m:t>
                        </m:r>
                      </m:e>
                      <m:sub>
                        <m:r>
                          <a:rPr lang="en-US" i="1">
                            <a:latin typeface="Cambria Math" panose="02040503050406030204" pitchFamily="18" charset="0"/>
                            <a:ea typeface="Cambria Math" panose="02040503050406030204" pitchFamily="18" charset="0"/>
                          </a:rPr>
                          <m:t>𝑝𝑜𝑠</m:t>
                        </m:r>
                      </m:sub>
                      <m:sup>
                        <m:r>
                          <a:rPr lang="en-US" i="1">
                            <a:latin typeface="Cambria Math" panose="02040503050406030204" pitchFamily="18" charset="0"/>
                            <a:ea typeface="Cambria Math" panose="02040503050406030204" pitchFamily="18" charset="0"/>
                          </a:rPr>
                          <m:t>2</m:t>
                        </m:r>
                      </m:sup>
                    </m:sSubSup>
                  </m:oMath>
                </a14:m>
                <a:r>
                  <a:rPr lang="en-US" dirty="0"/>
                  <a:t>+</a:t>
                </a:r>
                <a:r>
                  <a:rPr lang="en-US" dirty="0">
                    <a:ea typeface="Cambria Math" panose="02040503050406030204" pitchFamily="18" charset="0"/>
                  </a:rPr>
                  <a:t>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𝜒</m:t>
                        </m:r>
                      </m:e>
                      <m:sub>
                        <m:r>
                          <a:rPr lang="en-US" i="1">
                            <a:latin typeface="Cambria Math" panose="02040503050406030204" pitchFamily="18" charset="0"/>
                            <a:ea typeface="Cambria Math" panose="02040503050406030204" pitchFamily="18" charset="0"/>
                          </a:rPr>
                          <m:t>𝑒𝑛</m:t>
                        </m:r>
                      </m:sub>
                      <m:sup>
                        <m:r>
                          <a:rPr lang="en-US" i="1">
                            <a:latin typeface="Cambria Math" panose="02040503050406030204" pitchFamily="18" charset="0"/>
                            <a:ea typeface="Cambria Math" panose="02040503050406030204" pitchFamily="18" charset="0"/>
                          </a:rPr>
                          <m:t>2</m:t>
                        </m:r>
                      </m:sup>
                    </m:sSubSup>
                  </m:oMath>
                </a14:m>
                <a:r>
                  <a:rPr lang="en-US" dirty="0"/>
                  <a:t>+</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𝜒</m:t>
                        </m:r>
                      </m:e>
                      <m:sub>
                        <m:r>
                          <a:rPr lang="en-US" b="0" i="1" smtClean="0">
                            <a:latin typeface="Cambria Math" panose="02040503050406030204" pitchFamily="18" charset="0"/>
                            <a:ea typeface="Cambria Math" panose="02040503050406030204" pitchFamily="18" charset="0"/>
                          </a:rPr>
                          <m:t>𝑣𝑒𝑟𝑡</m:t>
                        </m:r>
                      </m:sub>
                      <m:sup>
                        <m:r>
                          <a:rPr lang="en-US" i="1">
                            <a:latin typeface="Cambria Math" panose="02040503050406030204" pitchFamily="18" charset="0"/>
                            <a:ea typeface="Cambria Math" panose="02040503050406030204" pitchFamily="18" charset="0"/>
                          </a:rPr>
                          <m:t>2</m:t>
                        </m:r>
                      </m:sup>
                    </m:sSubSup>
                  </m:oMath>
                </a14:m>
                <a:endParaRPr lang="en-US" dirty="0"/>
              </a:p>
            </p:txBody>
          </p:sp>
        </mc:Choice>
        <mc:Fallback xmlns="">
          <p:sp>
            <p:nvSpPr>
              <p:cNvPr id="3" name="TextBox 2">
                <a:extLst>
                  <a:ext uri="{FF2B5EF4-FFF2-40B4-BE49-F238E27FC236}">
                    <a16:creationId xmlns:a16="http://schemas.microsoft.com/office/drawing/2014/main" id="{95BA6D64-B9DD-A94A-9EDE-8708FCF42930}"/>
                  </a:ext>
                </a:extLst>
              </p:cNvPr>
              <p:cNvSpPr txBox="1">
                <a:spLocks noRot="1" noChangeAspect="1" noMove="1" noResize="1" noEditPoints="1" noAdjustHandles="1" noChangeArrowheads="1" noChangeShapeType="1" noTextEdit="1"/>
              </p:cNvSpPr>
              <p:nvPr/>
            </p:nvSpPr>
            <p:spPr>
              <a:xfrm>
                <a:off x="5320128" y="1008423"/>
                <a:ext cx="2360583" cy="412870"/>
              </a:xfrm>
              <a:prstGeom prst="rect">
                <a:avLst/>
              </a:prstGeom>
              <a:blipFill>
                <a:blip r:embed="rId4"/>
                <a:stretch>
                  <a:fillRect b="-147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5759998C-242B-4C45-ADAE-4C66BDD5155B}"/>
                  </a:ext>
                </a:extLst>
              </p:cNvPr>
              <p:cNvSpPr txBox="1">
                <a:spLocks/>
              </p:cNvSpPr>
              <p:nvPr/>
            </p:nvSpPr>
            <p:spPr>
              <a:xfrm>
                <a:off x="449760" y="1858356"/>
                <a:ext cx="5158353" cy="271364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14:m>
                  <m:oMath xmlns:m="http://schemas.openxmlformats.org/officeDocument/2006/math">
                    <m:sSubSup>
                      <m:sSubSupPr>
                        <m:ctrlPr>
                          <a:rPr lang="en-US" sz="2200" i="1" smtClean="0">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𝜒</m:t>
                        </m:r>
                      </m:e>
                      <m:sub>
                        <m:r>
                          <a:rPr lang="en-US" sz="2200" i="1">
                            <a:latin typeface="Cambria Math" panose="02040503050406030204" pitchFamily="18" charset="0"/>
                            <a:ea typeface="Cambria Math" panose="02040503050406030204" pitchFamily="18" charset="0"/>
                          </a:rPr>
                          <m:t>𝑝𝑜𝑠</m:t>
                        </m:r>
                      </m:sub>
                      <m:sup>
                        <m:r>
                          <a:rPr lang="en-US" sz="2200" i="1">
                            <a:latin typeface="Cambria Math" panose="02040503050406030204" pitchFamily="18" charset="0"/>
                            <a:ea typeface="Cambria Math" panose="02040503050406030204" pitchFamily="18" charset="0"/>
                          </a:rPr>
                          <m:t>2</m:t>
                        </m:r>
                      </m:sup>
                    </m:sSubSup>
                    <m:r>
                      <a:rPr lang="en-US" sz="2200" i="1">
                        <a:latin typeface="Cambria Math" panose="02040503050406030204" pitchFamily="18" charset="0"/>
                        <a:ea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1</m:t>
                        </m:r>
                      </m:num>
                      <m:den>
                        <m:sSub>
                          <m:sSubPr>
                            <m:ctrlPr>
                              <a:rPr lang="en-US" sz="2200" i="1">
                                <a:latin typeface="Cambria Math" panose="02040503050406030204" pitchFamily="18" charset="0"/>
                              </a:rPr>
                            </m:ctrlPr>
                          </m:sSubPr>
                          <m:e>
                            <m:r>
                              <a:rPr lang="en-US" sz="2200" i="1">
                                <a:latin typeface="Cambria Math" panose="02040503050406030204" pitchFamily="18" charset="0"/>
                              </a:rPr>
                              <m:t>𝑁</m:t>
                            </m:r>
                          </m:e>
                          <m:sub>
                            <m:r>
                              <a:rPr lang="en-US" sz="2200" i="1">
                                <a:latin typeface="Cambria Math" panose="02040503050406030204" pitchFamily="18" charset="0"/>
                              </a:rPr>
                              <m:t>h𝑖𝑡</m:t>
                            </m:r>
                          </m:sub>
                        </m:sSub>
                      </m:den>
                    </m:f>
                    <m:r>
                      <m:rPr>
                        <m:sty m:val="p"/>
                      </m:rPr>
                      <a:rPr lang="el-GR" sz="2200" i="1">
                        <a:latin typeface="Cambria Math" panose="02040503050406030204" pitchFamily="18" charset="0"/>
                        <a:ea typeface="Cambria Math" panose="02040503050406030204" pitchFamily="18" charset="0"/>
                      </a:rPr>
                      <m:t>Σ</m:t>
                    </m:r>
                    <m:r>
                      <a:rPr lang="en-US" sz="2200" i="1">
                        <a:latin typeface="Cambria Math" panose="02040503050406030204" pitchFamily="18" charset="0"/>
                        <a:ea typeface="Cambria Math" panose="02040503050406030204" pitchFamily="18" charset="0"/>
                      </a:rPr>
                      <m:t>[</m:t>
                    </m:r>
                    <m:sSup>
                      <m:sSupPr>
                        <m:ctrlPr>
                          <a:rPr lang="el-GR" sz="2200" i="1">
                            <a:latin typeface="Cambria Math" panose="02040503050406030204" pitchFamily="18" charset="0"/>
                            <a:ea typeface="Cambria Math" panose="02040503050406030204" pitchFamily="18" charset="0"/>
                          </a:rPr>
                        </m:ctrlPr>
                      </m:sSupPr>
                      <m:e>
                        <m:f>
                          <m:fPr>
                            <m:ctrlPr>
                              <a:rPr lang="en-US" sz="2200" i="1">
                                <a:latin typeface="Cambria Math" panose="02040503050406030204" pitchFamily="18" charset="0"/>
                                <a:ea typeface="Cambria Math" panose="02040503050406030204" pitchFamily="18" charset="0"/>
                              </a:rPr>
                            </m:ctrlPr>
                          </m:fPr>
                          <m:num>
                            <m:sSub>
                              <m:sSubPr>
                                <m:ctrlPr>
                                  <a:rPr lang="en-US" sz="2200" i="1">
                                    <a:latin typeface="Cambria Math" panose="02040503050406030204" pitchFamily="18" charset="0"/>
                                    <a:ea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𝑥</m:t>
                                </m:r>
                              </m:e>
                              <m:sub>
                                <m:r>
                                  <a:rPr lang="en-US" sz="2200" i="1">
                                    <a:latin typeface="Cambria Math" panose="02040503050406030204" pitchFamily="18" charset="0"/>
                                    <a:ea typeface="Cambria Math" panose="02040503050406030204" pitchFamily="18" charset="0"/>
                                  </a:rPr>
                                  <m:t>𝑖</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𝑥</m:t>
                            </m:r>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𝑧</m:t>
                                </m:r>
                              </m:e>
                              <m:sub>
                                <m:r>
                                  <a:rPr lang="en-US" sz="2200" i="1">
                                    <a:latin typeface="Cambria Math" panose="02040503050406030204" pitchFamily="18" charset="0"/>
                                    <a:ea typeface="Cambria Math" panose="02040503050406030204" pitchFamily="18" charset="0"/>
                                  </a:rPr>
                                  <m:t>𝑖</m:t>
                                </m:r>
                              </m:sub>
                            </m:sSub>
                            <m:r>
                              <a:rPr lang="en-US" sz="2200" i="1">
                                <a:latin typeface="Cambria Math" panose="02040503050406030204" pitchFamily="18" charset="0"/>
                                <a:ea typeface="Cambria Math" panose="02040503050406030204" pitchFamily="18" charset="0"/>
                              </a:rPr>
                              <m:t>)</m:t>
                            </m:r>
                            <m:r>
                              <a:rPr lang="en-US" sz="2200" i="1" smtClean="0">
                                <a:latin typeface="Cambria Math" panose="02040503050406030204" pitchFamily="18" charset="0"/>
                                <a:ea typeface="Cambria Math" panose="02040503050406030204" pitchFamily="18" charset="0"/>
                              </a:rPr>
                              <m:t>)</m:t>
                            </m:r>
                          </m:num>
                          <m:den>
                            <m:sSubSup>
                              <m:sSubSupPr>
                                <m:ctrlPr>
                                  <a:rPr lang="en-US" sz="2200" i="1" smtClean="0">
                                    <a:latin typeface="Cambria Math" panose="02040503050406030204" pitchFamily="18" charset="0"/>
                                    <a:ea typeface="Cambria Math" panose="02040503050406030204" pitchFamily="18" charset="0"/>
                                  </a:rPr>
                                </m:ctrlPr>
                              </m:sSubSupPr>
                              <m:e>
                                <m:r>
                                  <a:rPr lang="en-US" sz="2200" i="1" smtClean="0">
                                    <a:latin typeface="Cambria Math" panose="02040503050406030204" pitchFamily="18" charset="0"/>
                                    <a:ea typeface="Cambria Math" panose="02040503050406030204" pitchFamily="18" charset="0"/>
                                  </a:rPr>
                                  <m:t>𝜎</m:t>
                                </m:r>
                              </m:e>
                              <m:sub>
                                <m:r>
                                  <a:rPr lang="en-US" sz="2200" b="0" i="1" smtClean="0">
                                    <a:latin typeface="Cambria Math" panose="02040503050406030204" pitchFamily="18" charset="0"/>
                                    <a:ea typeface="Cambria Math" panose="02040503050406030204" pitchFamily="18" charset="0"/>
                                  </a:rPr>
                                  <m:t>𝑝𝑜𝑠</m:t>
                                </m:r>
                              </m:sub>
                              <m:sup>
                                <m:r>
                                  <a:rPr lang="en-US" sz="2200" b="0" i="1" smtClean="0">
                                    <a:latin typeface="Cambria Math" panose="02040503050406030204" pitchFamily="18" charset="0"/>
                                    <a:ea typeface="Cambria Math" panose="02040503050406030204" pitchFamily="18" charset="0"/>
                                  </a:rPr>
                                  <m:t>2</m:t>
                                </m:r>
                              </m:sup>
                            </m:sSubSup>
                          </m:den>
                        </m:f>
                      </m:e>
                      <m:sup>
                        <m:r>
                          <a:rPr lang="en-US" sz="2200" i="1">
                            <a:latin typeface="Cambria Math" panose="02040503050406030204" pitchFamily="18" charset="0"/>
                            <a:ea typeface="Cambria Math" panose="02040503050406030204" pitchFamily="18" charset="0"/>
                          </a:rPr>
                          <m:t>2</m:t>
                        </m:r>
                      </m:sup>
                    </m:sSup>
                  </m:oMath>
                </a14:m>
                <a:r>
                  <a:rPr lang="en-US" sz="2200" dirty="0">
                    <a:solidFill>
                      <a:srgbClr val="000000"/>
                    </a:solidFill>
                  </a:rPr>
                  <a:t>+</a:t>
                </a:r>
                <a:r>
                  <a:rPr lang="el-GR" sz="2200" dirty="0">
                    <a:ea typeface="Cambria Math" panose="02040503050406030204" pitchFamily="18" charset="0"/>
                  </a:rPr>
                  <a:t> </a:t>
                </a:r>
                <a14:m>
                  <m:oMath xmlns:m="http://schemas.openxmlformats.org/officeDocument/2006/math">
                    <m:sSup>
                      <m:sSupPr>
                        <m:ctrlPr>
                          <a:rPr lang="el-GR" sz="2200" i="1">
                            <a:latin typeface="Cambria Math" panose="02040503050406030204" pitchFamily="18" charset="0"/>
                            <a:ea typeface="Cambria Math" panose="02040503050406030204" pitchFamily="18" charset="0"/>
                          </a:rPr>
                        </m:ctrlPr>
                      </m:sSupPr>
                      <m:e>
                        <m:f>
                          <m:fPr>
                            <m:ctrlPr>
                              <a:rPr lang="en-US" sz="2200" i="1">
                                <a:latin typeface="Cambria Math" panose="02040503050406030204" pitchFamily="18" charset="0"/>
                                <a:ea typeface="Cambria Math" panose="02040503050406030204" pitchFamily="18" charset="0"/>
                              </a:rPr>
                            </m:ctrlPr>
                          </m:fPr>
                          <m:num>
                            <m:r>
                              <a:rPr lang="en-US" sz="220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𝑦</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𝑦</m:t>
                            </m:r>
                            <m:d>
                              <m:dPr>
                                <m:ctrlPr>
                                  <a:rPr lang="en-US" sz="2200" i="1">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𝑧</m:t>
                                    </m:r>
                                  </m:e>
                                  <m:sub>
                                    <m:r>
                                      <a:rPr lang="en-US" sz="2200" i="1">
                                        <a:latin typeface="Cambria Math" panose="02040503050406030204" pitchFamily="18" charset="0"/>
                                        <a:ea typeface="Cambria Math" panose="02040503050406030204" pitchFamily="18" charset="0"/>
                                      </a:rPr>
                                      <m:t>𝑖</m:t>
                                    </m:r>
                                  </m:sub>
                                </m:sSub>
                              </m:e>
                            </m:d>
                            <m:r>
                              <a:rPr lang="en-US" sz="2200" i="1" smtClean="0">
                                <a:latin typeface="Cambria Math" panose="02040503050406030204" pitchFamily="18" charset="0"/>
                                <a:ea typeface="Cambria Math" panose="02040503050406030204" pitchFamily="18" charset="0"/>
                              </a:rPr>
                              <m:t>)</m:t>
                            </m:r>
                          </m:num>
                          <m:den>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𝜎</m:t>
                                </m:r>
                              </m:e>
                              <m:sub>
                                <m:r>
                                  <a:rPr lang="en-US" sz="2200" i="1">
                                    <a:latin typeface="Cambria Math" panose="02040503050406030204" pitchFamily="18" charset="0"/>
                                    <a:ea typeface="Cambria Math" panose="02040503050406030204" pitchFamily="18" charset="0"/>
                                  </a:rPr>
                                  <m:t>𝑝𝑜𝑠</m:t>
                                </m:r>
                              </m:sub>
                              <m:sup>
                                <m:r>
                                  <a:rPr lang="en-US" sz="2200" i="1">
                                    <a:latin typeface="Cambria Math" panose="02040503050406030204" pitchFamily="18" charset="0"/>
                                    <a:ea typeface="Cambria Math" panose="02040503050406030204" pitchFamily="18" charset="0"/>
                                  </a:rPr>
                                  <m:t>2</m:t>
                                </m:r>
                              </m:sup>
                            </m:sSubSup>
                          </m:den>
                        </m:f>
                      </m:e>
                      <m:sup>
                        <m:r>
                          <a:rPr lang="en-US" sz="2200" i="1">
                            <a:latin typeface="Cambria Math" panose="02040503050406030204" pitchFamily="18" charset="0"/>
                            <a:ea typeface="Cambria Math" panose="02040503050406030204" pitchFamily="18" charset="0"/>
                          </a:rPr>
                          <m:t>2</m:t>
                        </m:r>
                      </m:sup>
                    </m:sSup>
                    <m:r>
                      <a:rPr lang="en-US" sz="2200" b="0" i="0" smtClean="0">
                        <a:latin typeface="Cambria Math" panose="02040503050406030204" pitchFamily="18" charset="0"/>
                        <a:ea typeface="Cambria Math" panose="02040503050406030204" pitchFamily="18" charset="0"/>
                      </a:rPr>
                      <m:t>]</m:t>
                    </m:r>
                  </m:oMath>
                </a14:m>
                <a:endParaRPr lang="en-US" sz="2200" dirty="0">
                  <a:solidFill>
                    <a:srgbClr val="000000"/>
                  </a:solidFill>
                </a:endParaRPr>
              </a:p>
              <a:p>
                <a14:m>
                  <m:oMath xmlns:m="http://schemas.openxmlformats.org/officeDocument/2006/math">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𝜒</m:t>
                        </m:r>
                      </m:e>
                      <m:sub>
                        <m:r>
                          <a:rPr lang="en-US" sz="2200" i="1">
                            <a:latin typeface="Cambria Math" panose="02040503050406030204" pitchFamily="18" charset="0"/>
                            <a:ea typeface="Cambria Math" panose="02040503050406030204" pitchFamily="18" charset="0"/>
                          </a:rPr>
                          <m:t>𝑒𝑛</m:t>
                        </m:r>
                      </m:sub>
                      <m:sup>
                        <m:r>
                          <a:rPr lang="en-US" sz="2200" i="1">
                            <a:latin typeface="Cambria Math" panose="02040503050406030204" pitchFamily="18" charset="0"/>
                            <a:ea typeface="Cambria Math" panose="02040503050406030204" pitchFamily="18" charset="0"/>
                          </a:rPr>
                          <m:t>2</m:t>
                        </m:r>
                      </m:sup>
                    </m:sSubSup>
                    <m:r>
                      <a:rPr lang="en-US" sz="2200" i="1">
                        <a:latin typeface="Cambria Math" panose="02040503050406030204" pitchFamily="18" charset="0"/>
                        <a:ea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1</m:t>
                        </m:r>
                      </m:num>
                      <m:den>
                        <m:sSub>
                          <m:sSubPr>
                            <m:ctrlPr>
                              <a:rPr lang="en-US" sz="2200" i="1">
                                <a:latin typeface="Cambria Math" panose="02040503050406030204" pitchFamily="18" charset="0"/>
                              </a:rPr>
                            </m:ctrlPr>
                          </m:sSubPr>
                          <m:e>
                            <m:r>
                              <a:rPr lang="en-US" sz="2200" i="1">
                                <a:latin typeface="Cambria Math" panose="02040503050406030204" pitchFamily="18" charset="0"/>
                              </a:rPr>
                              <m:t>𝑁</m:t>
                            </m:r>
                          </m:e>
                          <m:sub>
                            <m:r>
                              <a:rPr lang="en-US" sz="2200" i="1">
                                <a:latin typeface="Cambria Math" panose="02040503050406030204" pitchFamily="18" charset="0"/>
                              </a:rPr>
                              <m:t>h𝑖𝑡</m:t>
                            </m:r>
                          </m:sub>
                        </m:sSub>
                      </m:den>
                    </m:f>
                    <m:r>
                      <m:rPr>
                        <m:sty m:val="p"/>
                      </m:rPr>
                      <a:rPr lang="el-GR" sz="2200" i="1">
                        <a:latin typeface="Cambria Math" panose="02040503050406030204" pitchFamily="18" charset="0"/>
                        <a:ea typeface="Cambria Math" panose="02040503050406030204" pitchFamily="18" charset="0"/>
                      </a:rPr>
                      <m:t>Σ</m:t>
                    </m:r>
                    <m:sSup>
                      <m:sSupPr>
                        <m:ctrlPr>
                          <a:rPr lang="el-GR" sz="2200" i="1">
                            <a:latin typeface="Cambria Math" panose="02040503050406030204" pitchFamily="18" charset="0"/>
                            <a:ea typeface="Cambria Math" panose="02040503050406030204" pitchFamily="18" charset="0"/>
                          </a:rPr>
                        </m:ctrlPr>
                      </m:sSupPr>
                      <m:e>
                        <m:f>
                          <m:fPr>
                            <m:ctrlPr>
                              <a:rPr lang="en-US" sz="2200" i="1">
                                <a:latin typeface="Cambria Math" panose="02040503050406030204" pitchFamily="18" charset="0"/>
                                <a:ea typeface="Cambria Math" panose="02040503050406030204" pitchFamily="18" charset="0"/>
                              </a:rPr>
                            </m:ctrlPr>
                          </m:fPr>
                          <m:num>
                            <m:r>
                              <a:rPr lang="en-US" sz="2200" i="1">
                                <a:latin typeface="Cambria Math" panose="02040503050406030204" pitchFamily="18" charset="0"/>
                                <a:ea typeface="Cambria Math" panose="02040503050406030204" pitchFamily="18" charset="0"/>
                              </a:rPr>
                              <m:t>∆</m:t>
                            </m:r>
                            <m:sSup>
                              <m:sSupPr>
                                <m:ctrlPr>
                                  <a:rPr lang="en-US" sz="220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𝑞</m:t>
                                </m:r>
                              </m:e>
                              <m:sup>
                                <m:r>
                                  <a:rPr lang="en-US" sz="2200" b="0" i="1" smtClean="0">
                                    <a:latin typeface="Cambria Math" panose="02040503050406030204" pitchFamily="18" charset="0"/>
                                    <a:ea typeface="Cambria Math" panose="02040503050406030204" pitchFamily="18" charset="0"/>
                                  </a:rPr>
                                  <m:t>2</m:t>
                                </m:r>
                              </m:sup>
                            </m:sSup>
                          </m:num>
                          <m:den>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𝜎</m:t>
                                </m:r>
                              </m:e>
                              <m:sub>
                                <m:r>
                                  <a:rPr lang="en-US" sz="2200" b="0" i="1" smtClean="0">
                                    <a:latin typeface="Cambria Math" panose="02040503050406030204" pitchFamily="18" charset="0"/>
                                    <a:ea typeface="Cambria Math" panose="02040503050406030204" pitchFamily="18" charset="0"/>
                                  </a:rPr>
                                  <m:t>𝑒𝑛𝑔</m:t>
                                </m:r>
                              </m:sub>
                              <m:sup>
                                <m:r>
                                  <a:rPr lang="en-US" sz="2200" i="1">
                                    <a:latin typeface="Cambria Math" panose="02040503050406030204" pitchFamily="18" charset="0"/>
                                    <a:ea typeface="Cambria Math" panose="02040503050406030204" pitchFamily="18" charset="0"/>
                                  </a:rPr>
                                  <m:t>2</m:t>
                                </m:r>
                              </m:sup>
                            </m:sSubSup>
                          </m:den>
                        </m:f>
                      </m:e>
                      <m:sup/>
                    </m:sSup>
                  </m:oMath>
                </a14:m>
                <a:endParaRPr lang="en-US" sz="2200" dirty="0"/>
              </a:p>
              <a:p>
                <a14:m>
                  <m:oMath xmlns:m="http://schemas.openxmlformats.org/officeDocument/2006/math">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𝜒</m:t>
                        </m:r>
                      </m:e>
                      <m:sub>
                        <m:r>
                          <a:rPr lang="en-US" sz="2200" i="1">
                            <a:latin typeface="Cambria Math" panose="02040503050406030204" pitchFamily="18" charset="0"/>
                            <a:ea typeface="Cambria Math" panose="02040503050406030204" pitchFamily="18" charset="0"/>
                          </a:rPr>
                          <m:t>𝑣𝑒𝑟𝑡</m:t>
                        </m:r>
                      </m:sub>
                      <m:sup>
                        <m:r>
                          <a:rPr lang="en-US" sz="2200" i="1">
                            <a:latin typeface="Cambria Math" panose="02040503050406030204" pitchFamily="18" charset="0"/>
                            <a:ea typeface="Cambria Math" panose="02040503050406030204" pitchFamily="18" charset="0"/>
                          </a:rPr>
                          <m:t>2</m:t>
                        </m:r>
                      </m:sup>
                    </m:sSubSup>
                    <m:r>
                      <a:rPr lang="en-US" sz="2200" i="1">
                        <a:latin typeface="Cambria Math" panose="02040503050406030204" pitchFamily="18" charset="0"/>
                        <a:ea typeface="Cambria Math" panose="02040503050406030204" pitchFamily="18" charset="0"/>
                      </a:rPr>
                      <m:t>=</m:t>
                    </m:r>
                    <m:f>
                      <m:fPr>
                        <m:ctrlPr>
                          <a:rPr lang="en-US" sz="2200" i="1">
                            <a:latin typeface="Cambria Math" panose="02040503050406030204" pitchFamily="18" charset="0"/>
                          </a:rPr>
                        </m:ctrlPr>
                      </m:fPr>
                      <m:num>
                        <m:sSubSup>
                          <m:sSubSupPr>
                            <m:ctrlPr>
                              <a:rPr lang="en-US" sz="2200" i="1">
                                <a:latin typeface="Cambria Math" panose="02040503050406030204" pitchFamily="18" charset="0"/>
                              </a:rPr>
                            </m:ctrlPr>
                          </m:sSubSupPr>
                          <m:e>
                            <m:r>
                              <a:rPr lang="en-US" sz="2200" i="1">
                                <a:latin typeface="Cambria Math" panose="02040503050406030204" pitchFamily="18" charset="0"/>
                              </a:rPr>
                              <m:t>𝑥</m:t>
                            </m:r>
                          </m:e>
                          <m:sub>
                            <m:r>
                              <a:rPr lang="en-US" sz="2200" i="1">
                                <a:latin typeface="Cambria Math" panose="02040503050406030204" pitchFamily="18" charset="0"/>
                              </a:rPr>
                              <m:t>0</m:t>
                            </m:r>
                          </m:sub>
                          <m:sup>
                            <m:r>
                              <a:rPr lang="en-US" sz="2200" i="1">
                                <a:latin typeface="Cambria Math" panose="02040503050406030204" pitchFamily="18" charset="0"/>
                              </a:rPr>
                              <m:t>2</m:t>
                            </m:r>
                          </m:sup>
                        </m:sSubSup>
                        <m:r>
                          <a:rPr lang="en-US" sz="2200" i="1">
                            <a:latin typeface="Cambria Math" panose="02040503050406030204" pitchFamily="18" charset="0"/>
                          </a:rPr>
                          <m:t>+</m:t>
                        </m:r>
                        <m:sSubSup>
                          <m:sSubSupPr>
                            <m:ctrlPr>
                              <a:rPr lang="en-US" sz="2200" i="1">
                                <a:latin typeface="Cambria Math" panose="02040503050406030204" pitchFamily="18" charset="0"/>
                              </a:rPr>
                            </m:ctrlPr>
                          </m:sSubSupPr>
                          <m:e>
                            <m:r>
                              <a:rPr lang="en-US" sz="2200" i="1">
                                <a:latin typeface="Cambria Math" panose="02040503050406030204" pitchFamily="18" charset="0"/>
                              </a:rPr>
                              <m:t>𝑦</m:t>
                            </m:r>
                          </m:e>
                          <m:sub>
                            <m:r>
                              <a:rPr lang="en-US" sz="2200" i="1">
                                <a:latin typeface="Cambria Math" panose="02040503050406030204" pitchFamily="18" charset="0"/>
                              </a:rPr>
                              <m:t>0</m:t>
                            </m:r>
                          </m:sub>
                          <m:sup>
                            <m:r>
                              <a:rPr lang="en-US" sz="2200" i="1">
                                <a:latin typeface="Cambria Math" panose="02040503050406030204" pitchFamily="18" charset="0"/>
                              </a:rPr>
                              <m:t>2</m:t>
                            </m:r>
                          </m:sup>
                        </m:sSubSup>
                      </m:num>
                      <m:den>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𝜎</m:t>
                            </m:r>
                          </m:e>
                          <m:sub>
                            <m:r>
                              <a:rPr lang="en-US" sz="2200" i="1">
                                <a:latin typeface="Cambria Math" panose="02040503050406030204" pitchFamily="18" charset="0"/>
                              </a:rPr>
                              <m:t>𝑣𝑒𝑟𝑡</m:t>
                            </m:r>
                          </m:sub>
                        </m:sSub>
                      </m:den>
                    </m:f>
                  </m:oMath>
                </a14:m>
                <a:endParaRPr lang="en-US" sz="2200" dirty="0"/>
              </a:p>
            </p:txBody>
          </p:sp>
        </mc:Choice>
        <mc:Fallback xmlns="">
          <p:sp>
            <p:nvSpPr>
              <p:cNvPr id="10" name="Content Placeholder 2">
                <a:extLst>
                  <a:ext uri="{FF2B5EF4-FFF2-40B4-BE49-F238E27FC236}">
                    <a16:creationId xmlns:a16="http://schemas.microsoft.com/office/drawing/2014/main" id="{5759998C-242B-4C45-ADAE-4C66BDD5155B}"/>
                  </a:ext>
                </a:extLst>
              </p:cNvPr>
              <p:cNvSpPr txBox="1">
                <a:spLocks noRot="1" noChangeAspect="1" noMove="1" noResize="1" noEditPoints="1" noAdjustHandles="1" noChangeArrowheads="1" noChangeShapeType="1" noTextEdit="1"/>
              </p:cNvSpPr>
              <p:nvPr/>
            </p:nvSpPr>
            <p:spPr>
              <a:xfrm>
                <a:off x="449760" y="1858356"/>
                <a:ext cx="5158353" cy="2713644"/>
              </a:xfrm>
              <a:prstGeom prst="rect">
                <a:avLst/>
              </a:prstGeom>
              <a:blipFill>
                <a:blip r:embed="rId5"/>
                <a:stretch>
                  <a:fillRect l="-490"/>
                </a:stretch>
              </a:blipFill>
            </p:spPr>
            <p:txBody>
              <a:bodyPr/>
              <a:lstStyle/>
              <a:p>
                <a:r>
                  <a:rPr lang="en-US">
                    <a:noFill/>
                  </a:rPr>
                  <a:t> </a:t>
                </a:r>
              </a:p>
            </p:txBody>
          </p:sp>
        </mc:Fallback>
      </mc:AlternateContent>
      <p:sp>
        <p:nvSpPr>
          <p:cNvPr id="9" name="Title 1">
            <a:extLst>
              <a:ext uri="{FF2B5EF4-FFF2-40B4-BE49-F238E27FC236}">
                <a16:creationId xmlns:a16="http://schemas.microsoft.com/office/drawing/2014/main" id="{CA50E323-E8D2-284A-9105-5ED910C87B3B}"/>
              </a:ext>
            </a:extLst>
          </p:cNvPr>
          <p:cNvSpPr txBox="1">
            <a:spLocks/>
          </p:cNvSpPr>
          <p:nvPr/>
        </p:nvSpPr>
        <p:spPr>
          <a:xfrm>
            <a:off x="611136" y="1584197"/>
            <a:ext cx="4490399" cy="44454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The original objective function</a:t>
            </a:r>
          </a:p>
        </p:txBody>
      </p:sp>
      <p:sp>
        <p:nvSpPr>
          <p:cNvPr id="11" name="Title 1">
            <a:extLst>
              <a:ext uri="{FF2B5EF4-FFF2-40B4-BE49-F238E27FC236}">
                <a16:creationId xmlns:a16="http://schemas.microsoft.com/office/drawing/2014/main" id="{4D832DE5-609F-7042-AA71-75BE8CE577E8}"/>
              </a:ext>
            </a:extLst>
          </p:cNvPr>
          <p:cNvSpPr txBox="1">
            <a:spLocks/>
          </p:cNvSpPr>
          <p:nvPr/>
        </p:nvSpPr>
        <p:spPr>
          <a:xfrm>
            <a:off x="5435511" y="1609416"/>
            <a:ext cx="4490399" cy="44454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The modified objective function</a:t>
            </a:r>
          </a:p>
        </p:txBody>
      </p:sp>
    </p:spTree>
    <p:extLst>
      <p:ext uri="{BB962C8B-B14F-4D97-AF65-F5344CB8AC3E}">
        <p14:creationId xmlns:p14="http://schemas.microsoft.com/office/powerpoint/2010/main" val="160615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dissolve">
                                      <p:cBhvr>
                                        <p:cTn id="31" dur="500"/>
                                        <p:tgtEl>
                                          <p:spTgt spid="8">
                                            <p:txEl>
                                              <p:pRg st="0" end="0"/>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8">
                                            <p:txEl>
                                              <p:pRg st="1" end="1"/>
                                            </p:txEl>
                                          </p:spTgt>
                                        </p:tgtEl>
                                        <p:attrNameLst>
                                          <p:attrName>style.visibility</p:attrName>
                                        </p:attrNameLst>
                                      </p:cBhvr>
                                      <p:to>
                                        <p:strVal val="visible"/>
                                      </p:to>
                                    </p:set>
                                    <p:animEffect transition="in" filter="dissolve">
                                      <p:cBhvr>
                                        <p:cTn id="34" dur="500"/>
                                        <p:tgtEl>
                                          <p:spTgt spid="8">
                                            <p:txEl>
                                              <p:pRg st="1" end="1"/>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dissolve">
                                      <p:cBhvr>
                                        <p:cTn id="3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2BE9D-185E-9245-8674-50BD1FAE5BDD}"/>
              </a:ext>
            </a:extLst>
          </p:cNvPr>
          <p:cNvSpPr>
            <a:spLocks noGrp="1"/>
          </p:cNvSpPr>
          <p:nvPr>
            <p:ph type="title"/>
          </p:nvPr>
        </p:nvSpPr>
        <p:spPr>
          <a:xfrm>
            <a:off x="173261" y="90800"/>
            <a:ext cx="8596668" cy="715375"/>
          </a:xfrm>
        </p:spPr>
        <p:txBody>
          <a:bodyPr/>
          <a:lstStyle/>
          <a:p>
            <a:r>
              <a:rPr lang="en-US" dirty="0"/>
              <a:t>Results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82CFE68-A8AA-FD44-A9D1-F36725D5546B}"/>
                  </a:ext>
                </a:extLst>
              </p:cNvPr>
              <p:cNvSpPr txBox="1"/>
              <p:nvPr/>
            </p:nvSpPr>
            <p:spPr>
              <a:xfrm>
                <a:off x="761999" y="909900"/>
                <a:ext cx="6807569" cy="397416"/>
              </a:xfrm>
              <a:prstGeom prst="rect">
                <a:avLst/>
              </a:prstGeom>
              <a:noFill/>
            </p:spPr>
            <p:txBody>
              <a:bodyPr wrap="none" rtlCol="0">
                <a:spAutoFit/>
              </a:bodyPr>
              <a:lstStyle/>
              <a:p>
                <a:r>
                  <a:rPr lang="en-US" dirty="0"/>
                  <a:t>Original objective function: </a:t>
                </a:r>
                <a14:m>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𝜒</m:t>
                        </m:r>
                      </m:e>
                      <m:sub>
                        <m:r>
                          <a:rPr lang="en-US" b="0" i="1" smtClean="0">
                            <a:latin typeface="Cambria Math" panose="02040503050406030204" pitchFamily="18" charset="0"/>
                          </a:rPr>
                          <m:t>𝑝𝑜𝑠</m:t>
                        </m:r>
                      </m:sub>
                      <m:sup>
                        <m:r>
                          <a:rPr lang="en-US" b="0" i="1" smtClean="0">
                            <a:latin typeface="Cambria Math" panose="02040503050406030204" pitchFamily="18" charset="0"/>
                          </a:rPr>
                          <m:t>2</m:t>
                        </m:r>
                      </m:sup>
                    </m:sSubSup>
                  </m:oMath>
                </a14:m>
                <a:r>
                  <a:rPr lang="en-US" dirty="0"/>
                  <a:t>=21.15,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𝜒</m:t>
                        </m:r>
                      </m:e>
                      <m:sub>
                        <m:r>
                          <a:rPr lang="en-US" b="0" i="1" smtClean="0">
                            <a:latin typeface="Cambria Math" panose="02040503050406030204" pitchFamily="18" charset="0"/>
                            <a:ea typeface="Cambria Math" panose="02040503050406030204" pitchFamily="18" charset="0"/>
                          </a:rPr>
                          <m:t>𝑒𝑛𝑔</m:t>
                        </m:r>
                      </m:sub>
                      <m:sup>
                        <m:r>
                          <a:rPr lang="en-US" i="1">
                            <a:latin typeface="Cambria Math" panose="02040503050406030204" pitchFamily="18" charset="0"/>
                          </a:rPr>
                          <m:t>2</m:t>
                        </m:r>
                      </m:sup>
                    </m:sSubSup>
                  </m:oMath>
                </a14:m>
                <a:r>
                  <a:rPr lang="en-US" dirty="0"/>
                  <a:t>=7.92,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𝜒</m:t>
                        </m:r>
                      </m:e>
                      <m:sub>
                        <m:r>
                          <a:rPr lang="en-US" b="0" i="1" smtClean="0">
                            <a:latin typeface="Cambria Math" panose="02040503050406030204" pitchFamily="18" charset="0"/>
                            <a:ea typeface="Cambria Math" panose="02040503050406030204" pitchFamily="18" charset="0"/>
                          </a:rPr>
                          <m:t>𝑣𝑒𝑟𝑡</m:t>
                        </m:r>
                      </m:sub>
                      <m:sup>
                        <m:r>
                          <a:rPr lang="en-US" i="1">
                            <a:latin typeface="Cambria Math" panose="02040503050406030204" pitchFamily="18" charset="0"/>
                          </a:rPr>
                          <m:t>2</m:t>
                        </m:r>
                      </m:sup>
                    </m:sSubSup>
                  </m:oMath>
                </a14:m>
                <a:r>
                  <a:rPr lang="en-US" dirty="0"/>
                  <a:t>=3.06</a:t>
                </a:r>
              </a:p>
            </p:txBody>
          </p:sp>
        </mc:Choice>
        <mc:Fallback xmlns="">
          <p:sp>
            <p:nvSpPr>
              <p:cNvPr id="3" name="TextBox 2">
                <a:extLst>
                  <a:ext uri="{FF2B5EF4-FFF2-40B4-BE49-F238E27FC236}">
                    <a16:creationId xmlns:a16="http://schemas.microsoft.com/office/drawing/2014/main" id="{D82CFE68-A8AA-FD44-A9D1-F36725D5546B}"/>
                  </a:ext>
                </a:extLst>
              </p:cNvPr>
              <p:cNvSpPr txBox="1">
                <a:spLocks noRot="1" noChangeAspect="1" noMove="1" noResize="1" noEditPoints="1" noAdjustHandles="1" noChangeArrowheads="1" noChangeShapeType="1" noTextEdit="1"/>
              </p:cNvSpPr>
              <p:nvPr/>
            </p:nvSpPr>
            <p:spPr>
              <a:xfrm>
                <a:off x="761999" y="909900"/>
                <a:ext cx="6807569" cy="397416"/>
              </a:xfrm>
              <a:prstGeom prst="rect">
                <a:avLst/>
              </a:prstGeom>
              <a:blipFill>
                <a:blip r:embed="rId3"/>
                <a:stretch>
                  <a:fillRect l="-746" t="-6452" b="-16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07EBCA5-772A-5D4A-9AF9-7901B8AA0D9E}"/>
                  </a:ext>
                </a:extLst>
              </p:cNvPr>
              <p:cNvSpPr txBox="1"/>
              <p:nvPr/>
            </p:nvSpPr>
            <p:spPr>
              <a:xfrm>
                <a:off x="761999" y="3815127"/>
                <a:ext cx="6486456" cy="397416"/>
              </a:xfrm>
              <a:prstGeom prst="rect">
                <a:avLst/>
              </a:prstGeom>
              <a:noFill/>
            </p:spPr>
            <p:txBody>
              <a:bodyPr wrap="none" rtlCol="0">
                <a:spAutoFit/>
              </a:bodyPr>
              <a:lstStyle/>
              <a:p>
                <a:r>
                  <a:rPr lang="en-US" dirty="0"/>
                  <a:t>New objective function*: </a:t>
                </a:r>
                <a14:m>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𝜒</m:t>
                        </m:r>
                      </m:e>
                      <m:sub>
                        <m:r>
                          <a:rPr lang="en-US" b="0" i="1" smtClean="0">
                            <a:latin typeface="Cambria Math" panose="02040503050406030204" pitchFamily="18" charset="0"/>
                          </a:rPr>
                          <m:t>𝑝𝑜𝑠</m:t>
                        </m:r>
                      </m:sub>
                      <m:sup>
                        <m:r>
                          <a:rPr lang="en-US" b="0" i="1" smtClean="0">
                            <a:latin typeface="Cambria Math" panose="02040503050406030204" pitchFamily="18" charset="0"/>
                          </a:rPr>
                          <m:t>2</m:t>
                        </m:r>
                      </m:sup>
                    </m:sSubSup>
                  </m:oMath>
                </a14:m>
                <a:r>
                  <a:rPr lang="en-US" dirty="0"/>
                  <a:t>=21.28,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𝜒</m:t>
                        </m:r>
                      </m:e>
                      <m:sub>
                        <m:r>
                          <a:rPr lang="en-US" b="0" i="1" smtClean="0">
                            <a:latin typeface="Cambria Math" panose="02040503050406030204" pitchFamily="18" charset="0"/>
                            <a:ea typeface="Cambria Math" panose="02040503050406030204" pitchFamily="18" charset="0"/>
                          </a:rPr>
                          <m:t>𝑒𝑛𝑔</m:t>
                        </m:r>
                      </m:sub>
                      <m:sup>
                        <m:r>
                          <a:rPr lang="en-US" i="1">
                            <a:latin typeface="Cambria Math" panose="02040503050406030204" pitchFamily="18" charset="0"/>
                          </a:rPr>
                          <m:t>2</m:t>
                        </m:r>
                      </m:sup>
                    </m:sSubSup>
                  </m:oMath>
                </a14:m>
                <a:r>
                  <a:rPr lang="en-US" dirty="0"/>
                  <a:t>=20.30,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𝜒</m:t>
                        </m:r>
                      </m:e>
                      <m:sub>
                        <m:r>
                          <a:rPr lang="en-US" b="0" i="1" smtClean="0">
                            <a:latin typeface="Cambria Math" panose="02040503050406030204" pitchFamily="18" charset="0"/>
                            <a:ea typeface="Cambria Math" panose="02040503050406030204" pitchFamily="18" charset="0"/>
                          </a:rPr>
                          <m:t>𝑣𝑒𝑟𝑡</m:t>
                        </m:r>
                      </m:sub>
                      <m:sup>
                        <m:r>
                          <a:rPr lang="en-US" i="1">
                            <a:latin typeface="Cambria Math" panose="02040503050406030204" pitchFamily="18" charset="0"/>
                          </a:rPr>
                          <m:t>2</m:t>
                        </m:r>
                      </m:sup>
                    </m:sSubSup>
                  </m:oMath>
                </a14:m>
                <a:r>
                  <a:rPr lang="en-US" dirty="0"/>
                  <a:t>=0.74</a:t>
                </a:r>
              </a:p>
            </p:txBody>
          </p:sp>
        </mc:Choice>
        <mc:Fallback xmlns="">
          <p:sp>
            <p:nvSpPr>
              <p:cNvPr id="7" name="TextBox 6">
                <a:extLst>
                  <a:ext uri="{FF2B5EF4-FFF2-40B4-BE49-F238E27FC236}">
                    <a16:creationId xmlns:a16="http://schemas.microsoft.com/office/drawing/2014/main" id="{007EBCA5-772A-5D4A-9AF9-7901B8AA0D9E}"/>
                  </a:ext>
                </a:extLst>
              </p:cNvPr>
              <p:cNvSpPr txBox="1">
                <a:spLocks noRot="1" noChangeAspect="1" noMove="1" noResize="1" noEditPoints="1" noAdjustHandles="1" noChangeArrowheads="1" noChangeShapeType="1" noTextEdit="1"/>
              </p:cNvSpPr>
              <p:nvPr/>
            </p:nvSpPr>
            <p:spPr>
              <a:xfrm>
                <a:off x="761999" y="3815127"/>
                <a:ext cx="6486456" cy="397416"/>
              </a:xfrm>
              <a:prstGeom prst="rect">
                <a:avLst/>
              </a:prstGeom>
              <a:blipFill>
                <a:blip r:embed="rId4"/>
                <a:stretch>
                  <a:fillRect l="-783" t="-3125" b="-15625"/>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3827B5C-6F42-7D49-A1E9-4B9AA57E2EF2}"/>
              </a:ext>
            </a:extLst>
          </p:cNvPr>
          <p:cNvSpPr txBox="1"/>
          <p:nvPr/>
        </p:nvSpPr>
        <p:spPr>
          <a:xfrm>
            <a:off x="468629" y="6405583"/>
            <a:ext cx="8646919" cy="338554"/>
          </a:xfrm>
          <a:prstGeom prst="rect">
            <a:avLst/>
          </a:prstGeom>
          <a:noFill/>
        </p:spPr>
        <p:txBody>
          <a:bodyPr wrap="none" rtlCol="0">
            <a:spAutoFit/>
          </a:bodyPr>
          <a:lstStyle/>
          <a:p>
            <a:r>
              <a:rPr lang="en-US" sz="1600" dirty="0"/>
              <a:t>*The chi-squared values are from different functions and therefore not directly comparable</a:t>
            </a:r>
          </a:p>
        </p:txBody>
      </p:sp>
      <p:pic>
        <p:nvPicPr>
          <p:cNvPr id="9" name="Picture 2" descr="https://lh5.googleusercontent.com/Lghjp7DmTLbyifKmxjcevhOiYhl4UC7kiTMNh7r40WNLtAHSb13IACLP6RXqDjcUhsg4UauP7UKodIoV7oiRhBnFdw-1IAV8RGgJgcK_sZYic7IIlxyBEJ4mqB07cnBGcvgsJyyq">
            <a:extLst>
              <a:ext uri="{FF2B5EF4-FFF2-40B4-BE49-F238E27FC236}">
                <a16:creationId xmlns:a16="http://schemas.microsoft.com/office/drawing/2014/main" id="{E00537C5-1699-2140-8E0F-4FF85C2E79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605" y="4098395"/>
            <a:ext cx="3050425" cy="211475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lh5.googleusercontent.com/2L9UpoqMTCIdIU_AoXnbRYs9xKES3nb49t7kn9eQfQSCfkImO6Nn3g6KmqngNYPL4np2IORntkXRdZcovrVWzIEo_suuw0d222ao2FDYFA-thfAfnZdnQBE0iLbfLXSMNW-1h-mQ">
            <a:extLst>
              <a:ext uri="{FF2B5EF4-FFF2-40B4-BE49-F238E27FC236}">
                <a16:creationId xmlns:a16="http://schemas.microsoft.com/office/drawing/2014/main" id="{90EBD908-C8EC-DF40-8193-DEE269022A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8943" y="4227533"/>
            <a:ext cx="2984038" cy="197943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s://lh6.googleusercontent.com/IQksebaGvnTZXC9LGv8SQ80-ginYr_kLXC1XwA8BKoKzNHqGHMaFqkwYvXNqNhuhNXUdmIjeb9JC8AheKx0xp4jGqdxNJB_lTFqVjASC0Ue2QHUZpfFzfAXCSXA3dC7i95VCtz5n">
            <a:extLst>
              <a:ext uri="{FF2B5EF4-FFF2-40B4-BE49-F238E27FC236}">
                <a16:creationId xmlns:a16="http://schemas.microsoft.com/office/drawing/2014/main" id="{339576BE-6E8A-6441-8D00-B441E9D85D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3281" y="4212543"/>
            <a:ext cx="2984038" cy="197943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5.googleusercontent.com/9MgHtEkxjFAu41XOJqaOAC9bPXIzdHz44LMku7Y7u1jsP8RWIKuwecqlFRp3O7Ztn5TJ8nfwr6_7nTT5hQOgnqtWqy3BIvk3ZDPTRLpaFuZPJOpG0JVMbgbc0Y9J1pKOJF-83gp3">
            <a:extLst>
              <a:ext uri="{FF2B5EF4-FFF2-40B4-BE49-F238E27FC236}">
                <a16:creationId xmlns:a16="http://schemas.microsoft.com/office/drawing/2014/main" id="{B39E138C-1277-FF47-8D68-C45657A96D0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629" y="1235636"/>
            <a:ext cx="2984038" cy="206873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lh5.googleusercontent.com/Iex70_4bq6mVDahbcy2Y4k8nJuDgLcLAw4dr3fCA2ceZ4IgBWzaEwDjkka8Zc38unUhNHgD-UjSe18zxv3gbxUIZNco25ko5czguXbkJoqzTOvfYpVnXAQyxZe7r-Xmsh6BLgs9N">
            <a:extLst>
              <a:ext uri="{FF2B5EF4-FFF2-40B4-BE49-F238E27FC236}">
                <a16:creationId xmlns:a16="http://schemas.microsoft.com/office/drawing/2014/main" id="{57914DEF-3B1F-4445-9954-C70A4B67B4B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74213" y="1321101"/>
            <a:ext cx="2984038" cy="197943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lh4.googleusercontent.com/nttJgmSwtfRq9MhAP0gResXCArQrEN_DnDSSESkiAisB1GsGxl4kpOgDDv6XWa1jNLEx4gNEbF3rftQf2M-p8gbkq9JnL3eLWykbz5hqLgxq2ggPH61JNb8M5uqKCjJHdnEaupCn">
            <a:extLst>
              <a:ext uri="{FF2B5EF4-FFF2-40B4-BE49-F238E27FC236}">
                <a16:creationId xmlns:a16="http://schemas.microsoft.com/office/drawing/2014/main" id="{937C5E0C-860D-7845-9586-6D365F4BCF0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79797" y="1312504"/>
            <a:ext cx="2984038" cy="197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472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7E91D-9487-9B40-9701-1029B67D82FA}"/>
              </a:ext>
            </a:extLst>
          </p:cNvPr>
          <p:cNvSpPr>
            <a:spLocks noGrp="1"/>
          </p:cNvSpPr>
          <p:nvPr>
            <p:ph type="title"/>
          </p:nvPr>
        </p:nvSpPr>
        <p:spPr>
          <a:xfrm>
            <a:off x="658860" y="1106706"/>
            <a:ext cx="5222281" cy="1320800"/>
          </a:xfrm>
        </p:spPr>
        <p:txBody>
          <a:bodyPr>
            <a:normAutofit/>
          </a:bodyPr>
          <a:lstStyle/>
          <a:p>
            <a:pPr>
              <a:lnSpc>
                <a:spcPct val="90000"/>
              </a:lnSpc>
            </a:pPr>
            <a:r>
              <a:rPr lang="en-US" sz="2800" dirty="0"/>
              <a:t>The Active-Target Time Projection Chamber (AT-TPC)</a:t>
            </a:r>
          </a:p>
        </p:txBody>
      </p:sp>
      <p:sp>
        <p:nvSpPr>
          <p:cNvPr id="11" name="Isosceles Triangle 8">
            <a:extLst>
              <a:ext uri="{FF2B5EF4-FFF2-40B4-BE49-F238E27FC236}">
                <a16:creationId xmlns:a16="http://schemas.microsoft.com/office/drawing/2014/main" id="{212CBC7C-F294-455B-AE07-8B43A5705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027A8DB-D626-3E4B-96EF-77A04D087814}"/>
              </a:ext>
            </a:extLst>
          </p:cNvPr>
          <p:cNvSpPr>
            <a:spLocks noGrp="1"/>
          </p:cNvSpPr>
          <p:nvPr>
            <p:ph idx="1"/>
          </p:nvPr>
        </p:nvSpPr>
        <p:spPr>
          <a:xfrm>
            <a:off x="681002" y="2160589"/>
            <a:ext cx="4416094" cy="3880773"/>
          </a:xfrm>
        </p:spPr>
        <p:txBody>
          <a:bodyPr>
            <a:normAutofit/>
          </a:bodyPr>
          <a:lstStyle/>
          <a:p>
            <a:r>
              <a:rPr lang="en-US" dirty="0"/>
              <a:t>Gas-filled</a:t>
            </a:r>
          </a:p>
          <a:p>
            <a:r>
              <a:rPr lang="en-US" dirty="0"/>
              <a:t>Pad plane consists of 10240 pads</a:t>
            </a:r>
          </a:p>
          <a:p>
            <a:r>
              <a:rPr lang="en-US" dirty="0"/>
              <a:t>Gas serves as both the target and the detector</a:t>
            </a:r>
          </a:p>
          <a:p>
            <a:r>
              <a:rPr lang="en-US" dirty="0"/>
              <a:t>High efficiency, high resolution</a:t>
            </a:r>
          </a:p>
        </p:txBody>
      </p:sp>
      <p:pic>
        <p:nvPicPr>
          <p:cNvPr id="6" name="Picture 5">
            <a:extLst>
              <a:ext uri="{FF2B5EF4-FFF2-40B4-BE49-F238E27FC236}">
                <a16:creationId xmlns:a16="http://schemas.microsoft.com/office/drawing/2014/main" id="{C9FD2194-D7A6-C640-A9A5-146BBC290614}"/>
              </a:ext>
            </a:extLst>
          </p:cNvPr>
          <p:cNvPicPr>
            <a:picLocks noChangeAspect="1"/>
          </p:cNvPicPr>
          <p:nvPr/>
        </p:nvPicPr>
        <p:blipFill rotWithShape="1">
          <a:blip r:embed="rId3"/>
          <a:srcRect t="302" r="-6" b="-6"/>
          <a:stretch/>
        </p:blipFill>
        <p:spPr>
          <a:xfrm>
            <a:off x="6096000" y="590316"/>
            <a:ext cx="1982964" cy="1972024"/>
          </a:xfrm>
          <a:prstGeom prst="rect">
            <a:avLst/>
          </a:prstGeom>
        </p:spPr>
      </p:pic>
      <p:pic>
        <p:nvPicPr>
          <p:cNvPr id="4" name="Picture 3">
            <a:extLst>
              <a:ext uri="{FF2B5EF4-FFF2-40B4-BE49-F238E27FC236}">
                <a16:creationId xmlns:a16="http://schemas.microsoft.com/office/drawing/2014/main" id="{B5861BA9-80EC-364F-B24C-58EEBF70C316}"/>
              </a:ext>
            </a:extLst>
          </p:cNvPr>
          <p:cNvPicPr>
            <a:picLocks noChangeAspect="1"/>
          </p:cNvPicPr>
          <p:nvPr/>
        </p:nvPicPr>
        <p:blipFill rotWithShape="1">
          <a:blip r:embed="rId4">
            <a:extLst>
              <a:ext uri="{28A0092B-C50C-407E-A947-70E740481C1C}">
                <a14:useLocalDpi xmlns:a14="http://schemas.microsoft.com/office/drawing/2010/main" val="0"/>
              </a:ext>
            </a:extLst>
          </a:blip>
          <a:srcRect r="45" b="6"/>
          <a:stretch/>
        </p:blipFill>
        <p:spPr>
          <a:xfrm>
            <a:off x="5311954" y="2873713"/>
            <a:ext cx="3778258" cy="2494625"/>
          </a:xfrm>
          <a:prstGeom prst="rect">
            <a:avLst/>
          </a:prstGeom>
        </p:spPr>
      </p:pic>
      <p:sp>
        <p:nvSpPr>
          <p:cNvPr id="8" name="TextBox 7">
            <a:extLst>
              <a:ext uri="{FF2B5EF4-FFF2-40B4-BE49-F238E27FC236}">
                <a16:creationId xmlns:a16="http://schemas.microsoft.com/office/drawing/2014/main" id="{2FF60B34-BD9E-1945-A126-812BF39D2B5F}"/>
              </a:ext>
            </a:extLst>
          </p:cNvPr>
          <p:cNvSpPr txBox="1"/>
          <p:nvPr/>
        </p:nvSpPr>
        <p:spPr>
          <a:xfrm>
            <a:off x="8078964" y="2073996"/>
            <a:ext cx="1314784" cy="523220"/>
          </a:xfrm>
          <a:prstGeom prst="rect">
            <a:avLst/>
          </a:prstGeom>
          <a:noFill/>
        </p:spPr>
        <p:txBody>
          <a:bodyPr wrap="none" rtlCol="0">
            <a:spAutoFit/>
          </a:bodyPr>
          <a:lstStyle/>
          <a:p>
            <a:r>
              <a:rPr lang="en-US" sz="1400" dirty="0"/>
              <a:t>Layout of the </a:t>
            </a:r>
          </a:p>
          <a:p>
            <a:r>
              <a:rPr lang="en-US" sz="1400" dirty="0"/>
              <a:t>pad plane</a:t>
            </a:r>
          </a:p>
        </p:txBody>
      </p:sp>
      <p:sp>
        <p:nvSpPr>
          <p:cNvPr id="9" name="TextBox 8">
            <a:extLst>
              <a:ext uri="{FF2B5EF4-FFF2-40B4-BE49-F238E27FC236}">
                <a16:creationId xmlns:a16="http://schemas.microsoft.com/office/drawing/2014/main" id="{91AC00FA-042B-FF49-A7D1-CC145386CAF7}"/>
              </a:ext>
            </a:extLst>
          </p:cNvPr>
          <p:cNvSpPr txBox="1"/>
          <p:nvPr/>
        </p:nvSpPr>
        <p:spPr>
          <a:xfrm>
            <a:off x="6007724" y="5324270"/>
            <a:ext cx="2728632" cy="338554"/>
          </a:xfrm>
          <a:prstGeom prst="rect">
            <a:avLst/>
          </a:prstGeom>
          <a:noFill/>
        </p:spPr>
        <p:txBody>
          <a:bodyPr wrap="none" rtlCol="0">
            <a:spAutoFit/>
          </a:bodyPr>
          <a:lstStyle/>
          <a:p>
            <a:r>
              <a:rPr lang="en-US" sz="1600" dirty="0"/>
              <a:t>Image: Joshua </a:t>
            </a:r>
            <a:r>
              <a:rPr lang="en-US" sz="1600" dirty="0" err="1"/>
              <a:t>Bradt</a:t>
            </a:r>
            <a:r>
              <a:rPr lang="en-US" sz="1600" dirty="0"/>
              <a:t> (NSCL)</a:t>
            </a:r>
          </a:p>
        </p:txBody>
      </p:sp>
    </p:spTree>
    <p:extLst>
      <p:ext uri="{BB962C8B-B14F-4D97-AF65-F5344CB8AC3E}">
        <p14:creationId xmlns:p14="http://schemas.microsoft.com/office/powerpoint/2010/main" val="727490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DABFE-E1C1-E444-B625-683B6E3425EA}"/>
              </a:ext>
            </a:extLst>
          </p:cNvPr>
          <p:cNvSpPr>
            <a:spLocks noGrp="1"/>
          </p:cNvSpPr>
          <p:nvPr>
            <p:ph type="title"/>
          </p:nvPr>
        </p:nvSpPr>
        <p:spPr>
          <a:xfrm>
            <a:off x="677334" y="1210962"/>
            <a:ext cx="8596668" cy="719438"/>
          </a:xfrm>
        </p:spPr>
        <p:txBody>
          <a:bodyPr/>
          <a:lstStyle/>
          <a:p>
            <a:r>
              <a:rPr lang="en-US" dirty="0"/>
              <a:t>Current and Future Work</a:t>
            </a:r>
          </a:p>
        </p:txBody>
      </p:sp>
      <p:sp>
        <p:nvSpPr>
          <p:cNvPr id="3" name="Content Placeholder 2">
            <a:extLst>
              <a:ext uri="{FF2B5EF4-FFF2-40B4-BE49-F238E27FC236}">
                <a16:creationId xmlns:a16="http://schemas.microsoft.com/office/drawing/2014/main" id="{2114113B-C57F-D54B-A6F9-D4B3CADEF98E}"/>
              </a:ext>
            </a:extLst>
          </p:cNvPr>
          <p:cNvSpPr>
            <a:spLocks noGrp="1"/>
          </p:cNvSpPr>
          <p:nvPr>
            <p:ph idx="1"/>
          </p:nvPr>
        </p:nvSpPr>
        <p:spPr/>
        <p:txBody>
          <a:bodyPr/>
          <a:lstStyle/>
          <a:p>
            <a:r>
              <a:rPr lang="en-US" dirty="0"/>
              <a:t>Tuning functional parameters of differential evolution and basin hopping algorithms</a:t>
            </a:r>
          </a:p>
          <a:p>
            <a:r>
              <a:rPr lang="en-US" dirty="0"/>
              <a:t>Testing the new objective function using other global optimization methods</a:t>
            </a:r>
          </a:p>
          <a:p>
            <a:r>
              <a:rPr lang="en-US" dirty="0"/>
              <a:t>Training and testing machine learning models for track classification</a:t>
            </a:r>
          </a:p>
        </p:txBody>
      </p:sp>
    </p:spTree>
    <p:extLst>
      <p:ext uri="{BB962C8B-B14F-4D97-AF65-F5344CB8AC3E}">
        <p14:creationId xmlns:p14="http://schemas.microsoft.com/office/powerpoint/2010/main" val="28936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A952C-A639-3D4A-8E4B-C0EE8B317E36}"/>
              </a:ext>
            </a:extLst>
          </p:cNvPr>
          <p:cNvSpPr>
            <a:spLocks noGrp="1"/>
          </p:cNvSpPr>
          <p:nvPr>
            <p:ph type="title"/>
          </p:nvPr>
        </p:nvSpPr>
        <p:spPr>
          <a:xfrm>
            <a:off x="677334" y="1210962"/>
            <a:ext cx="8596668" cy="719438"/>
          </a:xfrm>
        </p:spPr>
        <p:txBody>
          <a:bodyPr/>
          <a:lstStyle/>
          <a:p>
            <a:r>
              <a:rPr lang="en-US" dirty="0"/>
              <a:t>Acknowledgements </a:t>
            </a:r>
          </a:p>
        </p:txBody>
      </p:sp>
      <p:sp>
        <p:nvSpPr>
          <p:cNvPr id="3" name="Content Placeholder 2">
            <a:extLst>
              <a:ext uri="{FF2B5EF4-FFF2-40B4-BE49-F238E27FC236}">
                <a16:creationId xmlns:a16="http://schemas.microsoft.com/office/drawing/2014/main" id="{F807B035-1490-0C46-A06C-037EE946BCA2}"/>
              </a:ext>
            </a:extLst>
          </p:cNvPr>
          <p:cNvSpPr>
            <a:spLocks noGrp="1"/>
          </p:cNvSpPr>
          <p:nvPr>
            <p:ph idx="1"/>
          </p:nvPr>
        </p:nvSpPr>
        <p:spPr/>
        <p:txBody>
          <a:bodyPr/>
          <a:lstStyle/>
          <a:p>
            <a:r>
              <a:rPr lang="en-US" dirty="0"/>
              <a:t>Dr. Michelle </a:t>
            </a:r>
            <a:r>
              <a:rPr lang="en-US" dirty="0" err="1"/>
              <a:t>Kuchera</a:t>
            </a:r>
            <a:endParaRPr lang="en-US" dirty="0"/>
          </a:p>
          <a:p>
            <a:r>
              <a:rPr lang="en-US" dirty="0"/>
              <a:t>National Superconducting Cyclotron Laboratory</a:t>
            </a:r>
          </a:p>
          <a:p>
            <a:r>
              <a:rPr lang="en-US" dirty="0"/>
              <a:t>AT-TPC group </a:t>
            </a:r>
          </a:p>
          <a:p>
            <a:pPr lvl="1"/>
            <a:r>
              <a:rPr lang="en-US" dirty="0">
                <a:hlinkClick r:id="rId2"/>
              </a:rPr>
              <a:t>https://github.com/ATTPC/pytpc</a:t>
            </a:r>
            <a:endParaRPr lang="en-US" dirty="0"/>
          </a:p>
        </p:txBody>
      </p:sp>
      <p:pic>
        <p:nvPicPr>
          <p:cNvPr id="4" name="Picture 3">
            <a:extLst>
              <a:ext uri="{FF2B5EF4-FFF2-40B4-BE49-F238E27FC236}">
                <a16:creationId xmlns:a16="http://schemas.microsoft.com/office/drawing/2014/main" id="{DEE6C01F-61E6-334F-A1DD-FD41DC78E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0194" y="4071639"/>
            <a:ext cx="765175" cy="958381"/>
          </a:xfrm>
          <a:prstGeom prst="rect">
            <a:avLst/>
          </a:prstGeom>
        </p:spPr>
      </p:pic>
      <p:pic>
        <p:nvPicPr>
          <p:cNvPr id="5" name="Picture 4">
            <a:extLst>
              <a:ext uri="{FF2B5EF4-FFF2-40B4-BE49-F238E27FC236}">
                <a16:creationId xmlns:a16="http://schemas.microsoft.com/office/drawing/2014/main" id="{C4AB17EA-3E43-434B-8455-7DEAE61716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3903" y="5375342"/>
            <a:ext cx="2588190" cy="896209"/>
          </a:xfrm>
          <a:prstGeom prst="rect">
            <a:avLst/>
          </a:prstGeom>
        </p:spPr>
      </p:pic>
    </p:spTree>
    <p:extLst>
      <p:ext uri="{BB962C8B-B14F-4D97-AF65-F5344CB8AC3E}">
        <p14:creationId xmlns:p14="http://schemas.microsoft.com/office/powerpoint/2010/main" val="458222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E64A-1D72-C24B-B480-D295374E2439}"/>
              </a:ext>
            </a:extLst>
          </p:cNvPr>
          <p:cNvSpPr>
            <a:spLocks noGrp="1"/>
          </p:cNvSpPr>
          <p:nvPr>
            <p:ph type="title"/>
          </p:nvPr>
        </p:nvSpPr>
        <p:spPr>
          <a:xfrm>
            <a:off x="677334" y="609600"/>
            <a:ext cx="8596668" cy="1320800"/>
          </a:xfrm>
        </p:spPr>
        <p:txBody>
          <a:bodyPr/>
          <a:lstStyle/>
          <a:p>
            <a:r>
              <a:rPr lang="en-US" dirty="0"/>
              <a:t>Proton – </a:t>
            </a:r>
            <a:r>
              <a:rPr lang="en-US" baseline="30000" dirty="0"/>
              <a:t>46</a:t>
            </a:r>
            <a:r>
              <a:rPr lang="en-US" dirty="0"/>
              <a:t>Ar Elastic Scattering Experiment</a:t>
            </a:r>
          </a:p>
        </p:txBody>
      </p:sp>
      <p:sp>
        <p:nvSpPr>
          <p:cNvPr id="3" name="Content Placeholder 2">
            <a:extLst>
              <a:ext uri="{FF2B5EF4-FFF2-40B4-BE49-F238E27FC236}">
                <a16:creationId xmlns:a16="http://schemas.microsoft.com/office/drawing/2014/main" id="{1B57DDF0-652E-D544-9DA3-8E52BDC68D7D}"/>
              </a:ext>
            </a:extLst>
          </p:cNvPr>
          <p:cNvSpPr>
            <a:spLocks noGrp="1"/>
          </p:cNvSpPr>
          <p:nvPr>
            <p:ph idx="1"/>
          </p:nvPr>
        </p:nvSpPr>
        <p:spPr>
          <a:xfrm>
            <a:off x="677333" y="1898070"/>
            <a:ext cx="4889277" cy="3880773"/>
          </a:xfrm>
          <a:prstGeom prst="rect">
            <a:avLst/>
          </a:prstGeom>
        </p:spPr>
        <p:txBody>
          <a:bodyPr/>
          <a:lstStyle/>
          <a:p>
            <a:r>
              <a:rPr lang="en-US" dirty="0"/>
              <a:t>Why do we study rare isotopes?</a:t>
            </a:r>
          </a:p>
          <a:p>
            <a:r>
              <a:rPr lang="en-US" dirty="0"/>
              <a:t>Intermediate product is unstable</a:t>
            </a:r>
          </a:p>
          <a:p>
            <a:r>
              <a:rPr lang="en-US" dirty="0"/>
              <a:t>Product of decay: proton</a:t>
            </a:r>
          </a:p>
          <a:p>
            <a:r>
              <a:rPr lang="en-US" dirty="0"/>
              <a:t>Contracting spiral tracks are due to the Lorentz Force and energy loss (Bethe Formula)</a:t>
            </a:r>
          </a:p>
          <a:p>
            <a:r>
              <a:rPr lang="en-US" dirty="0"/>
              <a:t>Track fitting algorithm finds kinematics properties of proton</a:t>
            </a:r>
          </a:p>
        </p:txBody>
      </p:sp>
      <p:pic>
        <p:nvPicPr>
          <p:cNvPr id="4" name="Picture 3">
            <a:extLst>
              <a:ext uri="{FF2B5EF4-FFF2-40B4-BE49-F238E27FC236}">
                <a16:creationId xmlns:a16="http://schemas.microsoft.com/office/drawing/2014/main" id="{FA9EAEF8-EE8B-E847-B947-A63F3D988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5391" y="4099040"/>
            <a:ext cx="2053389" cy="1363930"/>
          </a:xfrm>
          <a:prstGeom prst="rect">
            <a:avLst/>
          </a:prstGeom>
        </p:spPr>
      </p:pic>
      <p:sp>
        <p:nvSpPr>
          <p:cNvPr id="5" name="TextBox 4">
            <a:extLst>
              <a:ext uri="{FF2B5EF4-FFF2-40B4-BE49-F238E27FC236}">
                <a16:creationId xmlns:a16="http://schemas.microsoft.com/office/drawing/2014/main" id="{9AE6059C-1EB2-B245-B7F7-D1A660DF7ABC}"/>
              </a:ext>
            </a:extLst>
          </p:cNvPr>
          <p:cNvSpPr txBox="1"/>
          <p:nvPr/>
        </p:nvSpPr>
        <p:spPr>
          <a:xfrm>
            <a:off x="6625391" y="5618777"/>
            <a:ext cx="2247346" cy="338554"/>
          </a:xfrm>
          <a:prstGeom prst="rect">
            <a:avLst/>
          </a:prstGeom>
          <a:noFill/>
        </p:spPr>
        <p:txBody>
          <a:bodyPr wrap="none" rtlCol="0">
            <a:spAutoFit/>
          </a:bodyPr>
          <a:lstStyle/>
          <a:p>
            <a:r>
              <a:rPr lang="en-US" sz="1600" dirty="0"/>
              <a:t>Image: Jack Taylor ‘18</a:t>
            </a:r>
          </a:p>
        </p:txBody>
      </p:sp>
      <p:sp>
        <p:nvSpPr>
          <p:cNvPr id="28" name="TextBox 27">
            <a:extLst>
              <a:ext uri="{FF2B5EF4-FFF2-40B4-BE49-F238E27FC236}">
                <a16:creationId xmlns:a16="http://schemas.microsoft.com/office/drawing/2014/main" id="{C883E46E-123B-1246-828C-95F358DABDE7}"/>
              </a:ext>
            </a:extLst>
          </p:cNvPr>
          <p:cNvSpPr txBox="1"/>
          <p:nvPr/>
        </p:nvSpPr>
        <p:spPr>
          <a:xfrm>
            <a:off x="6625391" y="5369868"/>
            <a:ext cx="1882247" cy="338554"/>
          </a:xfrm>
          <a:prstGeom prst="rect">
            <a:avLst/>
          </a:prstGeom>
          <a:noFill/>
        </p:spPr>
        <p:txBody>
          <a:bodyPr wrap="none" rtlCol="0">
            <a:spAutoFit/>
          </a:bodyPr>
          <a:lstStyle/>
          <a:p>
            <a:r>
              <a:rPr lang="en-US" sz="1600" baseline="30000" dirty="0"/>
              <a:t>46</a:t>
            </a:r>
            <a:r>
              <a:rPr lang="en-US" sz="1600" dirty="0"/>
              <a:t>Ar(</a:t>
            </a:r>
            <a:r>
              <a:rPr lang="en-US" sz="1600" dirty="0" err="1"/>
              <a:t>p,p</a:t>
            </a:r>
            <a:r>
              <a:rPr lang="en-US" sz="1600" dirty="0"/>
              <a:t>) reaction</a:t>
            </a:r>
          </a:p>
        </p:txBody>
      </p:sp>
      <p:pic>
        <p:nvPicPr>
          <p:cNvPr id="1026" name="Picture 2" descr="https://lh3.googleusercontent.com/CjAQeIgqh72iW5k4xamAKL4ctCKIbbZDd0fxQ19b7takZZ07xukX3CueMpjYUj2NjNlT54VsJfpRu17tlZh6eOAC_txNJN-pZQLgF7JDYAn36hBV7UNuOx4TsB5rj5mb7dfec5ra">
            <a:extLst>
              <a:ext uri="{FF2B5EF4-FFF2-40B4-BE49-F238E27FC236}">
                <a16:creationId xmlns:a16="http://schemas.microsoft.com/office/drawing/2014/main" id="{9783A005-4C53-4649-BE48-443747E86D9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0000"/>
          <a:stretch/>
        </p:blipFill>
        <p:spPr bwMode="auto">
          <a:xfrm>
            <a:off x="6096000" y="1270000"/>
            <a:ext cx="2582780" cy="254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172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259DA-6806-6849-B52D-DC233B772367}"/>
              </a:ext>
            </a:extLst>
          </p:cNvPr>
          <p:cNvSpPr>
            <a:spLocks noGrp="1"/>
          </p:cNvSpPr>
          <p:nvPr>
            <p:ph type="title"/>
          </p:nvPr>
        </p:nvSpPr>
        <p:spPr>
          <a:xfrm>
            <a:off x="675065" y="609600"/>
            <a:ext cx="2930518" cy="1320800"/>
          </a:xfrm>
        </p:spPr>
        <p:txBody>
          <a:bodyPr anchor="ctr">
            <a:normAutofit/>
          </a:bodyPr>
          <a:lstStyle/>
          <a:p>
            <a:pPr>
              <a:lnSpc>
                <a:spcPct val="90000"/>
              </a:lnSpc>
            </a:pPr>
            <a:r>
              <a:rPr lang="en-US" sz="2800"/>
              <a:t>Global Optimization Methods</a:t>
            </a:r>
          </a:p>
        </p:txBody>
      </p:sp>
      <p:sp>
        <p:nvSpPr>
          <p:cNvPr id="3" name="Content Placeholder 2">
            <a:extLst>
              <a:ext uri="{FF2B5EF4-FFF2-40B4-BE49-F238E27FC236}">
                <a16:creationId xmlns:a16="http://schemas.microsoft.com/office/drawing/2014/main" id="{719BF83F-B1EC-9F4B-BD95-57AADC006B62}"/>
              </a:ext>
            </a:extLst>
          </p:cNvPr>
          <p:cNvSpPr>
            <a:spLocks noGrp="1"/>
          </p:cNvSpPr>
          <p:nvPr>
            <p:ph idx="1"/>
          </p:nvPr>
        </p:nvSpPr>
        <p:spPr>
          <a:xfrm>
            <a:off x="671361" y="2160589"/>
            <a:ext cx="3265530" cy="3880773"/>
          </a:xfrm>
        </p:spPr>
        <p:txBody>
          <a:bodyPr>
            <a:normAutofit/>
          </a:bodyPr>
          <a:lstStyle/>
          <a:p>
            <a:r>
              <a:rPr lang="en-US" dirty="0"/>
              <a:t>What are me trying to “optimize”?</a:t>
            </a:r>
          </a:p>
          <a:p>
            <a:r>
              <a:rPr lang="en-US" dirty="0"/>
              <a:t>parameter generation </a:t>
            </a:r>
            <a:r>
              <a:rPr lang="en-US" dirty="0">
                <a:sym typeface="Wingdings" pitchFamily="2" charset="2"/>
              </a:rPr>
              <a:t> track simulation  comparing simulated tracks with the real track </a:t>
            </a:r>
          </a:p>
          <a:p>
            <a:r>
              <a:rPr lang="en-US" dirty="0">
                <a:sym typeface="Wingdings" pitchFamily="2" charset="2"/>
              </a:rPr>
              <a:t>Naïve Monte-Carlo Method</a:t>
            </a:r>
          </a:p>
          <a:p>
            <a:r>
              <a:rPr lang="en-US" dirty="0">
                <a:sym typeface="Wingdings" pitchFamily="2" charset="2"/>
              </a:rPr>
              <a:t>Differential evolution</a:t>
            </a:r>
          </a:p>
          <a:p>
            <a:r>
              <a:rPr lang="en-US" dirty="0">
                <a:sym typeface="Wingdings" pitchFamily="2" charset="2"/>
              </a:rPr>
              <a:t>Basin hopping</a:t>
            </a:r>
            <a:endParaRPr lang="en-US" dirty="0"/>
          </a:p>
        </p:txBody>
      </p:sp>
      <p:pic>
        <p:nvPicPr>
          <p:cNvPr id="2050" name="Picture 2" descr="https://lh3.googleusercontent.com/CjAQeIgqh72iW5k4xamAKL4ctCKIbbZDd0fxQ19b7takZZ07xukX3CueMpjYUj2NjNlT54VsJfpRu17tlZh6eOAC_txNJN-pZQLgF7JDYAn36hBV7UNuOx4TsB5rj5mb7dfec5ra">
            <a:extLst>
              <a:ext uri="{FF2B5EF4-FFF2-40B4-BE49-F238E27FC236}">
                <a16:creationId xmlns:a16="http://schemas.microsoft.com/office/drawing/2014/main" id="{11560EAE-7F7B-274C-9398-AE8027982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6891" y="3429000"/>
            <a:ext cx="5256053" cy="260174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C1486A2-5649-F64D-ABA8-F36E03AFC7E1}"/>
              </a:ext>
            </a:extLst>
          </p:cNvPr>
          <p:cNvPicPr>
            <a:picLocks noChangeAspect="1"/>
          </p:cNvPicPr>
          <p:nvPr/>
        </p:nvPicPr>
        <p:blipFill>
          <a:blip r:embed="rId4"/>
          <a:stretch>
            <a:fillRect/>
          </a:stretch>
        </p:blipFill>
        <p:spPr>
          <a:xfrm>
            <a:off x="4643478" y="598059"/>
            <a:ext cx="3942941" cy="2602341"/>
          </a:xfrm>
          <a:prstGeom prst="rect">
            <a:avLst/>
          </a:prstGeom>
        </p:spPr>
      </p:pic>
      <p:sp>
        <p:nvSpPr>
          <p:cNvPr id="5" name="TextBox 4">
            <a:extLst>
              <a:ext uri="{FF2B5EF4-FFF2-40B4-BE49-F238E27FC236}">
                <a16:creationId xmlns:a16="http://schemas.microsoft.com/office/drawing/2014/main" id="{E3F726DA-F40B-B742-AFB9-23A80F3C5F49}"/>
              </a:ext>
            </a:extLst>
          </p:cNvPr>
          <p:cNvSpPr txBox="1"/>
          <p:nvPr/>
        </p:nvSpPr>
        <p:spPr>
          <a:xfrm>
            <a:off x="8586419" y="2160589"/>
            <a:ext cx="1565564" cy="954107"/>
          </a:xfrm>
          <a:prstGeom prst="rect">
            <a:avLst/>
          </a:prstGeom>
          <a:noFill/>
        </p:spPr>
        <p:txBody>
          <a:bodyPr wrap="square" rtlCol="0">
            <a:spAutoFit/>
          </a:bodyPr>
          <a:lstStyle/>
          <a:p>
            <a:r>
              <a:rPr lang="en-US" sz="1400" dirty="0"/>
              <a:t>Our objective function plotted </a:t>
            </a:r>
          </a:p>
          <a:p>
            <a:r>
              <a:rPr lang="en-US" sz="1400" dirty="0"/>
              <a:t>across one of the six parameters</a:t>
            </a:r>
          </a:p>
        </p:txBody>
      </p:sp>
    </p:spTree>
    <p:extLst>
      <p:ext uri="{BB962C8B-B14F-4D97-AF65-F5344CB8AC3E}">
        <p14:creationId xmlns:p14="http://schemas.microsoft.com/office/powerpoint/2010/main" val="26793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D2A0-232F-A442-BC73-BD3303B9EEAB}"/>
              </a:ext>
            </a:extLst>
          </p:cNvPr>
          <p:cNvSpPr>
            <a:spLocks noGrp="1"/>
          </p:cNvSpPr>
          <p:nvPr>
            <p:ph type="title"/>
          </p:nvPr>
        </p:nvSpPr>
        <p:spPr>
          <a:xfrm>
            <a:off x="677334" y="893807"/>
            <a:ext cx="8596668" cy="687859"/>
          </a:xfrm>
        </p:spPr>
        <p:txBody>
          <a:bodyPr/>
          <a:lstStyle/>
          <a:p>
            <a:r>
              <a:rPr lang="en-US" dirty="0"/>
              <a:t>Naïve Monte-Carlo Method</a:t>
            </a:r>
          </a:p>
        </p:txBody>
      </p:sp>
      <p:sp>
        <p:nvSpPr>
          <p:cNvPr id="6" name="Oval 5">
            <a:extLst>
              <a:ext uri="{FF2B5EF4-FFF2-40B4-BE49-F238E27FC236}">
                <a16:creationId xmlns:a16="http://schemas.microsoft.com/office/drawing/2014/main" id="{53836E51-5FCF-1C48-9340-3FE32237121F}"/>
              </a:ext>
            </a:extLst>
          </p:cNvPr>
          <p:cNvSpPr/>
          <p:nvPr/>
        </p:nvSpPr>
        <p:spPr>
          <a:xfrm>
            <a:off x="4837044" y="3429000"/>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4647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3836E51-5FCF-1C48-9340-3FE32237121F}"/>
              </a:ext>
            </a:extLst>
          </p:cNvPr>
          <p:cNvSpPr/>
          <p:nvPr/>
        </p:nvSpPr>
        <p:spPr>
          <a:xfrm>
            <a:off x="3568150" y="2707444"/>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7" name="Oval 6">
            <a:extLst>
              <a:ext uri="{FF2B5EF4-FFF2-40B4-BE49-F238E27FC236}">
                <a16:creationId xmlns:a16="http://schemas.microsoft.com/office/drawing/2014/main" id="{7823570E-7FFE-F740-9A15-B1EBA3BA576E}"/>
              </a:ext>
            </a:extLst>
          </p:cNvPr>
          <p:cNvSpPr/>
          <p:nvPr/>
        </p:nvSpPr>
        <p:spPr>
          <a:xfrm>
            <a:off x="3382620" y="3890496"/>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 name="Oval 7">
            <a:extLst>
              <a:ext uri="{FF2B5EF4-FFF2-40B4-BE49-F238E27FC236}">
                <a16:creationId xmlns:a16="http://schemas.microsoft.com/office/drawing/2014/main" id="{A42E41C9-72A3-3B46-82B4-E5F31D0A4E5C}"/>
              </a:ext>
            </a:extLst>
          </p:cNvPr>
          <p:cNvSpPr/>
          <p:nvPr/>
        </p:nvSpPr>
        <p:spPr>
          <a:xfrm>
            <a:off x="5113684" y="4854476"/>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 name="Oval 8">
            <a:extLst>
              <a:ext uri="{FF2B5EF4-FFF2-40B4-BE49-F238E27FC236}">
                <a16:creationId xmlns:a16="http://schemas.microsoft.com/office/drawing/2014/main" id="{B1E39554-E6FD-F743-9139-FB3F53232391}"/>
              </a:ext>
            </a:extLst>
          </p:cNvPr>
          <p:cNvSpPr/>
          <p:nvPr/>
        </p:nvSpPr>
        <p:spPr>
          <a:xfrm>
            <a:off x="6316845" y="4668946"/>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 name="Oval 9">
            <a:extLst>
              <a:ext uri="{FF2B5EF4-FFF2-40B4-BE49-F238E27FC236}">
                <a16:creationId xmlns:a16="http://schemas.microsoft.com/office/drawing/2014/main" id="{39C5A26E-E695-B54B-B1D1-577D564772FD}"/>
              </a:ext>
            </a:extLst>
          </p:cNvPr>
          <p:cNvSpPr/>
          <p:nvPr/>
        </p:nvSpPr>
        <p:spPr>
          <a:xfrm>
            <a:off x="4028661" y="2199888"/>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1" name="Oval 10">
            <a:extLst>
              <a:ext uri="{FF2B5EF4-FFF2-40B4-BE49-F238E27FC236}">
                <a16:creationId xmlns:a16="http://schemas.microsoft.com/office/drawing/2014/main" id="{13C05E79-8293-8D4F-97E0-743CDB36D63B}"/>
              </a:ext>
            </a:extLst>
          </p:cNvPr>
          <p:cNvSpPr/>
          <p:nvPr/>
        </p:nvSpPr>
        <p:spPr>
          <a:xfrm>
            <a:off x="7215809" y="3752849"/>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2" name="Oval 11">
            <a:extLst>
              <a:ext uri="{FF2B5EF4-FFF2-40B4-BE49-F238E27FC236}">
                <a16:creationId xmlns:a16="http://schemas.microsoft.com/office/drawing/2014/main" id="{8AEF5AC9-60EF-074F-9C71-7BBA165E5866}"/>
              </a:ext>
            </a:extLst>
          </p:cNvPr>
          <p:cNvSpPr/>
          <p:nvPr/>
        </p:nvSpPr>
        <p:spPr>
          <a:xfrm>
            <a:off x="5919580" y="2995994"/>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3" name="Oval 12">
            <a:extLst>
              <a:ext uri="{FF2B5EF4-FFF2-40B4-BE49-F238E27FC236}">
                <a16:creationId xmlns:a16="http://schemas.microsoft.com/office/drawing/2014/main" id="{7F1A5896-22B4-1E4D-B535-8D0063B4B8AA}"/>
              </a:ext>
            </a:extLst>
          </p:cNvPr>
          <p:cNvSpPr/>
          <p:nvPr/>
        </p:nvSpPr>
        <p:spPr>
          <a:xfrm>
            <a:off x="4403036" y="2931887"/>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4" name="Oval 13">
            <a:extLst>
              <a:ext uri="{FF2B5EF4-FFF2-40B4-BE49-F238E27FC236}">
                <a16:creationId xmlns:a16="http://schemas.microsoft.com/office/drawing/2014/main" id="{A42E41C9-72A3-3B46-82B4-E5F31D0A4E5C}"/>
              </a:ext>
            </a:extLst>
          </p:cNvPr>
          <p:cNvSpPr/>
          <p:nvPr/>
        </p:nvSpPr>
        <p:spPr>
          <a:xfrm>
            <a:off x="4963244" y="2531696"/>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5" name="Oval 14">
            <a:extLst>
              <a:ext uri="{FF2B5EF4-FFF2-40B4-BE49-F238E27FC236}">
                <a16:creationId xmlns:a16="http://schemas.microsoft.com/office/drawing/2014/main" id="{2C36C05B-61E0-3A4E-B4C8-AAAB5857A7C5}"/>
              </a:ext>
            </a:extLst>
          </p:cNvPr>
          <p:cNvSpPr/>
          <p:nvPr/>
        </p:nvSpPr>
        <p:spPr>
          <a:xfrm>
            <a:off x="4028661" y="3419572"/>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Oval 15">
            <a:extLst>
              <a:ext uri="{FF2B5EF4-FFF2-40B4-BE49-F238E27FC236}">
                <a16:creationId xmlns:a16="http://schemas.microsoft.com/office/drawing/2014/main" id="{A42E41C9-72A3-3B46-82B4-E5F31D0A4E5C}"/>
              </a:ext>
            </a:extLst>
          </p:cNvPr>
          <p:cNvSpPr/>
          <p:nvPr/>
        </p:nvSpPr>
        <p:spPr>
          <a:xfrm>
            <a:off x="4200939" y="4119257"/>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7" name="Oval 16">
            <a:extLst>
              <a:ext uri="{FF2B5EF4-FFF2-40B4-BE49-F238E27FC236}">
                <a16:creationId xmlns:a16="http://schemas.microsoft.com/office/drawing/2014/main" id="{A42E41C9-72A3-3B46-82B4-E5F31D0A4E5C}"/>
              </a:ext>
            </a:extLst>
          </p:cNvPr>
          <p:cNvSpPr/>
          <p:nvPr/>
        </p:nvSpPr>
        <p:spPr>
          <a:xfrm>
            <a:off x="6072808" y="3752849"/>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Oval 17">
            <a:extLst>
              <a:ext uri="{FF2B5EF4-FFF2-40B4-BE49-F238E27FC236}">
                <a16:creationId xmlns:a16="http://schemas.microsoft.com/office/drawing/2014/main" id="{A42E41C9-72A3-3B46-82B4-E5F31D0A4E5C}"/>
              </a:ext>
            </a:extLst>
          </p:cNvPr>
          <p:cNvSpPr/>
          <p:nvPr/>
        </p:nvSpPr>
        <p:spPr>
          <a:xfrm>
            <a:off x="2599388" y="3361278"/>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Oval 18">
            <a:extLst>
              <a:ext uri="{FF2B5EF4-FFF2-40B4-BE49-F238E27FC236}">
                <a16:creationId xmlns:a16="http://schemas.microsoft.com/office/drawing/2014/main" id="{A42E41C9-72A3-3B46-82B4-E5F31D0A4E5C}"/>
              </a:ext>
            </a:extLst>
          </p:cNvPr>
          <p:cNvSpPr/>
          <p:nvPr/>
        </p:nvSpPr>
        <p:spPr>
          <a:xfrm>
            <a:off x="5420139" y="4207051"/>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Oval 19">
            <a:extLst>
              <a:ext uri="{FF2B5EF4-FFF2-40B4-BE49-F238E27FC236}">
                <a16:creationId xmlns:a16="http://schemas.microsoft.com/office/drawing/2014/main" id="{A42E41C9-72A3-3B46-82B4-E5F31D0A4E5C}"/>
              </a:ext>
            </a:extLst>
          </p:cNvPr>
          <p:cNvSpPr/>
          <p:nvPr/>
        </p:nvSpPr>
        <p:spPr>
          <a:xfrm>
            <a:off x="3937857" y="4947241"/>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Oval 20">
            <a:extLst>
              <a:ext uri="{FF2B5EF4-FFF2-40B4-BE49-F238E27FC236}">
                <a16:creationId xmlns:a16="http://schemas.microsoft.com/office/drawing/2014/main" id="{A42E41C9-72A3-3B46-82B4-E5F31D0A4E5C}"/>
              </a:ext>
            </a:extLst>
          </p:cNvPr>
          <p:cNvSpPr/>
          <p:nvPr/>
        </p:nvSpPr>
        <p:spPr>
          <a:xfrm>
            <a:off x="6675785" y="3179198"/>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Oval 21">
            <a:extLst>
              <a:ext uri="{FF2B5EF4-FFF2-40B4-BE49-F238E27FC236}">
                <a16:creationId xmlns:a16="http://schemas.microsoft.com/office/drawing/2014/main" id="{A42E41C9-72A3-3B46-82B4-E5F31D0A4E5C}"/>
              </a:ext>
            </a:extLst>
          </p:cNvPr>
          <p:cNvSpPr/>
          <p:nvPr/>
        </p:nvSpPr>
        <p:spPr>
          <a:xfrm>
            <a:off x="6316845" y="2399983"/>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Oval 22">
            <a:extLst>
              <a:ext uri="{FF2B5EF4-FFF2-40B4-BE49-F238E27FC236}">
                <a16:creationId xmlns:a16="http://schemas.microsoft.com/office/drawing/2014/main" id="{406E85B3-BD36-2C49-A89E-4B19D6DAB2F6}"/>
              </a:ext>
            </a:extLst>
          </p:cNvPr>
          <p:cNvSpPr/>
          <p:nvPr/>
        </p:nvSpPr>
        <p:spPr>
          <a:xfrm>
            <a:off x="4837044" y="3429000"/>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itle 1">
            <a:extLst>
              <a:ext uri="{FF2B5EF4-FFF2-40B4-BE49-F238E27FC236}">
                <a16:creationId xmlns:a16="http://schemas.microsoft.com/office/drawing/2014/main" id="{0B51D4B0-37D7-154B-A305-E69A4B123C0E}"/>
              </a:ext>
            </a:extLst>
          </p:cNvPr>
          <p:cNvSpPr txBox="1">
            <a:spLocks/>
          </p:cNvSpPr>
          <p:nvPr/>
        </p:nvSpPr>
        <p:spPr>
          <a:xfrm>
            <a:off x="677334" y="893807"/>
            <a:ext cx="8596668" cy="68785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Naïve Monte-Carlo Method</a:t>
            </a:r>
            <a:endParaRPr lang="en-US" dirty="0"/>
          </a:p>
        </p:txBody>
      </p:sp>
    </p:spTree>
    <p:extLst>
      <p:ext uri="{BB962C8B-B14F-4D97-AF65-F5344CB8AC3E}">
        <p14:creationId xmlns:p14="http://schemas.microsoft.com/office/powerpoint/2010/main" val="1417239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3836E51-5FCF-1C48-9340-3FE32237121F}"/>
              </a:ext>
            </a:extLst>
          </p:cNvPr>
          <p:cNvSpPr/>
          <p:nvPr/>
        </p:nvSpPr>
        <p:spPr>
          <a:xfrm>
            <a:off x="3568150" y="2707444"/>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7" name="Oval 6">
            <a:extLst>
              <a:ext uri="{FF2B5EF4-FFF2-40B4-BE49-F238E27FC236}">
                <a16:creationId xmlns:a16="http://schemas.microsoft.com/office/drawing/2014/main" id="{7823570E-7FFE-F740-9A15-B1EBA3BA576E}"/>
              </a:ext>
            </a:extLst>
          </p:cNvPr>
          <p:cNvSpPr/>
          <p:nvPr/>
        </p:nvSpPr>
        <p:spPr>
          <a:xfrm>
            <a:off x="3382620" y="3890496"/>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 name="Oval 7">
            <a:extLst>
              <a:ext uri="{FF2B5EF4-FFF2-40B4-BE49-F238E27FC236}">
                <a16:creationId xmlns:a16="http://schemas.microsoft.com/office/drawing/2014/main" id="{A42E41C9-72A3-3B46-82B4-E5F31D0A4E5C}"/>
              </a:ext>
            </a:extLst>
          </p:cNvPr>
          <p:cNvSpPr/>
          <p:nvPr/>
        </p:nvSpPr>
        <p:spPr>
          <a:xfrm>
            <a:off x="5113684" y="4854476"/>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 name="Oval 8">
            <a:extLst>
              <a:ext uri="{FF2B5EF4-FFF2-40B4-BE49-F238E27FC236}">
                <a16:creationId xmlns:a16="http://schemas.microsoft.com/office/drawing/2014/main" id="{B1E39554-E6FD-F743-9139-FB3F53232391}"/>
              </a:ext>
            </a:extLst>
          </p:cNvPr>
          <p:cNvSpPr/>
          <p:nvPr/>
        </p:nvSpPr>
        <p:spPr>
          <a:xfrm>
            <a:off x="6316845" y="4668946"/>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 name="Oval 9">
            <a:extLst>
              <a:ext uri="{FF2B5EF4-FFF2-40B4-BE49-F238E27FC236}">
                <a16:creationId xmlns:a16="http://schemas.microsoft.com/office/drawing/2014/main" id="{39C5A26E-E695-B54B-B1D1-577D564772FD}"/>
              </a:ext>
            </a:extLst>
          </p:cNvPr>
          <p:cNvSpPr/>
          <p:nvPr/>
        </p:nvSpPr>
        <p:spPr>
          <a:xfrm>
            <a:off x="4028661" y="2199888"/>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1" name="Oval 10">
            <a:extLst>
              <a:ext uri="{FF2B5EF4-FFF2-40B4-BE49-F238E27FC236}">
                <a16:creationId xmlns:a16="http://schemas.microsoft.com/office/drawing/2014/main" id="{13C05E79-8293-8D4F-97E0-743CDB36D63B}"/>
              </a:ext>
            </a:extLst>
          </p:cNvPr>
          <p:cNvSpPr/>
          <p:nvPr/>
        </p:nvSpPr>
        <p:spPr>
          <a:xfrm>
            <a:off x="7215809" y="3752849"/>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2" name="Oval 11">
            <a:extLst>
              <a:ext uri="{FF2B5EF4-FFF2-40B4-BE49-F238E27FC236}">
                <a16:creationId xmlns:a16="http://schemas.microsoft.com/office/drawing/2014/main" id="{8AEF5AC9-60EF-074F-9C71-7BBA165E5866}"/>
              </a:ext>
            </a:extLst>
          </p:cNvPr>
          <p:cNvSpPr/>
          <p:nvPr/>
        </p:nvSpPr>
        <p:spPr>
          <a:xfrm>
            <a:off x="5919580" y="2995994"/>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3" name="Oval 12">
            <a:extLst>
              <a:ext uri="{FF2B5EF4-FFF2-40B4-BE49-F238E27FC236}">
                <a16:creationId xmlns:a16="http://schemas.microsoft.com/office/drawing/2014/main" id="{7F1A5896-22B4-1E4D-B535-8D0063B4B8AA}"/>
              </a:ext>
            </a:extLst>
          </p:cNvPr>
          <p:cNvSpPr/>
          <p:nvPr/>
        </p:nvSpPr>
        <p:spPr>
          <a:xfrm>
            <a:off x="4403036" y="2931887"/>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4" name="Oval 13">
            <a:extLst>
              <a:ext uri="{FF2B5EF4-FFF2-40B4-BE49-F238E27FC236}">
                <a16:creationId xmlns:a16="http://schemas.microsoft.com/office/drawing/2014/main" id="{A42E41C9-72A3-3B46-82B4-E5F31D0A4E5C}"/>
              </a:ext>
            </a:extLst>
          </p:cNvPr>
          <p:cNvSpPr/>
          <p:nvPr/>
        </p:nvSpPr>
        <p:spPr>
          <a:xfrm>
            <a:off x="4963244" y="2531696"/>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5" name="Oval 14">
            <a:extLst>
              <a:ext uri="{FF2B5EF4-FFF2-40B4-BE49-F238E27FC236}">
                <a16:creationId xmlns:a16="http://schemas.microsoft.com/office/drawing/2014/main" id="{2C36C05B-61E0-3A4E-B4C8-AAAB5857A7C5}"/>
              </a:ext>
            </a:extLst>
          </p:cNvPr>
          <p:cNvSpPr/>
          <p:nvPr/>
        </p:nvSpPr>
        <p:spPr>
          <a:xfrm>
            <a:off x="4028661" y="3419572"/>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Oval 15">
            <a:extLst>
              <a:ext uri="{FF2B5EF4-FFF2-40B4-BE49-F238E27FC236}">
                <a16:creationId xmlns:a16="http://schemas.microsoft.com/office/drawing/2014/main" id="{A42E41C9-72A3-3B46-82B4-E5F31D0A4E5C}"/>
              </a:ext>
            </a:extLst>
          </p:cNvPr>
          <p:cNvSpPr/>
          <p:nvPr/>
        </p:nvSpPr>
        <p:spPr>
          <a:xfrm>
            <a:off x="4200939" y="4119257"/>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7" name="Oval 16">
            <a:extLst>
              <a:ext uri="{FF2B5EF4-FFF2-40B4-BE49-F238E27FC236}">
                <a16:creationId xmlns:a16="http://schemas.microsoft.com/office/drawing/2014/main" id="{A42E41C9-72A3-3B46-82B4-E5F31D0A4E5C}"/>
              </a:ext>
            </a:extLst>
          </p:cNvPr>
          <p:cNvSpPr/>
          <p:nvPr/>
        </p:nvSpPr>
        <p:spPr>
          <a:xfrm>
            <a:off x="6072808" y="3752849"/>
            <a:ext cx="185530" cy="18553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Oval 17">
            <a:extLst>
              <a:ext uri="{FF2B5EF4-FFF2-40B4-BE49-F238E27FC236}">
                <a16:creationId xmlns:a16="http://schemas.microsoft.com/office/drawing/2014/main" id="{A42E41C9-72A3-3B46-82B4-E5F31D0A4E5C}"/>
              </a:ext>
            </a:extLst>
          </p:cNvPr>
          <p:cNvSpPr/>
          <p:nvPr/>
        </p:nvSpPr>
        <p:spPr>
          <a:xfrm>
            <a:off x="2599388" y="3361278"/>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Oval 18">
            <a:extLst>
              <a:ext uri="{FF2B5EF4-FFF2-40B4-BE49-F238E27FC236}">
                <a16:creationId xmlns:a16="http://schemas.microsoft.com/office/drawing/2014/main" id="{A42E41C9-72A3-3B46-82B4-E5F31D0A4E5C}"/>
              </a:ext>
            </a:extLst>
          </p:cNvPr>
          <p:cNvSpPr/>
          <p:nvPr/>
        </p:nvSpPr>
        <p:spPr>
          <a:xfrm>
            <a:off x="5420139" y="4207051"/>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Oval 19">
            <a:extLst>
              <a:ext uri="{FF2B5EF4-FFF2-40B4-BE49-F238E27FC236}">
                <a16:creationId xmlns:a16="http://schemas.microsoft.com/office/drawing/2014/main" id="{A42E41C9-72A3-3B46-82B4-E5F31D0A4E5C}"/>
              </a:ext>
            </a:extLst>
          </p:cNvPr>
          <p:cNvSpPr/>
          <p:nvPr/>
        </p:nvSpPr>
        <p:spPr>
          <a:xfrm>
            <a:off x="3937857" y="4947241"/>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Oval 20">
            <a:extLst>
              <a:ext uri="{FF2B5EF4-FFF2-40B4-BE49-F238E27FC236}">
                <a16:creationId xmlns:a16="http://schemas.microsoft.com/office/drawing/2014/main" id="{A42E41C9-72A3-3B46-82B4-E5F31D0A4E5C}"/>
              </a:ext>
            </a:extLst>
          </p:cNvPr>
          <p:cNvSpPr/>
          <p:nvPr/>
        </p:nvSpPr>
        <p:spPr>
          <a:xfrm>
            <a:off x="6675785" y="3179198"/>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Oval 21">
            <a:extLst>
              <a:ext uri="{FF2B5EF4-FFF2-40B4-BE49-F238E27FC236}">
                <a16:creationId xmlns:a16="http://schemas.microsoft.com/office/drawing/2014/main" id="{A42E41C9-72A3-3B46-82B4-E5F31D0A4E5C}"/>
              </a:ext>
            </a:extLst>
          </p:cNvPr>
          <p:cNvSpPr/>
          <p:nvPr/>
        </p:nvSpPr>
        <p:spPr>
          <a:xfrm>
            <a:off x="6316845" y="2399983"/>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Oval 22">
            <a:extLst>
              <a:ext uri="{FF2B5EF4-FFF2-40B4-BE49-F238E27FC236}">
                <a16:creationId xmlns:a16="http://schemas.microsoft.com/office/drawing/2014/main" id="{406E85B3-BD36-2C49-A89E-4B19D6DAB2F6}"/>
              </a:ext>
            </a:extLst>
          </p:cNvPr>
          <p:cNvSpPr/>
          <p:nvPr/>
        </p:nvSpPr>
        <p:spPr>
          <a:xfrm>
            <a:off x="4837044" y="3429000"/>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itle 1">
            <a:extLst>
              <a:ext uri="{FF2B5EF4-FFF2-40B4-BE49-F238E27FC236}">
                <a16:creationId xmlns:a16="http://schemas.microsoft.com/office/drawing/2014/main" id="{0B51D4B0-37D7-154B-A305-E69A4B123C0E}"/>
              </a:ext>
            </a:extLst>
          </p:cNvPr>
          <p:cNvSpPr txBox="1">
            <a:spLocks/>
          </p:cNvSpPr>
          <p:nvPr/>
        </p:nvSpPr>
        <p:spPr>
          <a:xfrm>
            <a:off x="677334" y="893807"/>
            <a:ext cx="8596668" cy="68785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Naïve Monte-Carlo Method</a:t>
            </a:r>
            <a:endParaRPr lang="en-US" dirty="0"/>
          </a:p>
        </p:txBody>
      </p:sp>
    </p:spTree>
    <p:extLst>
      <p:ext uri="{BB962C8B-B14F-4D97-AF65-F5344CB8AC3E}">
        <p14:creationId xmlns:p14="http://schemas.microsoft.com/office/powerpoint/2010/main" val="380793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3836E51-5FCF-1C48-9340-3FE32237121F}"/>
              </a:ext>
            </a:extLst>
          </p:cNvPr>
          <p:cNvSpPr/>
          <p:nvPr/>
        </p:nvSpPr>
        <p:spPr>
          <a:xfrm>
            <a:off x="5352734" y="3850951"/>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7" name="Oval 6">
            <a:extLst>
              <a:ext uri="{FF2B5EF4-FFF2-40B4-BE49-F238E27FC236}">
                <a16:creationId xmlns:a16="http://schemas.microsoft.com/office/drawing/2014/main" id="{7823570E-7FFE-F740-9A15-B1EBA3BA576E}"/>
              </a:ext>
            </a:extLst>
          </p:cNvPr>
          <p:cNvSpPr/>
          <p:nvPr/>
        </p:nvSpPr>
        <p:spPr>
          <a:xfrm>
            <a:off x="5980043" y="4503087"/>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 name="Oval 7">
            <a:extLst>
              <a:ext uri="{FF2B5EF4-FFF2-40B4-BE49-F238E27FC236}">
                <a16:creationId xmlns:a16="http://schemas.microsoft.com/office/drawing/2014/main" id="{A42E41C9-72A3-3B46-82B4-E5F31D0A4E5C}"/>
              </a:ext>
            </a:extLst>
          </p:cNvPr>
          <p:cNvSpPr/>
          <p:nvPr/>
        </p:nvSpPr>
        <p:spPr>
          <a:xfrm>
            <a:off x="5420139" y="4342125"/>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 name="Oval 8">
            <a:extLst>
              <a:ext uri="{FF2B5EF4-FFF2-40B4-BE49-F238E27FC236}">
                <a16:creationId xmlns:a16="http://schemas.microsoft.com/office/drawing/2014/main" id="{B1E39554-E6FD-F743-9139-FB3F53232391}"/>
              </a:ext>
            </a:extLst>
          </p:cNvPr>
          <p:cNvSpPr/>
          <p:nvPr/>
        </p:nvSpPr>
        <p:spPr>
          <a:xfrm>
            <a:off x="6675785" y="4249360"/>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 name="Oval 9">
            <a:extLst>
              <a:ext uri="{FF2B5EF4-FFF2-40B4-BE49-F238E27FC236}">
                <a16:creationId xmlns:a16="http://schemas.microsoft.com/office/drawing/2014/main" id="{39C5A26E-E695-B54B-B1D1-577D564772FD}"/>
              </a:ext>
            </a:extLst>
          </p:cNvPr>
          <p:cNvSpPr/>
          <p:nvPr/>
        </p:nvSpPr>
        <p:spPr>
          <a:xfrm>
            <a:off x="6316845" y="4075828"/>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1" name="Oval 10">
            <a:extLst>
              <a:ext uri="{FF2B5EF4-FFF2-40B4-BE49-F238E27FC236}">
                <a16:creationId xmlns:a16="http://schemas.microsoft.com/office/drawing/2014/main" id="{13C05E79-8293-8D4F-97E0-743CDB36D63B}"/>
              </a:ext>
            </a:extLst>
          </p:cNvPr>
          <p:cNvSpPr/>
          <p:nvPr/>
        </p:nvSpPr>
        <p:spPr>
          <a:xfrm>
            <a:off x="7215809" y="3752849"/>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2" name="Oval 11">
            <a:extLst>
              <a:ext uri="{FF2B5EF4-FFF2-40B4-BE49-F238E27FC236}">
                <a16:creationId xmlns:a16="http://schemas.microsoft.com/office/drawing/2014/main" id="{8AEF5AC9-60EF-074F-9C71-7BBA165E5866}"/>
              </a:ext>
            </a:extLst>
          </p:cNvPr>
          <p:cNvSpPr/>
          <p:nvPr/>
        </p:nvSpPr>
        <p:spPr>
          <a:xfrm>
            <a:off x="5919580" y="2995994"/>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3" name="Oval 12">
            <a:extLst>
              <a:ext uri="{FF2B5EF4-FFF2-40B4-BE49-F238E27FC236}">
                <a16:creationId xmlns:a16="http://schemas.microsoft.com/office/drawing/2014/main" id="{7F1A5896-22B4-1E4D-B535-8D0063B4B8AA}"/>
              </a:ext>
            </a:extLst>
          </p:cNvPr>
          <p:cNvSpPr/>
          <p:nvPr/>
        </p:nvSpPr>
        <p:spPr>
          <a:xfrm>
            <a:off x="6763709" y="3704966"/>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4" name="Oval 13">
            <a:extLst>
              <a:ext uri="{FF2B5EF4-FFF2-40B4-BE49-F238E27FC236}">
                <a16:creationId xmlns:a16="http://schemas.microsoft.com/office/drawing/2014/main" id="{A42E41C9-72A3-3B46-82B4-E5F31D0A4E5C}"/>
              </a:ext>
            </a:extLst>
          </p:cNvPr>
          <p:cNvSpPr/>
          <p:nvPr/>
        </p:nvSpPr>
        <p:spPr>
          <a:xfrm>
            <a:off x="6409610" y="2810464"/>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5" name="Oval 14">
            <a:extLst>
              <a:ext uri="{FF2B5EF4-FFF2-40B4-BE49-F238E27FC236}">
                <a16:creationId xmlns:a16="http://schemas.microsoft.com/office/drawing/2014/main" id="{2C36C05B-61E0-3A4E-B4C8-AAAB5857A7C5}"/>
              </a:ext>
            </a:extLst>
          </p:cNvPr>
          <p:cNvSpPr/>
          <p:nvPr/>
        </p:nvSpPr>
        <p:spPr>
          <a:xfrm>
            <a:off x="5734050" y="3660084"/>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Oval 15">
            <a:extLst>
              <a:ext uri="{FF2B5EF4-FFF2-40B4-BE49-F238E27FC236}">
                <a16:creationId xmlns:a16="http://schemas.microsoft.com/office/drawing/2014/main" id="{A42E41C9-72A3-3B46-82B4-E5F31D0A4E5C}"/>
              </a:ext>
            </a:extLst>
          </p:cNvPr>
          <p:cNvSpPr/>
          <p:nvPr/>
        </p:nvSpPr>
        <p:spPr>
          <a:xfrm>
            <a:off x="5512904" y="3078923"/>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7" name="Oval 16">
            <a:extLst>
              <a:ext uri="{FF2B5EF4-FFF2-40B4-BE49-F238E27FC236}">
                <a16:creationId xmlns:a16="http://schemas.microsoft.com/office/drawing/2014/main" id="{A42E41C9-72A3-3B46-82B4-E5F31D0A4E5C}"/>
              </a:ext>
            </a:extLst>
          </p:cNvPr>
          <p:cNvSpPr/>
          <p:nvPr/>
        </p:nvSpPr>
        <p:spPr>
          <a:xfrm>
            <a:off x="6072808" y="3752849"/>
            <a:ext cx="185530" cy="18553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Oval 17">
            <a:extLst>
              <a:ext uri="{FF2B5EF4-FFF2-40B4-BE49-F238E27FC236}">
                <a16:creationId xmlns:a16="http://schemas.microsoft.com/office/drawing/2014/main" id="{A42E41C9-72A3-3B46-82B4-E5F31D0A4E5C}"/>
              </a:ext>
            </a:extLst>
          </p:cNvPr>
          <p:cNvSpPr/>
          <p:nvPr/>
        </p:nvSpPr>
        <p:spPr>
          <a:xfrm>
            <a:off x="6949239" y="4086017"/>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Oval 18">
            <a:extLst>
              <a:ext uri="{FF2B5EF4-FFF2-40B4-BE49-F238E27FC236}">
                <a16:creationId xmlns:a16="http://schemas.microsoft.com/office/drawing/2014/main" id="{A42E41C9-72A3-3B46-82B4-E5F31D0A4E5C}"/>
              </a:ext>
            </a:extLst>
          </p:cNvPr>
          <p:cNvSpPr/>
          <p:nvPr/>
        </p:nvSpPr>
        <p:spPr>
          <a:xfrm>
            <a:off x="5734050" y="4086017"/>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Oval 19">
            <a:extLst>
              <a:ext uri="{FF2B5EF4-FFF2-40B4-BE49-F238E27FC236}">
                <a16:creationId xmlns:a16="http://schemas.microsoft.com/office/drawing/2014/main" id="{A42E41C9-72A3-3B46-82B4-E5F31D0A4E5C}"/>
              </a:ext>
            </a:extLst>
          </p:cNvPr>
          <p:cNvSpPr/>
          <p:nvPr/>
        </p:nvSpPr>
        <p:spPr>
          <a:xfrm>
            <a:off x="5064419" y="3264453"/>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Oval 20">
            <a:extLst>
              <a:ext uri="{FF2B5EF4-FFF2-40B4-BE49-F238E27FC236}">
                <a16:creationId xmlns:a16="http://schemas.microsoft.com/office/drawing/2014/main" id="{A42E41C9-72A3-3B46-82B4-E5F31D0A4E5C}"/>
              </a:ext>
            </a:extLst>
          </p:cNvPr>
          <p:cNvSpPr/>
          <p:nvPr/>
        </p:nvSpPr>
        <p:spPr>
          <a:xfrm>
            <a:off x="6675785" y="3179198"/>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Oval 21">
            <a:extLst>
              <a:ext uri="{FF2B5EF4-FFF2-40B4-BE49-F238E27FC236}">
                <a16:creationId xmlns:a16="http://schemas.microsoft.com/office/drawing/2014/main" id="{A42E41C9-72A3-3B46-82B4-E5F31D0A4E5C}"/>
              </a:ext>
            </a:extLst>
          </p:cNvPr>
          <p:cNvSpPr/>
          <p:nvPr/>
        </p:nvSpPr>
        <p:spPr>
          <a:xfrm>
            <a:off x="6196810" y="3403582"/>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Oval 22">
            <a:extLst>
              <a:ext uri="{FF2B5EF4-FFF2-40B4-BE49-F238E27FC236}">
                <a16:creationId xmlns:a16="http://schemas.microsoft.com/office/drawing/2014/main" id="{406E85B3-BD36-2C49-A89E-4B19D6DAB2F6}"/>
              </a:ext>
            </a:extLst>
          </p:cNvPr>
          <p:cNvSpPr/>
          <p:nvPr/>
        </p:nvSpPr>
        <p:spPr>
          <a:xfrm>
            <a:off x="5420139" y="3429000"/>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itle 1">
            <a:extLst>
              <a:ext uri="{FF2B5EF4-FFF2-40B4-BE49-F238E27FC236}">
                <a16:creationId xmlns:a16="http://schemas.microsoft.com/office/drawing/2014/main" id="{0B51D4B0-37D7-154B-A305-E69A4B123C0E}"/>
              </a:ext>
            </a:extLst>
          </p:cNvPr>
          <p:cNvSpPr txBox="1">
            <a:spLocks/>
          </p:cNvSpPr>
          <p:nvPr/>
        </p:nvSpPr>
        <p:spPr>
          <a:xfrm>
            <a:off x="677334" y="893807"/>
            <a:ext cx="8596668" cy="68785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Naïve Monte-Carlo Method</a:t>
            </a:r>
            <a:endParaRPr lang="en-US" dirty="0"/>
          </a:p>
        </p:txBody>
      </p:sp>
    </p:spTree>
    <p:extLst>
      <p:ext uri="{BB962C8B-B14F-4D97-AF65-F5344CB8AC3E}">
        <p14:creationId xmlns:p14="http://schemas.microsoft.com/office/powerpoint/2010/main" val="2973269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B403-FC54-C84E-AC29-7B85F90041A8}"/>
              </a:ext>
            </a:extLst>
          </p:cNvPr>
          <p:cNvSpPr>
            <a:spLocks noGrp="1"/>
          </p:cNvSpPr>
          <p:nvPr>
            <p:ph type="title"/>
          </p:nvPr>
        </p:nvSpPr>
        <p:spPr>
          <a:xfrm>
            <a:off x="677334" y="1103870"/>
            <a:ext cx="8596668" cy="1320800"/>
          </a:xfrm>
        </p:spPr>
        <p:txBody>
          <a:bodyPr/>
          <a:lstStyle/>
          <a:p>
            <a:r>
              <a:rPr lang="en-US" dirty="0"/>
              <a:t>Differential Evolution</a:t>
            </a:r>
          </a:p>
        </p:txBody>
      </p:sp>
      <p:sp>
        <p:nvSpPr>
          <p:cNvPr id="6" name="Oval 5">
            <a:extLst>
              <a:ext uri="{FF2B5EF4-FFF2-40B4-BE49-F238E27FC236}">
                <a16:creationId xmlns:a16="http://schemas.microsoft.com/office/drawing/2014/main" id="{53836E51-5FCF-1C48-9340-3FE32237121F}"/>
              </a:ext>
            </a:extLst>
          </p:cNvPr>
          <p:cNvSpPr/>
          <p:nvPr/>
        </p:nvSpPr>
        <p:spPr>
          <a:xfrm>
            <a:off x="3568150" y="2707444"/>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7" name="Oval 6">
            <a:extLst>
              <a:ext uri="{FF2B5EF4-FFF2-40B4-BE49-F238E27FC236}">
                <a16:creationId xmlns:a16="http://schemas.microsoft.com/office/drawing/2014/main" id="{7823570E-7FFE-F740-9A15-B1EBA3BA576E}"/>
              </a:ext>
            </a:extLst>
          </p:cNvPr>
          <p:cNvSpPr/>
          <p:nvPr/>
        </p:nvSpPr>
        <p:spPr>
          <a:xfrm>
            <a:off x="3382620" y="3890496"/>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 name="Oval 7">
            <a:extLst>
              <a:ext uri="{FF2B5EF4-FFF2-40B4-BE49-F238E27FC236}">
                <a16:creationId xmlns:a16="http://schemas.microsoft.com/office/drawing/2014/main" id="{A42E41C9-72A3-3B46-82B4-E5F31D0A4E5C}"/>
              </a:ext>
            </a:extLst>
          </p:cNvPr>
          <p:cNvSpPr/>
          <p:nvPr/>
        </p:nvSpPr>
        <p:spPr>
          <a:xfrm>
            <a:off x="5113684" y="4854476"/>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 name="Oval 8">
            <a:extLst>
              <a:ext uri="{FF2B5EF4-FFF2-40B4-BE49-F238E27FC236}">
                <a16:creationId xmlns:a16="http://schemas.microsoft.com/office/drawing/2014/main" id="{B1E39554-E6FD-F743-9139-FB3F53232391}"/>
              </a:ext>
            </a:extLst>
          </p:cNvPr>
          <p:cNvSpPr/>
          <p:nvPr/>
        </p:nvSpPr>
        <p:spPr>
          <a:xfrm>
            <a:off x="6316845" y="4668946"/>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 name="Oval 9">
            <a:extLst>
              <a:ext uri="{FF2B5EF4-FFF2-40B4-BE49-F238E27FC236}">
                <a16:creationId xmlns:a16="http://schemas.microsoft.com/office/drawing/2014/main" id="{39C5A26E-E695-B54B-B1D1-577D564772FD}"/>
              </a:ext>
            </a:extLst>
          </p:cNvPr>
          <p:cNvSpPr/>
          <p:nvPr/>
        </p:nvSpPr>
        <p:spPr>
          <a:xfrm>
            <a:off x="4028661" y="2199888"/>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1" name="Oval 10">
            <a:extLst>
              <a:ext uri="{FF2B5EF4-FFF2-40B4-BE49-F238E27FC236}">
                <a16:creationId xmlns:a16="http://schemas.microsoft.com/office/drawing/2014/main" id="{13C05E79-8293-8D4F-97E0-743CDB36D63B}"/>
              </a:ext>
            </a:extLst>
          </p:cNvPr>
          <p:cNvSpPr/>
          <p:nvPr/>
        </p:nvSpPr>
        <p:spPr>
          <a:xfrm>
            <a:off x="7215809" y="3752849"/>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2" name="Oval 11">
            <a:extLst>
              <a:ext uri="{FF2B5EF4-FFF2-40B4-BE49-F238E27FC236}">
                <a16:creationId xmlns:a16="http://schemas.microsoft.com/office/drawing/2014/main" id="{8AEF5AC9-60EF-074F-9C71-7BBA165E5866}"/>
              </a:ext>
            </a:extLst>
          </p:cNvPr>
          <p:cNvSpPr/>
          <p:nvPr/>
        </p:nvSpPr>
        <p:spPr>
          <a:xfrm>
            <a:off x="5919580" y="2995994"/>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3" name="Oval 12">
            <a:extLst>
              <a:ext uri="{FF2B5EF4-FFF2-40B4-BE49-F238E27FC236}">
                <a16:creationId xmlns:a16="http://schemas.microsoft.com/office/drawing/2014/main" id="{7F1A5896-22B4-1E4D-B535-8D0063B4B8AA}"/>
              </a:ext>
            </a:extLst>
          </p:cNvPr>
          <p:cNvSpPr/>
          <p:nvPr/>
        </p:nvSpPr>
        <p:spPr>
          <a:xfrm>
            <a:off x="4403036" y="2931887"/>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4" name="Oval 13">
            <a:extLst>
              <a:ext uri="{FF2B5EF4-FFF2-40B4-BE49-F238E27FC236}">
                <a16:creationId xmlns:a16="http://schemas.microsoft.com/office/drawing/2014/main" id="{A42E41C9-72A3-3B46-82B4-E5F31D0A4E5C}"/>
              </a:ext>
            </a:extLst>
          </p:cNvPr>
          <p:cNvSpPr/>
          <p:nvPr/>
        </p:nvSpPr>
        <p:spPr>
          <a:xfrm>
            <a:off x="4963244" y="2531696"/>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5" name="Oval 14">
            <a:extLst>
              <a:ext uri="{FF2B5EF4-FFF2-40B4-BE49-F238E27FC236}">
                <a16:creationId xmlns:a16="http://schemas.microsoft.com/office/drawing/2014/main" id="{2C36C05B-61E0-3A4E-B4C8-AAAB5857A7C5}"/>
              </a:ext>
            </a:extLst>
          </p:cNvPr>
          <p:cNvSpPr/>
          <p:nvPr/>
        </p:nvSpPr>
        <p:spPr>
          <a:xfrm>
            <a:off x="4028661" y="3419572"/>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Oval 15">
            <a:extLst>
              <a:ext uri="{FF2B5EF4-FFF2-40B4-BE49-F238E27FC236}">
                <a16:creationId xmlns:a16="http://schemas.microsoft.com/office/drawing/2014/main" id="{A42E41C9-72A3-3B46-82B4-E5F31D0A4E5C}"/>
              </a:ext>
            </a:extLst>
          </p:cNvPr>
          <p:cNvSpPr/>
          <p:nvPr/>
        </p:nvSpPr>
        <p:spPr>
          <a:xfrm>
            <a:off x="4200939" y="4119257"/>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7" name="Oval 16">
            <a:extLst>
              <a:ext uri="{FF2B5EF4-FFF2-40B4-BE49-F238E27FC236}">
                <a16:creationId xmlns:a16="http://schemas.microsoft.com/office/drawing/2014/main" id="{A42E41C9-72A3-3B46-82B4-E5F31D0A4E5C}"/>
              </a:ext>
            </a:extLst>
          </p:cNvPr>
          <p:cNvSpPr/>
          <p:nvPr/>
        </p:nvSpPr>
        <p:spPr>
          <a:xfrm>
            <a:off x="6072808" y="3752849"/>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Oval 17">
            <a:extLst>
              <a:ext uri="{FF2B5EF4-FFF2-40B4-BE49-F238E27FC236}">
                <a16:creationId xmlns:a16="http://schemas.microsoft.com/office/drawing/2014/main" id="{A42E41C9-72A3-3B46-82B4-E5F31D0A4E5C}"/>
              </a:ext>
            </a:extLst>
          </p:cNvPr>
          <p:cNvSpPr/>
          <p:nvPr/>
        </p:nvSpPr>
        <p:spPr>
          <a:xfrm>
            <a:off x="2599388" y="3361278"/>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Oval 18">
            <a:extLst>
              <a:ext uri="{FF2B5EF4-FFF2-40B4-BE49-F238E27FC236}">
                <a16:creationId xmlns:a16="http://schemas.microsoft.com/office/drawing/2014/main" id="{A42E41C9-72A3-3B46-82B4-E5F31D0A4E5C}"/>
              </a:ext>
            </a:extLst>
          </p:cNvPr>
          <p:cNvSpPr/>
          <p:nvPr/>
        </p:nvSpPr>
        <p:spPr>
          <a:xfrm>
            <a:off x="5420139" y="4207051"/>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Oval 19">
            <a:extLst>
              <a:ext uri="{FF2B5EF4-FFF2-40B4-BE49-F238E27FC236}">
                <a16:creationId xmlns:a16="http://schemas.microsoft.com/office/drawing/2014/main" id="{A42E41C9-72A3-3B46-82B4-E5F31D0A4E5C}"/>
              </a:ext>
            </a:extLst>
          </p:cNvPr>
          <p:cNvSpPr/>
          <p:nvPr/>
        </p:nvSpPr>
        <p:spPr>
          <a:xfrm>
            <a:off x="3937857" y="4947241"/>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Oval 20">
            <a:extLst>
              <a:ext uri="{FF2B5EF4-FFF2-40B4-BE49-F238E27FC236}">
                <a16:creationId xmlns:a16="http://schemas.microsoft.com/office/drawing/2014/main" id="{A42E41C9-72A3-3B46-82B4-E5F31D0A4E5C}"/>
              </a:ext>
            </a:extLst>
          </p:cNvPr>
          <p:cNvSpPr/>
          <p:nvPr/>
        </p:nvSpPr>
        <p:spPr>
          <a:xfrm>
            <a:off x="6675785" y="3179198"/>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Oval 21">
            <a:extLst>
              <a:ext uri="{FF2B5EF4-FFF2-40B4-BE49-F238E27FC236}">
                <a16:creationId xmlns:a16="http://schemas.microsoft.com/office/drawing/2014/main" id="{A42E41C9-72A3-3B46-82B4-E5F31D0A4E5C}"/>
              </a:ext>
            </a:extLst>
          </p:cNvPr>
          <p:cNvSpPr/>
          <p:nvPr/>
        </p:nvSpPr>
        <p:spPr>
          <a:xfrm>
            <a:off x="6316845" y="2399983"/>
            <a:ext cx="185530"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25398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941</TotalTime>
  <Words>1386</Words>
  <Application>Microsoft Macintosh PowerPoint</Application>
  <PresentationFormat>Widescreen</PresentationFormat>
  <Paragraphs>194</Paragraphs>
  <Slides>21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Cambria Math</vt:lpstr>
      <vt:lpstr>Century</vt:lpstr>
      <vt:lpstr>Trebuchet MS</vt:lpstr>
      <vt:lpstr>Wingdings 3</vt:lpstr>
      <vt:lpstr>Facet</vt:lpstr>
      <vt:lpstr>Optimization Methods for Track Fitting in the AT-TPC</vt:lpstr>
      <vt:lpstr>The Active-Target Time Projection Chamber (AT-TPC)</vt:lpstr>
      <vt:lpstr>Proton – 46Ar Elastic Scattering Experiment</vt:lpstr>
      <vt:lpstr>Global Optimization Methods</vt:lpstr>
      <vt:lpstr>Naïve Monte-Carlo Method</vt:lpstr>
      <vt:lpstr>PowerPoint Presentation</vt:lpstr>
      <vt:lpstr>PowerPoint Presentation</vt:lpstr>
      <vt:lpstr>PowerPoint Presentation</vt:lpstr>
      <vt:lpstr>Differential Evolution</vt:lpstr>
      <vt:lpstr>Differential Evolution</vt:lpstr>
      <vt:lpstr>Differential Evolution</vt:lpstr>
      <vt:lpstr>Differential Evolution</vt:lpstr>
      <vt:lpstr>Basin Hopping</vt:lpstr>
      <vt:lpstr>Basin Hopping</vt:lpstr>
      <vt:lpstr>Basin Hopping</vt:lpstr>
      <vt:lpstr>Basin Hopping</vt:lpstr>
      <vt:lpstr>Results</vt:lpstr>
      <vt:lpstr>The Objective Function</vt:lpstr>
      <vt:lpstr>Results</vt:lpstr>
      <vt:lpstr>Current and Future Work</vt:lpstr>
      <vt:lpstr>Acknowledgements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Methods for Track Fitting in the AT-TPC</dc:title>
  <dc:creator>Chen, Christina</dc:creator>
  <cp:lastModifiedBy>Chen, Christina</cp:lastModifiedBy>
  <cp:revision>18</cp:revision>
  <dcterms:created xsi:type="dcterms:W3CDTF">2018-11-28T02:46:22Z</dcterms:created>
  <dcterms:modified xsi:type="dcterms:W3CDTF">2018-11-29T20:43:40Z</dcterms:modified>
</cp:coreProperties>
</file>