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84" r:id="rId2"/>
    <p:sldId id="256" r:id="rId3"/>
    <p:sldId id="279" r:id="rId4"/>
    <p:sldId id="275" r:id="rId5"/>
    <p:sldId id="277" r:id="rId6"/>
    <p:sldId id="263" r:id="rId7"/>
    <p:sldId id="273" r:id="rId8"/>
    <p:sldId id="264" r:id="rId9"/>
    <p:sldId id="274" r:id="rId10"/>
    <p:sldId id="281" r:id="rId11"/>
    <p:sldId id="282" r:id="rId12"/>
    <p:sldId id="278" r:id="rId13"/>
    <p:sldId id="258" r:id="rId14"/>
    <p:sldId id="259" r:id="rId15"/>
    <p:sldId id="28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47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1896" y="-6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78798-8813-40A4-8873-A47B60A09F21}" type="datetimeFigureOut">
              <a:rPr lang="zh-CN" altLang="en-US" smtClean="0"/>
              <a:pPr/>
              <a:t>2008/4/2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38C14-CEA1-4813-A665-17F6870D99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71EA9-1855-4637-A8BA-36DE8338C1B6}" type="datetimeFigureOut">
              <a:rPr lang="zh-CN" altLang="en-US" smtClean="0"/>
              <a:pPr/>
              <a:t>2008/4/2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F5B4A-F4E8-4EE3-9C77-AE696E0265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E4A991-D96A-4B03-A858-35FC4EAD820A}" type="datetime3">
              <a:rPr lang="zh-CN" altLang="en-US" smtClean="0"/>
              <a:pPr/>
              <a:t>2008年4月2日星期三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8B28DB-0D9F-41E7-BBFE-9A1C704074F4}" type="datetime3">
              <a:rPr lang="zh-CN" altLang="en-US" smtClean="0"/>
              <a:pPr/>
              <a:t>2008年4月2日星期三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87BA6-2E70-49BE-937B-4E8C45B2D99D}" type="datetime3">
              <a:rPr lang="zh-CN" altLang="en-US" smtClean="0"/>
              <a:pPr/>
              <a:t>2008年4月2日星期三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1215C84-69A6-4AE8-9500-23BD6BC57EC1}" type="datetime3">
              <a:rPr lang="zh-CN" altLang="en-US" smtClean="0"/>
              <a:pPr/>
              <a:t>2008年4月2日星期三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B928574-8ADC-40D7-922C-C4938C72E1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B23DC13-A785-444E-A983-8E10D5A0A6E4}" type="datetime3">
              <a:rPr lang="zh-CN" altLang="en-US" smtClean="0"/>
              <a:pPr/>
              <a:t>2008年4月2日星期三</a:t>
            </a:fld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B6DBC53-C245-419A-9AF8-E9125CF27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428728" y="6305550"/>
            <a:ext cx="2133600" cy="47625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extLst/>
          </a:lstStyle>
          <a:p>
            <a:fld id="{4860B6CB-27EF-432B-9744-A923CAD6278A}" type="datetime3">
              <a:rPr lang="zh-CN" altLang="en-US" smtClean="0"/>
              <a:pPr/>
              <a:t>2008年4月2日星期三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8C7A24-AAD5-4E78-8A3B-839A2222B5F9}" type="datetime3">
              <a:rPr lang="zh-CN" altLang="en-US" smtClean="0"/>
              <a:pPr/>
              <a:t>2008年4月2日星期三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EAE012-09B6-4A22-9873-964FEB9436EC}" type="datetime3">
              <a:rPr lang="zh-CN" altLang="en-US" smtClean="0"/>
              <a:pPr/>
              <a:t>2008年4月2日星期三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AE95B8-D2BD-45EC-B60C-87BCE4F29802}" type="datetime3">
              <a:rPr lang="zh-CN" altLang="en-US" smtClean="0"/>
              <a:pPr/>
              <a:t>2008年4月2日星期三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5181A-E24A-4FBE-9217-4532021C374C}" type="datetime3">
              <a:rPr lang="zh-CN" altLang="en-US" smtClean="0"/>
              <a:pPr/>
              <a:t>2008年4月2日星期三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4C0A8-6207-41C7-8ED1-E1B29AB71969}" type="datetime3">
              <a:rPr lang="zh-CN" altLang="en-US" smtClean="0"/>
              <a:pPr/>
              <a:t>2008年4月2日星期三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E319C6-3D17-4CBB-A0E6-CCCF5E806679}" type="datetime3">
              <a:rPr lang="zh-CN" altLang="en-US" smtClean="0"/>
              <a:pPr/>
              <a:t>2008年4月2日星期三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93C7D-F49A-42B6-B940-BC3F250A703F}" type="datetime3">
              <a:rPr lang="zh-CN" altLang="en-US" smtClean="0"/>
              <a:pPr/>
              <a:t>2008年4月2日星期三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426E8BF-DB7E-4C2A-9D1F-9D18313D5447}" type="datetime3">
              <a:rPr lang="zh-CN" altLang="en-US" smtClean="0"/>
              <a:pPr/>
              <a:t>2008年4月2日星期三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output.xls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Excel____1.xls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irwise.org/papers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432560" y="714356"/>
            <a:ext cx="7406640" cy="1472184"/>
          </a:xfrm>
        </p:spPr>
        <p:txBody>
          <a:bodyPr/>
          <a:lstStyle/>
          <a:p>
            <a:r>
              <a:rPr lang="en-US" altLang="zh-CN" dirty="0" err="1" smtClean="0"/>
              <a:t>Pairwise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Testing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432560" y="4214818"/>
            <a:ext cx="7406640" cy="1752600"/>
          </a:xfrm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Group 4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2400" dirty="0" smtClean="0"/>
              <a:t>张</a:t>
            </a:r>
            <a:r>
              <a:rPr lang="zh-CN" altLang="en-US" sz="2400" dirty="0" smtClean="0"/>
              <a:t>坚 </a:t>
            </a:r>
            <a:r>
              <a:rPr lang="zh-CN" altLang="en-US" sz="2400" dirty="0" smtClean="0"/>
              <a:t>王冠 吕冰洁 </a:t>
            </a:r>
            <a:r>
              <a:rPr lang="zh-CN" altLang="en-US" sz="2400" dirty="0" smtClean="0"/>
              <a:t>刘</a:t>
            </a:r>
            <a:r>
              <a:rPr lang="zh-CN" altLang="en-US" sz="2400" dirty="0" smtClean="0"/>
              <a:t>伟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(Input)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Type</a:t>
            </a:r>
            <a:r>
              <a:rPr lang="en-US" altLang="zh-CN" dirty="0" smtClean="0"/>
              <a:t>:</a:t>
            </a: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Primary, Logical, Single, Span, Stripe, Mirror, RAID-5</a:t>
            </a:r>
          </a:p>
          <a:p>
            <a:r>
              <a:rPr lang="en-US" altLang="zh-CN" dirty="0" smtClean="0"/>
              <a:t>Size:</a:t>
            </a:r>
            <a:r>
              <a:rPr lang="zh-CN" altLang="en-US" dirty="0" smtClean="0"/>
              <a:t> 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10, 100, 500, 1000, 5000, 10000, 40000</a:t>
            </a:r>
          </a:p>
          <a:p>
            <a:r>
              <a:rPr lang="en-US" altLang="zh-CN" dirty="0" smtClean="0"/>
              <a:t>Format method: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quick, slow</a:t>
            </a:r>
          </a:p>
          <a:p>
            <a:r>
              <a:rPr lang="en-US" altLang="zh-CN" dirty="0" smtClean="0"/>
              <a:t>File system:</a:t>
            </a:r>
            <a:r>
              <a:rPr lang="zh-CN" altLang="en-US" dirty="0" smtClean="0"/>
              <a:t> 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FAT, FAT32, NTFS</a:t>
            </a:r>
          </a:p>
          <a:p>
            <a:r>
              <a:rPr lang="en-US" altLang="zh-CN" dirty="0" smtClean="0"/>
              <a:t>Cluster size:</a:t>
            </a:r>
            <a:r>
              <a:rPr lang="zh-CN" altLang="en-US" dirty="0" smtClean="0"/>
              <a:t> 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512, 1024, 2048, 4096, 8192, 16384, 32768, 65536</a:t>
            </a:r>
          </a:p>
          <a:p>
            <a:r>
              <a:rPr lang="en-US" altLang="zh-CN" dirty="0" smtClean="0"/>
              <a:t>Compression:</a:t>
            </a:r>
            <a:r>
              <a:rPr lang="zh-CN" altLang="en-US" dirty="0" smtClean="0"/>
              <a:t>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on, off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B6CB-27EF-432B-9744-A923CAD6278A}" type="datetime3">
              <a:rPr lang="zh-CN" altLang="en-US" smtClean="0"/>
              <a:pPr/>
              <a:t>2008年4月2日星期三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(Output)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400" dirty="0" smtClean="0"/>
              <a:t>Strength </a:t>
            </a:r>
            <a:r>
              <a:rPr lang="en-US" altLang="zh-CN" sz="2400" dirty="0" smtClean="0"/>
              <a:t>= 2</a:t>
            </a:r>
          </a:p>
          <a:p>
            <a:pPr>
              <a:buNone/>
            </a:pPr>
            <a:endParaRPr lang="en-US" altLang="zh-CN" sz="24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None/>
            </a:pPr>
            <a:r>
              <a:rPr lang="en-US" altLang="zh-CN" sz="2400" dirty="0" smtClean="0"/>
              <a:t>Total 60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Runs (4704)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B6CB-27EF-432B-9744-A923CAD6278A}" type="datetime3">
              <a:rPr lang="zh-CN" altLang="en-US" smtClean="0"/>
              <a:pPr/>
              <a:t>2008年4月2日星期三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aphicFrame>
        <p:nvGraphicFramePr>
          <p:cNvPr id="8" name="对象 7">
            <a:hlinkClick r:id="rId3" action="ppaction://hlinkfile"/>
          </p:cNvPr>
          <p:cNvGraphicFramePr>
            <a:graphicFrameLocks noChangeAspect="1"/>
          </p:cNvGraphicFramePr>
          <p:nvPr/>
        </p:nvGraphicFramePr>
        <p:xfrm>
          <a:off x="2000250" y="1928802"/>
          <a:ext cx="5907088" cy="3643338"/>
        </p:xfrm>
        <a:graphic>
          <a:graphicData uri="http://schemas.openxmlformats.org/presentationml/2006/ole">
            <p:oleObj spid="_x0000_s1027" name="工作表" r:id="rId4" imgW="4869273" imgH="3116498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zh-CN" dirty="0" smtClean="0">
                <a:hlinkClick r:id="rId2"/>
              </a:rPr>
              <a:t>http://www.pairwise.org/papers.asp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Research Papers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zh-CN" dirty="0" smtClean="0">
                <a:hlinkClick r:id="rId2"/>
              </a:rPr>
              <a:t>http://www.pairwise.org/tools.asp</a:t>
            </a:r>
          </a:p>
          <a:p>
            <a:pPr lvl="1"/>
            <a:r>
              <a:rPr lang="en-US" altLang="zh-CN" dirty="0" smtClean="0"/>
              <a:t>Available Tools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AllPairs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Satisfice</a:t>
            </a:r>
            <a:r>
              <a:rPr lang="en-US" altLang="zh-CN" dirty="0" smtClean="0"/>
              <a:t>) </a:t>
            </a:r>
          </a:p>
          <a:p>
            <a:pPr lvl="3"/>
            <a:r>
              <a:rPr lang="en-US" altLang="zh-CN" dirty="0" smtClean="0"/>
              <a:t>Perl script, free, GPL</a:t>
            </a:r>
          </a:p>
          <a:p>
            <a:pPr lvl="2"/>
            <a:r>
              <a:rPr lang="en-US" altLang="zh-CN" dirty="0" smtClean="0"/>
              <a:t>Jenny(Jenkins) </a:t>
            </a:r>
          </a:p>
          <a:p>
            <a:pPr lvl="3"/>
            <a:r>
              <a:rPr lang="en-US" altLang="zh-CN" dirty="0" smtClean="0"/>
              <a:t>Command-line, free, public-domain</a:t>
            </a:r>
          </a:p>
          <a:p>
            <a:pPr lvl="2"/>
            <a:r>
              <a:rPr lang="en-US" altLang="zh-CN" dirty="0" smtClean="0"/>
              <a:t>PICT (Microsoft )</a:t>
            </a:r>
          </a:p>
          <a:p>
            <a:pPr lvl="3"/>
            <a:r>
              <a:rPr lang="en-US" altLang="zh-CN" dirty="0" smtClean="0"/>
              <a:t>Command-line, free</a:t>
            </a:r>
          </a:p>
          <a:p>
            <a:pPr lvl="2"/>
            <a:r>
              <a:rPr lang="en-US" altLang="zh-CN" dirty="0" smtClean="0"/>
              <a:t>……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B6CB-27EF-432B-9744-A923CAD6278A}" type="datetime3">
              <a:rPr lang="zh-CN" altLang="en-US" smtClean="0"/>
              <a:pPr/>
              <a:t>2008年4月2日星期三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Paper</a:t>
            </a:r>
            <a:r>
              <a:rPr lang="zh-CN" altLang="en-US" smtClean="0"/>
              <a:t> </a:t>
            </a:r>
            <a:r>
              <a:rPr lang="en-US" altLang="zh-CN" smtClean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1.R. </a:t>
            </a:r>
            <a:r>
              <a:rPr lang="en-US" altLang="zh-CN" dirty="0" err="1" smtClean="0"/>
              <a:t>Mandl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Orthogonal Latin squares: an application of experiment design to compiler testing </a:t>
            </a:r>
          </a:p>
          <a:p>
            <a:pPr>
              <a:buNone/>
            </a:pPr>
            <a:r>
              <a:rPr lang="en-US" altLang="zh-CN" dirty="0" smtClean="0"/>
              <a:t>	Communications of the ACM, v.28 n.10, p.1054-1058, Oct. 1985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6.D. M. Cohen, S. R. </a:t>
            </a:r>
            <a:r>
              <a:rPr lang="en-US" altLang="zh-CN" dirty="0" err="1" smtClean="0"/>
              <a:t>Dalal</a:t>
            </a:r>
            <a:r>
              <a:rPr lang="en-US" altLang="zh-CN" dirty="0" smtClean="0"/>
              <a:t>, J. </a:t>
            </a:r>
            <a:r>
              <a:rPr lang="en-US" altLang="zh-CN" dirty="0" err="1" smtClean="0"/>
              <a:t>Parelius</a:t>
            </a:r>
            <a:r>
              <a:rPr lang="en-US" altLang="zh-CN" dirty="0" smtClean="0"/>
              <a:t>, G. C. Patton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The Combinatorial Design Approach to Automatic Test Generation </a:t>
            </a:r>
          </a:p>
          <a:p>
            <a:pPr>
              <a:buNone/>
            </a:pPr>
            <a:r>
              <a:rPr lang="en-US" altLang="zh-CN" dirty="0" smtClean="0"/>
              <a:t>	IEEE Software, Vol. 13, No. 5, pp. 83-87, September 1996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11.Y. Lei and K. C. Tai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In-parameter-order: a test generation strategy for </a:t>
            </a:r>
            <a:r>
              <a:rPr lang="en-US" altLang="zh-CN" dirty="0" err="1" smtClean="0">
                <a:solidFill>
                  <a:srgbClr val="FF0000"/>
                </a:solidFill>
              </a:rPr>
              <a:t>pairwise</a:t>
            </a:r>
            <a:r>
              <a:rPr lang="en-US" altLang="zh-CN" dirty="0" smtClean="0">
                <a:solidFill>
                  <a:srgbClr val="FF0000"/>
                </a:solidFill>
              </a:rPr>
              <a:t> testing </a:t>
            </a:r>
          </a:p>
          <a:p>
            <a:pPr>
              <a:buNone/>
            </a:pPr>
            <a:r>
              <a:rPr lang="en-US" altLang="zh-CN" dirty="0" smtClean="0"/>
              <a:t>	Proceedings Third IEEE Intl. High-Assurance Systems Engineering </a:t>
            </a:r>
            <a:r>
              <a:rPr lang="en-US" altLang="zh-CN" dirty="0" err="1" smtClean="0"/>
              <a:t>Symp</a:t>
            </a:r>
            <a:r>
              <a:rPr lang="en-US" altLang="zh-CN" dirty="0" smtClean="0"/>
              <a:t>., 1998, pp. 254-261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16.Y. W. Tung and W. S. </a:t>
            </a:r>
            <a:r>
              <a:rPr lang="en-US" altLang="zh-CN" dirty="0" err="1" smtClean="0"/>
              <a:t>Aldiwan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Automating test case generation for the new generation mission software system </a:t>
            </a:r>
          </a:p>
          <a:p>
            <a:pPr>
              <a:buNone/>
            </a:pPr>
            <a:r>
              <a:rPr lang="en-US" altLang="zh-CN" dirty="0" smtClean="0"/>
              <a:t>	Proceedings of IEEE Aerospace Conference, 2000, pp. 431-437</a:t>
            </a:r>
          </a:p>
          <a:p>
            <a:endParaRPr lang="en-US" altLang="zh-CN" dirty="0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569F-5A87-4918-8DC7-1B2E051FFE06}" type="datetime3">
              <a:rPr lang="zh-CN" altLang="en-US" smtClean="0"/>
              <a:pPr/>
              <a:t>2008年4月2日星期三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500" dirty="0" smtClean="0"/>
              <a:t>26.C</a:t>
            </a:r>
            <a:r>
              <a:rPr lang="en-US" altLang="zh-CN" sz="1500" dirty="0" smtClean="0"/>
              <a:t>. J. </a:t>
            </a:r>
            <a:r>
              <a:rPr lang="en-US" altLang="zh-CN" sz="1500" dirty="0" err="1" smtClean="0"/>
              <a:t>Colbourn</a:t>
            </a:r>
            <a:r>
              <a:rPr lang="en-US" altLang="zh-CN" sz="1500" dirty="0" smtClean="0"/>
              <a:t>, M. B. Cohen, R. C. Turban</a:t>
            </a:r>
          </a:p>
          <a:p>
            <a:pPr>
              <a:buNone/>
            </a:pPr>
            <a:r>
              <a:rPr lang="en-US" altLang="zh-CN" sz="1500" dirty="0" smtClean="0"/>
              <a:t>	</a:t>
            </a:r>
            <a:r>
              <a:rPr lang="en-US" altLang="zh-CN" sz="1500" dirty="0" smtClean="0">
                <a:solidFill>
                  <a:srgbClr val="FF0000"/>
                </a:solidFill>
              </a:rPr>
              <a:t>A Deterministic Density Algorithm for </a:t>
            </a:r>
            <a:r>
              <a:rPr lang="en-US" altLang="zh-CN" sz="1500" dirty="0" err="1" smtClean="0">
                <a:solidFill>
                  <a:srgbClr val="FF0000"/>
                </a:solidFill>
              </a:rPr>
              <a:t>Pairwise</a:t>
            </a:r>
            <a:r>
              <a:rPr lang="en-US" altLang="zh-CN" sz="1500" dirty="0" smtClean="0">
                <a:solidFill>
                  <a:srgbClr val="FF0000"/>
                </a:solidFill>
              </a:rPr>
              <a:t> Interaction Coverage </a:t>
            </a:r>
          </a:p>
          <a:p>
            <a:pPr>
              <a:buNone/>
            </a:pPr>
            <a:r>
              <a:rPr lang="en-US" altLang="zh-CN" sz="1500" dirty="0" smtClean="0"/>
              <a:t>	Proceedings of the IASTED International Conference on Software Engineering, 2004</a:t>
            </a:r>
          </a:p>
          <a:p>
            <a:pPr>
              <a:buNone/>
            </a:pPr>
            <a:endParaRPr lang="en-US" altLang="zh-CN" sz="1500" dirty="0" smtClean="0"/>
          </a:p>
          <a:p>
            <a:r>
              <a:rPr lang="en-US" altLang="zh-CN" sz="1500" dirty="0" smtClean="0"/>
              <a:t>36.J. Yan, J. Zhang</a:t>
            </a:r>
          </a:p>
          <a:p>
            <a:pPr>
              <a:buNone/>
            </a:pPr>
            <a:r>
              <a:rPr lang="en-US" altLang="zh-CN" sz="1500" dirty="0" smtClean="0"/>
              <a:t>	</a:t>
            </a:r>
            <a:r>
              <a:rPr lang="en-US" altLang="zh-CN" sz="1500" dirty="0" smtClean="0">
                <a:solidFill>
                  <a:srgbClr val="FF0000"/>
                </a:solidFill>
              </a:rPr>
              <a:t>Backtracking </a:t>
            </a:r>
            <a:r>
              <a:rPr lang="en-US" altLang="zh-CN" sz="1500" dirty="0" smtClean="0">
                <a:solidFill>
                  <a:srgbClr val="FF0000"/>
                </a:solidFill>
              </a:rPr>
              <a:t>Algorithms </a:t>
            </a:r>
            <a:r>
              <a:rPr lang="en-US" altLang="zh-CN" sz="1500" dirty="0" smtClean="0">
                <a:solidFill>
                  <a:srgbClr val="FF0000"/>
                </a:solidFill>
              </a:rPr>
              <a:t>and Search Heuristics to Generate Test Suites for </a:t>
            </a:r>
            <a:r>
              <a:rPr lang="en-US" altLang="zh-CN" sz="1500" dirty="0" smtClean="0">
                <a:solidFill>
                  <a:srgbClr val="FF0000"/>
                </a:solidFill>
              </a:rPr>
              <a:t>Combinatorial Testing </a:t>
            </a:r>
            <a:endParaRPr lang="en-US" altLang="zh-CN" sz="15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500" dirty="0" smtClean="0"/>
              <a:t>	30th Annual International Computer Software and Applications Conference (COMPSAC‘06) pp. </a:t>
            </a:r>
            <a:r>
              <a:rPr lang="en-US" altLang="zh-CN" sz="1500" dirty="0" smtClean="0"/>
              <a:t>385-394</a:t>
            </a:r>
            <a:endParaRPr lang="en-US" altLang="zh-CN" sz="1500" dirty="0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D21-A29D-4CB5-BD96-3E2C8D3EA835}" type="datetime3">
              <a:rPr lang="zh-CN" altLang="en-US" smtClean="0"/>
              <a:pPr/>
              <a:t>2008年4月2日星期三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21.N. Kobayashi, T. Tsuchiya, T. </a:t>
            </a:r>
            <a:r>
              <a:rPr lang="en-US" altLang="zh-CN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Kikuno</a:t>
            </a:r>
            <a:endParaRPr lang="en-US" altLang="zh-CN" sz="15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en-US" altLang="zh-CN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A New Method for Constructing Pair-Wise Covering Designs for Software Testing </a:t>
            </a:r>
          </a:p>
          <a:p>
            <a:pPr>
              <a:buNone/>
            </a:pPr>
            <a:r>
              <a:rPr lang="en-US" altLang="zh-CN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Information Processing Letters, Vol.81, No.2, pp.85-91, January 2002</a:t>
            </a:r>
          </a:p>
          <a:p>
            <a:pPr>
              <a:buNone/>
            </a:pPr>
            <a:endParaRPr lang="en-US" altLang="zh-CN" sz="15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31.P. </a:t>
            </a:r>
            <a:r>
              <a:rPr lang="en-US" altLang="zh-CN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Zimmerer</a:t>
            </a:r>
            <a:endParaRPr lang="en-US" altLang="zh-CN" sz="15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en-US" altLang="zh-CN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Combinatorial Testing Experiences, Tools, and Solutions </a:t>
            </a:r>
          </a:p>
          <a:p>
            <a:pPr>
              <a:buNone/>
            </a:pPr>
            <a:r>
              <a:rPr lang="en-US" altLang="zh-CN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Proceedings of the International Conference On Software Testing, Analysis, and Review (STAR), Anaheim, California, 2004</a:t>
            </a:r>
          </a:p>
          <a:p>
            <a:endParaRPr lang="zh-CN" altLang="en-US" sz="15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B6CB-27EF-432B-9744-A923CAD6278A}" type="datetime3">
              <a:rPr lang="zh-CN" altLang="en-US" smtClean="0"/>
              <a:pPr/>
              <a:t>2008年4月2日星期三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0166" y="928670"/>
            <a:ext cx="7406640" cy="1472184"/>
          </a:xfrm>
        </p:spPr>
        <p:txBody>
          <a:bodyPr/>
          <a:lstStyle/>
          <a:p>
            <a:r>
              <a:rPr lang="en-US" altLang="zh-CN" dirty="0" smtClean="0"/>
              <a:t>Paper Reading Plan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00760" y="4857760"/>
            <a:ext cx="2571768" cy="928694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A0717008 </a:t>
            </a:r>
            <a:r>
              <a:rPr lang="zh-CN" altLang="en-US" sz="2400" dirty="0" smtClean="0"/>
              <a:t> 刘伟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143372" y="2571744"/>
            <a:ext cx="4286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—— Orthogonal Array</a:t>
            </a:r>
            <a:r>
              <a:rPr lang="zh-CN" alt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zh-CN" altLang="en-US"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Orthogonal Array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主要应用于输入域相对较小而全面测试的次数又过于巨大的问题。</a:t>
            </a:r>
          </a:p>
          <a:p>
            <a:r>
              <a:rPr lang="zh-CN" altLang="en-US" dirty="0" smtClean="0"/>
              <a:t>正交数组测试方法主要用于发现与区域相关的错误。</a:t>
            </a:r>
          </a:p>
          <a:p>
            <a:pPr lvl="1"/>
            <a:r>
              <a:rPr lang="zh-CN" altLang="en-US" dirty="0" smtClean="0"/>
              <a:t>区域错误：软件模块中的逻辑相关的一类错误。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B6CB-27EF-432B-9744-A923CAD6278A}" type="datetime3">
              <a:rPr lang="zh-CN" altLang="en-US" smtClean="0"/>
              <a:pPr/>
              <a:t>2008年4月2日星期三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Orthogonal Array </a:t>
            </a:r>
            <a:r>
              <a:rPr lang="zh-CN" altLang="en-US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次数（</a:t>
            </a:r>
            <a:r>
              <a:rPr lang="en-US" altLang="zh-CN" dirty="0" smtClean="0"/>
              <a:t>Runs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简单的说，就是次数是多少，就有多少个用例。就是矩阵的行数，也就是将来要映射的</a:t>
            </a:r>
            <a:r>
              <a:rPr lang="en-US" altLang="zh-CN" dirty="0" smtClean="0"/>
              <a:t>Test Case</a:t>
            </a:r>
            <a:r>
              <a:rPr lang="zh-CN" altLang="en-US" dirty="0" smtClean="0"/>
              <a:t>数。</a:t>
            </a:r>
          </a:p>
          <a:p>
            <a:r>
              <a:rPr lang="zh-CN" altLang="en-US" dirty="0" smtClean="0"/>
              <a:t>因素数（</a:t>
            </a:r>
            <a:r>
              <a:rPr lang="en-US" altLang="zh-CN" dirty="0" smtClean="0"/>
              <a:t>Factors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简单的说，就是有多少个变量</a:t>
            </a:r>
          </a:p>
          <a:p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4A1-CD9C-4D58-9ED8-3EC7C9147308}" type="datetime3">
              <a:rPr lang="zh-CN" altLang="en-US" smtClean="0"/>
              <a:pPr/>
              <a:t>2008年4月2日星期三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Orthogonal Array</a:t>
            </a:r>
            <a:r>
              <a:rPr lang="zh-CN" altLang="en-US" dirty="0" smtClean="0"/>
              <a:t> 概念（续）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水平数（</a:t>
            </a:r>
            <a:r>
              <a:rPr lang="en-US" altLang="zh-CN" dirty="0" smtClean="0"/>
              <a:t>Levels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比如有三个变量，其中变量取值最多的是四个值，那么水平数就是四</a:t>
            </a:r>
            <a:r>
              <a:rPr lang="zh-CN" altLang="en-US" dirty="0" smtClean="0"/>
              <a:t>。</a:t>
            </a:r>
            <a:r>
              <a:rPr lang="zh-CN" altLang="en-US" dirty="0" smtClean="0"/>
              <a:t>总体的水平</a:t>
            </a:r>
            <a:r>
              <a:rPr lang="zh-CN" altLang="en-US" dirty="0" smtClean="0"/>
              <a:t>数是</a:t>
            </a:r>
            <a:r>
              <a:rPr lang="zh-CN" altLang="en-US" dirty="0" smtClean="0"/>
              <a:t>取各因素</a:t>
            </a:r>
            <a:r>
              <a:rPr lang="en-US" altLang="zh-CN" dirty="0" smtClean="0"/>
              <a:t>(Factors)</a:t>
            </a:r>
            <a:r>
              <a:rPr lang="zh-CN" altLang="en-US" dirty="0" smtClean="0"/>
              <a:t>中的最大可能取值。</a:t>
            </a:r>
          </a:p>
          <a:p>
            <a:r>
              <a:rPr lang="zh-CN" altLang="en-US" dirty="0" smtClean="0"/>
              <a:t>强度（</a:t>
            </a:r>
            <a:r>
              <a:rPr lang="en-US" altLang="zh-CN" dirty="0" smtClean="0"/>
              <a:t>Strength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即变量间的相互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</a:t>
            </a:r>
            <a:r>
              <a:rPr lang="zh-CN" altLang="en-US" dirty="0" smtClean="0"/>
              <a:t>强度</a:t>
            </a:r>
            <a:r>
              <a:rPr lang="zh-CN" altLang="en-US" dirty="0" smtClean="0"/>
              <a:t>为</a:t>
            </a:r>
            <a:r>
              <a:rPr lang="zh-CN" altLang="en-US" dirty="0" smtClean="0"/>
              <a:t>二，则考虑任意两个变量对结果的影响；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若强度</a:t>
            </a:r>
            <a:r>
              <a:rPr lang="zh-CN" altLang="en-US" dirty="0" smtClean="0"/>
              <a:t>为三</a:t>
            </a:r>
            <a:r>
              <a:rPr lang="zh-CN" altLang="en-US" dirty="0" smtClean="0"/>
              <a:t>，则考虑</a:t>
            </a:r>
            <a:r>
              <a:rPr lang="zh-CN" altLang="en-US" dirty="0" smtClean="0"/>
              <a:t>任意三个</a:t>
            </a:r>
            <a:r>
              <a:rPr lang="zh-CN" altLang="en-US" dirty="0" smtClean="0"/>
              <a:t>变量对结果的影响。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B6CB-27EF-432B-9744-A923CAD6278A}" type="datetime3">
              <a:rPr lang="zh-CN" altLang="en-US" smtClean="0"/>
              <a:pPr/>
              <a:t>2008年4月2日星期三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全面试验法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对各因素于试验指标之间的关系剖析得比较清楚</a:t>
            </a:r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试验次数太多，当因素水平比较多时，试验无法完成。</a:t>
            </a:r>
          </a:p>
          <a:p>
            <a:pPr lvl="1"/>
            <a:r>
              <a:rPr lang="zh-CN" altLang="en-US" dirty="0" smtClean="0"/>
              <a:t>需要重复试验才能估计误差。</a:t>
            </a:r>
          </a:p>
          <a:p>
            <a:pPr lvl="1"/>
            <a:r>
              <a:rPr lang="zh-CN" altLang="en-US" dirty="0" smtClean="0"/>
              <a:t>无法区分因素的主次。            </a:t>
            </a:r>
          </a:p>
          <a:p>
            <a:endParaRPr lang="zh-CN" altLang="en-US" dirty="0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4FD-8498-47A3-BF9E-24DBA86F348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" name="日期占位符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FE8-007B-4827-8FB8-523C1A1B5361}" type="datetime3">
              <a:rPr lang="zh-CN" altLang="en-US" smtClean="0"/>
              <a:pPr/>
              <a:t>2008年4月2日星期三</a:t>
            </a:fld>
            <a:endParaRPr lang="zh-CN" altLang="en-US" dirty="0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全面试验法（续）</a:t>
            </a:r>
            <a:endParaRPr lang="zh-CN" altLang="en-US" dirty="0"/>
          </a:p>
        </p:txBody>
      </p:sp>
      <p:pic>
        <p:nvPicPr>
          <p:cNvPr id="4" name="Picture 4" descr="全面实验法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2035757"/>
            <a:ext cx="7499350" cy="3624686"/>
          </a:xfrm>
        </p:spPr>
      </p:pic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78BC-4F71-4804-B716-D04AB850580D}" type="datetime3">
              <a:rPr lang="zh-CN" altLang="en-US" smtClean="0"/>
              <a:pPr/>
              <a:t>2008年4月2日星期三</a:t>
            </a:fld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48003" y="1916660"/>
            <a:ext cx="2000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正交试验法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正交试验法优点：</a:t>
            </a:r>
          </a:p>
          <a:p>
            <a:pPr lvl="1"/>
            <a:r>
              <a:rPr lang="zh-CN" altLang="en-US" dirty="0" smtClean="0"/>
              <a:t>试验点代表性强，试验次数少。</a:t>
            </a:r>
          </a:p>
          <a:p>
            <a:pPr lvl="1"/>
            <a:r>
              <a:rPr lang="zh-CN" altLang="en-US" dirty="0" smtClean="0"/>
              <a:t>估计试验误差不需重复试验。</a:t>
            </a:r>
          </a:p>
          <a:p>
            <a:pPr lvl="1"/>
            <a:r>
              <a:rPr lang="zh-CN" altLang="en-US" dirty="0" smtClean="0"/>
              <a:t>可以区分因素的主次。</a:t>
            </a:r>
          </a:p>
          <a:p>
            <a:pPr lvl="1"/>
            <a:r>
              <a:rPr lang="zh-CN" altLang="en-US" dirty="0" smtClean="0"/>
              <a:t>可以使用数理统计的方法处理试验结果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41C6-5BD9-41CC-8982-8A2CD61F8AB3}" type="datetime3">
              <a:rPr lang="zh-CN" altLang="en-US" smtClean="0"/>
              <a:pPr/>
              <a:t>2008年4月2日星期三</a:t>
            </a:fld>
            <a:endParaRPr lang="zh-CN" altLang="en-US" dirty="0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AEEA-4660-4CDA-9956-000D1A78C4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43750" name="Text Box 6"/>
          <p:cNvSpPr txBox="1">
            <a:spLocks noChangeArrowheads="1"/>
          </p:cNvSpPr>
          <p:nvPr/>
        </p:nvSpPr>
        <p:spPr bwMode="auto">
          <a:xfrm>
            <a:off x="5148263" y="1417638"/>
            <a:ext cx="2808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正交试验法（续）</a:t>
            </a:r>
            <a:endParaRPr lang="zh-CN" altLang="en-US" dirty="0"/>
          </a:p>
        </p:txBody>
      </p:sp>
      <p:pic>
        <p:nvPicPr>
          <p:cNvPr id="4" name="Picture 4" descr="OAT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1928812"/>
            <a:ext cx="4867275" cy="3838575"/>
          </a:xfrm>
        </p:spPr>
      </p:pic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79F-379C-4F48-831F-D66A37EDE52B}" type="datetime3">
              <a:rPr lang="zh-CN" altLang="en-US" smtClean="0"/>
              <a:pPr/>
              <a:t>2008年4月2日星期三</a:t>
            </a:fld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410</TotalTime>
  <Words>512</Words>
  <PresentationFormat>全屏显示(4:3)</PresentationFormat>
  <Paragraphs>132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夏至</vt:lpstr>
      <vt:lpstr>Microsoft Office Excel 工作表</vt:lpstr>
      <vt:lpstr>Pairwise Testing</vt:lpstr>
      <vt:lpstr>Paper Reading Plan</vt:lpstr>
      <vt:lpstr>Orthogonal Array Testing</vt:lpstr>
      <vt:lpstr>Orthogonal Array 概念</vt:lpstr>
      <vt:lpstr>Orthogonal Array 概念（续）</vt:lpstr>
      <vt:lpstr>全面试验法</vt:lpstr>
      <vt:lpstr>全面试验法（续）</vt:lpstr>
      <vt:lpstr>正交试验法</vt:lpstr>
      <vt:lpstr>正交试验法（续）</vt:lpstr>
      <vt:lpstr>Sample (Input)</vt:lpstr>
      <vt:lpstr>Sample (Output)</vt:lpstr>
      <vt:lpstr>Reference</vt:lpstr>
      <vt:lpstr>Paper List</vt:lpstr>
      <vt:lpstr>Paper List（续）</vt:lpstr>
      <vt:lpstr>Paper List（续）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Reading Plan</dc:title>
  <dc:creator>Liuwei</dc:creator>
  <cp:lastModifiedBy>Liuwei</cp:lastModifiedBy>
  <cp:revision>148</cp:revision>
  <dcterms:created xsi:type="dcterms:W3CDTF">2008-03-28T15:10:20Z</dcterms:created>
  <dcterms:modified xsi:type="dcterms:W3CDTF">2008-04-02T12:13:51Z</dcterms:modified>
</cp:coreProperties>
</file>