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0" Type="http://schemas.openxmlformats.org/officeDocument/2006/relationships/viewProps" Target="viewProps.xml" /><Relationship Id="rId2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2" Type="http://schemas.openxmlformats.org/officeDocument/2006/relationships/tableStyles" Target="tableStyles.xml" /><Relationship Id="rId3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chchlin1018/NDH-Win-Test1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IADL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NDH</a:t>
            </a:r>
            <a:r>
              <a:rPr/>
              <a:t> </a:t>
            </a:r>
            <a:r>
              <a:rPr/>
              <a:t>技術簡報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s/ndh_hub_architect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60600" y="1600200"/>
            <a:ext cx="4622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NDH</a:t>
            </a:r>
            <a:r>
              <a:rPr/>
              <a:t> </a:t>
            </a:r>
            <a:r>
              <a:rPr/>
              <a:t>中心樞紐架構圖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第四頁:</a:t>
            </a:r>
            <a:r>
              <a:rPr b="1"/>
              <a:t> </a:t>
            </a:r>
            <a:r>
              <a:rPr b="1"/>
              <a:t>NDH</a:t>
            </a:r>
            <a:r>
              <a:rPr b="1"/>
              <a:t> </a:t>
            </a:r>
            <a:r>
              <a:rPr b="1"/>
              <a:t>核心技術架構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NDH 的架構設計基於四大技術支柱,確保其先進性、可靠性和可擴展性。</a:t>
            </a:r>
          </a:p>
          <a:p>
            <a:pPr lvl="1">
              <a:buAutoNum type="arabicPeriod"/>
            </a:pPr>
            <a:r>
              <a:rPr b="1"/>
              <a:t>CORBA 啟發的 Broker 架構</a:t>
            </a:r>
            <a:r>
              <a:rPr/>
              <a:t> 採用了在電信和金融領域經過數十年驗證的分散式物件模型,為整個系統提供了極其穩定的基礎。</a:t>
            </a:r>
          </a:p>
          <a:p>
            <a:pPr lvl="1">
              <a:buAutoNum type="arabicPeriod"/>
            </a:pPr>
            <a:r>
              <a:rPr b="1"/>
              <a:t>Kafka 事件流核心</a:t>
            </a:r>
            <a:r>
              <a:rPr/>
              <a:t> 所有進入 NDH 的資料變更都會被視為事件,寫入 Apache Kafka。這不僅提供了極高的資料吞吐量和容錯能力,更重要的是實現了完整的「事件溯源」,任何歷史狀態都可以被追蹤和重現。</a:t>
            </a:r>
          </a:p>
          <a:p>
            <a:pPr lvl="1">
              <a:buAutoNum type="arabicPeriod"/>
            </a:pPr>
            <a:r>
              <a:rPr b="1"/>
              <a:t>插件式連接器系統</a:t>
            </a:r>
            <a:r>
              <a:rPr/>
              <a:t> NDH 的核心與外部系統的連接是完全解耦的。透過插件式的連接器架構,可以像安裝 App 一樣輕鬆地為 NDH 增加對新設備、新協定的支援,實現了「萬能插座」的能力。</a:t>
            </a:r>
          </a:p>
          <a:p>
            <a:pPr lvl="0" marL="0" indent="0">
              <a:buNone/>
            </a:pPr>
            <a:r>
              <a:rPr/>
              <a:t>4.4. </a:t>
            </a:r>
            <a:r>
              <a:rPr b="1"/>
              <a:t>IADL 資料標準化</a:t>
            </a:r>
            <a:r>
              <a:rPr/>
              <a:t>: 在資料進入中樞時,連接器會負責將其從專有格式轉換為標準的 IADL 格式。這確保了在中樞內部流動的資料是統一的、情境化的、易於理解的。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s/technical_architecture_layer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65300" y="1600200"/>
            <a:ext cx="5613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技術架構層次圖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。)*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第五頁:</a:t>
            </a:r>
            <a:r>
              <a:rPr b="1"/>
              <a:t> </a:t>
            </a:r>
            <a:r>
              <a:rPr b="1"/>
              <a:t>廣泛的系統整合能力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得益於其強大的插件式架構,NDH 已經具備了廣泛的系統整合能力,無縫連接工廠車間 (OT) 和企業資訊系統 (IT)。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類別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系統/協定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支援狀態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核心功能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工業系統</a:t>
                      </a:r>
                      <a:r>
                        <a:rPr b="1"/>
                        <a:t> </a:t>
                      </a:r>
                      <a:r>
                        <a:rPr b="1"/>
                        <a:t>(OT)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OPC</a:t>
                      </a:r>
                      <a:r>
                        <a:rPr/>
                        <a:t> </a:t>
                      </a:r>
                      <a:r>
                        <a:rPr/>
                        <a:t>UA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即時資料訂閱、歷史資料存取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Sparkplug</a:t>
                      </a:r>
                      <a:r>
                        <a:rPr/>
                        <a:t> </a:t>
                      </a:r>
                      <a:r>
                        <a:rPr/>
                        <a:t>(MQTT)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輕量級</a:t>
                      </a:r>
                      <a:r>
                        <a:rPr/>
                        <a:t> </a:t>
                      </a:r>
                      <a:r>
                        <a:rPr/>
                        <a:t>MQTT</a:t>
                      </a:r>
                      <a:r>
                        <a:rPr/>
                        <a:t> </a:t>
                      </a:r>
                      <a:r>
                        <a:rPr/>
                        <a:t>整合、UNS</a:t>
                      </a:r>
                      <a:r>
                        <a:rPr/>
                        <a:t> </a:t>
                      </a:r>
                      <a:r>
                        <a:rPr/>
                        <a:t>支援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AVEVA</a:t>
                      </a:r>
                      <a:r>
                        <a:rPr/>
                        <a:t> </a:t>
                      </a:r>
                      <a:r>
                        <a:rPr/>
                        <a:t>PI</a:t>
                      </a:r>
                      <a:r>
                        <a:rPr/>
                        <a:t> </a:t>
                      </a:r>
                      <a:r>
                        <a:rPr/>
                        <a:t>System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PI</a:t>
                      </a:r>
                      <a:r>
                        <a:rPr/>
                        <a:t> </a:t>
                      </a:r>
                      <a:r>
                        <a:rPr/>
                        <a:t>Web</a:t>
                      </a:r>
                      <a:r>
                        <a:rPr/>
                        <a:t> </a:t>
                      </a:r>
                      <a:r>
                        <a:rPr/>
                        <a:t>API</a:t>
                      </a:r>
                      <a:r>
                        <a:rPr/>
                        <a:t> </a:t>
                      </a:r>
                      <a:r>
                        <a:rPr/>
                        <a:t>連接、Tag</a:t>
                      </a:r>
                      <a:r>
                        <a:rPr/>
                        <a:t> </a:t>
                      </a:r>
                      <a:r>
                        <a:rPr/>
                        <a:t>讀寫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AVEVA</a:t>
                      </a:r>
                      <a:r>
                        <a:rPr/>
                        <a:t> </a:t>
                      </a:r>
                      <a:r>
                        <a:rPr/>
                        <a:t>Historian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SQL</a:t>
                      </a:r>
                      <a:r>
                        <a:rPr/>
                        <a:t> </a:t>
                      </a:r>
                      <a:r>
                        <a:rPr/>
                        <a:t>連接、歷史資料查詢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Modbus</a:t>
                      </a:r>
                      <a:r>
                        <a:rPr/>
                        <a:t> </a:t>
                      </a:r>
                      <a:r>
                        <a:rPr/>
                        <a:t>TCP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(透過範例插件)</a:t>
                      </a:r>
                      <a:r>
                        <a:rPr/>
                        <a:t> </a:t>
                      </a:r>
                      <a:r>
                        <a:rPr/>
                        <a:t>讀寫線圈和暫存器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企業系統</a:t>
                      </a:r>
                      <a:r>
                        <a:rPr b="1"/>
                        <a:t> </a:t>
                      </a:r>
                      <a:r>
                        <a:rPr b="1"/>
                        <a:t>(IT)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SAP</a:t>
                      </a:r>
                      <a:r>
                        <a:rPr/>
                        <a:t> </a:t>
                      </a:r>
                      <a:r>
                        <a:rPr/>
                        <a:t>ERP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BAPI/RFC</a:t>
                      </a:r>
                      <a:r>
                        <a:rPr/>
                        <a:t> </a:t>
                      </a:r>
                      <a:r>
                        <a:rPr/>
                        <a:t>和</a:t>
                      </a:r>
                      <a:r>
                        <a:rPr/>
                        <a:t> </a:t>
                      </a:r>
                      <a:r>
                        <a:rPr/>
                        <a:t>OData</a:t>
                      </a:r>
                      <a:r>
                        <a:rPr/>
                        <a:t> </a:t>
                      </a:r>
                      <a:r>
                        <a:rPr/>
                        <a:t>整合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MES</a:t>
                      </a:r>
                      <a:r>
                        <a:rPr/>
                        <a:t> </a:t>
                      </a:r>
                      <a:r>
                        <a:rPr/>
                        <a:t>(通用)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REST/SOAP</a:t>
                      </a:r>
                      <a:r>
                        <a:rPr/>
                        <a:t> </a:t>
                      </a:r>
                      <a:r>
                        <a:rPr/>
                        <a:t>API</a:t>
                      </a:r>
                      <a:r>
                        <a:rPr/>
                        <a:t> </a:t>
                      </a:r>
                      <a:r>
                        <a:rPr/>
                        <a:t>整合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Apache</a:t>
                      </a:r>
                      <a:r>
                        <a:rPr/>
                        <a:t> </a:t>
                      </a:r>
                      <a:r>
                        <a:rPr/>
                        <a:t>Kafka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核心整合</a:t>
                      </a:r>
                      <a:r>
                        <a:rPr/>
                        <a:t>,</a:t>
                      </a:r>
                      <a:r>
                        <a:rPr/>
                        <a:t> </a:t>
                      </a:r>
                      <a:r>
                        <a:rPr/>
                        <a:t>事件發布與訂閱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結論</a:t>
            </a:r>
            <a:r>
              <a:rPr/>
              <a:t>: NDH 是目前開源領域支援最廣泛、最全面的工業資料中樞,能夠滿足絕大多數企業的整合需求。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第六頁:</a:t>
            </a:r>
            <a:r>
              <a:rPr b="1"/>
              <a:t> </a:t>
            </a:r>
            <a:r>
              <a:rPr b="1"/>
              <a:t>競爭力分析:</a:t>
            </a:r>
            <a:r>
              <a:rPr b="1"/>
              <a:t> </a:t>
            </a:r>
            <a:r>
              <a:rPr b="1"/>
              <a:t>為什麼選擇</a:t>
            </a:r>
            <a:r>
              <a:rPr b="1"/>
              <a:t> </a:t>
            </a:r>
            <a:r>
              <a:rPr b="1"/>
              <a:t>NDH?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與市場上主流的商業解決方案相比,NDH 在多個關鍵維度上提供了無可比擬的價值。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graphicFrame><p:nvGraphicFramePr><p:cNvPr id="6" name="Content Placeholder 5" /><p:cNvGraphicFramePr><a:graphicFrameLocks noGrp="1" /></p:cNvGraphicFramePr><p:nvPr><p:ph idx="1" /></p:nvPr></p:nvGraphicFramePr><p:xfrm><a:off x="457200" y="1600200" /><a:ext cx="8229600" cy="4521200" /></p:xfrm><a:graphic><a:graphicData uri="http://schemas.openxmlformats.org/drawingml/2006/table"><a:tbl><a:tblPr firstRow="1" bandRow="1"><a:tableStyleId>{5C22544A-7EE6-4342-B048-85BDC9FD1C3A}</a:tableStyleId></a:tblPr><a:tblGrid><a:gridCol w="2743200" /><a:gridCol w="2743200" /><a:gridCol w="2743200" /></a:tblGrid><a:tr h="0"><a:tc><a:txBody><a:bodyPr /><a:lstStyle /><a:p><a:pPr lvl="0" marL="0" indent="0"><a:buNone /></a:pPr><a:r><a:rPr /><a:t>特性</a:t></a:r></a:p></a:txBody><a:tcPr /></a:tc><a:tc><a:txBody><a:bodyPr /><a:lstStyle /><a:p><a:pPr lvl="0" marL="0" indent="0"><a:buNone /></a:pPr><a:r><a:rPr /><a:t>主流商業方案</a:t></a:r><a:r><a:rPr /><a:t> </a:t></a:r><a:r><a:rPr /><a:t>(Kepware,</a:t></a:r><a:r><a:rPr /><a:t> </a:t></a:r><a:r><a:rPr /><a:t>Ignition,</a:t></a:r><a:r><a:rPr /><a:t> </a:t></a:r><a:r><a:rPr /><a:t>HighByte)</a:t></a:r></a:p></a:txBody><a:tcPr /></a:tc><a:tc><a:txBody><a:bodyPr /><a:lstStyle /><a:p><a:pPr lvl="0" marL="0" indent="0"><a:buNone /></a:pPr><a:r><a:rPr b="1" /><a:t>NDH</a:t></a:r></a:p></a:txBody><a:tcPr /></a:tc></a:tr><a:tr h="0"><a:tc><a:txBody><a:bodyPr /><a:lstStyle /><a:p><a:pPr lvl="0" marL="0" indent="0"><a:buNone /></a:pPr><a:r><a:rPr b="1" /><a:t>價格</a:t></a:r></a:p></a:txBody></a:tc><a:tc><a:txBody><a:bodyPr /><a:lstStyle /><a:p><a:pPr lvl="0" marL="0" indent="0"><a:buNone /></a:pPr><a14:m><m:oMathPara xmlns:m="http://schemas.openxmlformats.org/officeDocument/2006/math"><m:oMathParaPr><m:jc m:val="center" /></m:oMathParaPr><m:oMath><m:r><m:t>−</m:t></m:r></m:oMath></m:oMathPara></a14:m></a:p><a:p><a:pPr lvl="0" marL="0" indent="0"><a:buNone /></a:pPr><a:r><a:rPr /><a:t>$$</a:t></a:r><a:r><a:rPr /><a:t> </a:t></a:r><a:r><a:rPr /><a:t>(高昂的授權和維護費)</a:t></a:r></a:p></a:txBody></a:tc><a:tc><a:txBody><a:bodyPr /><a:lstStyle /><a:p><a:pPr lvl="0" marL="0" indent="0"><a:buNone /></a:pPr><a:r><a:rPr b="1" /><a:t>$0</a:t></a:r><a:r><a:rPr b="1" /><a:t> </a:t></a:r><a:r><a:rPr b="1" /><a:t>(完全免費)</a:t></a:r></a:p></a:txBody></a:tc></a:tr><a:tr h="0"><a:tc><a:txBody><a:bodyPr /><a:lstStyle /><a:p><a:pPr lvl="0" marL="0" indent="0"><a:buNone /></a:pPr><a:r><a:rPr b="1" /><a:t>開源</a:t></a:r></a:p></a:txBody></a:tc><a:tc><a:txBody><a:bodyPr /><a:lstStyle /><a:p><a:pPr lvl="0" marL="0" indent="0"><a:buNone /></a:pPr><a:r><a:rPr /><a:t>否</a:t></a:r><a:r><a:rPr /><a:t> </a:t></a:r><a:r><a:rPr /><a:t>(黑箱作業)</a:t></a:r></a:p></a:txBody></a:tc><a:tc><a:txBody><a:bodyPr /><a:lstStyle /><a:p><a:pPr lvl="0" marL="0" indent="0"><a:buNone /></a:pPr><a:r><a:rPr b="1" /><a:t>是</a:t></a:r><a:r><a:rPr b="1" /><a:t> </a:t></a:r><a:r><a:rPr b="1" /><a:t>(程式碼透明可控)</a:t></a:r></a:p></a:txBody></a:tc></a:tr><a:tr h="0"><a:tc><a:txBody><a:bodyPr /><a:lstStyle /><a:p><a:pPr lvl="0" marL="0" indent="0"><a:buNone /></a:pPr><a:r><a:rPr b="1" /><a:t>中立性</a:t></a:r></a:p></a:txBody></a:tc><a:tc><a:txBody><a:bodyPr /><a:lstStyle /><a:p><a:pPr lvl="0" marL="0" indent="0"><a:buNone /></a:pPr><a:r><a:rPr /><a:t>低</a:t></a:r><a:r><a:rPr /><a:t> </a:t></a:r><a:r><a:rPr /><a:t>(被特定技術生態綁定)</a:t></a:r></a:p></a:txBody></a:tc><a:tc><a:txBody><a:bodyPr /><a:lstStyle /><a:p><a:pPr lvl="0" marL="0" indent="0"><a:buNone /></a:pPr><a:r><a:rPr b="1" /><a:t>高</a:t></a:r><a:r><a:rPr b="1" /><a:t> </a:t></a:r><a:r><a:rPr b="1" /><a:t>(完全中立,</a:t></a:r><a:r><a:rPr b="1" /><a:t> </a:t></a:r><a:r><a:rPr b="1" /><a:t>避免供應商鎖定)</a:t></a:r></a:p></a:txBody></a:tc></a:tr><a:tr h="0"><a:tc><a:txBody><a:bodyPr /><a:lstStyle /><a:p><a:pPr lvl="0" marL="0" indent="0"><a:buNone /></a:pPr><a:r><a:rPr b="1" /><a:t>可擴展性</a:t></a:r></a:p></a:txBody></a:tc><a:tc><a:txBody><a:bodyPr /><a:lstStyle /><a:p><a:pPr lvl="0" marL="0" indent="0"><a:buNone /></a:pPr><a:r><a:rPr /><a:t>中</a:t></a:r><a:r><a:rPr /><a:t> </a:t></a:r><a:r><a:rPr /><a:t>(受限於廠商的開發計畫)</a:t></a:r></a:p></a:txBody></a:tc><a:tc><a:txBody><a:bodyPr /><a:lstStyle /><a:p><a:pPr lvl="0" marL="0" indent="0"><a:buNone /></a:pPr><a:r><a:rPr b="1" /><a:t>高</a:t></a:r><a:r><a:rPr b="1" /><a:t> </a:t></a:r><a:r><a:rPr b="1" /><a:t>(插件架構,</a:t></a:r><a:r><a:rPr b="1" /><a:t> </a:t></a:r><a:r><a:rPr b="1" /><a:t>社群驅動)</a:t></a:r></a:p></a:txBody></a:tc></a:tr><a:tr h="0"><a:tc><a:txBody><a:bodyPr /><a:lstStyle /><a:p><a:pPr lvl="0" marL="0" indent="0"><a:buNone /></a:pPr><a:r><a:rPr b="1" /><a:t>事件溯源</a:t></a:r></a:p></a:txBody></a:tc><a:tc><a:txBody><a:bodyPr /><a:lstStyle /><a:p><a:pPr lvl="0" marL="0" indent="0"><a:buNone /></a:pPr><a:r><a:rPr /><a:t>否或部分支援</a:t></a:r></a:p></a:txBody></a:tc><a:tc><a:txBody><a:bodyPr /><a:lstStyle /><a:p><a:pPr lvl="0" marL="0" indent="0"><a:buNone /></a:pPr><a:r><a:rPr b="1" /><a:t>是</a:t></a:r><a:r><a:rPr b="1" /><a:t> </a:t></a:r><a:r><a:rPr b="1" /><a:t>(基於</a:t></a:r><a:r><a:rPr b="1" /><a:t> </a:t></a:r><a:r><a:rPr b="1" /><a:t>Kafka</a:t></a:r><a:r><a:rPr b="1" /><a:t> </a:t></a:r><a:r><a:rPr b="1" /><a:t>的原生能力)</a:t></a:r></a:p></a:txBody></a:tc></a:tr><a:tr h="0"><a:tc><a:txBody><a:bodyPr /><a:lstStyle /><a:p><a:pPr lvl="0" marL="0" indent="0"><a:buNone /></a:pPr><a:r><a:rPr b="1" /><a:t>資料主權</a:t></a:r></a:p></a:txBody></a:tc><a:tc><a:txBody><a:bodyPr /><a:lstStyle /><a:p><a:pPr lvl="0" marL="0" indent="0"><a:buNone /></a:pPr><a:r><a:rPr /><a:t>部分或受限</a:t></a:r><a:r><a:rPr /><a:t> </a:t></a:r><a:r><a:rPr /><a:t>(資料可能在廠商平台)</a:t></a:r></a:p></a:txBody></a:tc><a:tc><a:txBody><a:bodyPr /><a:lstStyle /><a:p><a:pPr lvl="0" marL="0" indent="0"><a:buNone /></a:pPr><a:r><a:rPr b="1" /><a:t>完全自主</a:t></a:r><a:r><a:rPr b="1" /><a:t> </a:t></a:r><a:r><a:rPr b="1" /><a:t>(資料和基礎設施</a:t></a:r><a:r><a:rPr b="1" /><a:t> </a:t></a:r><a:r><a:rPr b="1" /><a:t>100%</a:t></a:r><a:r><a:rPr b="1" /><a:t> </a:t></a:r><a:r><a:rPr b="1" /><a:t>自控)</a:t></a:r></a:p></a:txBody></a:tc></a:tr></a:tbl></a:graphicData></a:graphic></p:graphicFrame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核心優勢</a:t>
            </a:r>
            <a:r>
              <a:rPr/>
              <a:t>: NDH 為企業提供了一個在 </a:t>
            </a:r>
            <a:r>
              <a:rPr b="1"/>
              <a:t>成本、開放性、靈活性和資料主權</a:t>
            </a:r>
            <a:r>
              <a:rPr/>
              <a:t> 方面都佔據絕對優勢的選擇,是實現技術自主和可持續發展的最佳路徑。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第一頁:</a:t>
            </a:r>
            <a:r>
              <a:rPr b="1"/>
              <a:t> </a:t>
            </a:r>
            <a:r>
              <a:rPr b="1"/>
              <a:t>封面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s/competitive_radar_cha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5500" y="1600200"/>
            <a:ext cx="494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競爭力對比雷達圖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第七頁:</a:t>
            </a:r>
            <a:r>
              <a:rPr b="1"/>
              <a:t> </a:t>
            </a:r>
            <a:r>
              <a:rPr b="1"/>
              <a:t>典型應用場景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透過統一的資料中樞,企業可以輕鬆建構各種高價值的工業應用。</a:t>
            </a:r>
          </a:p>
          <a:p>
            <a:pPr lvl="1">
              <a:buAutoNum type="arabicPeriod"/>
            </a:pPr>
            <a:r>
              <a:rPr b="1"/>
              <a:t>智慧製造與數位工廠</a:t>
            </a:r>
            <a:r>
              <a:rPr/>
              <a:t> 整合 MES、ERP 和產線設備資料,在統一的儀表板上展示即時的 OEE (設備綜合效率)、產量和品質指標,實現生產過程的完全透明化。</a:t>
            </a:r>
          </a:p>
          <a:p>
            <a:pPr lvl="1">
              <a:buAutoNum type="arabicPeriod"/>
            </a:pPr>
            <a:r>
              <a:rPr b="1"/>
              <a:t>預測性維護</a:t>
            </a:r>
            <a:r>
              <a:rPr/>
              <a:t> 從 PLC 和感測器收集設備的振動、溫度、壓力等高頻資料,傳輸到雲端 AI/ML 平台進行分析,預測潛在的設備故障,將被動維修轉變為主動維護。</a:t>
            </a:r>
          </a:p>
          <a:p>
            <a:pPr lvl="1">
              <a:buAutoNum type="arabicPeriod"/>
            </a:pPr>
            <a:r>
              <a:rPr b="1"/>
              <a:t>企業級 Unified Namespace (UNS)</a:t>
            </a:r>
            <a:r>
              <a:rPr/>
              <a:t> 使用 NDH 作為企業 UNS 的核心 MQTT Broker,將來自不同系統的資料發布到統一的命名空間下,為上層應用提供標準化、情境化的資料來源。</a:t>
            </a:r>
          </a:p>
          <a:p>
            <a:pPr lvl="1">
              <a:buAutoNum type="arabicPeriod"/>
            </a:pPr>
            <a:r>
              <a:rPr b="1"/>
              <a:t>供應鏈與品質追溯</a:t>
            </a:r>
            <a:r>
              <a:rPr/>
              <a:t> 利用 NDH 的 Kafka 事件溯源能力,記錄從原料入庫、生產加工到成品出庫的每一個環節。當出現品質問題時,可以快速追溯到問題的根源。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第八頁:</a:t>
            </a:r>
            <a:r>
              <a:rPr b="1"/>
              <a:t> </a:t>
            </a:r>
            <a:r>
              <a:rPr b="1"/>
              <a:t>實施路線圖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NDH 是一個充滿活力的開源專案,我們有一個清晰的發展路線圖,並誠摯邀請您加入我們,共同建設工業資料的未來。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階段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時間框架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主要目標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短期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1-3</a:t>
                      </a:r>
                      <a:r>
                        <a:rPr/>
                        <a:t> </a:t>
                      </a:r>
                      <a:r>
                        <a:rPr/>
                        <a:t>個月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完善核心功能,發布</a:t>
                      </a:r>
                      <a:r>
                        <a:rPr/>
                        <a:t> </a:t>
                      </a:r>
                      <a:r>
                        <a:rPr/>
                        <a:t>1.0</a:t>
                      </a:r>
                      <a:r>
                        <a:rPr/>
                        <a:t> </a:t>
                      </a:r>
                      <a:r>
                        <a:rPr/>
                        <a:t>穩定版本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建立第一個公開的標竿案例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簡化安裝和部署流程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中期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3-6</a:t>
                      </a:r>
                      <a:r>
                        <a:rPr/>
                        <a:t> </a:t>
                      </a:r>
                      <a:r>
                        <a:rPr/>
                        <a:t>個月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發展活躍的開發者社群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建立插件市場,鼓勵社群貢獻連接器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整合主流的</a:t>
                      </a:r>
                      <a:r>
                        <a:rPr/>
                        <a:t> </a:t>
                      </a:r>
                      <a:r>
                        <a:rPr/>
                        <a:t>AI/ML</a:t>
                      </a:r>
                      <a:r>
                        <a:rPr/>
                        <a:t> </a:t>
                      </a:r>
                      <a:r>
                        <a:rPr/>
                        <a:t>工具和函式庫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長期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6-12</a:t>
                      </a:r>
                      <a:r>
                        <a:rPr/>
                        <a:t> </a:t>
                      </a:r>
                      <a:r>
                        <a:rPr/>
                        <a:t>個月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推動</a:t>
                      </a:r>
                      <a:r>
                        <a:rPr/>
                        <a:t> </a:t>
                      </a:r>
                      <a:r>
                        <a:rPr/>
                        <a:t>IADL</a:t>
                      </a:r>
                      <a:r>
                        <a:rPr/>
                        <a:t> </a:t>
                      </a:r>
                      <a:r>
                        <a:rPr/>
                        <a:t>成為公認的行業標準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提供可選的企業級支援和諮詢服務</a:t>
                      </a:r>
                      <a:r>
                        <a:rPr/>
                        <a:t>-</a:t>
                      </a:r>
                      <a:r>
                        <a:rPr/>
                        <a:t> </a:t>
                      </a:r>
                      <a:r>
                        <a:rPr/>
                        <a:t>建立完整的合作夥伴生態系統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第九頁:</a:t>
            </a:r>
            <a:r>
              <a:rPr b="1"/>
              <a:t> </a:t>
            </a:r>
            <a:r>
              <a:rPr b="1"/>
              <a:t>總結與展望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NDH 的使命: 成為工業 4.0 時代的「中立資料基礎設施」</a:t>
            </a:r>
          </a:p>
          <a:p>
            <a:pPr lvl="0" marL="0" indent="0">
              <a:buNone/>
            </a:pPr>
            <a:r>
              <a:rPr/>
              <a:t>我們相信,未來的工業資料基礎設施應該是開放、中立和可擴展的。NDH 旨在為企業提供這樣一個選擇,幫助它們擺脫供應商鎖定,真正實現資料自主。</a:t>
            </a:r>
          </a:p>
          <a:p>
            <a:pPr lvl="0" marL="0" indent="0">
              <a:buNone/>
            </a:pPr>
            <a:r>
              <a:rPr b="1"/>
              <a:t>我們的願景</a:t>
            </a:r>
            <a:r>
              <a:rPr/>
              <a:t>: 希望 NDH 能夠成為工業資料整合領域的事實標準,就像 Linux 在作業系統、Kubernetes 在容器編排領域的地位一樣,成為支撐未來智慧製造的基石。</a:t>
            </a:r>
          </a:p>
          <a:p>
            <a:pPr lvl="0" marL="0" indent="0">
              <a:buNone/>
            </a:pPr>
            <a:r>
              <a:rPr b="1"/>
              <a:t>行動呼籲</a:t>
            </a:r>
            <a:r>
              <a:rPr/>
              <a:t>: - </a:t>
            </a:r>
            <a:r>
              <a:rPr b="1"/>
              <a:t>立即下載試用</a:t>
            </a:r>
            <a:r>
              <a:rPr/>
              <a:t>: 從我們的 GitHub 倉庫獲取最新的程式碼。 - </a:t>
            </a:r>
            <a:r>
              <a:rPr b="1"/>
              <a:t>加入開源社群</a:t>
            </a:r>
            <a:r>
              <a:rPr/>
              <a:t>: 貢獻您的程式碼、文件或想法。 - </a:t>
            </a:r>
            <a:r>
              <a:rPr b="1"/>
              <a:t>與我們合作</a:t>
            </a:r>
            <a:r>
              <a:rPr/>
              <a:t>: 共同探索 NDH 在您所在行業的應用潛力。</a:t>
            </a:r>
          </a:p>
          <a:p>
            <a:pPr lvl="0" marL="0" indent="0">
              <a:buNone/>
            </a:pPr>
            <a:r>
              <a:rPr b="1"/>
              <a:t>讓我們一起,用開源的力量,塑造工業的未來!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第十頁:</a:t>
            </a:r>
            <a:r>
              <a:rPr b="1"/>
              <a:t> </a:t>
            </a:r>
            <a:r>
              <a:rPr b="1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 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 b="1"/>
              <a:t>謝謝聆聽</a:t>
            </a:r>
            <a:r>
              <a:rPr b="1"/>
              <a:t> </a:t>
            </a:r>
            <a:r>
              <a:rPr b="1"/>
              <a:t>&amp;</a:t>
            </a:r>
            <a:r>
              <a:rPr b="1"/>
              <a:t> </a:t>
            </a:r>
            <a:r>
              <a:rPr b="1"/>
              <a:t>Q&amp;A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 </a:t>
            </a:r>
          </a:p>
          <a:p>
            <a:pPr lvl="0" marL="0" indent="0">
              <a:buNone/>
            </a:pPr>
            <a:r>
              <a:rPr b="1"/>
              <a:t>GitHub 倉庫</a:t>
            </a:r>
            <a:r>
              <a:rPr/>
              <a:t>: </a:t>
            </a:r>
            <a:r>
              <a:rPr>
                <a:hlinkClick r:id="rId2"/>
              </a:rPr>
              <a:t>https://github.com/chchlin1018/NDH-Win-Test1</a:t>
            </a:r>
          </a:p>
          <a:p>
            <a:pPr lvl="0" marL="0" indent="0">
              <a:buNone/>
            </a:pPr>
            <a:r>
              <a:rPr b="1"/>
              <a:t>聯絡我們</a:t>
            </a:r>
            <a:r>
              <a:rPr/>
              <a:t>: (請填寫您的聯絡方式)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 b="1"/>
              <a:t>IADL</a:t>
            </a:r>
            <a:r>
              <a:rPr b="1"/>
              <a:t> </a:t>
            </a:r>
            <a:r>
              <a:rPr b="1"/>
              <a:t>&amp;</a:t>
            </a:r>
            <a:r>
              <a:rPr b="1"/>
              <a:t> </a:t>
            </a:r>
            <a:r>
              <a:rPr b="1"/>
              <a:t>NDH:</a:t>
            </a:r>
            <a:r>
              <a:rPr b="1"/>
              <a:t> </a:t>
            </a:r>
            <a:r>
              <a:rPr b="1"/>
              <a:t>新一代工業資料中樞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開源、中立、可擴展的工業 4.0 基礎設施</a:t>
            </a:r>
          </a:p>
          <a:p>
            <a:pPr lvl="0" marL="0" indent="0">
              <a:buNone/>
            </a:pPr>
            <a:r>
              <a:rPr/>
              <a:t> </a:t>
            </a:r>
          </a:p>
          <a:p>
            <a:pPr lvl="0" marL="0" indent="0">
              <a:buNone/>
            </a:pPr>
            <a:r>
              <a:rPr b="1"/>
              <a:t>作者</a:t>
            </a:r>
            <a:r>
              <a:rPr/>
              <a:t>: Manus AI </a:t>
            </a:r>
            <a:r>
              <a:rPr b="1"/>
              <a:t>日期</a:t>
            </a:r>
            <a:r>
              <a:rPr/>
              <a:t>: 2025年10月10日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第二頁:</a:t>
            </a:r>
            <a:r>
              <a:rPr b="1"/>
              <a:t> </a:t>
            </a:r>
            <a:r>
              <a:rPr b="1"/>
              <a:t>工業</a:t>
            </a:r>
            <a:r>
              <a:rPr b="1"/>
              <a:t> </a:t>
            </a:r>
            <a:r>
              <a:rPr b="1"/>
              <a:t>4.0</a:t>
            </a:r>
            <a:r>
              <a:rPr b="1"/>
              <a:t> </a:t>
            </a:r>
            <a:r>
              <a:rPr b="1"/>
              <a:t>的資料挑戰：資料孤島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在工業 4.0 的浪潮下,企業內部產生了海量的資料,但這些資料卻被困在一個個「資料孤島」中,無法自由流動和創造價值。</a:t>
            </a:r>
          </a:p>
          <a:p>
            <a:pPr lvl="0" marL="0" indent="0">
              <a:buNone/>
            </a:pPr>
            <a:r>
              <a:rPr b="1"/>
              <a:t>核心痛點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痛點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描述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系統異構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PLC、SCADA、MES、ERP、Historian</a:t>
                      </a:r>
                      <a:r>
                        <a:rPr/>
                        <a:t> </a:t>
                      </a:r>
                      <a:r>
                        <a:rPr/>
                        <a:t>等系統各自為政,資料模型和格式互不相容。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協定專有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從</a:t>
                      </a:r>
                      <a:r>
                        <a:rPr/>
                        <a:t> </a:t>
                      </a:r>
                      <a:r>
                        <a:rPr/>
                        <a:t>Modbus</a:t>
                      </a:r>
                      <a:r>
                        <a:rPr/>
                        <a:t> </a:t>
                      </a:r>
                      <a:r>
                        <a:rPr/>
                        <a:t>到</a:t>
                      </a:r>
                      <a:r>
                        <a:rPr/>
                        <a:t> </a:t>
                      </a:r>
                      <a:r>
                        <a:rPr/>
                        <a:t>OPC-DA,再到各種私有</a:t>
                      </a:r>
                      <a:r>
                        <a:rPr/>
                        <a:t> </a:t>
                      </a:r>
                      <a:r>
                        <a:rPr/>
                        <a:t>API,通訊協定五花八門,整合困難。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整合複雜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傳統的點對點整合形成了脆弱且難以維護的「義大利麵式」架構。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成本高昂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商業整合軟體的授權費用高昂,且整合專案通常耗時數月甚至數年。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 b="1"/>
                        <a:t>供應商鎖定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一旦採用特定廠商的解決方案,就被其技術生態系統深度綁定,失去技術自主權。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結果</a:t>
            </a:r>
            <a:r>
              <a:rPr/>
              <a:t>: 資料的價值難以發揮,數位轉型舉步維艱。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isualizations/data_silos_diagra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600200"/>
            <a:ext cx="7061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資料孤島示意圖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 b="1"/>
              <a:t>第三頁:</a:t>
            </a:r>
            <a:r>
              <a:rPr b="1"/>
              <a:t> </a:t>
            </a:r>
            <a:r>
              <a:rPr b="1"/>
              <a:t>我們的解決方案:</a:t>
            </a:r>
            <a:r>
              <a:rPr b="1"/>
              <a:t> </a:t>
            </a:r>
            <a:r>
              <a:rPr b="1"/>
              <a:t>NDH</a:t>
            </a:r>
            <a:r>
              <a:rPr b="1"/>
              <a:t> </a:t>
            </a:r>
            <a:r>
              <a:rPr b="1"/>
              <a:t>+</a:t>
            </a:r>
            <a:r>
              <a:rPr b="1"/>
              <a:t> </a:t>
            </a:r>
            <a:r>
              <a:rPr b="1"/>
              <a:t>IADL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為了徹底打破資料孤島,我們提出了以 </a:t>
            </a:r>
            <a:r>
              <a:rPr b="1"/>
              <a:t>NDH (Neutral Data Hub)</a:t>
            </a:r>
            <a:r>
              <a:rPr/>
              <a:t> 為核心,以 </a:t>
            </a:r>
            <a:r>
              <a:rPr b="1"/>
              <a:t>IADL (Industrial Asset Data Language)</a:t>
            </a:r>
            <a:r>
              <a:rPr/>
              <a:t> 為標準的全新解決方案。</a:t>
            </a:r>
          </a:p>
          <a:p>
            <a:pPr lvl="1"/>
            <a:r>
              <a:rPr b="1"/>
              <a:t>NDH (Neutral Data Hub)</a:t>
            </a:r>
            <a:r>
              <a:rPr/>
              <a:t>: 一個中立的、開源的資料中樞,充當 OT (營運技術) 和 IT (資訊技術) 之間的橋樑。它不屬於任何供應商,確保資料的公正流動。</a:t>
            </a:r>
          </a:p>
          <a:p>
            <a:pPr lvl="1"/>
            <a:r>
              <a:rPr b="1"/>
              <a:t>IADL (Industrial Asset Data Language)</a:t>
            </a:r>
            <a:r>
              <a:rPr/>
              <a:t>: 一種標準化的工業資產資料語言,為來自不同系統的資料提供統一的、易於理解的語義模型,從根本上解決資料異構性問題。</a:t>
            </a:r>
          </a:p>
          <a:p>
            <a:pPr lvl="0" marL="0" indent="0">
              <a:buNone/>
            </a:pPr>
            <a:r>
              <a:rPr b="1"/>
              <a:t>核心價值: 「一次連接,到處使用」</a:t>
            </a:r>
          </a:p>
          <a:p>
            <a:pPr lvl="0" marL="0" indent="0">
              <a:buNone/>
            </a:pPr>
            <a:r>
              <a:rPr/>
              <a:t>將所有系統連接到 NDH,資料在內部自動轉換為標準的 IADL 格式。任何需要資料的應用程式只需從 NDH 訂閱即可,無需關心底層系統的複雜性。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2025-10-10T08:05:54Z</dcterms:created>
  <dcterms:modified xsi:type="dcterms:W3CDTF">2025-10-10T08:05:54Z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