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5E725-ECB3-4BB1-ADC3-55E38F2D172C}" v="2" dt="2023-05-30T09:21:23.330"/>
    <p1510:client id="{41759615-5719-47D6-98C7-BC2B6497FDBC}" v="66" dt="2023-05-29T14:53:07.2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A7179-E6EA-AE6E-B541-586056966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DED2E2-BB74-B4EF-008E-903BBE21B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60897-3097-F2A9-5E36-11158497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C506-3F88-43CE-869B-3C0CAB562E3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F37F0-2C53-CB79-791A-BD909115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E834B-BE4A-6162-17F3-EA8EDCC5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EA8-7FD3-44B8-9943-A98FC69BF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7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280A3-C999-504F-E011-7C375D2D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16A5B0-CCAA-DF3F-D445-3DA613626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E64E8-993E-CCC2-2BDF-48E0E382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C506-3F88-43CE-869B-3C0CAB562E3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168C4-847E-F470-F3E5-59CBF420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506E9-40E6-7997-7998-DA53D049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EA8-7FD3-44B8-9943-A98FC69BF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1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892BF7-0390-606F-1754-05D97949B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F430A6-6514-6129-44DB-809ECB44A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4BEC7-9894-1F5E-2247-680BEF81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C506-3F88-43CE-869B-3C0CAB562E3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EF054-4ED7-FEFC-3FA9-DED962D9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74531-8FC0-9067-34CB-2DFE0F08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EA8-7FD3-44B8-9943-A98FC69BF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4805B-3281-3C41-FA68-601D9DE1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A24D9A-4827-E785-B41F-8169D6BC1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FCE12-FF5C-C63C-C144-7A067751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C506-3F88-43CE-869B-3C0CAB562E3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DC060-3BAF-822D-CDE1-336AF127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42903-875E-AEFE-00ED-AD3045B0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EA8-7FD3-44B8-9943-A98FC69BF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6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7D5C0-4CF7-8682-9E95-060BBDB7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3E014-9B73-2B64-83C1-FE3894A5B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F819F-5DC7-98B2-E4A3-24D650F9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C506-3F88-43CE-869B-3C0CAB562E3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01D1A-9214-D955-80DD-9F63327F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8DA79-3C24-62A2-FACB-A88B7464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EA8-7FD3-44B8-9943-A98FC69BF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9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8E881-27C9-297C-737A-677DAE76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CD6B9-98AF-4184-59E5-AE6501EBB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5BC9C7-272F-5124-F5A1-39ACA8AAD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6129F0-62EC-E0CF-7D2E-1225BAC0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C506-3F88-43CE-869B-3C0CAB562E3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33386-4A4E-D986-4009-50363E3B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991FE-B552-FF5E-7488-DB9AC0BB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EA8-7FD3-44B8-9943-A98FC69BF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40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99A2A-7B1C-0F38-A1F2-8BB7A896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0F4F2-539A-4452-85F2-501152D47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CE37D4-182A-5277-36F2-115F3F7EB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BDB3A4-232E-0173-F957-979387B78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3D3EAC-B8AF-BF35-A9A9-82D53842E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B6D8DA-6473-752D-A6B5-C60E73A8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C506-3F88-43CE-869B-3C0CAB562E3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CF318D-CE85-5A21-36B8-F65102AE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510597-9437-9BD3-16F6-E7D24700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EA8-7FD3-44B8-9943-A98FC69BF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15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728B6-362A-A433-EE64-48E01BC4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C9211A-5E9E-8C5B-5FCF-27C3054C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C506-3F88-43CE-869B-3C0CAB562E3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D015F9-F2FC-D7E5-A212-681B7CC0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DD7FD4-3A2A-B150-B5B5-E55F2A17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EA8-7FD3-44B8-9943-A98FC69BF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78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445E46-30FF-8D01-95DB-BC70258E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C506-3F88-43CE-869B-3C0CAB562E3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858D1D-DB67-1A5C-8305-735AE587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73F3DC-BB08-02B9-4998-E997E131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EA8-7FD3-44B8-9943-A98FC69BF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64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4DB2C-E908-62D5-87C7-6F86F0CC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90D7A-4F44-89C0-0210-65CDBB31F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3D6DCF-6B34-9363-C082-0E96EF1FE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E0E3F-AEFB-9B73-3C2A-B015272E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C506-3F88-43CE-869B-3C0CAB562E3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6DCB6-2463-6D03-961E-6E203BE7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AFCB7-A92A-194C-E7F7-E89D4A79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EA8-7FD3-44B8-9943-A98FC69BF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47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59C2B-AAD3-93F3-D478-D827097F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FED135-BD14-A4D2-583D-6A6BAE841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741040-CAF4-A044-04C3-44854EA5A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0A9050-3DCA-BE34-B706-A8D86BB1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C506-3F88-43CE-869B-3C0CAB562E3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66AB8-713F-9983-7682-D838B3A5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70508B-5656-802C-812C-70A70304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6EEA8-7FD3-44B8-9943-A98FC69BF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1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D8AF62-F1B8-EC21-9798-EE7DA5F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24F69-AE1A-1EF1-6636-4F118B17D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EB71A-18FA-3DBD-8B79-D6DD693BB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7C506-3F88-43CE-869B-3C0CAB562E3C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A8A83-0004-48F7-8499-8A85CA9A7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58EBA-10C7-937C-39FC-A37570F41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6EEA8-7FD3-44B8-9943-A98FC69BF8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9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833952-2D67-AA19-AEE3-25B3CFA16D11}"/>
              </a:ext>
            </a:extLst>
          </p:cNvPr>
          <p:cNvSpPr txBox="1"/>
          <p:nvPr/>
        </p:nvSpPr>
        <p:spPr>
          <a:xfrm>
            <a:off x="353081" y="385011"/>
            <a:ext cx="114858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알고리즘의 내부의 모든 로직까지 판단하기를 힘들다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결국 반복을 하게 되므로 반복을 하는 횟수만을 기준으로 하나의 단위를 기반으로 하여 계산하는 것이</a:t>
            </a:r>
            <a:endParaRPr lang="en-US" altLang="ko-KR" dirty="0"/>
          </a:p>
          <a:p>
            <a:r>
              <a:rPr lang="ko-KR" altLang="en-US" dirty="0" err="1"/>
              <a:t>빅오</a:t>
            </a:r>
            <a:r>
              <a:rPr lang="ko-KR" altLang="en-US" dirty="0"/>
              <a:t> 표기법이다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대부분의 </a:t>
            </a:r>
            <a:r>
              <a:rPr lang="ko-KR" altLang="en-US" dirty="0" err="1"/>
              <a:t>빅오표기법에는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이 들어가는 쉽게 설명하자면 변수나 데이터를 </a:t>
            </a:r>
            <a:r>
              <a:rPr lang="en-US" altLang="ko-KR" dirty="0"/>
              <a:t>N</a:t>
            </a:r>
            <a:r>
              <a:rPr lang="ko-KR" altLang="en-US" dirty="0"/>
              <a:t>으로 보고 그 횟수만큼 반복하게</a:t>
            </a:r>
            <a:endParaRPr lang="en-US" altLang="ko-KR" dirty="0"/>
          </a:p>
          <a:p>
            <a:r>
              <a:rPr lang="ko-KR" altLang="en-US" dirty="0"/>
              <a:t>되면 </a:t>
            </a:r>
            <a:r>
              <a:rPr lang="en-US" altLang="ko-KR" dirty="0"/>
              <a:t>O(N)</a:t>
            </a:r>
            <a:r>
              <a:rPr lang="ko-KR" altLang="en-US" dirty="0"/>
              <a:t>이라고 표기한다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6F286DD-F04A-8B69-B5F9-3F2D67784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6" y="2711303"/>
            <a:ext cx="4229690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9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1F5D5D-FFCD-3FDA-DD94-5B06A6E1AD22}"/>
              </a:ext>
            </a:extLst>
          </p:cNvPr>
          <p:cNvSpPr txBox="1"/>
          <p:nvPr/>
        </p:nvSpPr>
        <p:spPr>
          <a:xfrm>
            <a:off x="771525" y="44596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Pivot = 3</a:t>
            </a:r>
          </a:p>
          <a:p>
            <a:r>
              <a:rPr lang="en-US" altLang="ko-KR" dirty="0" err="1"/>
              <a:t>Leftindex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</a:p>
          <a:p>
            <a:r>
              <a:rPr lang="en-US" altLang="ko-KR" dirty="0" err="1"/>
              <a:t>Rightindex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9906312-E927-D13B-EA12-6EE72F8E3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536919"/>
              </p:ext>
            </p:extLst>
          </p:nvPr>
        </p:nvGraphicFramePr>
        <p:xfrm>
          <a:off x="1108078" y="1492250"/>
          <a:ext cx="6502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741626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67989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42008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44898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31031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8542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65917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11854439"/>
                    </a:ext>
                  </a:extLst>
                </a:gridCol>
              </a:tblGrid>
              <a:tr h="274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17319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9B25E4F-EF65-3457-4B5A-469F800F2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103588"/>
              </p:ext>
            </p:extLst>
          </p:nvPr>
        </p:nvGraphicFramePr>
        <p:xfrm>
          <a:off x="1108078" y="2259524"/>
          <a:ext cx="6502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741626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67989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42008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44898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31031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8542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65917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11854439"/>
                    </a:ext>
                  </a:extLst>
                </a:gridCol>
              </a:tblGrid>
              <a:tr h="274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17319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3FACD0C-D799-6AFD-CC61-DE77BC2A1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234706"/>
              </p:ext>
            </p:extLst>
          </p:nvPr>
        </p:nvGraphicFramePr>
        <p:xfrm>
          <a:off x="1108078" y="3063240"/>
          <a:ext cx="6502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741626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67989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42008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44898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31031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8542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65917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11854439"/>
                    </a:ext>
                  </a:extLst>
                </a:gridCol>
              </a:tblGrid>
              <a:tr h="274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17319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440499F-3A22-C177-E667-8D5D8A5A3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58080"/>
              </p:ext>
            </p:extLst>
          </p:nvPr>
        </p:nvGraphicFramePr>
        <p:xfrm>
          <a:off x="1108078" y="3866956"/>
          <a:ext cx="6502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741626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67989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42008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44898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31031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8542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65917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11854439"/>
                    </a:ext>
                  </a:extLst>
                </a:gridCol>
              </a:tblGrid>
              <a:tr h="274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173198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13C903-3B4E-1156-75FC-67F79BD5429B}"/>
              </a:ext>
            </a:extLst>
          </p:cNvPr>
          <p:cNvSpPr/>
          <p:nvPr/>
        </p:nvSpPr>
        <p:spPr>
          <a:xfrm>
            <a:off x="1028700" y="3662534"/>
            <a:ext cx="2514600" cy="7746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E0C896-FD6B-349C-4F43-92694205D586}"/>
              </a:ext>
            </a:extLst>
          </p:cNvPr>
          <p:cNvSpPr/>
          <p:nvPr/>
        </p:nvSpPr>
        <p:spPr>
          <a:xfrm flipH="1">
            <a:off x="3556000" y="3662533"/>
            <a:ext cx="4054477" cy="7746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4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1F5D5D-FFCD-3FDA-DD94-5B06A6E1AD22}"/>
              </a:ext>
            </a:extLst>
          </p:cNvPr>
          <p:cNvSpPr txBox="1"/>
          <p:nvPr/>
        </p:nvSpPr>
        <p:spPr>
          <a:xfrm>
            <a:off x="771525" y="44596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Pivot = 3</a:t>
            </a:r>
          </a:p>
          <a:p>
            <a:r>
              <a:rPr lang="en-US" altLang="ko-KR" dirty="0" err="1"/>
              <a:t>Leftindex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</a:p>
          <a:p>
            <a:r>
              <a:rPr lang="en-US" altLang="ko-KR" dirty="0" err="1"/>
              <a:t>Rightindex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614854-6BCE-6092-BFED-CCC2F289A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78853"/>
              </p:ext>
            </p:extLst>
          </p:nvPr>
        </p:nvGraphicFramePr>
        <p:xfrm>
          <a:off x="838200" y="1482725"/>
          <a:ext cx="2438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172128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374468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94074736"/>
                    </a:ext>
                  </a:extLst>
                </a:gridCol>
              </a:tblGrid>
              <a:tr h="274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74372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DB73B11-C3B7-C7F3-1608-D1FFDB29C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733687"/>
              </p:ext>
            </p:extLst>
          </p:nvPr>
        </p:nvGraphicFramePr>
        <p:xfrm>
          <a:off x="838200" y="2206625"/>
          <a:ext cx="2438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172128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374468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94074736"/>
                    </a:ext>
                  </a:extLst>
                </a:gridCol>
              </a:tblGrid>
              <a:tr h="274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74372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3D7C16-8062-7D2A-50ED-76344AD51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969593"/>
              </p:ext>
            </p:extLst>
          </p:nvPr>
        </p:nvGraphicFramePr>
        <p:xfrm>
          <a:off x="838200" y="2930525"/>
          <a:ext cx="2438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172128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374468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94074736"/>
                    </a:ext>
                  </a:extLst>
                </a:gridCol>
              </a:tblGrid>
              <a:tr h="274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74372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73C6954-3857-2B32-5D1A-142387DD09AA}"/>
              </a:ext>
            </a:extLst>
          </p:cNvPr>
          <p:cNvSpPr/>
          <p:nvPr/>
        </p:nvSpPr>
        <p:spPr>
          <a:xfrm>
            <a:off x="838200" y="2787113"/>
            <a:ext cx="1619250" cy="7746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239B1A-1946-4C8B-CBF0-BDD048CEEF8F}"/>
              </a:ext>
            </a:extLst>
          </p:cNvPr>
          <p:cNvSpPr/>
          <p:nvPr/>
        </p:nvSpPr>
        <p:spPr>
          <a:xfrm>
            <a:off x="2466975" y="2787113"/>
            <a:ext cx="809625" cy="7746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A0448F2-596D-CA7F-AED0-826791272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35009"/>
              </p:ext>
            </p:extLst>
          </p:nvPr>
        </p:nvGraphicFramePr>
        <p:xfrm>
          <a:off x="841375" y="4806950"/>
          <a:ext cx="1625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6504486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6310919"/>
                    </a:ext>
                  </a:extLst>
                </a:gridCol>
              </a:tblGrid>
              <a:tr h="274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1817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85DF4FD-76CC-0C49-E440-CECA4AE3A279}"/>
              </a:ext>
            </a:extLst>
          </p:cNvPr>
          <p:cNvSpPr txBox="1"/>
          <p:nvPr/>
        </p:nvSpPr>
        <p:spPr>
          <a:xfrm>
            <a:off x="704850" y="391985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Leftindex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</a:p>
          <a:p>
            <a:r>
              <a:rPr lang="en-US" altLang="ko-KR" dirty="0" err="1"/>
              <a:t>Rightindex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F3E8DE-3ED9-42D3-F44A-E3EAEE8228A1}"/>
              </a:ext>
            </a:extLst>
          </p:cNvPr>
          <p:cNvSpPr txBox="1"/>
          <p:nvPr/>
        </p:nvSpPr>
        <p:spPr>
          <a:xfrm>
            <a:off x="657225" y="552367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Leftindex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</a:p>
          <a:p>
            <a:r>
              <a:rPr lang="en-US" altLang="ko-KR" dirty="0" err="1"/>
              <a:t>Rightindex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 </a:t>
            </a:r>
            <a:r>
              <a:rPr lang="ko-KR" altLang="en-US" dirty="0"/>
              <a:t>애초에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B677DA-EB14-4762-A162-BF68EE89DC55}"/>
              </a:ext>
            </a:extLst>
          </p:cNvPr>
          <p:cNvSpPr/>
          <p:nvPr/>
        </p:nvSpPr>
        <p:spPr>
          <a:xfrm>
            <a:off x="838199" y="4595496"/>
            <a:ext cx="809625" cy="7746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AB17AE-66AC-0F57-CFB7-C87E5B2F4537}"/>
              </a:ext>
            </a:extLst>
          </p:cNvPr>
          <p:cNvSpPr/>
          <p:nvPr/>
        </p:nvSpPr>
        <p:spPr>
          <a:xfrm>
            <a:off x="1647824" y="4605118"/>
            <a:ext cx="809625" cy="7746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6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833952-2D67-AA19-AEE3-25B3CFA16D11}"/>
              </a:ext>
            </a:extLst>
          </p:cNvPr>
          <p:cNvSpPr txBox="1"/>
          <p:nvPr/>
        </p:nvSpPr>
        <p:spPr>
          <a:xfrm>
            <a:off x="353081" y="385011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이때 다음과 같은 함수가 있고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CE5F92-B3A0-C0C2-D29D-2D61771BF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9" y="892879"/>
            <a:ext cx="6192114" cy="27531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2DB9F0-A8E4-A609-1575-F018C8D3F62C}"/>
              </a:ext>
            </a:extLst>
          </p:cNvPr>
          <p:cNvSpPr txBox="1"/>
          <p:nvPr/>
        </p:nvSpPr>
        <p:spPr>
          <a:xfrm>
            <a:off x="227186" y="3840374"/>
            <a:ext cx="114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그것이 다른 반복문안에서 실행된다고 하더라도 저 </a:t>
            </a:r>
            <a:r>
              <a:rPr lang="en-US" altLang="ko-KR" dirty="0"/>
              <a:t>Function</a:t>
            </a:r>
            <a:r>
              <a:rPr lang="ko-KR" altLang="en-US" dirty="0"/>
              <a:t>은 </a:t>
            </a:r>
            <a:r>
              <a:rPr lang="en-US" altLang="ko-KR" dirty="0"/>
              <a:t>0(20)</a:t>
            </a:r>
            <a:r>
              <a:rPr lang="ko-KR" altLang="en-US" dirty="0"/>
              <a:t>으로 표현될 수 있고 아래쪽의 로직은 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C42438-42F4-C955-9296-08509411D89D}"/>
              </a:ext>
            </a:extLst>
          </p:cNvPr>
          <p:cNvSpPr txBox="1"/>
          <p:nvPr/>
        </p:nvSpPr>
        <p:spPr>
          <a:xfrm>
            <a:off x="4938335" y="4354368"/>
            <a:ext cx="7071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각각의 로직에 의해서 판단되게 된다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ko-KR" altLang="en-US" dirty="0" err="1"/>
              <a:t>빅오는</a:t>
            </a:r>
            <a:r>
              <a:rPr lang="ko-KR" altLang="en-US" dirty="0"/>
              <a:t> 하나의 </a:t>
            </a:r>
            <a:r>
              <a:rPr lang="en-US" altLang="ko-KR" dirty="0"/>
              <a:t>N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비롯되는 것이지 그 변수 이외의 것을 모두 계산하지는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로직을 한번에 계산하여 처리하려고 하면 끝도 없기 때문이다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1C28675-442E-649D-F97F-C6CB76BBD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9" y="4298724"/>
            <a:ext cx="4305901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2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ECFFE2C-5F2F-E9B6-25AB-84CD1C003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1" y="378172"/>
            <a:ext cx="11217078" cy="25274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230367-100B-D1D7-B676-F051DA450072}"/>
              </a:ext>
            </a:extLst>
          </p:cNvPr>
          <p:cNvSpPr txBox="1"/>
          <p:nvPr/>
        </p:nvSpPr>
        <p:spPr>
          <a:xfrm>
            <a:off x="309001" y="291059"/>
            <a:ext cx="1201643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수학적으로 표현하면 아래와 같은데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쉽게 설명하자면 </a:t>
            </a:r>
            <a:r>
              <a:rPr lang="ko-KR" altLang="en-US" dirty="0" err="1"/>
              <a:t>어떤변수</a:t>
            </a:r>
            <a:r>
              <a:rPr lang="ko-KR" altLang="en-US" dirty="0"/>
              <a:t> </a:t>
            </a:r>
            <a:r>
              <a:rPr lang="en-US" altLang="ko-KR" dirty="0"/>
              <a:t>0 </a:t>
            </a:r>
            <a:r>
              <a:rPr lang="ko-KR" altLang="en-US" dirty="0"/>
              <a:t>이상인 양수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ko-KR" altLang="en-US" dirty="0" err="1"/>
              <a:t>반복문내부에</a:t>
            </a:r>
            <a:r>
              <a:rPr lang="ko-KR" altLang="en-US" dirty="0"/>
              <a:t> 작용한다고 </a:t>
            </a:r>
            <a:r>
              <a:rPr lang="ko-KR" altLang="en-US" dirty="0" err="1"/>
              <a:t>했을때</a:t>
            </a:r>
            <a:r>
              <a:rPr lang="ko-KR" altLang="en-US" dirty="0"/>
              <a:t> </a:t>
            </a:r>
            <a:r>
              <a:rPr lang="ko-KR" altLang="en-US" dirty="0" err="1"/>
              <a:t>그보다큰</a:t>
            </a:r>
            <a:r>
              <a:rPr lang="ko-KR" altLang="en-US" dirty="0"/>
              <a:t> </a:t>
            </a:r>
            <a:r>
              <a:rPr lang="ko-KR" altLang="en-US" dirty="0" err="1"/>
              <a:t>다른변수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과 가 있다고 </a:t>
            </a:r>
            <a:endParaRPr lang="en-US" altLang="ko-KR" dirty="0"/>
          </a:p>
          <a:p>
            <a:r>
              <a:rPr lang="ko-KR" altLang="en-US" dirty="0" err="1"/>
              <a:t>하더</a:t>
            </a:r>
            <a:r>
              <a:rPr lang="en-US" altLang="ko-KR" dirty="0"/>
              <a:t> </a:t>
            </a:r>
            <a:r>
              <a:rPr lang="ko-KR" altLang="en-US" dirty="0"/>
              <a:t>라도 결국 </a:t>
            </a:r>
            <a:r>
              <a:rPr lang="en-US" altLang="ko-KR" dirty="0"/>
              <a:t>N</a:t>
            </a:r>
            <a:r>
              <a:rPr lang="ko-KR" altLang="en-US" dirty="0" err="1"/>
              <a:t>에의해서</a:t>
            </a:r>
            <a:r>
              <a:rPr lang="ko-KR" altLang="en-US" dirty="0"/>
              <a:t> 시간이 </a:t>
            </a:r>
            <a:r>
              <a:rPr lang="ko-KR" altLang="en-US" dirty="0" err="1"/>
              <a:t>결정된다는것을</a:t>
            </a:r>
            <a:r>
              <a:rPr lang="ko-KR" altLang="en-US" dirty="0"/>
              <a:t> 의미한다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이런식의</a:t>
            </a:r>
            <a:r>
              <a:rPr lang="ko-KR" altLang="en-US" dirty="0"/>
              <a:t> 표현을 사용하는 이유는 다음과 같다</a:t>
            </a:r>
            <a:r>
              <a:rPr lang="en-US" altLang="ko-KR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34E20-F8C5-AD97-6D0C-39FB1162AE0B}"/>
              </a:ext>
            </a:extLst>
          </p:cNvPr>
          <p:cNvSpPr txBox="1"/>
          <p:nvPr/>
        </p:nvSpPr>
        <p:spPr>
          <a:xfrm>
            <a:off x="5756424" y="4339088"/>
            <a:ext cx="61614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다음과 같이 </a:t>
            </a:r>
            <a:r>
              <a:rPr lang="en-US" altLang="ko-KR" dirty="0"/>
              <a:t>N</a:t>
            </a:r>
            <a:r>
              <a:rPr lang="ko-KR" altLang="en-US" dirty="0"/>
              <a:t>에 </a:t>
            </a:r>
            <a:r>
              <a:rPr lang="en-US" altLang="ko-KR" dirty="0"/>
              <a:t>-3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하거나 내부의 함수가 있다고 </a:t>
            </a:r>
            <a:endParaRPr lang="en-US" altLang="ko-KR" dirty="0"/>
          </a:p>
          <a:p>
            <a:r>
              <a:rPr lang="ko-KR" altLang="en-US" dirty="0"/>
              <a:t>하더라도 결국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1000000000000000</a:t>
            </a:r>
            <a:r>
              <a:rPr lang="ko-KR" altLang="en-US" dirty="0"/>
              <a:t>같은 무한대의 숫자라고 한다면 크게 의미가 없다는 이야기와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마찬가지로 </a:t>
            </a:r>
            <a:r>
              <a:rPr lang="en-US" altLang="ko-KR" dirty="0"/>
              <a:t>3 * </a:t>
            </a:r>
            <a:r>
              <a:rPr lang="ko-KR" altLang="en-US" dirty="0"/>
              <a:t>했으니 </a:t>
            </a:r>
            <a:r>
              <a:rPr lang="en-US" altLang="ko-KR" dirty="0"/>
              <a:t>3N</a:t>
            </a:r>
            <a:r>
              <a:rPr lang="ko-KR" altLang="en-US" dirty="0"/>
              <a:t>이 </a:t>
            </a:r>
            <a:r>
              <a:rPr lang="ko-KR" altLang="en-US" dirty="0" err="1"/>
              <a:t>아니냐고</a:t>
            </a:r>
            <a:r>
              <a:rPr lang="ko-KR" altLang="en-US" dirty="0"/>
              <a:t> 생각할 수 있지만 </a:t>
            </a:r>
            <a:endParaRPr lang="en-US" altLang="ko-KR" dirty="0"/>
          </a:p>
          <a:p>
            <a:r>
              <a:rPr lang="ko-KR" altLang="en-US" dirty="0"/>
              <a:t>그래봐야 </a:t>
            </a:r>
            <a:r>
              <a:rPr lang="en-US" altLang="ko-KR" dirty="0"/>
              <a:t>N</a:t>
            </a:r>
            <a:r>
              <a:rPr lang="ko-KR" altLang="en-US" dirty="0"/>
              <a:t>에 의해서 숫자가 </a:t>
            </a:r>
            <a:r>
              <a:rPr lang="ko-KR" altLang="en-US" dirty="0" err="1"/>
              <a:t>증하는것이므로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을 기준으로</a:t>
            </a:r>
            <a:r>
              <a:rPr lang="en-US" altLang="ko-KR" dirty="0"/>
              <a:t> </a:t>
            </a:r>
            <a:r>
              <a:rPr lang="ko-KR" altLang="en-US" dirty="0"/>
              <a:t>표현하는 방법을 의미한다</a:t>
            </a:r>
            <a:r>
              <a:rPr lang="en-US" altLang="ko-KR" dirty="0"/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AB51BCD-7D6B-5643-1E1B-D174DFB2A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80" y="4215488"/>
            <a:ext cx="5468113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2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2968E2-25FA-7EC8-E98A-4FF62949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41" y="1524180"/>
            <a:ext cx="8049748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1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F207A4-97DA-D6F9-7DB6-30D003D2E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6" y="247206"/>
            <a:ext cx="9554908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7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CEB47F-313D-AEBE-103F-8CECCB0E0BB5}"/>
              </a:ext>
            </a:extLst>
          </p:cNvPr>
          <p:cNvSpPr txBox="1"/>
          <p:nvPr/>
        </p:nvSpPr>
        <p:spPr>
          <a:xfrm>
            <a:off x="425617" y="434415"/>
            <a:ext cx="1159994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즉 </a:t>
            </a:r>
            <a:r>
              <a:rPr lang="en-US" altLang="ko-KR" dirty="0"/>
              <a:t>O(3n * 2n - 3) </a:t>
            </a:r>
            <a:r>
              <a:rPr lang="ko-KR" altLang="en-US" dirty="0"/>
              <a:t>등 눈에 곧바로 보이는 </a:t>
            </a:r>
            <a:r>
              <a:rPr lang="en-US" altLang="ko-KR" dirty="0"/>
              <a:t>3</a:t>
            </a:r>
            <a:r>
              <a:rPr lang="ko-KR" altLang="en-US" dirty="0"/>
              <a:t>곱했는데</a:t>
            </a:r>
            <a:r>
              <a:rPr lang="en-US" altLang="ko-KR" dirty="0"/>
              <a:t>? +5</a:t>
            </a:r>
            <a:r>
              <a:rPr lang="ko-KR" altLang="en-US" dirty="0"/>
              <a:t>했네 이런 것들이 결국에는 </a:t>
            </a:r>
            <a:r>
              <a:rPr lang="en-US" altLang="ko-KR" dirty="0"/>
              <a:t>N</a:t>
            </a:r>
            <a:r>
              <a:rPr lang="ko-KR" altLang="en-US" dirty="0"/>
              <a:t>을 기반으로 증가하는 것이기 때문에 결국 </a:t>
            </a:r>
            <a:r>
              <a:rPr lang="en-US" altLang="ko-KR" dirty="0"/>
              <a:t>N</a:t>
            </a:r>
            <a:r>
              <a:rPr lang="ko-KR" altLang="en-US" dirty="0" err="1"/>
              <a:t>에의해서</a:t>
            </a:r>
            <a:r>
              <a:rPr lang="ko-KR" altLang="en-US" dirty="0"/>
              <a:t> 실행시간이 결정된다는 것을 간단하게 표기하기 위한 것이다</a:t>
            </a:r>
            <a:r>
              <a:rPr lang="en-US" altLang="ko-KR" dirty="0"/>
              <a:t>. </a:t>
            </a:r>
            <a:r>
              <a:rPr lang="ko-KR" altLang="en-US" dirty="0"/>
              <a:t>그리고 저 </a:t>
            </a:r>
            <a:r>
              <a:rPr lang="en-US" altLang="ko-KR" dirty="0"/>
              <a:t>N</a:t>
            </a:r>
            <a:r>
              <a:rPr lang="ko-KR" altLang="en-US" dirty="0"/>
              <a:t>의 횟수를 줄이는 것을 목적으로 알고리즘을 바라보는 것이 </a:t>
            </a:r>
            <a:r>
              <a:rPr lang="en-US" altLang="ko-KR" dirty="0"/>
              <a:t>Big-0</a:t>
            </a:r>
            <a:r>
              <a:rPr lang="ko-KR" altLang="en-US" dirty="0"/>
              <a:t>표기법 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l"/>
            <a:r>
              <a:rPr lang="ko-KR" altLang="en-US" dirty="0"/>
              <a:t>이걸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특정 알고리즘의 시간 복잡도가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O(n)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일 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일반적으로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'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알고리즘의 런타임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(runtime)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이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O(n)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이다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’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 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또는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'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알고리즘의 시간 복잡도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(time complexity)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가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O(n)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Spoqa Han Sans"/>
              </a:rPr>
              <a:t>이다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Spoqa Han Sans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 등으로 말한다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pPr algn="l"/>
            <a:endParaRPr lang="en-US" altLang="ko-KR" dirty="0">
              <a:solidFill>
                <a:srgbClr val="555555"/>
              </a:solidFill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여기서 중요한 포인트는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Apple SD Gothic Neo"/>
              </a:rPr>
              <a:t>상한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pple SD Gothic Neo"/>
              </a:rPr>
              <a:t>=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Apple SD Gothic Neo"/>
              </a:rPr>
              <a:t>최악의 경우 와 </a:t>
            </a:r>
            <a:r>
              <a:rPr lang="ko-KR" altLang="en-US" b="1" i="0" dirty="0">
                <a:solidFill>
                  <a:srgbClr val="EE2323"/>
                </a:solidFill>
                <a:effectLst/>
                <a:latin typeface="Apple SD Gothic Neo"/>
              </a:rPr>
              <a:t>혼동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Apple SD Gothic Neo"/>
              </a:rPr>
              <a:t>하는 것이다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빅오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표기법은 정확하게 쓰기에는 너무 길고 복잡한 함수를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"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적당히 정확하게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"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표현하는 방법일 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최악의 경우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/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평균적인 경우의 시간 복잡도와는 아무런 관계가 없는 개념이다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/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algn="l"/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즉 </a:t>
            </a:r>
            <a:r>
              <a:rPr lang="ko-KR" altLang="en-US" dirty="0" err="1">
                <a:solidFill>
                  <a:srgbClr val="333333"/>
                </a:solidFill>
                <a:latin typeface="Apple SD Gothic Neo"/>
              </a:rPr>
              <a:t>개선해야할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N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을 명확하게 </a:t>
            </a:r>
            <a:r>
              <a:rPr lang="ko-KR" altLang="en-US" dirty="0" err="1">
                <a:solidFill>
                  <a:srgbClr val="333333"/>
                </a:solidFill>
                <a:latin typeface="Apple SD Gothic Neo"/>
              </a:rPr>
              <a:t>하고자하는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 알고리즘 표기법일 뿐이다</a:t>
            </a: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.</a:t>
            </a:r>
          </a:p>
          <a:p>
            <a:pPr algn="l"/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빅오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표기는 복잡하 함수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f(n)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이 있을 경우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Apple SD Gothic Neo"/>
              </a:rPr>
              <a:t>이 함수의 실행 </a:t>
            </a:r>
            <a:r>
              <a:rPr lang="ko-KR" altLang="en-US" b="1" i="0" dirty="0">
                <a:solidFill>
                  <a:srgbClr val="009A87"/>
                </a:solidFill>
                <a:effectLst/>
                <a:latin typeface="Apple SD Gothic Neo"/>
              </a:rPr>
              <a:t>상한과 하한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Apple SD Gothic Neo"/>
              </a:rPr>
              <a:t>을 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Apple SD Gothic Neo"/>
              </a:rPr>
              <a:t>의미힌다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즉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가장 빨리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실행될때가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하한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가장 늦게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실행될때가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상한을 뜻한다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이 중 가장 늦게 실행될 때를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빅오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(O),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가장 빨리 실행될 때를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빅오메가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(Ω),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평균을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빅세타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(θ)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로 지칭한다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이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작을때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즉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n0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이하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일때의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값이 작은 경우는 무시하며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! </a:t>
            </a:r>
            <a:r>
              <a:rPr lang="ko-KR" altLang="en-US" b="1" i="0" dirty="0" err="1">
                <a:solidFill>
                  <a:srgbClr val="333333"/>
                </a:solidFill>
                <a:effectLst/>
                <a:latin typeface="Apple SD Gothic Neo"/>
              </a:rPr>
              <a:t>빅오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Apple SD Gothic Neo"/>
              </a:rPr>
              <a:t> 표기법은 </a:t>
            </a:r>
            <a:r>
              <a:rPr lang="en-US" altLang="ko-KR" b="1" i="0" dirty="0">
                <a:solidFill>
                  <a:srgbClr val="009A87"/>
                </a:solidFill>
                <a:effectLst/>
                <a:latin typeface="Apple SD Gothic Neo"/>
              </a:rPr>
              <a:t>n</a:t>
            </a:r>
            <a:r>
              <a:rPr lang="ko-KR" altLang="en-US" b="1" i="0" dirty="0">
                <a:solidFill>
                  <a:srgbClr val="009A87"/>
                </a:solidFill>
                <a:effectLst/>
                <a:latin typeface="Apple SD Gothic Neo"/>
              </a:rPr>
              <a:t>이 매우 클 때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Apple SD Gothic Neo"/>
              </a:rPr>
              <a:t>의 전체적인 큰 그림에 집중한다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/>
            <a:endParaRPr lang="en-US" altLang="ko-KR" b="1" dirty="0">
              <a:solidFill>
                <a:srgbClr val="333333"/>
              </a:solidFill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그러니까 자꾸 알고리즘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판단할때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 최악 최선의 상황을 계산할 필요가 없는 것이다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평균적으로 대략 </a:t>
            </a: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N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을 기반으로 </a:t>
            </a:r>
            <a:r>
              <a:rPr lang="ko-KR" altLang="en-US" dirty="0" err="1">
                <a:solidFill>
                  <a:srgbClr val="333333"/>
                </a:solidFill>
                <a:latin typeface="Apple SD Gothic Neo"/>
              </a:rPr>
              <a:t>처리된다는것을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 의미한다</a:t>
            </a: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45690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18631B-9D7D-13EF-59D8-7215E1E74866}"/>
              </a:ext>
            </a:extLst>
          </p:cNvPr>
          <p:cNvSpPr txBox="1"/>
          <p:nvPr/>
        </p:nvSpPr>
        <p:spPr>
          <a:xfrm>
            <a:off x="443413" y="332011"/>
            <a:ext cx="11305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/>
              <a:t>대표적으로 </a:t>
            </a:r>
            <a:r>
              <a:rPr lang="ko-KR" altLang="en-US" dirty="0" err="1"/>
              <a:t>퀵소트에</a:t>
            </a:r>
            <a:r>
              <a:rPr lang="ko-KR" altLang="en-US" dirty="0"/>
              <a:t> 대한 질문이 많이 나오고 </a:t>
            </a:r>
            <a:r>
              <a:rPr lang="ko-KR" altLang="en-US" dirty="0" err="1"/>
              <a:t>버블정렬</a:t>
            </a:r>
            <a:r>
              <a:rPr lang="ko-KR" altLang="en-US" dirty="0"/>
              <a:t> </a:t>
            </a:r>
            <a:r>
              <a:rPr lang="ko-KR" altLang="en-US" dirty="0" err="1"/>
              <a:t>병합정렬이</a:t>
            </a:r>
            <a:r>
              <a:rPr lang="ko-KR" altLang="en-US" dirty="0"/>
              <a:t> 나오는데 그중 </a:t>
            </a:r>
            <a:r>
              <a:rPr lang="ko-KR" altLang="en-US" dirty="0" err="1"/>
              <a:t>퀵소트의</a:t>
            </a:r>
            <a:r>
              <a:rPr lang="ko-KR" altLang="en-US" dirty="0"/>
              <a:t> </a:t>
            </a:r>
            <a:r>
              <a:rPr lang="en-US" altLang="ko-KR" dirty="0"/>
              <a:t>log n</a:t>
            </a:r>
            <a:r>
              <a:rPr lang="ko-KR" altLang="en-US" dirty="0"/>
              <a:t>은 이야기하자면 숫자가 커지면 커질수록 효율이 증가하는 알고리즘을 의미한다</a:t>
            </a:r>
            <a:r>
              <a:rPr lang="en-US" altLang="ko-KR" dirty="0"/>
              <a:t>.</a:t>
            </a:r>
            <a:r>
              <a:rPr lang="en-US" altLang="ko-KR" b="0" i="0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b="0" i="0" dirty="0"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469EC-5BF6-60EE-43EA-41CFD45DFB67}"/>
              </a:ext>
            </a:extLst>
          </p:cNvPr>
          <p:cNvSpPr txBox="1"/>
          <p:nvPr/>
        </p:nvSpPr>
        <p:spPr>
          <a:xfrm>
            <a:off x="443413" y="1105287"/>
            <a:ext cx="6096000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&lt;iostream&gt;</a:t>
            </a:r>
            <a:endParaRPr lang="en-US" altLang="ko-KR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std;</a:t>
            </a:r>
          </a:p>
          <a:p>
            <a:r>
              <a:rPr lang="en-US" altLang="ko-KR" sz="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5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퀵정렬</a:t>
            </a:r>
            <a:endParaRPr lang="ko-KR" altLang="en-US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n,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cnt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quick[10000001];</a:t>
            </a:r>
          </a:p>
          <a:p>
            <a:endParaRPr lang="ko-KR" altLang="en-US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sv-SE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sv-SE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quickSort(</a:t>
            </a:r>
            <a:r>
              <a:rPr lang="sv-SE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5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sv-SE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sv-SE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5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</a:t>
            </a:r>
            <a:r>
              <a:rPr lang="sv-SE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5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&gt;= </a:t>
            </a:r>
            <a:r>
              <a:rPr lang="en-US" altLang="ko-KR" sz="5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pivotValue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quick[(</a:t>
            </a:r>
            <a:r>
              <a:rPr lang="en-US" altLang="ko-KR" sz="5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5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/ 2];</a:t>
            </a:r>
          </a:p>
          <a:p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leftIndex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5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rightIndex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5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leftIndex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rightIndex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LeftValue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LeftValue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quick[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leftIndex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&lt;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pivotValue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leftIndex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RightValue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RightValue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quick[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rightIndex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&gt;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pivotValue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rightIndex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--;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leftIndex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rightIndex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swap(quick[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leftIndex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quick[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rightIndex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leftIndex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rightIndex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--;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quickSort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5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rightIndex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quickSort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leftIndex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5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5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scanf_s</a:t>
            </a:r>
            <a:r>
              <a:rPr lang="en-US" altLang="ko-KR" sz="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("%d", &amp;n);</a:t>
            </a:r>
            <a:endParaRPr lang="en-US" altLang="ko-KR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//for (int i = 0; i &lt; n; i++)</a:t>
            </a:r>
            <a:endParaRPr lang="nn-NO" altLang="ko-KR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5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scanf_s</a:t>
            </a:r>
            <a:r>
              <a:rPr lang="en-US" altLang="ko-KR" sz="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("%d", &amp;quick[</a:t>
            </a:r>
            <a:r>
              <a:rPr lang="en-US" altLang="ko-KR" sz="5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  <a:endParaRPr lang="en-US" altLang="ko-KR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= 10;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quick[0] = 4;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quick[1] = 8;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quick[2] = 2;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quick[3] = 3;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quick[4] = 9;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quick[5] = 7;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quick[6] = 1;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quick[7] = 6;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quick[8] = 10;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quick[9] = 5;</a:t>
            </a:r>
          </a:p>
          <a:p>
            <a:endParaRPr lang="ko-KR" altLang="en-US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quickSort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(0, n - 1);</a:t>
            </a:r>
          </a:p>
          <a:p>
            <a:endParaRPr lang="ko-KR" altLang="en-US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j = 0; j &lt; n; </a:t>
            </a:r>
            <a:r>
              <a:rPr lang="en-US" altLang="ko-KR" sz="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j++</a:t>
            </a:r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</a:t>
            </a:r>
            <a:endParaRPr lang="ko-KR" altLang="en-US" sz="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"%d\n"</a:t>
            </a:r>
            <a:r>
              <a:rPr lang="pt-BR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quick[j]);</a:t>
            </a:r>
          </a:p>
          <a:p>
            <a:r>
              <a:rPr lang="en-US" altLang="ko-KR" sz="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663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02917-239C-E54E-B850-3944BB847C03}"/>
              </a:ext>
            </a:extLst>
          </p:cNvPr>
          <p:cNvSpPr txBox="1"/>
          <p:nvPr/>
        </p:nvSpPr>
        <p:spPr>
          <a:xfrm>
            <a:off x="443413" y="332011"/>
            <a:ext cx="11305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FF3399"/>
                </a:solidFill>
                <a:latin typeface="Consolas" panose="020B0609020204030204" pitchFamily="49" charset="0"/>
              </a:rPr>
              <a:t>  </a:t>
            </a:r>
            <a:r>
              <a:rPr lang="ko-KR" altLang="en-US" dirty="0">
                <a:solidFill>
                  <a:srgbClr val="FF3399"/>
                </a:solidFill>
                <a:latin typeface="Consolas" panose="020B0609020204030204" pitchFamily="49" charset="0"/>
              </a:rPr>
              <a:t>어렵게 생각할 필요가 없다</a:t>
            </a:r>
            <a:r>
              <a:rPr lang="en-US" altLang="ko-KR" dirty="0">
                <a:solidFill>
                  <a:srgbClr val="FF3399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FF3399"/>
                </a:solidFill>
                <a:latin typeface="Consolas" panose="020B0609020204030204" pitchFamily="49" charset="0"/>
              </a:rPr>
              <a:t>최악의 경우에는 </a:t>
            </a:r>
            <a:r>
              <a:rPr lang="en-US" altLang="ko-KR" dirty="0">
                <a:solidFill>
                  <a:srgbClr val="FF3399"/>
                </a:solidFill>
                <a:latin typeface="Consolas" panose="020B0609020204030204" pitchFamily="49" charset="0"/>
              </a:rPr>
              <a:t>N</a:t>
            </a:r>
            <a:r>
              <a:rPr lang="ko-KR" altLang="en-US" dirty="0">
                <a:solidFill>
                  <a:srgbClr val="FF3399"/>
                </a:solidFill>
                <a:latin typeface="Consolas" panose="020B0609020204030204" pitchFamily="49" charset="0"/>
              </a:rPr>
              <a:t>회 반복할 수 있지만 최악의 경우이고 그 이외의 상황에서는 균등하게 </a:t>
            </a:r>
            <a:r>
              <a:rPr lang="en-US" altLang="ko-KR" dirty="0">
                <a:solidFill>
                  <a:srgbClr val="FF3399"/>
                </a:solidFill>
                <a:latin typeface="Consolas" panose="020B0609020204030204" pitchFamily="49" charset="0"/>
              </a:rPr>
              <a:t>N</a:t>
            </a:r>
            <a:r>
              <a:rPr lang="ko-KR" altLang="en-US" dirty="0">
                <a:solidFill>
                  <a:srgbClr val="FF3399"/>
                </a:solidFill>
                <a:latin typeface="Consolas" panose="020B0609020204030204" pitchFamily="49" charset="0"/>
              </a:rPr>
              <a:t>보다 적게 도는 알고리즘을 </a:t>
            </a:r>
            <a:r>
              <a:rPr lang="en-US" altLang="ko-KR" dirty="0">
                <a:solidFill>
                  <a:srgbClr val="FF3399"/>
                </a:solidFill>
                <a:latin typeface="Consolas" panose="020B0609020204030204" pitchFamily="49" charset="0"/>
              </a:rPr>
              <a:t>Log</a:t>
            </a:r>
            <a:r>
              <a:rPr lang="ko-KR" altLang="en-US" dirty="0">
                <a:solidFill>
                  <a:srgbClr val="FF3399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3399"/>
                </a:solidFill>
                <a:latin typeface="Consolas" panose="020B0609020204030204" pitchFamily="49" charset="0"/>
              </a:rPr>
              <a:t>n</a:t>
            </a:r>
            <a:r>
              <a:rPr lang="ko-KR" altLang="en-US" dirty="0">
                <a:solidFill>
                  <a:srgbClr val="FF3399"/>
                </a:solidFill>
                <a:latin typeface="Consolas" panose="020B0609020204030204" pitchFamily="49" charset="0"/>
              </a:rPr>
              <a:t>이라고 생각하면 된다</a:t>
            </a:r>
            <a:r>
              <a:rPr lang="en-US" altLang="ko-KR" dirty="0">
                <a:solidFill>
                  <a:srgbClr val="FF3399"/>
                </a:solidFill>
                <a:latin typeface="Consolas" panose="020B0609020204030204" pitchFamily="49" charset="0"/>
              </a:rPr>
              <a:t>.</a:t>
            </a:r>
            <a:endParaRPr lang="en-US" altLang="ko-KR" b="0" i="0" dirty="0">
              <a:solidFill>
                <a:srgbClr val="F0F0F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CAD7A5CB-3977-E4D2-FEE0-D61B52ECB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16358"/>
              </p:ext>
            </p:extLst>
          </p:nvPr>
        </p:nvGraphicFramePr>
        <p:xfrm>
          <a:off x="1851028" y="110585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489476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91209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9314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80304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352099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17296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75130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76226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89119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7208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43177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62DD35-7CA3-E7B9-E679-7486D3312535}"/>
              </a:ext>
            </a:extLst>
          </p:cNvPr>
          <p:cNvSpPr txBox="1"/>
          <p:nvPr/>
        </p:nvSpPr>
        <p:spPr>
          <a:xfrm>
            <a:off x="850897" y="1817908"/>
            <a:ext cx="94741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Pivot &lt;= </a:t>
            </a:r>
            <a:r>
              <a:rPr lang="ko-KR" altLang="en-US" dirty="0"/>
              <a:t>알고리즘에 따라서 그냥 </a:t>
            </a:r>
            <a:r>
              <a:rPr lang="ko-KR" altLang="en-US" dirty="0" err="1"/>
              <a:t>맨앞이건</a:t>
            </a:r>
            <a:r>
              <a:rPr lang="ko-KR" altLang="en-US" dirty="0"/>
              <a:t> 맨 </a:t>
            </a:r>
            <a:r>
              <a:rPr lang="ko-KR" altLang="en-US" dirty="0" err="1"/>
              <a:t>뒤건</a:t>
            </a:r>
            <a:r>
              <a:rPr lang="ko-KR" altLang="en-US" dirty="0"/>
              <a:t> 사실 아무런 의미 없다 보면 알겠지만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Leftindex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</a:p>
          <a:p>
            <a:r>
              <a:rPr lang="en-US" altLang="ko-KR" dirty="0" err="1"/>
              <a:t>Rightindex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AFD07517-6001-34DC-68FC-A8435967E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712179"/>
              </p:ext>
            </p:extLst>
          </p:nvPr>
        </p:nvGraphicFramePr>
        <p:xfrm>
          <a:off x="1866906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489476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91209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9314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80304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352099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17296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75130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76226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89119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7208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431776"/>
                  </a:ext>
                </a:extLst>
              </a:tr>
            </a:tbl>
          </a:graphicData>
        </a:graphic>
      </p:graphicFrame>
      <p:graphicFrame>
        <p:nvGraphicFramePr>
          <p:cNvPr id="14" name="표 9">
            <a:extLst>
              <a:ext uri="{FF2B5EF4-FFF2-40B4-BE49-F238E27FC236}">
                <a16:creationId xmlns:a16="http://schemas.microsoft.com/office/drawing/2014/main" id="{5B4485BA-389D-D6BE-D6B7-19A667E9A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49886"/>
              </p:ext>
            </p:extLst>
          </p:nvPr>
        </p:nvGraphicFramePr>
        <p:xfrm>
          <a:off x="1866906" y="46692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489476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91209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9314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80304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352099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17296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75130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76226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89119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7208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43177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81A8313-D660-A4C7-8907-0552EA45B327}"/>
              </a:ext>
            </a:extLst>
          </p:cNvPr>
          <p:cNvSpPr txBox="1"/>
          <p:nvPr/>
        </p:nvSpPr>
        <p:spPr>
          <a:xfrm>
            <a:off x="1000125" y="387496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Leftindex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</a:p>
          <a:p>
            <a:r>
              <a:rPr lang="en-US" altLang="ko-KR" dirty="0" err="1"/>
              <a:t>Rightindex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35DEA485-B23D-4F9C-2B55-FD2F63F9D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774819"/>
              </p:ext>
            </p:extLst>
          </p:nvPr>
        </p:nvGraphicFramePr>
        <p:xfrm>
          <a:off x="1851028" y="565032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489476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91209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9314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80304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352099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17296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75130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76226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89119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7208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431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27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9">
            <a:extLst>
              <a:ext uri="{FF2B5EF4-FFF2-40B4-BE49-F238E27FC236}">
                <a16:creationId xmlns:a16="http://schemas.microsoft.com/office/drawing/2014/main" id="{35DEA485-B23D-4F9C-2B55-FD2F63F9D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348"/>
              </p:ext>
            </p:extLst>
          </p:nvPr>
        </p:nvGraphicFramePr>
        <p:xfrm>
          <a:off x="1622428" y="830677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489476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91209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9314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80304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352099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17296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75130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76226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89119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7208663"/>
                    </a:ext>
                  </a:extLst>
                </a:gridCol>
              </a:tblGrid>
              <a:tr h="274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431776"/>
                  </a:ext>
                </a:extLst>
              </a:tr>
            </a:tbl>
          </a:graphicData>
        </a:graphic>
      </p:graphicFrame>
      <p:graphicFrame>
        <p:nvGraphicFramePr>
          <p:cNvPr id="3" name="표 9">
            <a:extLst>
              <a:ext uri="{FF2B5EF4-FFF2-40B4-BE49-F238E27FC236}">
                <a16:creationId xmlns:a16="http://schemas.microsoft.com/office/drawing/2014/main" id="{A2585070-D62A-9A84-53F6-108ADED91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533096"/>
              </p:ext>
            </p:extLst>
          </p:nvPr>
        </p:nvGraphicFramePr>
        <p:xfrm>
          <a:off x="1622428" y="2459452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489476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91209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9314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80304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352099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17296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751301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762264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89119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7208663"/>
                    </a:ext>
                  </a:extLst>
                </a:gridCol>
              </a:tblGrid>
              <a:tr h="274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43177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1F5D5D-FFCD-3FDA-DD94-5B06A6E1AD22}"/>
              </a:ext>
            </a:extLst>
          </p:cNvPr>
          <p:cNvSpPr txBox="1"/>
          <p:nvPr/>
        </p:nvSpPr>
        <p:spPr>
          <a:xfrm>
            <a:off x="1104900" y="162706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Leftindex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</a:p>
          <a:p>
            <a:r>
              <a:rPr lang="en-US" altLang="ko-KR" dirty="0" err="1"/>
              <a:t>Rightindex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5ACE49-C3FB-B8E3-586B-B6875E47D806}"/>
              </a:ext>
            </a:extLst>
          </p:cNvPr>
          <p:cNvSpPr/>
          <p:nvPr/>
        </p:nvSpPr>
        <p:spPr>
          <a:xfrm>
            <a:off x="1266825" y="2273397"/>
            <a:ext cx="6877050" cy="7746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72CEB6-BA32-25C7-50FC-BF258EBF13C6}"/>
              </a:ext>
            </a:extLst>
          </p:cNvPr>
          <p:cNvSpPr/>
          <p:nvPr/>
        </p:nvSpPr>
        <p:spPr>
          <a:xfrm flipH="1">
            <a:off x="8143875" y="2273397"/>
            <a:ext cx="1606553" cy="7746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9906312-E927-D13B-EA12-6EE72F8E3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79831"/>
              </p:ext>
            </p:extLst>
          </p:nvPr>
        </p:nvGraphicFramePr>
        <p:xfrm>
          <a:off x="1622428" y="3759200"/>
          <a:ext cx="6502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741626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67989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42008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44898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31031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8542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65917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11854439"/>
                    </a:ext>
                  </a:extLst>
                </a:gridCol>
              </a:tblGrid>
              <a:tr h="274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173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21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951</Words>
  <Application>Microsoft Office PowerPoint</Application>
  <PresentationFormat>와이드스크린</PresentationFormat>
  <Paragraphs>235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Apple SD Gothic Neo</vt:lpstr>
      <vt:lpstr>Spoqa Han Sans</vt:lpstr>
      <vt:lpstr>돋움체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3</cp:revision>
  <dcterms:created xsi:type="dcterms:W3CDTF">2023-05-29T12:46:14Z</dcterms:created>
  <dcterms:modified xsi:type="dcterms:W3CDTF">2023-05-30T09:30:11Z</dcterms:modified>
</cp:coreProperties>
</file>