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300" r:id="rId6"/>
    <p:sldId id="288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0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B%A9%94%EC%86%8C%EB%93%9C" TargetMode="External"/><Relationship Id="rId13" Type="http://schemas.openxmlformats.org/officeDocument/2006/relationships/hyperlink" Target="https://ko.wikipedia.org/w/index.php?title=%ED%95%98%EC%9C%84_%ED%81%B4%EB%9E%98%EC%8A%A4&amp;action=edit&amp;redlink=1" TargetMode="External"/><Relationship Id="rId18" Type="http://schemas.openxmlformats.org/officeDocument/2006/relationships/hyperlink" Target="https://ko.wikipedia.org/w/index.php?title=%EA%B0%9D%EC%B2%B4_%EC%A7%80%ED%96%A5_%ED%94%84%EB%A1%9C%EA%B7%B8%EB%9E%98%EB%B0%8D&amp;action=edit&amp;section=10" TargetMode="External"/><Relationship Id="rId26" Type="http://schemas.openxmlformats.org/officeDocument/2006/relationships/hyperlink" Target="https://ko.wikipedia.org/wiki/%EB%B0%94%EC%9D%B8%EB%94%A9" TargetMode="External"/><Relationship Id="rId3" Type="http://schemas.openxmlformats.org/officeDocument/2006/relationships/hyperlink" Target="https://ko.wikipedia.org/wiki/%EC%9E%90%EB%A3%8C%ED%98%95" TargetMode="External"/><Relationship Id="rId21" Type="http://schemas.openxmlformats.org/officeDocument/2006/relationships/hyperlink" Target="https://ko.wikipedia.org/w/index.php?title=%EA%B0%9D%EC%B2%B4_%EC%A7%80%ED%96%A5_%ED%94%84%EB%A1%9C%EA%B7%B8%EB%9E%98%EB%B0%8D&amp;action=edit&amp;section=11" TargetMode="External"/><Relationship Id="rId7" Type="http://schemas.openxmlformats.org/officeDocument/2006/relationships/hyperlink" Target="https://ko.wikipedia.org/wiki/%EA%B0%9D%EC%B2%B4" TargetMode="External"/><Relationship Id="rId12" Type="http://schemas.openxmlformats.org/officeDocument/2006/relationships/hyperlink" Target="https://ko.wikipedia.org/w/index.php?title=%ED%8C%8C%EC%83%9D_%ED%81%B4%EB%9E%98%EC%8A%A4&amp;action=edit&amp;redlink=1" TargetMode="External"/><Relationship Id="rId17" Type="http://schemas.openxmlformats.org/officeDocument/2006/relationships/hyperlink" Target="https://ko.wikipedia.org/w/index.php?title=%EB%B6%80%EB%AA%A8_%ED%81%B4%EB%9E%98%EC%8A%A4&amp;action=edit&amp;redlink=1" TargetMode="External"/><Relationship Id="rId25" Type="http://schemas.openxmlformats.org/officeDocument/2006/relationships/hyperlink" Target="https://ko.wikipedia.org/w/index.php?title=%EA%B0%9D%EC%B2%B4_%EC%A7%80%ED%96%A5_%ED%94%84%EB%A1%9C%EA%B7%B8%EB%9E%98%EB%B0%8D&amp;action=edit&amp;section=12" TargetMode="External"/><Relationship Id="rId2" Type="http://schemas.openxmlformats.org/officeDocument/2006/relationships/hyperlink" Target="https://ko.wikipedia.org/wiki/%EC%B6%94%EC%83%81_%EC%9E%90%EB%A3%8C%ED%98%95" TargetMode="External"/><Relationship Id="rId16" Type="http://schemas.openxmlformats.org/officeDocument/2006/relationships/hyperlink" Target="https://ko.wikipedia.org/w/index.php?title=%EC%83%81%EC%9C%84_%ED%81%B4%EB%9E%98%EC%8A%A4&amp;action=edit&amp;redlink=1" TargetMode="External"/><Relationship Id="rId20" Type="http://schemas.openxmlformats.org/officeDocument/2006/relationships/hyperlink" Target="https://ko.wikipedia.org/wiki/%EC%9E%90%EB%B0%94_(%ED%94%84%EB%A1%9C%EA%B7%B8%EB%9E%98%EB%B0%8D_%EC%96%B8%EC%96%B4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wikipedia.org/wiki/%EC%9D%B8%EC%8A%A4%ED%84%B4%EC%8A%A4" TargetMode="External"/><Relationship Id="rId11" Type="http://schemas.openxmlformats.org/officeDocument/2006/relationships/hyperlink" Target="https://ko.wikipedia.org/w/index.php?title=%EB%B6%80%ED%81%B4%EB%9E%98%EC%8A%A4&amp;action=edit&amp;redlink=1" TargetMode="External"/><Relationship Id="rId24" Type="http://schemas.openxmlformats.org/officeDocument/2006/relationships/hyperlink" Target="https://ko.wikipedia.org/w/index.php?title=%EC%98%A4%EB%B2%84%EB%A1%9C%EB%94%A9&amp;action=edit&amp;redlink=1" TargetMode="External"/><Relationship Id="rId5" Type="http://schemas.openxmlformats.org/officeDocument/2006/relationships/hyperlink" Target="https://ko.wikipedia.org/wiki/%ED%81%B4%EB%9E%98%EC%8A%A4" TargetMode="External"/><Relationship Id="rId15" Type="http://schemas.openxmlformats.org/officeDocument/2006/relationships/hyperlink" Target="https://ko.wikipedia.org/w/index.php?title=%EA%B8%B0%EB%B0%98_%ED%81%B4%EB%9E%98%EC%8A%A4&amp;action=edit&amp;redlink=1" TargetMode="External"/><Relationship Id="rId23" Type="http://schemas.openxmlformats.org/officeDocument/2006/relationships/hyperlink" Target="https://ko.wikipedia.org/w/index.php?title=%EC%98%A4%EB%B2%84%EB%9D%BC%EC%9D%B4%EB%94%A9&amp;action=edit&amp;redlink=1" TargetMode="External"/><Relationship Id="rId10" Type="http://schemas.openxmlformats.org/officeDocument/2006/relationships/hyperlink" Target="https://ko.wikipedia.org/w/index.php?title=%EA%B0%9D%EC%B2%B4_%EC%A7%80%ED%96%A5_%ED%94%84%EB%A1%9C%EA%B7%B8%EB%9E%98%EB%B0%8D&amp;action=edit&amp;section=9" TargetMode="External"/><Relationship Id="rId19" Type="http://schemas.openxmlformats.org/officeDocument/2006/relationships/hyperlink" Target="https://ko.wikipedia.org/w/index.php?title=%EB%8B%A4%EC%9D%B4%EC%95%84%EB%AA%AC%EB%93%9C_%EC%83%81%EC%86%8D&amp;action=edit&amp;redlink=1" TargetMode="External"/><Relationship Id="rId4" Type="http://schemas.openxmlformats.org/officeDocument/2006/relationships/hyperlink" Target="https://ko.wikipedia.org/wiki/%EC%BA%A1%EC%8A%90%ED%99%94" TargetMode="External"/><Relationship Id="rId9" Type="http://schemas.openxmlformats.org/officeDocument/2006/relationships/hyperlink" Target="https://ko.wikipedia.org/wiki/%EC%83%9D%EC%84%B1%EC%9E%90" TargetMode="External"/><Relationship Id="rId14" Type="http://schemas.openxmlformats.org/officeDocument/2006/relationships/hyperlink" Target="https://ko.wikipedia.org/w/index.php?title=%EC%9E%90%EC%8B%9D_%ED%81%B4%EB%9E%98%EC%8A%A4&amp;action=edit&amp;redlink=1" TargetMode="External"/><Relationship Id="rId22" Type="http://schemas.openxmlformats.org/officeDocument/2006/relationships/hyperlink" Target="https://ko.wikipedia.org/wiki/%EB%8B%A4%ED%98%95%EC%84%B1_(%EC%BB%B4%ED%93%A8%ED%84%B0_%EA%B3%BC%ED%95%99)" TargetMode="External"/><Relationship Id="rId27" Type="http://schemas.openxmlformats.org/officeDocument/2006/relationships/hyperlink" Target="https://ko.wikipedia.org/w/index.php?title=%EC%A0%95%EC%A0%81_%EB%B0%94%EC%9D%B8%EB%94%A9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52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94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65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41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7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52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8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67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EB9674-9BB7-45BA-D634-011474D1BBB0}"/>
              </a:ext>
            </a:extLst>
          </p:cNvPr>
          <p:cNvSpPr txBox="1"/>
          <p:nvPr/>
        </p:nvSpPr>
        <p:spPr>
          <a:xfrm>
            <a:off x="230909" y="517236"/>
            <a:ext cx="88505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패러다임은 고급언어 방법론에 있어서 특정 수단을 주로 사용하게 되면 </a:t>
            </a:r>
            <a:endParaRPr lang="en-US" altLang="ko-KR" dirty="0"/>
          </a:p>
          <a:p>
            <a:r>
              <a:rPr lang="ko-KR" altLang="en-US" dirty="0"/>
              <a:t>그 패러다임을 추구한다고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맴버라는</a:t>
            </a:r>
            <a:r>
              <a:rPr lang="ko-KR" altLang="en-US" dirty="0"/>
              <a:t> 개념과 객체 </a:t>
            </a:r>
            <a:r>
              <a:rPr lang="ko-KR" altLang="en-US" dirty="0" err="1"/>
              <a:t>를</a:t>
            </a:r>
            <a:r>
              <a:rPr lang="ko-KR" altLang="en-US" dirty="0"/>
              <a:t> 위주로 하면 </a:t>
            </a:r>
            <a:r>
              <a:rPr lang="en-US" altLang="ko-KR" dirty="0"/>
              <a:t>=&gt; </a:t>
            </a:r>
            <a:r>
              <a:rPr lang="ko-KR" altLang="en-US" dirty="0"/>
              <a:t>객체지향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맴버라는</a:t>
            </a:r>
            <a:r>
              <a:rPr lang="ko-KR" altLang="en-US" dirty="0"/>
              <a:t> 개념이 없어 모두가 모두야</a:t>
            </a:r>
            <a:r>
              <a:rPr lang="en-US" altLang="ko-KR" dirty="0"/>
              <a:t>. </a:t>
            </a:r>
            <a:r>
              <a:rPr lang="ko-KR" altLang="en-US" dirty="0"/>
              <a:t>전역 </a:t>
            </a:r>
            <a:r>
              <a:rPr lang="en-US" altLang="ko-KR" dirty="0"/>
              <a:t>=&gt; </a:t>
            </a:r>
            <a:r>
              <a:rPr lang="ko-KR" altLang="en-US" dirty="0"/>
              <a:t>절차</a:t>
            </a:r>
            <a:endParaRPr lang="en-US" altLang="ko-KR" dirty="0"/>
          </a:p>
          <a:p>
            <a:r>
              <a:rPr lang="ko-KR" altLang="en-US" dirty="0"/>
              <a:t>타입 컴파일 제네릭 프로그래밍을 지원하면 </a:t>
            </a:r>
            <a:r>
              <a:rPr lang="en-US" altLang="ko-KR" dirty="0"/>
              <a:t>=&gt; </a:t>
            </a:r>
            <a:r>
              <a:rPr lang="ko-KR" altLang="en-US" dirty="0"/>
              <a:t>제네릭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3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2FBBF-55A5-38E3-8880-32B3F471FC57}"/>
              </a:ext>
            </a:extLst>
          </p:cNvPr>
          <p:cNvSpPr txBox="1"/>
          <p:nvPr/>
        </p:nvSpPr>
        <p:spPr>
          <a:xfrm>
            <a:off x="230909" y="517236"/>
            <a:ext cx="78021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객체만 사용해서 코딩해야 순수한 객체지향 언어이다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 err="1"/>
              <a:t>각패러다임은</a:t>
            </a:r>
            <a:r>
              <a:rPr lang="ko-KR" altLang="en-US" dirty="0"/>
              <a:t> </a:t>
            </a:r>
            <a:r>
              <a:rPr lang="ko-KR" altLang="en-US" dirty="0" err="1"/>
              <a:t>사상일뿐이고</a:t>
            </a:r>
            <a:r>
              <a:rPr lang="ko-KR" altLang="en-US" dirty="0"/>
              <a:t> 세상 </a:t>
            </a:r>
            <a:r>
              <a:rPr lang="ko-KR" altLang="en-US" dirty="0" err="1"/>
              <a:t>모든것을</a:t>
            </a:r>
            <a:r>
              <a:rPr lang="ko-KR" altLang="en-US" dirty="0"/>
              <a:t> 어떤 관점으로 </a:t>
            </a:r>
            <a:r>
              <a:rPr lang="ko-KR" altLang="en-US" dirty="0" err="1"/>
              <a:t>바라볼거냐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패러다임에 좋고 나쁜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객체지향 </a:t>
            </a:r>
            <a:r>
              <a:rPr lang="en-US" altLang="ko-KR" dirty="0"/>
              <a:t>=&gt; </a:t>
            </a:r>
            <a:r>
              <a:rPr lang="ko-KR" altLang="en-US" dirty="0"/>
              <a:t>절차지향의 단점을 보완한다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객체지향 </a:t>
            </a:r>
            <a:r>
              <a:rPr lang="en-US" altLang="ko-KR" dirty="0"/>
              <a:t>=&gt; </a:t>
            </a:r>
            <a:r>
              <a:rPr lang="ko-KR" altLang="en-US" dirty="0"/>
              <a:t>절차지향의 </a:t>
            </a:r>
            <a:r>
              <a:rPr lang="ko-KR" altLang="en-US" dirty="0" err="1"/>
              <a:t>상위호환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서로가 서로를 </a:t>
            </a:r>
            <a:r>
              <a:rPr lang="ko-KR" altLang="en-US" dirty="0" err="1"/>
              <a:t>보완할수</a:t>
            </a:r>
            <a:r>
              <a:rPr lang="ko-KR" altLang="en-US" dirty="0"/>
              <a:t> 있는 사이고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객체지향 때문에 생산력이 </a:t>
            </a:r>
            <a:r>
              <a:rPr lang="ko-KR" altLang="en-US" dirty="0" err="1"/>
              <a:t>상승한것은</a:t>
            </a:r>
            <a:r>
              <a:rPr lang="ko-KR" altLang="en-US" dirty="0"/>
              <a:t> 맞다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Class Monster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}; 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36F0B-6737-7726-F6DF-6D38103F21A6}"/>
              </a:ext>
            </a:extLst>
          </p:cNvPr>
          <p:cNvSpPr txBox="1"/>
          <p:nvPr/>
        </p:nvSpPr>
        <p:spPr>
          <a:xfrm>
            <a:off x="230909" y="517236"/>
            <a:ext cx="86853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객체지향을 </a:t>
            </a:r>
            <a:r>
              <a:rPr lang="ko-KR" altLang="en-US" dirty="0" err="1"/>
              <a:t>이해나는것은</a:t>
            </a:r>
            <a:r>
              <a:rPr lang="ko-KR" altLang="en-US" dirty="0"/>
              <a:t> 객체를 이해하면 끝난다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객체지향을 주력으로 사용하는 언어는 정말 많아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C++</a:t>
            </a:r>
            <a:r>
              <a:rPr lang="ko-KR" altLang="en-US" dirty="0"/>
              <a:t>의 객체지향과 </a:t>
            </a:r>
            <a:r>
              <a:rPr lang="en-US" altLang="ko-KR" dirty="0"/>
              <a:t>JAVA, C#</a:t>
            </a:r>
            <a:r>
              <a:rPr lang="ko-KR" altLang="en-US" dirty="0"/>
              <a:t>의 객체지향은 문법적으로 완전히 똑같지는 않다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3. Class </a:t>
            </a:r>
            <a:r>
              <a:rPr lang="ko-KR" altLang="en-US" dirty="0"/>
              <a:t>부터 이해야 한다</a:t>
            </a:r>
            <a:r>
              <a:rPr lang="en-US" altLang="ko-KR" dirty="0"/>
              <a:t>. =&gt; </a:t>
            </a:r>
            <a:r>
              <a:rPr lang="ko-KR" altLang="en-US" dirty="0"/>
              <a:t>객체의 설계도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클래스 내부를 채우는 방법으로 앞으로 뭘 배우건 클래스 자체는 실체가 아니다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클래스의 기본 개념 </a:t>
            </a:r>
            <a:r>
              <a:rPr lang="en-US" altLang="ko-KR" dirty="0"/>
              <a:t>=&gt; </a:t>
            </a:r>
            <a:r>
              <a:rPr lang="ko-KR" altLang="en-US" dirty="0"/>
              <a:t>어떤 개념을 </a:t>
            </a:r>
            <a:r>
              <a:rPr lang="ko-KR" altLang="en-US" dirty="0" err="1"/>
              <a:t>단어하나로</a:t>
            </a:r>
            <a:r>
              <a:rPr lang="ko-KR" altLang="en-US" dirty="0"/>
              <a:t> </a:t>
            </a:r>
            <a:r>
              <a:rPr lang="ko-KR" altLang="en-US" dirty="0" err="1"/>
              <a:t>퉁치려고</a:t>
            </a:r>
            <a:r>
              <a:rPr lang="ko-KR" altLang="en-US" dirty="0"/>
              <a:t> 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그 개념이 실체화 </a:t>
            </a:r>
            <a:r>
              <a:rPr lang="ko-KR" altLang="en-US" dirty="0" err="1"/>
              <a:t>되었을대</a:t>
            </a:r>
            <a:r>
              <a:rPr lang="ko-KR" altLang="en-US" dirty="0"/>
              <a:t> 어떤 내용을 가져야 하는가에 대한 설계도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36F0B-6737-7726-F6DF-6D38103F21A6}"/>
              </a:ext>
            </a:extLst>
          </p:cNvPr>
          <p:cNvSpPr txBox="1"/>
          <p:nvPr/>
        </p:nvSpPr>
        <p:spPr>
          <a:xfrm>
            <a:off x="230909" y="517236"/>
            <a:ext cx="46030550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객체지향을 </a:t>
            </a:r>
            <a:r>
              <a:rPr lang="ko-KR" altLang="en-US" dirty="0" err="1"/>
              <a:t>하다보면</a:t>
            </a:r>
            <a:r>
              <a:rPr lang="ko-KR" altLang="en-US" dirty="0"/>
              <a:t> 객체지향의 특성이라는 것이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ko-KR" altLang="en-US" b="1" i="0" dirty="0">
                <a:effectLst/>
                <a:latin typeface="Arial" panose="020B0604020202020204" pitchFamily="34" charset="0"/>
              </a:rPr>
              <a:t>자료 추상화 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=&gt; 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내가 </a:t>
            </a:r>
            <a:r>
              <a:rPr lang="ko-KR" altLang="en-US" b="1" i="0" dirty="0" err="1">
                <a:effectLst/>
                <a:latin typeface="Arial" panose="020B0604020202020204" pitchFamily="34" charset="0"/>
              </a:rPr>
              <a:t>생각한것을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클래스로 만든다</a:t>
            </a:r>
            <a:r>
              <a:rPr lang="en-US" altLang="ko-KR" b="1" i="0" dirty="0">
                <a:effectLst/>
                <a:latin typeface="Arial" panose="020B0604020202020204" pitchFamily="34" charset="0"/>
              </a:rPr>
              <a:t>.</a:t>
            </a:r>
            <a:endParaRPr lang="ko-KR" altLang="en-US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자료 추상화는 불필요한 정보는 숨기고 중요한 정보만을 표현함으로써 프로그램을 간단히 만드는 것이다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자료 추상화를 통해 정의된 자료형을 추상 자료형이라고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추상 자료형"/>
              </a:rPr>
              <a:t>추상 자료형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3" tooltip="자료형"/>
              </a:rPr>
              <a:t>자료형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자료 표현과 자료형의 연산을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 tooltip="캡슐화"/>
              </a:rPr>
              <a:t>캡슐화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한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것으로 접근 제어를 통해서 자료형의 정보를 은닉할 수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객체 지향 프로그래밍에서 일반적으로 추상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자료형을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 tooltip="클래스"/>
              </a:rPr>
              <a:t>클래스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추상 자료형의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6" tooltip="인스턴스"/>
              </a:rPr>
              <a:t>인스턴스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7" tooltip="객체"/>
              </a:rPr>
              <a:t>객체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추상 자료형에서 정의된 연산을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8" tooltip="메소드"/>
              </a:rPr>
              <a:t>메소드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함수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</a:t>
            </a: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메소드의 호출을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9" tooltip="생성자"/>
              </a:rPr>
              <a:t>생성자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라고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1" i="0" dirty="0">
                <a:effectLst/>
                <a:latin typeface="Arial" panose="020B0604020202020204" pitchFamily="34" charset="0"/>
              </a:rPr>
              <a:t>상속</a:t>
            </a: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  <a:hlinkClick r:id="rId10" tooltip="부분 편집: 상속"/>
              </a:rPr>
              <a:t>편집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]</a:t>
            </a:r>
            <a:endParaRPr lang="ko-KR" altLang="en-US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상속은 새로운 클래스가 기존의 클래스의 자료와 연산을 이용할 수 있게 하는 기능이다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상속을 받는 새로운 클래스를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1" tooltip="부클래스 (없는 문서)"/>
              </a:rPr>
              <a:t>부클래스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2" tooltip="파생 클래스 (없는 문서)"/>
              </a:rPr>
              <a:t>파생 클래스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3" tooltip="하위 클래스 (없는 문서)"/>
              </a:rPr>
              <a:t>하위 클래스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4" tooltip="자식 클래스 (없는 문서)"/>
              </a:rPr>
              <a:t>자식 클래스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라고 하며 새로운 클래스가 상속하는 기존의 클래스를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5" tooltip="기반 클래스 (없는 문서)"/>
              </a:rPr>
              <a:t>기반 클래스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6" tooltip="상위 클래스 (없는 문서)"/>
              </a:rPr>
              <a:t>상위 클래스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7" tooltip="부모 클래스 (없는 문서)"/>
              </a:rPr>
              <a:t>부모 클래스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라고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상속을 통해서 기존의 클래스를 상속받은 하위 클래스를 이용해 프로그램의 요구에 맞추어 클래스를 수정할 수 있고 클래스 간의 종속 관계를 형성함으로써 객체를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조직화할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수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1" i="0" dirty="0">
                <a:effectLst/>
                <a:latin typeface="Arial" panose="020B0604020202020204" pitchFamily="34" charset="0"/>
              </a:rPr>
              <a:t>다중 상속</a:t>
            </a: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  <a:hlinkClick r:id="rId18" tooltip="부분 편집: 다중 상속"/>
              </a:rPr>
              <a:t>편집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]</a:t>
            </a:r>
            <a:endParaRPr lang="ko-KR" altLang="en-US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다중 상속은 클래스가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 이상의 클래스로부터 상속받을 수 있게 하는 기능이다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클래스들의 기능이 동시에 필요할 때 용이하나 클래스의 상속 관계에 혼란을 줄 수 있고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예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9" tooltip="다이아몬드 상속 (없는 문서)"/>
              </a:rPr>
              <a:t>다이아몬드 상속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프로그래밍 언어에 따라 사용 가능 유무가 다르므로 주의해서 사용해야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0" tooltip="자바 (프로그래밍 언어)"/>
              </a:rPr>
              <a:t>자바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지원하지 않는다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1" i="0" dirty="0" err="1">
                <a:effectLst/>
                <a:latin typeface="Arial" panose="020B0604020202020204" pitchFamily="34" charset="0"/>
              </a:rPr>
              <a:t>다형성</a:t>
            </a:r>
            <a:r>
              <a:rPr lang="ko-KR" altLang="en-US" b="1" i="0" dirty="0">
                <a:effectLst/>
                <a:latin typeface="Arial" panose="020B0604020202020204" pitchFamily="34" charset="0"/>
              </a:rPr>
              <a:t> 개념</a:t>
            </a: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  <a:hlinkClick r:id="rId21" tooltip="부분 편집: 다형성 개념"/>
              </a:rPr>
              <a:t>편집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]</a:t>
            </a:r>
            <a:endParaRPr lang="ko-KR" altLang="en-US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2" tooltip="다형성 (컴퓨터 과학)"/>
              </a:rPr>
              <a:t>다형성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개념이란 어떤 한 요소에 여러 개념을 넣어 놓는 것으로 일반적으로 </a:t>
            </a:r>
            <a:r>
              <a:rPr lang="ko-KR" altLang="en-US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3" tooltip="오버라이딩 (없는 문서)"/>
              </a:rPr>
              <a:t>오버라이딩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같은 이름의 메소드가 여러 클래스에서 다른 기능을 하는 것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이나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4" tooltip="오버로딩 (없는 문서)"/>
              </a:rPr>
              <a:t>오버로딩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같은 이름의 메소드가 인자의 개수나 자료형에 따라서 다른 기능을 하는 것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의미한다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다형 개념을 통해서 프로그램 안의 객체 간의 관계를 조직적으로 나타낼 수 있다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1" i="0" dirty="0">
                <a:effectLst/>
                <a:latin typeface="Arial" panose="020B0604020202020204" pitchFamily="34" charset="0"/>
              </a:rPr>
              <a:t>동적 바인딩</a:t>
            </a:r>
          </a:p>
          <a:p>
            <a:pPr algn="l"/>
            <a:r>
              <a:rPr lang="en-US" altLang="ko-KR" b="0" i="0" dirty="0"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u="none" strike="noStrike" dirty="0">
                <a:effectLst/>
                <a:latin typeface="Arial" panose="020B0604020202020204" pitchFamily="34" charset="0"/>
                <a:hlinkClick r:id="rId25" tooltip="부분 편집: 동적 바인딩"/>
              </a:rPr>
              <a:t>편집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]</a:t>
            </a:r>
            <a:endParaRPr lang="ko-KR" altLang="en-US" b="1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동적 바인딩은 실행 시간 중에 일어나거나 실행 과정에서 변경될 수 있는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6" tooltip="바인딩"/>
              </a:rPr>
              <a:t>바인딩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으로 컴파일 시간에 완료되어 변화하지 않는 </a:t>
            </a:r>
            <a:r>
              <a:rPr lang="ko-KR" alt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7" tooltip="정적 바인딩 (없는 문서)"/>
              </a:rPr>
              <a:t>정적 바인딩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과 대비되는 개념이다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동적 바인딩은 프로그램의 한 개체나 기호를 실행 과정에 여러 속성이나 연산에 바인딩함으로써 다형 개념을 실현한다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ko-KR" altLang="en-US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712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FDCA51-5E3A-F63C-13F3-1D124D9061F4}"/>
              </a:ext>
            </a:extLst>
          </p:cNvPr>
          <p:cNvSpPr txBox="1"/>
          <p:nvPr/>
        </p:nvSpPr>
        <p:spPr>
          <a:xfrm>
            <a:off x="230909" y="517236"/>
            <a:ext cx="9999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short  =&gt; </a:t>
            </a:r>
            <a:r>
              <a:rPr lang="ko-KR" altLang="en-US" dirty="0"/>
              <a:t>기본자료형</a:t>
            </a:r>
            <a:endParaRPr lang="en-US" altLang="ko-KR" dirty="0"/>
          </a:p>
          <a:p>
            <a:r>
              <a:rPr lang="en-US" altLang="ko-KR" dirty="0"/>
              <a:t>Class =&gt; </a:t>
            </a:r>
            <a:r>
              <a:rPr lang="ko-KR" altLang="en-US" dirty="0"/>
              <a:t>사용자 정의 자료형</a:t>
            </a:r>
            <a:r>
              <a:rPr lang="en-US" altLang="ko-KR" dirty="0"/>
              <a:t>(</a:t>
            </a:r>
            <a:r>
              <a:rPr lang="ko-KR" altLang="en-US" dirty="0"/>
              <a:t>원래 존재하지 않던 추상적인 개념을 코드로서 구체화 시킨 존재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Player </a:t>
            </a:r>
            <a:r>
              <a:rPr lang="en-US" altLang="ko-KR" dirty="0" err="1"/>
              <a:t>NewPlayer</a:t>
            </a:r>
            <a:r>
              <a:rPr lang="en-US" altLang="ko-KR" dirty="0"/>
              <a:t>; =&gt; </a:t>
            </a:r>
            <a:r>
              <a:rPr lang="ko-KR" altLang="en-US" dirty="0"/>
              <a:t>추상화가 된 자료형을 </a:t>
            </a:r>
            <a:r>
              <a:rPr lang="ko-KR" altLang="en-US" dirty="0" err="1"/>
              <a:t>사용함으로서</a:t>
            </a:r>
            <a:r>
              <a:rPr lang="ko-KR" altLang="en-US" dirty="0"/>
              <a:t> 그냥 </a:t>
            </a:r>
            <a:r>
              <a:rPr lang="ko-KR" altLang="en-US" dirty="0" err="1"/>
              <a:t>객체라느고</a:t>
            </a:r>
            <a:r>
              <a:rPr lang="ko-KR" altLang="en-US" dirty="0"/>
              <a:t> </a:t>
            </a:r>
            <a:r>
              <a:rPr lang="ko-KR" altLang="en-US" dirty="0" err="1"/>
              <a:t>불리는거</a:t>
            </a:r>
            <a:r>
              <a:rPr lang="ko-KR" altLang="en-US" dirty="0"/>
              <a:t> 하나로</a:t>
            </a:r>
            <a:endParaRPr lang="en-US" altLang="ko-KR" dirty="0"/>
          </a:p>
          <a:p>
            <a:r>
              <a:rPr lang="ko-KR" altLang="en-US" dirty="0"/>
              <a:t>플레이어의 </a:t>
            </a:r>
            <a:r>
              <a:rPr lang="ko-KR" altLang="en-US" dirty="0" err="1"/>
              <a:t>모든것을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있게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상속 </a:t>
            </a:r>
            <a:r>
              <a:rPr lang="en-US" altLang="ko-KR" dirty="0"/>
              <a:t>=&gt; </a:t>
            </a:r>
            <a:r>
              <a:rPr lang="ko-KR" altLang="en-US" dirty="0"/>
              <a:t>그런 클래스를 많이 </a:t>
            </a:r>
            <a:r>
              <a:rPr lang="ko-KR" altLang="en-US" dirty="0" err="1"/>
              <a:t>만들다보면</a:t>
            </a:r>
            <a:r>
              <a:rPr lang="ko-KR" altLang="en-US" dirty="0"/>
              <a:t> 중복되는 기능들이 많아진다</a:t>
            </a:r>
            <a:r>
              <a:rPr lang="en-US" altLang="ko-KR" dirty="0"/>
              <a:t>. </a:t>
            </a:r>
            <a:r>
              <a:rPr lang="ko-KR" altLang="en-US" dirty="0"/>
              <a:t>그걸 하나로 묶어서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번만 쳐도 누구나 </a:t>
            </a:r>
            <a:r>
              <a:rPr lang="ko-KR" altLang="en-US" dirty="0" err="1"/>
              <a:t>사용할수</a:t>
            </a:r>
            <a:r>
              <a:rPr lang="ko-KR" altLang="en-US" dirty="0"/>
              <a:t> 있게 만들어주는 것이 상속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클래스를 많이 만들고 자식과 부모 클래스를 사용하게 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더더욱 추상화된 개념이 부모 클래스가 됩니다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02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88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8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7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562</Words>
  <Application>Microsoft Office PowerPoint</Application>
  <PresentationFormat>와이드스크린</PresentationFormat>
  <Paragraphs>64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304</cp:revision>
  <dcterms:created xsi:type="dcterms:W3CDTF">2024-09-09T01:19:44Z</dcterms:created>
  <dcterms:modified xsi:type="dcterms:W3CDTF">2024-09-25T08:27:04Z</dcterms:modified>
</cp:coreProperties>
</file>