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70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88" r:id="rId27"/>
    <p:sldId id="272" r:id="rId28"/>
    <p:sldId id="274" r:id="rId29"/>
    <p:sldId id="275" r:id="rId30"/>
    <p:sldId id="276" r:id="rId31"/>
    <p:sldId id="285" r:id="rId32"/>
    <p:sldId id="286" r:id="rId33"/>
    <p:sldId id="290" r:id="rId34"/>
    <p:sldId id="291" r:id="rId35"/>
    <p:sldId id="287" r:id="rId36"/>
    <p:sldId id="292" r:id="rId37"/>
    <p:sldId id="295" r:id="rId38"/>
    <p:sldId id="294" r:id="rId39"/>
    <p:sldId id="296" r:id="rId40"/>
    <p:sldId id="289" r:id="rId41"/>
    <p:sldId id="293" r:id="rId42"/>
    <p:sldId id="303" r:id="rId43"/>
    <p:sldId id="297" r:id="rId44"/>
    <p:sldId id="299" r:id="rId45"/>
    <p:sldId id="298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AD4A-FBFB-47B0-A2B1-B57E5655C0E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7048-7748-4415-B51D-C61B6CBC1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7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471D-8911-47ED-AF1E-FEF16F72D127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722-95ED-4788-83EC-B9A523EF4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3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0AD-9917-4017-9F19-CD3F80EA6ACC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D24A-C41C-407F-AB46-2B4D48A5DD74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DC5-02AD-4580-8630-A6F8B8F99B6D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7F66-75AB-474A-8AAA-7AA01EAE3B4A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765-8431-43C1-B42E-77FBBCF2ADFA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1AB-F7F6-4D18-B257-A7F72AB8A5F9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7C1E-3C62-465A-9173-7F518CB6FD63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10F-080D-42CC-A170-AE3024CBA0B8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6FA3-601B-4BDC-B870-3630546238ED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B61F-9128-477B-974B-1954467C1BDB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1C4-C12C-48D4-B864-939B134D8592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D59-F29A-4614-9825-D4358B29CF41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(p80)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조립하기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세터 메서드 방식 </a:t>
            </a:r>
            <a:r>
              <a:rPr lang="en-US" altLang="ko-KR" dirty="0" smtClean="0"/>
              <a:t>(p84)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 값 설정 </a:t>
            </a:r>
            <a:r>
              <a:rPr lang="en-US" altLang="ko-KR" dirty="0" smtClean="0"/>
              <a:t>(p88)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MainForSpring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(p89)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주입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장의 예제를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를 적용시킨다</a:t>
            </a:r>
            <a:r>
              <a:rPr lang="en-US" altLang="ko-KR" dirty="0" smtClean="0"/>
              <a:t>(p103~113).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184~185 </a:t>
            </a:r>
            <a:r>
              <a:rPr lang="ko-KR" altLang="en-US" smtClean="0"/>
              <a:t>페이지 테이블 생성 및 테스트 자료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p178~)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프로그래밍의 단점을 보완하는 스프링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의존을 설정한다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ko-KR" altLang="en-US" dirty="0" smtClean="0"/>
              <a:t>를 빈으로 등록한다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org.apache.tomcat.jdbc.pool.DataSource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JdbcTemplate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CRUD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참조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4492717"/>
            <a:ext cx="4664177" cy="88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2" y="4191055"/>
            <a:ext cx="2680448" cy="2341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27293" y="4191055"/>
            <a:ext cx="4787154" cy="118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쿼리실행</a:t>
            </a:r>
            <a:r>
              <a:rPr lang="en-US" altLang="ko-KR" dirty="0" smtClean="0"/>
              <a:t>(p190)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우선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테이블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자료 있어야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빈으로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조회 쿼리 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테스트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MemberDao</a:t>
            </a:r>
            <a:r>
              <a:rPr lang="ko-KR" altLang="en-US" dirty="0"/>
              <a:t> </a:t>
            </a:r>
            <a:r>
              <a:rPr lang="ko-KR" altLang="en-US" dirty="0" smtClean="0"/>
              <a:t>테스트하기</a:t>
            </a:r>
            <a:r>
              <a:rPr lang="en-US" altLang="ko-KR" dirty="0" smtClean="0"/>
              <a:t>(p203)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71" y="1837766"/>
            <a:ext cx="9161858" cy="452717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롤백이란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94" y="1807229"/>
            <a:ext cx="8778549" cy="45666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907"/>
            <a:ext cx="10738174" cy="392654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웹 프로젝트를 만든 후에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프로젝트로 변경한다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프로젝트를 사용하는 이유는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POM.xml </a:t>
            </a:r>
            <a:r>
              <a:rPr lang="ko-KR" altLang="en-US" dirty="0" smtClean="0"/>
              <a:t>사용 방법을 익혀 두세요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/>
              <a:t>선언적 트랜잭션 관리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/>
              <a:t>의 강력한 </a:t>
            </a:r>
            <a:r>
              <a:rPr lang="en-US" altLang="ko-KR" b="1" i="1" dirty="0"/>
              <a:t>AOP(Aspect Oriented Programming)</a:t>
            </a:r>
            <a:r>
              <a:rPr lang="ko-KR" altLang="en-US" dirty="0"/>
              <a:t> 기능을 이용해 일련의 작업들을 트랜잭션으로 묶을 수 있습니다</a:t>
            </a:r>
            <a:r>
              <a:rPr lang="en-US" altLang="ko-KR" dirty="0"/>
              <a:t>. </a:t>
            </a:r>
            <a:r>
              <a:rPr lang="ko-KR" altLang="en-US" dirty="0"/>
              <a:t>개발자는 단순히 </a:t>
            </a:r>
            <a:r>
              <a:rPr lang="en-US" altLang="ko-KR" dirty="0"/>
              <a:t>Spring AOP </a:t>
            </a:r>
            <a:r>
              <a:rPr lang="ko-KR" altLang="en-US" dirty="0"/>
              <a:t>에서 제공하는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트랜잭션으로 </a:t>
            </a:r>
            <a:r>
              <a:rPr lang="ko-KR" altLang="en-US" dirty="0" err="1"/>
              <a:t>묶고자하는</a:t>
            </a:r>
            <a:r>
              <a:rPr lang="ko-KR" altLang="en-US" dirty="0"/>
              <a:t> 메서드에 선언해주면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아래는 “사용자 추가” 작업을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 트랜잭션화시킨 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9" y="2294965"/>
            <a:ext cx="10029822" cy="29135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  <a:r>
              <a:rPr lang="en-US" altLang="ko-KR" dirty="0"/>
              <a:t>(DBCP)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3" y="1825625"/>
            <a:ext cx="8471073" cy="43513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281518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Commons DBCP </a:t>
            </a:r>
            <a:r>
              <a:rPr lang="ko-KR" altLang="en-US" sz="3200" b="1" dirty="0" smtClean="0"/>
              <a:t>구조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79" y="365125"/>
            <a:ext cx="8896621" cy="56298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 Pool</a:t>
            </a:r>
            <a:r>
              <a:rPr lang="ko-KR" altLang="en-US" dirty="0"/>
              <a:t>을 관리하는 목적으로 사용되는 객체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480747"/>
            <a:ext cx="6963747" cy="36962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603295"/>
            <a:ext cx="5638800" cy="5753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8941" y="2868706"/>
            <a:ext cx="3505200" cy="162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1670" y="2868706"/>
            <a:ext cx="2796989" cy="1666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빨간 </a:t>
            </a:r>
            <a:r>
              <a:rPr lang="ko-KR" altLang="en-US" dirty="0" err="1" smtClean="0"/>
              <a:t>박스부분과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문장만 코딩한 것이 </a:t>
            </a:r>
            <a:r>
              <a:rPr lang="en-US" altLang="ko-KR" dirty="0" err="1" smtClean="0"/>
              <a:t>RowMapper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(select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 p194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44" y="1690688"/>
            <a:ext cx="8421134" cy="471772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Template (select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7" y="1802444"/>
            <a:ext cx="8390965" cy="42839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인터페이스를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있는 클래스를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인터페이스를 생성한다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오버라이딩을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실행한다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인터페이스의 객체 생성 부분을 </a:t>
            </a:r>
            <a:r>
              <a:rPr lang="en-US" altLang="ko-KR" dirty="0" smtClean="0"/>
              <a:t>()-&gt; {} </a:t>
            </a:r>
            <a:r>
              <a:rPr lang="ko-KR" altLang="en-US" dirty="0" smtClean="0"/>
              <a:t>방식으로 고쳐본다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실행하여 결과가 같은지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일부 </a:t>
            </a:r>
            <a:r>
              <a:rPr lang="en-US" altLang="ko-KR" dirty="0" smtClean="0"/>
              <a:t>(p49)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71" y="1441960"/>
            <a:ext cx="5979458" cy="5282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사용할 수 있는 예제를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Insert, update, delete </a:t>
            </a:r>
            <a:r>
              <a:rPr lang="ko-KR" altLang="en-US" dirty="0" smtClean="0"/>
              <a:t>문장은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jdbcTemplate.update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첫번째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두번째부터는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대한 값을 넣는다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입력시</a:t>
            </a:r>
            <a:r>
              <a:rPr lang="ko-KR" altLang="en-US" dirty="0" smtClean="0"/>
              <a:t> 생성된 값을 리턴 받으려면 </a:t>
            </a:r>
            <a:r>
              <a:rPr lang="en-US" altLang="ko-KR" dirty="0" smtClean="0"/>
              <a:t>p201, 203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</a:t>
            </a:r>
            <a:r>
              <a:rPr lang="en-US" altLang="ko-KR" dirty="0"/>
              <a:t>t</a:t>
            </a:r>
            <a:r>
              <a:rPr lang="ko-KR" altLang="en-US" dirty="0" smtClean="0"/>
              <a:t> 문장은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RowMapper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값이 오직 하나인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jdbcTemplate.queryForObject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/>
              <a:t>사용한다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196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외의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</a:t>
            </a:r>
            <a:r>
              <a:rPr lang="en-US" altLang="ko-KR" dirty="0" smtClean="0"/>
              <a:t>()</a:t>
            </a:r>
            <a:r>
              <a:rPr lang="ko-KR" altLang="en-US" dirty="0"/>
              <a:t>를 사용한다</a:t>
            </a:r>
            <a:r>
              <a:rPr lang="en-US" altLang="ko-KR" dirty="0" smtClean="0"/>
              <a:t>. p191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20250307 </a:t>
            </a:r>
            <a:r>
              <a:rPr lang="ko-KR" altLang="en-US" dirty="0" smtClean="0"/>
              <a:t>프로젝트의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JDBC Template</a:t>
            </a:r>
            <a:r>
              <a:rPr lang="ko-KR" altLang="en-US" dirty="0" smtClean="0"/>
              <a:t>으로 완성하여 실행 테스트를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4, 5</a:t>
            </a:r>
            <a:r>
              <a:rPr lang="ko-KR" altLang="en-US" sz="4000" dirty="0" smtClean="0"/>
              <a:t>장 나중에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필요하면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찾아 볼 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@Qualifier: </a:t>
            </a:r>
            <a:r>
              <a:rPr lang="ko-KR" altLang="en-US" dirty="0" smtClean="0"/>
              <a:t>자동 주입 가능한 빈이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때 사용 </a:t>
            </a:r>
            <a:r>
              <a:rPr lang="en-US" altLang="ko-KR" dirty="0" smtClean="0"/>
              <a:t>p115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Qualifier</a:t>
            </a:r>
            <a:r>
              <a:rPr lang="ko-KR" altLang="en-US" dirty="0" smtClean="0"/>
              <a:t>이 없으면 빈 이름이 한정자로 지정되어 사용됨 </a:t>
            </a:r>
            <a:r>
              <a:rPr lang="en-US" altLang="ko-KR" dirty="0" smtClean="0"/>
              <a:t>p117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상속이 일어난 클래스에도 자동 주입을 설정할 수 있다 </a:t>
            </a:r>
            <a:r>
              <a:rPr lang="en-US" altLang="ko-KR" dirty="0" smtClean="0"/>
              <a:t>p118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의 특별한 상황 처리 방법 </a:t>
            </a:r>
            <a:r>
              <a:rPr lang="en-US" altLang="ko-KR" dirty="0" smtClean="0"/>
              <a:t>p121~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스캔 대상에서 제외하거나 포함할 수 있다 </a:t>
            </a:r>
            <a:r>
              <a:rPr lang="en-US" altLang="ko-KR" dirty="0" smtClean="0"/>
              <a:t>p134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스캔 대상 </a:t>
            </a:r>
            <a:r>
              <a:rPr lang="en-US" altLang="ko-KR" dirty="0" smtClean="0"/>
              <a:t>@Component </a:t>
            </a:r>
            <a:r>
              <a:rPr lang="ko-KR" altLang="en-US" dirty="0" smtClean="0"/>
              <a:t>외에 중요한 것 다수 </a:t>
            </a:r>
            <a:r>
              <a:rPr lang="en-US" altLang="ko-KR" dirty="0" smtClean="0"/>
              <a:t>p137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컨포넌트</a:t>
            </a:r>
            <a:r>
              <a:rPr lang="ko-KR" altLang="en-US" dirty="0" smtClean="0"/>
              <a:t> 스캔에 따른 충돌 처리할 수 있다 </a:t>
            </a:r>
            <a:r>
              <a:rPr lang="en-US" altLang="ko-KR" dirty="0" smtClean="0"/>
              <a:t>p138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6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8</a:t>
            </a:r>
            <a:r>
              <a:rPr lang="ko-KR" altLang="en-US" sz="4000" dirty="0" smtClean="0"/>
              <a:t>장 </a:t>
            </a:r>
            <a:r>
              <a:rPr lang="ko-KR" altLang="en-US" sz="4000" dirty="0"/>
              <a:t>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Query()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방식 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 </a:t>
            </a:r>
            <a:r>
              <a:rPr lang="en-US" altLang="ko-KR" dirty="0" smtClean="0"/>
              <a:t>p193~194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행인 경우 사용할 수 있는 </a:t>
            </a:r>
            <a:r>
              <a:rPr lang="en-US" altLang="ko-KR" dirty="0" err="1" smtClean="0"/>
              <a:t>queryForObject</a:t>
            </a:r>
            <a:r>
              <a:rPr lang="en-US" altLang="ko-KR" dirty="0" smtClean="0"/>
              <a:t>() p196, p197(</a:t>
            </a:r>
            <a:r>
              <a:rPr lang="ko-KR" altLang="en-US" dirty="0" smtClean="0"/>
              <a:t>예제를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PreparedStatementCreator</a:t>
            </a:r>
            <a:r>
              <a:rPr lang="ko-KR" altLang="en-US" dirty="0" smtClean="0"/>
              <a:t>를 이용한 쿼리 실행 </a:t>
            </a:r>
            <a:r>
              <a:rPr lang="en-US" altLang="ko-KR" dirty="0" smtClean="0"/>
              <a:t>p199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 </a:t>
            </a:r>
            <a:r>
              <a:rPr lang="ko-KR" altLang="en-US" dirty="0"/>
              <a:t>쿼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KeyHolder</a:t>
            </a:r>
            <a:r>
              <a:rPr lang="ko-KR" altLang="en-US" dirty="0" smtClean="0"/>
              <a:t>를 이용하는 방법 </a:t>
            </a:r>
            <a:r>
              <a:rPr lang="en-US" altLang="ko-KR" dirty="0" smtClean="0"/>
              <a:t>p201, p203 (</a:t>
            </a:r>
            <a:r>
              <a:rPr lang="ko-KR" altLang="en-US" dirty="0" smtClean="0"/>
              <a:t>코딩해 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스프링의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변환 처리 내용 </a:t>
            </a:r>
            <a:r>
              <a:rPr lang="en-US" altLang="ko-KR" dirty="0" smtClean="0"/>
              <a:t>p209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연동 기술과 상관없이 동일하게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p210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SQLException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필요시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P211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트랜잭션 처리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프로그래밍을 한 후에 간단히 정리할 예정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기본 동작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7" y="1441932"/>
            <a:ext cx="7440706" cy="49144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9</a:t>
            </a:r>
            <a:r>
              <a:rPr lang="ko-KR" altLang="en-US" sz="4000" dirty="0"/>
              <a:t>장 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최소 설정 </a:t>
            </a:r>
            <a:r>
              <a:rPr lang="en-US" altLang="ko-KR" sz="2000" dirty="0" smtClean="0"/>
              <a:t>p237~239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HandlerMapping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ViewResolver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스프링의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EnableWebMvc</a:t>
            </a:r>
            <a:r>
              <a:rPr lang="en-US" altLang="ko-KR" sz="2000" dirty="0" smtClean="0"/>
              <a:t>: MVC</a:t>
            </a:r>
            <a:r>
              <a:rPr lang="ko-KR" altLang="en-US" sz="2000" dirty="0" smtClean="0"/>
              <a:t>를 사용하려면 상황에 맞는 설정을 일일이 해야 하는데 다양한 빈 설정을 자동으로 해 준다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스프링부트에서는 안한다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WebMvcConfigurer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구현하는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서블릿과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ViewResolver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설정을 하기 위함</a:t>
            </a:r>
            <a:r>
              <a:rPr lang="en-US" altLang="ko-KR" sz="2000" dirty="0"/>
              <a:t> 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Web.xml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핵심 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2" y="1364977"/>
            <a:ext cx="7458635" cy="49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핵심 구성 요소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HandlerMapping</a:t>
            </a:r>
            <a:r>
              <a:rPr lang="en-US" altLang="ko-KR" dirty="0"/>
              <a:t> - </a:t>
            </a:r>
            <a:r>
              <a:rPr lang="ko-KR" altLang="en-US" dirty="0"/>
              <a:t>컨트롤러 검색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HandlerAdapter</a:t>
            </a:r>
            <a:r>
              <a:rPr lang="en-US" altLang="ko-KR" dirty="0"/>
              <a:t> - </a:t>
            </a:r>
            <a:r>
              <a:rPr lang="ko-KR" altLang="en-US" dirty="0"/>
              <a:t>컨트롤러 실행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en-US" altLang="ko-KR" dirty="0"/>
              <a:t> - </a:t>
            </a:r>
            <a:r>
              <a:rPr lang="ko-KR" altLang="en-US" dirty="0"/>
              <a:t>컨트롤러의 실행 결과를 보여줄 </a:t>
            </a:r>
            <a:r>
              <a:rPr lang="en-US" altLang="ko-KR" dirty="0"/>
              <a:t>View </a:t>
            </a:r>
            <a:r>
              <a:rPr lang="ko-KR" altLang="en-US" dirty="0"/>
              <a:t>객체 검색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 - View </a:t>
            </a:r>
            <a:r>
              <a:rPr lang="ko-KR" altLang="en-US" dirty="0"/>
              <a:t>객체를 실행하여 응답 결과 </a:t>
            </a:r>
            <a:r>
              <a:rPr lang="en-US" altLang="ko-KR" dirty="0"/>
              <a:t>JSP </a:t>
            </a:r>
            <a:r>
              <a:rPr lang="ko-KR" altLang="en-US" dirty="0"/>
              <a:t>페이지를 생성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나머지 내용은 스프링</a:t>
            </a:r>
            <a:r>
              <a:rPr lang="en-US" altLang="ko-KR" sz="1800" dirty="0" smtClean="0">
                <a:solidFill>
                  <a:srgbClr val="C00000"/>
                </a:solidFill>
              </a:rPr>
              <a:t> MVC </a:t>
            </a:r>
            <a:r>
              <a:rPr lang="ko-KR" altLang="en-US" sz="1800" dirty="0" smtClean="0">
                <a:solidFill>
                  <a:srgbClr val="C00000"/>
                </a:solidFill>
              </a:rPr>
              <a:t>원리가 궁금할 때 </a:t>
            </a:r>
            <a:r>
              <a:rPr lang="en-US" altLang="ko-KR" sz="1800" dirty="0" smtClean="0">
                <a:solidFill>
                  <a:srgbClr val="C00000"/>
                </a:solidFill>
              </a:rPr>
              <a:t>10</a:t>
            </a:r>
            <a:r>
              <a:rPr lang="ko-KR" altLang="en-US" sz="1800" dirty="0" smtClean="0">
                <a:solidFill>
                  <a:srgbClr val="C00000"/>
                </a:solidFill>
              </a:rPr>
              <a:t>장을 읽어 보세요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과 스프링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53" y="1513914"/>
            <a:ext cx="7342094" cy="4842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스프링의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Test1.zip</a:t>
            </a:r>
            <a:r>
              <a:rPr lang="ko-KR" altLang="en-US" dirty="0" smtClean="0"/>
              <a:t>을 다운받아 </a:t>
            </a:r>
            <a:r>
              <a:rPr lang="en-US" altLang="ko-KR" dirty="0" smtClean="0"/>
              <a:t>maven import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이메일로 보낸 링크의 프로젝트들의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컨트롤러에 요청을 추가하고 뷰도 추가해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MemberDao</a:t>
            </a:r>
            <a:r>
              <a:rPr lang="ko-KR" altLang="en-US" dirty="0" smtClean="0"/>
              <a:t>를 여기서 사용하여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접속할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태그가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만들고 컨트롤러에서 입력한 자료를 받을 수 있게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인텔리제이로 </a:t>
            </a:r>
            <a:r>
              <a:rPr lang="ko-KR" altLang="en-US" sz="4000" dirty="0" err="1" smtClean="0"/>
              <a:t>스프링부트</a:t>
            </a:r>
            <a:r>
              <a:rPr lang="ko-KR" altLang="en-US" sz="4000" dirty="0" smtClean="0"/>
              <a:t> 프로젝트 만들기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Mysql</a:t>
            </a:r>
            <a:r>
              <a:rPr lang="ko-KR" altLang="en-US" dirty="0"/>
              <a:t>인 경우 데이터베이스를 만들고 테이블도 </a:t>
            </a:r>
            <a:r>
              <a:rPr lang="ko-KR" altLang="en-US" dirty="0" smtClean="0"/>
              <a:t>만든다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자료도 넣는다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새 프로젝트를 만든다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그룹 중요</a:t>
            </a:r>
            <a:r>
              <a:rPr lang="en-US" altLang="ko-KR" dirty="0" smtClean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b</a:t>
            </a:r>
            <a:r>
              <a:rPr lang="en-US" altLang="ko-KR" dirty="0" err="1" smtClean="0"/>
              <a:t>uild.gradle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application.properties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복사하고 실행시켜 본다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DTO</a:t>
            </a:r>
            <a:r>
              <a:rPr lang="ko-KR" altLang="en-US" dirty="0" smtClean="0"/>
              <a:t>를 만든다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DAO</a:t>
            </a:r>
            <a:r>
              <a:rPr lang="ko-KR" altLang="en-US" dirty="0" smtClean="0"/>
              <a:t>와 서비스를 만들어서 테스트한다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컨트롤러와 뷰를 만들어서 프로젝트를 완성한다</a:t>
            </a:r>
            <a:r>
              <a:rPr lang="en-US" altLang="ko-KR" dirty="0" smtClean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웹 디자인과 </a:t>
            </a:r>
            <a:r>
              <a:rPr lang="en-US" altLang="ko-KR" dirty="0" smtClean="0"/>
              <a:t>CSS, </a:t>
            </a:r>
            <a:r>
              <a:rPr lang="ko-KR" altLang="en-US" dirty="0" smtClean="0"/>
              <a:t>자바스크립트로 서비스를 개선한다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</a:rPr>
              <a:t>어제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메일 링크의 </a:t>
            </a:r>
            <a:r>
              <a:rPr lang="en-US" altLang="ko-KR" dirty="0" smtClean="0">
                <a:solidFill>
                  <a:srgbClr val="FF0000"/>
                </a:solidFill>
              </a:rPr>
              <a:t>“3/13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목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스프링부트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프로젝트</a:t>
            </a:r>
            <a:r>
              <a:rPr lang="en-US" altLang="ko-KR" dirty="0" smtClean="0">
                <a:solidFill>
                  <a:srgbClr val="FF0000"/>
                </a:solidFill>
              </a:rPr>
              <a:t>” </a:t>
            </a:r>
            <a:r>
              <a:rPr lang="ko-KR" altLang="en-US" dirty="0" smtClean="0">
                <a:solidFill>
                  <a:srgbClr val="FF0000"/>
                </a:solidFill>
              </a:rPr>
              <a:t>파일로 공유하며 진행합니다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RequestParam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어노테이션은</a:t>
            </a:r>
            <a:r>
              <a:rPr lang="ko-KR" altLang="en-US" sz="2000" dirty="0"/>
              <a:t>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</a:t>
            </a:r>
            <a:r>
              <a:rPr lang="en-US" altLang="ko-KR" sz="2000" dirty="0"/>
              <a:t>Handler(Controller)</a:t>
            </a:r>
            <a:r>
              <a:rPr lang="ko-KR" altLang="en-US" sz="2000" dirty="0"/>
              <a:t>의 매개변수로 </a:t>
            </a:r>
            <a:r>
              <a:rPr lang="en-US" altLang="ko-KR" sz="2000" dirty="0"/>
              <a:t>1:1 </a:t>
            </a:r>
            <a:r>
              <a:rPr lang="ko-KR" altLang="en-US" sz="2000" dirty="0" err="1" smtClean="0"/>
              <a:t>맵핑할</a:t>
            </a:r>
            <a:r>
              <a:rPr lang="ko-KR" altLang="en-US" sz="2000" dirty="0" smtClean="0"/>
              <a:t> 때 </a:t>
            </a:r>
            <a:r>
              <a:rPr lang="ko-KR" altLang="en-US" sz="2000" dirty="0"/>
              <a:t>사용되는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23" y="2985248"/>
            <a:ext cx="9405354" cy="2886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6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커맨드 객체</a:t>
            </a:r>
            <a:r>
              <a:rPr lang="en-US" altLang="ko-KR" dirty="0"/>
              <a:t>(Command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815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커맨드 객체</a:t>
            </a:r>
            <a:r>
              <a:rPr lang="en-US" altLang="ko-KR" sz="2000" dirty="0"/>
              <a:t>(Command Object)</a:t>
            </a:r>
            <a:r>
              <a:rPr lang="ko-KR" altLang="en-US" sz="2000" dirty="0"/>
              <a:t>란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를 통해 들어온 요청 파라미터들을 </a:t>
            </a:r>
            <a:r>
              <a:rPr lang="en-US" altLang="ko-KR" sz="2000" dirty="0"/>
              <a:t>setter</a:t>
            </a:r>
            <a:r>
              <a:rPr lang="ko-KR" altLang="en-US" sz="2000" dirty="0"/>
              <a:t>메서드를 이용하여 객체에 </a:t>
            </a:r>
            <a:r>
              <a:rPr lang="ko-KR" altLang="en-US" sz="2000" dirty="0" smtClean="0"/>
              <a:t>정의되어 있는 </a:t>
            </a:r>
            <a:r>
              <a:rPr lang="ko-KR" altLang="en-US" sz="2000" dirty="0"/>
              <a:t>속성에 바인딩이 되는 객체를 의미합니다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커맨드 객체는 보통 </a:t>
            </a:r>
            <a:r>
              <a:rPr lang="en-US" altLang="ko-KR" sz="2000" dirty="0"/>
              <a:t>VO </a:t>
            </a:r>
            <a:r>
              <a:rPr lang="ko-KR" altLang="en-US" sz="2000" dirty="0"/>
              <a:t>나 </a:t>
            </a:r>
            <a:r>
              <a:rPr lang="en-US" altLang="ko-KR" sz="2000" dirty="0"/>
              <a:t>DTO</a:t>
            </a:r>
            <a:r>
              <a:rPr lang="ko-KR" altLang="en-US" sz="2000" dirty="0"/>
              <a:t>를 의미하며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HttpServletRequest</a:t>
            </a:r>
            <a:r>
              <a:rPr lang="ko-KR" altLang="en-US" sz="2000" dirty="0"/>
              <a:t>로 받아오는 요청 </a:t>
            </a:r>
            <a:r>
              <a:rPr lang="ko-KR" altLang="en-US" sz="2000" dirty="0" err="1"/>
              <a:t>파라미터의</a:t>
            </a:r>
            <a:r>
              <a:rPr lang="ko-KR" altLang="en-US" sz="2000" dirty="0"/>
              <a:t> </a:t>
            </a:r>
            <a:r>
              <a:rPr lang="en-US" altLang="ko-KR" sz="2000" dirty="0"/>
              <a:t>key </a:t>
            </a:r>
            <a:r>
              <a:rPr lang="ko-KR" altLang="en-US" sz="2000" dirty="0"/>
              <a:t>값과 동일한 이름의 속성들과 </a:t>
            </a:r>
            <a:r>
              <a:rPr lang="en-US" altLang="ko-KR" sz="2000" dirty="0"/>
              <a:t>setter </a:t>
            </a:r>
            <a:r>
              <a:rPr lang="ko-KR" altLang="en-US" sz="2000" dirty="0"/>
              <a:t>메서드를 가지고 있어야 합니다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953" y="1690688"/>
            <a:ext cx="4842966" cy="42410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584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3945"/>
            <a:ext cx="10242176" cy="1087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@</a:t>
            </a:r>
            <a:r>
              <a:rPr lang="en-US" altLang="ko-KR" sz="2000" dirty="0" err="1"/>
              <a:t>ModelAttribute</a:t>
            </a:r>
            <a:r>
              <a:rPr lang="ko-KR" altLang="en-US" sz="2000" dirty="0"/>
              <a:t>는 사용자가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전달하는 값을 오브젝트 형태로 매핑해주는 </a:t>
            </a:r>
            <a:r>
              <a:rPr lang="ko-KR" altLang="en-US" sz="2000" dirty="0" err="1"/>
              <a:t>어노테이션입니다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456" y="2032509"/>
            <a:ext cx="7506920" cy="4220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7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생략해도 커맨드 객체를 이용해서 바인딩이 되는데</a:t>
            </a:r>
            <a:r>
              <a:rPr lang="en-US" altLang="ko-KR" dirty="0"/>
              <a:t>,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또한 생략해도 사실상 바인딩이 가능합니다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의 역할 중 하나는 </a:t>
            </a:r>
            <a:r>
              <a:rPr lang="en-US" altLang="ko-KR" dirty="0"/>
              <a:t>model</a:t>
            </a:r>
            <a:r>
              <a:rPr lang="ko-KR" altLang="en-US" dirty="0"/>
              <a:t>에 객체를 담아준다는 것입니다</a:t>
            </a:r>
            <a:r>
              <a:rPr lang="en-US" altLang="ko-KR" dirty="0"/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객체 옆에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를 사용했을 때 얻는 또 다른 이점은 </a:t>
            </a:r>
            <a:r>
              <a:rPr lang="en-US" altLang="ko-KR" dirty="0"/>
              <a:t>@</a:t>
            </a:r>
            <a:r>
              <a:rPr lang="en-US" altLang="ko-KR" dirty="0" err="1"/>
              <a:t>ModelAttribute</a:t>
            </a:r>
            <a:r>
              <a:rPr lang="ko-KR" altLang="en-US" dirty="0"/>
              <a:t>가 붙은 </a:t>
            </a:r>
            <a:r>
              <a:rPr lang="ko-KR" altLang="en-US" dirty="0" err="1"/>
              <a:t>파라미터를</a:t>
            </a:r>
            <a:r>
              <a:rPr lang="ko-KR" altLang="en-US" dirty="0"/>
              <a:t> 처리할 때는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과 달리 검증</a:t>
            </a:r>
            <a:r>
              <a:rPr lang="en-US" altLang="ko-KR" dirty="0"/>
              <a:t>(Validation) </a:t>
            </a:r>
            <a:r>
              <a:rPr lang="ko-KR" altLang="en-US" dirty="0"/>
              <a:t>작업을 내부적으로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파라미터</a:t>
            </a:r>
            <a:r>
              <a:rPr lang="ko-KR" altLang="en-US" sz="3200" dirty="0"/>
              <a:t> 객체 옆에 </a:t>
            </a:r>
            <a:r>
              <a:rPr lang="en-US" altLang="ko-KR" sz="3200" dirty="0"/>
              <a:t>@</a:t>
            </a:r>
            <a:r>
              <a:rPr lang="en-US" altLang="ko-KR" sz="3200" dirty="0" err="1"/>
              <a:t>ModelAttribute</a:t>
            </a:r>
            <a:r>
              <a:rPr lang="en-US" altLang="ko-KR" sz="3200" dirty="0"/>
              <a:t> </a:t>
            </a:r>
            <a:r>
              <a:rPr lang="ko-KR" altLang="en-US" sz="3200" dirty="0"/>
              <a:t>사용하는 경우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740"/>
            <a:ext cx="10508118" cy="3523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0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메서드 위에 </a:t>
            </a:r>
            <a:r>
              <a:rPr lang="en-US" altLang="ko-KR" sz="3600" dirty="0"/>
              <a:t>@</a:t>
            </a:r>
            <a:r>
              <a:rPr lang="en-US" altLang="ko-KR" sz="3600" dirty="0" err="1"/>
              <a:t>ModelAttribute</a:t>
            </a:r>
            <a:r>
              <a:rPr lang="ko-KR" altLang="en-US" sz="3600" dirty="0"/>
              <a:t>가 사용되는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컨트롤러에서 메서드 위에 </a:t>
            </a:r>
            <a:r>
              <a:rPr lang="en-US" altLang="ko-KR" sz="2400" dirty="0"/>
              <a:t>@</a:t>
            </a:r>
            <a:r>
              <a:rPr lang="en-US" altLang="ko-KR" sz="2400" dirty="0" err="1"/>
              <a:t>ModelAttribute</a:t>
            </a:r>
            <a:r>
              <a:rPr lang="ko-KR" altLang="en-US" sz="2400" dirty="0"/>
              <a:t>가 사용되는 경우는</a:t>
            </a:r>
            <a:r>
              <a:rPr lang="en-US" altLang="ko-KR" sz="2400" dirty="0"/>
              <a:t>, </a:t>
            </a:r>
            <a:r>
              <a:rPr lang="ko-KR" altLang="en-US" sz="2400" dirty="0"/>
              <a:t>해당 컨트롤러 내의 어떠한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메서드들보다 먼저 동작하게 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92" y="3033539"/>
            <a:ext cx="8983852" cy="2784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47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컨테이너의 빈 객체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29" y="1690688"/>
            <a:ext cx="7279341" cy="48573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06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Dependency Injection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 주입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의존을 의미한다</a:t>
            </a:r>
            <a:r>
              <a:rPr lang="en-US" altLang="ko-KR" dirty="0" smtClean="0"/>
              <a:t>. (p52)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변경에 의한 영향을 받는 관계를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처리해야 하는데 어떻게 할 것인가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63" y="1825625"/>
            <a:ext cx="6811690" cy="4382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2259" y="2671482"/>
            <a:ext cx="3639670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통한 의존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47" y="1352354"/>
            <a:ext cx="6687670" cy="5179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1788" y="2411506"/>
            <a:ext cx="3836894" cy="88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만들기 </a:t>
            </a:r>
            <a:r>
              <a:rPr lang="en-US" altLang="ko-KR" dirty="0" smtClean="0"/>
              <a:t>(p59~74)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</a:t>
            </a:r>
            <a:r>
              <a:rPr lang="en-US" altLang="ko-KR" dirty="0" smtClean="0"/>
              <a:t> DI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(p75)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스프링을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객체 조립과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p75</a:t>
            </a:r>
            <a:r>
              <a:rPr lang="ko-KR" altLang="en-US" dirty="0" smtClean="0"/>
              <a:t>를 보고 코딩하기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77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복사해서 사용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1129</Words>
  <Application>Microsoft Office PowerPoint</Application>
  <PresentationFormat>와이드스크린</PresentationFormat>
  <Paragraphs>202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메이븐 프로젝트 만들기</vt:lpstr>
      <vt:lpstr>메이븐의 의존 그래프의 일부 (p49)</vt:lpstr>
      <vt:lpstr>초기 스프링의 예제 실행</vt:lpstr>
      <vt:lpstr>스프링 컨테이너의 빈 객체 관리</vt:lpstr>
      <vt:lpstr>스프링 DI</vt:lpstr>
      <vt:lpstr>DI를 통한 의존 처리 (p55) </vt:lpstr>
      <vt:lpstr>예제 프로젝트 만들기 (p59~74)</vt:lpstr>
      <vt:lpstr>스프링의 DI 설정 (p75) </vt:lpstr>
      <vt:lpstr>DI 방식 (p80)</vt:lpstr>
      <vt:lpstr>의존 자동 주입</vt:lpstr>
      <vt:lpstr>JDBC 단점</vt:lpstr>
      <vt:lpstr>DB 테이블 생성</vt:lpstr>
      <vt:lpstr>DB 연동 (8장 p178~)</vt:lpstr>
      <vt:lpstr>JdbcTemplate을 이용한 쿼리실행(p190)</vt:lpstr>
      <vt:lpstr>8장 MemberDao 테스트하기(p203)</vt:lpstr>
      <vt:lpstr>커밋이란?</vt:lpstr>
      <vt:lpstr>롤백이란?</vt:lpstr>
      <vt:lpstr>MYSQL 트랜잭션</vt:lpstr>
      <vt:lpstr>@Transactional</vt:lpstr>
      <vt:lpstr>@Transactional 예시</vt:lpstr>
      <vt:lpstr>커넥션 풀(DBCP)이란?</vt:lpstr>
      <vt:lpstr>Commons DBCP 구조</vt:lpstr>
      <vt:lpstr>Datasource</vt:lpstr>
      <vt:lpstr>JDBC 단점</vt:lpstr>
      <vt:lpstr>PowerPoint 프레젠테이션</vt:lpstr>
      <vt:lpstr>JDBC Template (select 경우) p194</vt:lpstr>
      <vt:lpstr>JDBC Template (select 경우 람다식 사용)</vt:lpstr>
      <vt:lpstr>참고&gt; 람다식 만들기</vt:lpstr>
      <vt:lpstr>Quiz</vt:lpstr>
      <vt:lpstr>JDBC Template 사용법</vt:lpstr>
      <vt:lpstr>Quiz</vt:lpstr>
      <vt:lpstr>4, 5장 나중에 필요하면 찾아 볼 내용</vt:lpstr>
      <vt:lpstr>8장 나중에 필요하면 찾아 볼 내용</vt:lpstr>
      <vt:lpstr>Spring MVC 기본 동작 흐름</vt:lpstr>
      <vt:lpstr>9장 나중에 필요하면 찾아 볼 내용</vt:lpstr>
      <vt:lpstr>스프링 MVC 핵심 구성 요소</vt:lpstr>
      <vt:lpstr>10장 스프링 MVC 핵심 구성 요소 </vt:lpstr>
      <vt:lpstr>DispatcherServlet과 스프링 컨테이너</vt:lpstr>
      <vt:lpstr>Quiz</vt:lpstr>
      <vt:lpstr>Quiz</vt:lpstr>
      <vt:lpstr>인텔리제이로 스프링부트 프로젝트 만들기</vt:lpstr>
      <vt:lpstr>@RequestParam</vt:lpstr>
      <vt:lpstr>커맨드 객체(Command Object)</vt:lpstr>
      <vt:lpstr>@ModelAttribute</vt:lpstr>
      <vt:lpstr>파라미터 객체 옆에 @ModelAttribute 사용하는 경우</vt:lpstr>
      <vt:lpstr>파라미터 객체 옆에 @ModelAttribute 사용하는 경우</vt:lpstr>
      <vt:lpstr>메서드 위에 @ModelAttribute가 사용되는 경우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220</cp:revision>
  <dcterms:created xsi:type="dcterms:W3CDTF">2023-12-27T22:23:02Z</dcterms:created>
  <dcterms:modified xsi:type="dcterms:W3CDTF">2025-03-12T22:53:28Z</dcterms:modified>
</cp:coreProperties>
</file>