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1" r:id="rId14"/>
    <p:sldId id="267" r:id="rId15"/>
    <p:sldId id="270" r:id="rId16"/>
    <p:sldId id="269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73" r:id="rId26"/>
    <p:sldId id="288" r:id="rId27"/>
    <p:sldId id="272" r:id="rId28"/>
    <p:sldId id="274" r:id="rId29"/>
    <p:sldId id="275" r:id="rId30"/>
    <p:sldId id="276" r:id="rId31"/>
    <p:sldId id="285" r:id="rId32"/>
    <p:sldId id="286" r:id="rId33"/>
    <p:sldId id="290" r:id="rId34"/>
    <p:sldId id="291" r:id="rId35"/>
    <p:sldId id="287" r:id="rId36"/>
    <p:sldId id="292" r:id="rId37"/>
    <p:sldId id="295" r:id="rId38"/>
    <p:sldId id="294" r:id="rId39"/>
    <p:sldId id="296" r:id="rId40"/>
    <p:sldId id="289" r:id="rId41"/>
    <p:sldId id="293" r:id="rId42"/>
    <p:sldId id="303" r:id="rId43"/>
    <p:sldId id="317" r:id="rId44"/>
    <p:sldId id="305" r:id="rId45"/>
    <p:sldId id="306" r:id="rId46"/>
    <p:sldId id="307" r:id="rId47"/>
    <p:sldId id="308" r:id="rId48"/>
    <p:sldId id="309" r:id="rId49"/>
    <p:sldId id="310" r:id="rId50"/>
    <p:sldId id="312" r:id="rId51"/>
    <p:sldId id="311" r:id="rId52"/>
    <p:sldId id="313" r:id="rId53"/>
    <p:sldId id="316" r:id="rId54"/>
    <p:sldId id="314" r:id="rId55"/>
    <p:sldId id="315" r:id="rId56"/>
    <p:sldId id="318" r:id="rId57"/>
    <p:sldId id="319" r:id="rId58"/>
    <p:sldId id="297" r:id="rId59"/>
    <p:sldId id="299" r:id="rId60"/>
    <p:sldId id="298" r:id="rId61"/>
    <p:sldId id="300" r:id="rId62"/>
    <p:sldId id="301" r:id="rId63"/>
    <p:sldId id="302" r:id="rId6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BAD4A-FBFB-47B0-A2B1-B57E5655C0ED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77048-7748-4415-B51D-C61B6CBC1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673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C471D-8911-47ED-AF1E-FEF16F72D127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AC722-95ED-4788-83EC-B9A523EF48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237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F0AD-9917-4017-9F19-CD3F80EA6ACC}" type="datetime1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18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D24A-C41C-407F-AB46-2B4D48A5DD74}" type="datetime1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26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1DC5-02AD-4580-8630-A6F8B8F99B6D}" type="datetime1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57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7F66-75AB-474A-8AAA-7AA01EAE3B4A}" type="datetime1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73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0765-8431-43C1-B42E-77FBBCF2ADFA}" type="datetime1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18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F1AB-F7F6-4D18-B257-A7F72AB8A5F9}" type="datetime1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78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7C1E-3C62-465A-9173-7F518CB6FD63}" type="datetime1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94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810F-080D-42CC-A170-AE3024CBA0B8}" type="datetime1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73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6FA3-601B-4BDC-B870-3630546238ED}" type="datetime1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6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B61F-9128-477B-974B-1954467C1BDB}" type="datetime1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38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71C4-C12C-48D4-B864-939B134D8592}" type="datetime1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05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1FD59-F29A-4614-9825-D4358B29CF41}" type="datetime1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71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hyperlink" Target="https://memodayoungee.tistory.com/102#PSA(Portable%20Service%20Abstraction)-1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s://memodayoungee.tistory.com/102#POJO(Plain%20Old%20Java%20Object)-1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클라우드</a:t>
            </a:r>
            <a:r>
              <a:rPr lang="ko-KR" altLang="en-US" sz="4800" dirty="0"/>
              <a:t> </a:t>
            </a:r>
            <a:r>
              <a:rPr lang="ko-KR" altLang="en-US" sz="4800" dirty="0" err="1" smtClean="0"/>
              <a:t>데브옵스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ko-KR" altLang="en-US" sz="4800" dirty="0" err="1" smtClean="0"/>
              <a:t>프론트엔드</a:t>
            </a:r>
            <a:r>
              <a:rPr lang="en-US" altLang="ko-KR" sz="4800" dirty="0"/>
              <a:t>&amp;</a:t>
            </a:r>
            <a:r>
              <a:rPr lang="ko-KR" altLang="en-US" sz="4800" dirty="0" err="1"/>
              <a:t>백엔드</a:t>
            </a:r>
            <a:r>
              <a:rPr lang="ko-KR" altLang="en-US" sz="4800" dirty="0"/>
              <a:t> 자바</a:t>
            </a:r>
            <a:r>
              <a:rPr lang="en-US" altLang="ko-KR" sz="4800" dirty="0"/>
              <a:t>(JAVA) </a:t>
            </a:r>
            <a:r>
              <a:rPr lang="ko-KR" altLang="en-US" sz="4800" dirty="0" err="1"/>
              <a:t>풀스택</a:t>
            </a:r>
            <a:r>
              <a:rPr lang="ko-KR" altLang="en-US" sz="4800" dirty="0"/>
              <a:t> 개발자 취업캠프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2024.12.30 ~ 2025.5.30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9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 </a:t>
            </a:r>
            <a:r>
              <a:rPr lang="ko-KR" altLang="en-US" dirty="0" smtClean="0"/>
              <a:t>방식 </a:t>
            </a:r>
            <a:r>
              <a:rPr lang="en-US" altLang="ko-KR" dirty="0" smtClean="0"/>
              <a:t>(p80)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생성자</a:t>
            </a:r>
            <a:r>
              <a:rPr lang="ko-KR" altLang="en-US" dirty="0" smtClean="0"/>
              <a:t> 방식 </a:t>
            </a:r>
            <a:r>
              <a:rPr lang="en-US" altLang="ko-KR" dirty="0" smtClean="0"/>
              <a:t>(p80)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코드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조립하기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세터 메서드 방식 </a:t>
            </a:r>
            <a:r>
              <a:rPr lang="en-US" altLang="ko-KR" dirty="0" smtClean="0"/>
              <a:t>(p84)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타입 값 설정 </a:t>
            </a:r>
            <a:r>
              <a:rPr lang="en-US" altLang="ko-KR" dirty="0" smtClean="0"/>
              <a:t>(p88)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MainForSpring</a:t>
            </a:r>
            <a:r>
              <a:rPr lang="ko-KR" altLang="en-US" dirty="0" smtClean="0"/>
              <a:t>에 추가하기 </a:t>
            </a:r>
            <a:r>
              <a:rPr lang="en-US" altLang="ko-KR" dirty="0" smtClean="0"/>
              <a:t>(p89)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91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의존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자동 주입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장의 예제를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r>
              <a:rPr lang="ko-KR" altLang="en-US" dirty="0" smtClean="0"/>
              <a:t>를 적용시킨다</a:t>
            </a:r>
            <a:r>
              <a:rPr lang="en-US" altLang="ko-KR" dirty="0" smtClean="0"/>
              <a:t>(p103~113).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0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97306" cy="1325563"/>
          </a:xfrm>
        </p:spPr>
        <p:txBody>
          <a:bodyPr/>
          <a:lstStyle/>
          <a:p>
            <a:r>
              <a:rPr lang="en-US" altLang="ko-KR" dirty="0" smtClean="0"/>
              <a:t>JDBC </a:t>
            </a:r>
            <a:r>
              <a:rPr lang="ko-KR" altLang="en-US" dirty="0" smtClean="0"/>
              <a:t>단점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4499" y="239619"/>
            <a:ext cx="6896560" cy="614666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26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테이블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184~185 </a:t>
            </a:r>
            <a:r>
              <a:rPr lang="ko-KR" altLang="en-US" smtClean="0"/>
              <a:t>페이지 테이블 생성 및 테스트 자료 입력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02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연동 </a:t>
            </a:r>
            <a:r>
              <a:rPr lang="en-US" altLang="ko-KR" dirty="0" smtClean="0"/>
              <a:t>(8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p178~)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JDBC </a:t>
            </a:r>
            <a:r>
              <a:rPr lang="ko-KR" altLang="en-US" dirty="0" smtClean="0"/>
              <a:t>프로그래밍의 단점을 보완하는 스프링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err="1" smtClean="0"/>
              <a:t>JdbcTemplate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 smtClean="0"/>
              <a:t>Pom.xml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jdbc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관련 의존을 설정한다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샘플 참조</a:t>
            </a:r>
            <a:r>
              <a:rPr lang="en-US" altLang="ko-KR" dirty="0" smtClean="0"/>
              <a:t>).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 err="1" smtClean="0"/>
              <a:t>DataSource</a:t>
            </a:r>
            <a:r>
              <a:rPr lang="ko-KR" altLang="en-US" dirty="0" smtClean="0"/>
              <a:t>를 빈으로 등록한다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샘플 참조</a:t>
            </a:r>
            <a:r>
              <a:rPr lang="en-US" altLang="ko-KR" dirty="0" smtClean="0"/>
              <a:t>).</a:t>
            </a:r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주의사항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org.apache.tomcat.jdbc.pool.DataSource</a:t>
            </a:r>
            <a:endParaRPr lang="en-US" altLang="ko-KR" dirty="0" smtClean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 smtClean="0"/>
              <a:t>해당 </a:t>
            </a:r>
            <a:r>
              <a:rPr lang="en-US" altLang="ko-KR" dirty="0" smtClean="0"/>
              <a:t>Dao </a:t>
            </a:r>
            <a:r>
              <a:rPr lang="ko-KR" altLang="en-US" dirty="0" smtClean="0"/>
              <a:t>클래스에 </a:t>
            </a:r>
            <a:r>
              <a:rPr lang="en-US" altLang="ko-KR" dirty="0" err="1" smtClean="0"/>
              <a:t>JdbcTemplate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생성한다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주의사항</a:t>
            </a:r>
            <a:r>
              <a:rPr lang="en-US" altLang="ko-KR" dirty="0" smtClean="0"/>
              <a:t>: 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 smtClean="0"/>
              <a:t>4. </a:t>
            </a:r>
            <a:r>
              <a:rPr lang="en-US" altLang="ko-KR" dirty="0" err="1" smtClean="0"/>
              <a:t>JdbcTemplate</a:t>
            </a:r>
            <a:r>
              <a:rPr lang="ko-KR" altLang="en-US" dirty="0" smtClean="0"/>
              <a:t>에서 제공하는 </a:t>
            </a:r>
            <a:r>
              <a:rPr lang="en-US" altLang="ko-KR" dirty="0" smtClean="0"/>
              <a:t>CRUD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만든다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교재 참조</a:t>
            </a:r>
            <a:r>
              <a:rPr lang="en-US" altLang="ko-KR" dirty="0" smtClean="0"/>
              <a:t>).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92" y="4492717"/>
            <a:ext cx="4664177" cy="8837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292" y="4191055"/>
            <a:ext cx="2680448" cy="23419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3227293" y="4191055"/>
            <a:ext cx="4787154" cy="1185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75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JdbcTemplate</a:t>
            </a:r>
            <a:r>
              <a:rPr lang="ko-KR" altLang="en-US" dirty="0" smtClean="0"/>
              <a:t>을 이용한 </a:t>
            </a:r>
            <a:r>
              <a:rPr lang="ko-KR" altLang="en-US" dirty="0" err="1" smtClean="0"/>
              <a:t>쿼리실행</a:t>
            </a:r>
            <a:r>
              <a:rPr lang="en-US" altLang="ko-KR" dirty="0" smtClean="0"/>
              <a:t>(p190)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우선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데이터베이스와 테이블 확인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샘플 자료 있어야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JdbcTemplate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빈으로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JdbcTemplate</a:t>
            </a:r>
            <a:r>
              <a:rPr lang="ko-KR" altLang="en-US" dirty="0" smtClean="0"/>
              <a:t>을 이용한 조회 쿼리 만들기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Main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만들어서 테스트 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2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장 </a:t>
            </a:r>
            <a:r>
              <a:rPr lang="en-US" altLang="ko-KR" dirty="0" err="1" smtClean="0"/>
              <a:t>MemberDao</a:t>
            </a:r>
            <a:r>
              <a:rPr lang="ko-KR" altLang="en-US" dirty="0"/>
              <a:t> </a:t>
            </a:r>
            <a:r>
              <a:rPr lang="ko-KR" altLang="en-US" dirty="0" smtClean="0"/>
              <a:t>테스트하기</a:t>
            </a:r>
            <a:r>
              <a:rPr lang="en-US" altLang="ko-KR" dirty="0" smtClean="0"/>
              <a:t>(p203)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Pom.xml </a:t>
            </a:r>
            <a:r>
              <a:rPr lang="ko-KR" altLang="en-US" dirty="0" smtClean="0"/>
              <a:t>준비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84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커밋이란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071" y="1837766"/>
            <a:ext cx="9161858" cy="4527176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5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롤백이란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994" y="1807229"/>
            <a:ext cx="8778549" cy="4566677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25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MYSQL </a:t>
            </a:r>
            <a:r>
              <a:rPr lang="ko-KR" altLang="en-US" dirty="0" smtClean="0"/>
              <a:t>트랜잭션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1907"/>
            <a:ext cx="10738174" cy="3926541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85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메이븐</a:t>
            </a:r>
            <a:r>
              <a:rPr lang="ko-KR" altLang="en-US" dirty="0" smtClean="0"/>
              <a:t> 프로젝트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다이나믹</a:t>
            </a:r>
            <a:r>
              <a:rPr lang="ko-KR" altLang="en-US" dirty="0" smtClean="0"/>
              <a:t> 웹 프로젝트를 만든 후에 </a:t>
            </a:r>
            <a:r>
              <a:rPr lang="ko-KR" altLang="en-US" dirty="0" err="1" smtClean="0"/>
              <a:t>메이븐</a:t>
            </a:r>
            <a:r>
              <a:rPr lang="ko-KR" altLang="en-US" dirty="0" smtClean="0"/>
              <a:t> 프로젝트로 변경한다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메이븐</a:t>
            </a:r>
            <a:r>
              <a:rPr lang="ko-KR" altLang="en-US" dirty="0" smtClean="0"/>
              <a:t> 프로젝트를 사용하는 이유는</a:t>
            </a:r>
            <a:r>
              <a:rPr lang="en-US" altLang="ko-KR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POM.xml </a:t>
            </a:r>
            <a:r>
              <a:rPr lang="ko-KR" altLang="en-US" dirty="0" smtClean="0"/>
              <a:t>사용 방법을 익혀 두세요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4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@Transactional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/>
              <a:t>선언적 트랜잭션 관리</a:t>
            </a:r>
            <a:r>
              <a:rPr lang="ko-KR" altLang="en-US" dirty="0"/>
              <a:t>는 </a:t>
            </a:r>
            <a:r>
              <a:rPr lang="en-US" altLang="ko-KR" dirty="0"/>
              <a:t>Spring Framework </a:t>
            </a:r>
            <a:r>
              <a:rPr lang="ko-KR" altLang="en-US" dirty="0"/>
              <a:t>의 강력한 </a:t>
            </a:r>
            <a:r>
              <a:rPr lang="en-US" altLang="ko-KR" b="1" i="1" dirty="0"/>
              <a:t>AOP(Aspect Oriented Programming)</a:t>
            </a:r>
            <a:r>
              <a:rPr lang="ko-KR" altLang="en-US" dirty="0"/>
              <a:t> 기능을 이용해 일련의 작업들을 트랜잭션으로 묶을 수 있습니다</a:t>
            </a:r>
            <a:r>
              <a:rPr lang="en-US" altLang="ko-KR" dirty="0"/>
              <a:t>. </a:t>
            </a:r>
            <a:r>
              <a:rPr lang="ko-KR" altLang="en-US" dirty="0"/>
              <a:t>개발자는 단순히 </a:t>
            </a:r>
            <a:r>
              <a:rPr lang="en-US" altLang="ko-KR" dirty="0"/>
              <a:t>Spring AOP </a:t>
            </a:r>
            <a:r>
              <a:rPr lang="ko-KR" altLang="en-US" dirty="0"/>
              <a:t>에서 제공하는 </a:t>
            </a:r>
            <a:r>
              <a:rPr lang="en-US" altLang="ko-KR" b="1" i="1" dirty="0"/>
              <a:t>@Transactional</a:t>
            </a:r>
            <a:r>
              <a:rPr lang="ko-KR" altLang="en-US" dirty="0"/>
              <a:t> </a:t>
            </a:r>
            <a:r>
              <a:rPr lang="ko-KR" altLang="en-US" dirty="0" err="1"/>
              <a:t>어노테이션을</a:t>
            </a:r>
            <a:r>
              <a:rPr lang="ko-KR" altLang="en-US" dirty="0"/>
              <a:t> 트랜잭션으로 </a:t>
            </a:r>
            <a:r>
              <a:rPr lang="ko-KR" altLang="en-US" dirty="0" err="1"/>
              <a:t>묶고자하는</a:t>
            </a:r>
            <a:r>
              <a:rPr lang="ko-KR" altLang="en-US" dirty="0"/>
              <a:t> 메서드에 선언해주면 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아래는 “사용자 추가” 작업을 </a:t>
            </a:r>
            <a:r>
              <a:rPr lang="en-US" altLang="ko-KR" b="1" i="1" dirty="0"/>
              <a:t>@Transactional</a:t>
            </a:r>
            <a:r>
              <a:rPr lang="ko-KR" altLang="en-US" dirty="0"/>
              <a:t> </a:t>
            </a:r>
            <a:r>
              <a:rPr lang="ko-KR" altLang="en-US" dirty="0" err="1"/>
              <a:t>어노테이션을</a:t>
            </a:r>
            <a:r>
              <a:rPr lang="ko-KR" altLang="en-US" dirty="0"/>
              <a:t> 이용해 트랜잭션화시킨 예입니다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57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@Transactional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089" y="2294965"/>
            <a:ext cx="10029822" cy="2913592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85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커넥션 풀</a:t>
            </a:r>
            <a:r>
              <a:rPr lang="en-US" altLang="ko-KR" dirty="0"/>
              <a:t>(DBCP)</a:t>
            </a:r>
            <a:r>
              <a:rPr lang="ko-KR" altLang="en-US" dirty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0463" y="1825625"/>
            <a:ext cx="8471073" cy="435133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82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2281518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Commons DBCP </a:t>
            </a:r>
            <a:r>
              <a:rPr lang="ko-KR" altLang="en-US" sz="3200" b="1" dirty="0" smtClean="0"/>
              <a:t>구조</a:t>
            </a:r>
            <a:endParaRPr lang="ko-KR" altLang="en-US" sz="32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379" y="365125"/>
            <a:ext cx="8896621" cy="562983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89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Datasource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Connection Pool</a:t>
            </a:r>
            <a:r>
              <a:rPr lang="ko-KR" altLang="en-US" dirty="0"/>
              <a:t>을 관리하는 목적으로 사용되는 객체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26" y="2480747"/>
            <a:ext cx="6963747" cy="3696216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40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97306" cy="1325563"/>
          </a:xfrm>
        </p:spPr>
        <p:txBody>
          <a:bodyPr/>
          <a:lstStyle/>
          <a:p>
            <a:r>
              <a:rPr lang="en-US" altLang="ko-KR" dirty="0" smtClean="0"/>
              <a:t>JDBC </a:t>
            </a:r>
            <a:r>
              <a:rPr lang="ko-KR" altLang="en-US" dirty="0" smtClean="0"/>
              <a:t>단점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4499" y="239619"/>
            <a:ext cx="6896560" cy="614666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2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603295"/>
            <a:ext cx="5638800" cy="575305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78941" y="2868706"/>
            <a:ext cx="3505200" cy="1622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211670" y="2868706"/>
            <a:ext cx="2796989" cy="1666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빨간 </a:t>
            </a:r>
            <a:r>
              <a:rPr lang="ko-KR" altLang="en-US" dirty="0" err="1" smtClean="0"/>
              <a:t>박스부분과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문장만 코딩한 것이 </a:t>
            </a:r>
            <a:r>
              <a:rPr lang="en-US" altLang="ko-KR" dirty="0" err="1" smtClean="0"/>
              <a:t>RowMapper</a:t>
            </a:r>
            <a:r>
              <a:rPr lang="ko-KR" altLang="en-US" dirty="0" smtClean="0"/>
              <a:t>의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7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Template (select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) p194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444" y="1690688"/>
            <a:ext cx="8421134" cy="4717723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09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JDBC Template (select </a:t>
            </a:r>
            <a:r>
              <a:rPr lang="ko-KR" altLang="en-US" dirty="0" smtClean="0"/>
              <a:t>경우 </a:t>
            </a:r>
            <a:r>
              <a:rPr lang="ko-KR" altLang="en-US" dirty="0" err="1" smtClean="0"/>
              <a:t>람다식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517" y="1802444"/>
            <a:ext cx="8390965" cy="428399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7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람다식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인터페이스를 만든다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하나의 </a:t>
            </a:r>
            <a:r>
              <a:rPr lang="ko-KR" altLang="en-US" dirty="0" err="1" smtClean="0"/>
              <a:t>메소드만</a:t>
            </a:r>
            <a:r>
              <a:rPr lang="ko-KR" altLang="en-US" dirty="0" smtClean="0"/>
              <a:t> 만든다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Main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있는 클래스를 만든다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Main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안에서 인터페이스를 생성한다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오버라이딩을 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호출하여 실행한다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인터페이스의 객체 생성 부분을 </a:t>
            </a:r>
            <a:r>
              <a:rPr lang="en-US" altLang="ko-KR" dirty="0" smtClean="0"/>
              <a:t>()-&gt; {} </a:t>
            </a:r>
            <a:r>
              <a:rPr lang="ko-KR" altLang="en-US" dirty="0" smtClean="0"/>
              <a:t>방식으로 고쳐본다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실행하여 결과가 같은지 확인한다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4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메이븐의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의존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그래프의 일부 </a:t>
            </a:r>
            <a:r>
              <a:rPr lang="en-US" altLang="ko-KR" dirty="0" smtClean="0"/>
              <a:t>(p49)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6271" y="1441960"/>
            <a:ext cx="5979458" cy="528291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21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각자 </a:t>
            </a:r>
            <a:r>
              <a:rPr lang="ko-KR" altLang="en-US" dirty="0" err="1" smtClean="0"/>
              <a:t>람다식을</a:t>
            </a:r>
            <a:r>
              <a:rPr lang="ko-KR" altLang="en-US" dirty="0" smtClean="0"/>
              <a:t> 사용할 수 있는 예제를 만들어 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43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Template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Insert, update, delete </a:t>
            </a:r>
            <a:r>
              <a:rPr lang="ko-KR" altLang="en-US" dirty="0" smtClean="0"/>
              <a:t>문장은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jdbcTemplate.update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첫번째 </a:t>
            </a:r>
            <a:r>
              <a:rPr lang="ko-KR" altLang="en-US" dirty="0" err="1" smtClean="0"/>
              <a:t>파라미터는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두번째부터는 </a:t>
            </a:r>
            <a:r>
              <a:rPr lang="en-US" altLang="ko-KR" dirty="0" smtClean="0"/>
              <a:t>? </a:t>
            </a:r>
            <a:r>
              <a:rPr lang="ko-KR" altLang="en-US" dirty="0" smtClean="0"/>
              <a:t>에 대한 값을 넣는다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입력시</a:t>
            </a:r>
            <a:r>
              <a:rPr lang="ko-KR" altLang="en-US" dirty="0" smtClean="0"/>
              <a:t> 생성된 값을 리턴 받으려면 </a:t>
            </a:r>
            <a:r>
              <a:rPr lang="en-US" altLang="ko-KR" dirty="0" smtClean="0"/>
              <a:t>p201, 203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 사용한다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Selec</a:t>
            </a:r>
            <a:r>
              <a:rPr lang="en-US" altLang="ko-KR" dirty="0"/>
              <a:t>t</a:t>
            </a:r>
            <a:r>
              <a:rPr lang="ko-KR" altLang="en-US" dirty="0" smtClean="0"/>
              <a:t> 문장은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RowMapper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사용해야 한다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리턴 값이 오직 하나인 경우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err="1" smtClean="0"/>
              <a:t>jdbcTemplate.queryForObject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</a:t>
            </a:r>
            <a:r>
              <a:rPr lang="ko-KR" altLang="en-US" dirty="0"/>
              <a:t>사용한다</a:t>
            </a:r>
            <a:r>
              <a:rPr lang="en-US" altLang="ko-KR" dirty="0" smtClean="0"/>
              <a:t>. </a:t>
            </a:r>
            <a:r>
              <a:rPr lang="en-US" altLang="ko-KR" dirty="0"/>
              <a:t>p</a:t>
            </a:r>
            <a:r>
              <a:rPr lang="en-US" altLang="ko-KR" dirty="0" smtClean="0"/>
              <a:t>196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그 외의 경우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err="1" smtClean="0"/>
              <a:t>jdbcTemplate.query</a:t>
            </a:r>
            <a:r>
              <a:rPr lang="en-US" altLang="ko-KR" dirty="0" smtClean="0"/>
              <a:t>()</a:t>
            </a:r>
            <a:r>
              <a:rPr lang="ko-KR" altLang="en-US" dirty="0"/>
              <a:t>를 사용한다</a:t>
            </a:r>
            <a:r>
              <a:rPr lang="en-US" altLang="ko-KR" dirty="0" smtClean="0"/>
              <a:t>. p191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61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20250307 </a:t>
            </a:r>
            <a:r>
              <a:rPr lang="ko-KR" altLang="en-US" dirty="0" smtClean="0"/>
              <a:t>프로젝트의 </a:t>
            </a:r>
            <a:r>
              <a:rPr lang="en-US" altLang="ko-KR" dirty="0" err="1" smtClean="0"/>
              <a:t>MemberDao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JDBC Template</a:t>
            </a:r>
            <a:r>
              <a:rPr lang="ko-KR" altLang="en-US" dirty="0" smtClean="0"/>
              <a:t>으로 완성하여 실행 테스트를 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24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4, 5</a:t>
            </a:r>
            <a:r>
              <a:rPr lang="ko-KR" altLang="en-US" sz="4000" dirty="0" smtClean="0"/>
              <a:t>장 나중에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필요하면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찾아 볼 내용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@Qualifier: </a:t>
            </a:r>
            <a:r>
              <a:rPr lang="ko-KR" altLang="en-US" dirty="0" smtClean="0"/>
              <a:t>자동 주입 가능한 빈이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이상을 때 사용 </a:t>
            </a:r>
            <a:r>
              <a:rPr lang="en-US" altLang="ko-KR" dirty="0" smtClean="0"/>
              <a:t>p115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@</a:t>
            </a:r>
            <a:r>
              <a:rPr lang="en-US" altLang="ko-KR" dirty="0" smtClean="0"/>
              <a:t>Qualifier</a:t>
            </a:r>
            <a:r>
              <a:rPr lang="ko-KR" altLang="en-US" dirty="0" smtClean="0"/>
              <a:t>이 없으면 빈 이름이 한정자로 지정되어 사용됨 </a:t>
            </a:r>
            <a:r>
              <a:rPr lang="en-US" altLang="ko-KR" dirty="0" smtClean="0"/>
              <a:t>p117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상속이 일어난 클래스에도 자동 주입을 설정할 수 있다 </a:t>
            </a:r>
            <a:r>
              <a:rPr lang="en-US" altLang="ko-KR" dirty="0" smtClean="0"/>
              <a:t>p118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r>
              <a:rPr lang="ko-KR" altLang="en-US" dirty="0" smtClean="0"/>
              <a:t>의 특별한 상황 처리 방법 </a:t>
            </a:r>
            <a:r>
              <a:rPr lang="en-US" altLang="ko-KR" dirty="0" smtClean="0"/>
              <a:t>p121~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스캔 대상에서 제외하거나 포함할 수 있다 </a:t>
            </a:r>
            <a:r>
              <a:rPr lang="en-US" altLang="ko-KR" dirty="0" smtClean="0"/>
              <a:t>p134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스캔 대상 </a:t>
            </a:r>
            <a:r>
              <a:rPr lang="en-US" altLang="ko-KR" dirty="0" smtClean="0"/>
              <a:t>@Component </a:t>
            </a:r>
            <a:r>
              <a:rPr lang="ko-KR" altLang="en-US" dirty="0" smtClean="0"/>
              <a:t>외에 중요한 것 다수 </a:t>
            </a:r>
            <a:r>
              <a:rPr lang="en-US" altLang="ko-KR" dirty="0" smtClean="0"/>
              <a:t>p137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컨포넌트</a:t>
            </a:r>
            <a:r>
              <a:rPr lang="ko-KR" altLang="en-US" dirty="0" smtClean="0"/>
              <a:t> 스캔에 따른 충돌 처리할 수 있다 </a:t>
            </a:r>
            <a:r>
              <a:rPr lang="en-US" altLang="ko-KR" dirty="0" smtClean="0"/>
              <a:t>p138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462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8</a:t>
            </a:r>
            <a:r>
              <a:rPr lang="ko-KR" altLang="en-US" sz="4000" dirty="0" smtClean="0"/>
              <a:t>장 </a:t>
            </a:r>
            <a:r>
              <a:rPr lang="ko-KR" altLang="en-US" sz="4000" dirty="0"/>
              <a:t>나중에</a:t>
            </a:r>
            <a:r>
              <a:rPr lang="en-US" altLang="ko-KR" sz="4000" dirty="0"/>
              <a:t> </a:t>
            </a:r>
            <a:r>
              <a:rPr lang="ko-KR" altLang="en-US" sz="4000" dirty="0"/>
              <a:t>필요하면</a:t>
            </a:r>
            <a:r>
              <a:rPr lang="en-US" altLang="ko-KR" sz="4000" dirty="0"/>
              <a:t> </a:t>
            </a:r>
            <a:r>
              <a:rPr lang="ko-KR" altLang="en-US" sz="4000" dirty="0"/>
              <a:t>찾아 볼 </a:t>
            </a:r>
            <a:r>
              <a:rPr lang="ko-KR" altLang="en-US" sz="4000" dirty="0" smtClean="0"/>
              <a:t>내용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Query()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리턴 방식 좋은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아이디어 </a:t>
            </a:r>
            <a:r>
              <a:rPr lang="en-US" altLang="ko-KR" dirty="0" smtClean="0"/>
              <a:t>p193~194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결과가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행인 경우 사용할 수 있는 </a:t>
            </a:r>
            <a:r>
              <a:rPr lang="en-US" altLang="ko-KR" dirty="0" err="1" smtClean="0"/>
              <a:t>queryForObject</a:t>
            </a:r>
            <a:r>
              <a:rPr lang="en-US" altLang="ko-KR" dirty="0" smtClean="0"/>
              <a:t>() p196, p197(</a:t>
            </a:r>
            <a:r>
              <a:rPr lang="ko-KR" altLang="en-US" dirty="0" smtClean="0"/>
              <a:t>예제를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보라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PreparedStatementCreator</a:t>
            </a:r>
            <a:r>
              <a:rPr lang="ko-KR" altLang="en-US" dirty="0" smtClean="0"/>
              <a:t>를 이용한 쿼리 실행 </a:t>
            </a:r>
            <a:r>
              <a:rPr lang="en-US" altLang="ko-KR" dirty="0" smtClean="0"/>
              <a:t>p199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Insert </a:t>
            </a:r>
            <a:r>
              <a:rPr lang="ko-KR" altLang="en-US" dirty="0"/>
              <a:t>쿼</a:t>
            </a:r>
            <a:r>
              <a:rPr lang="ko-KR" altLang="en-US" dirty="0" smtClean="0"/>
              <a:t>리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KeyHolder</a:t>
            </a:r>
            <a:r>
              <a:rPr lang="ko-KR" altLang="en-US" dirty="0" smtClean="0"/>
              <a:t>를 이용하는 방법 </a:t>
            </a:r>
            <a:r>
              <a:rPr lang="en-US" altLang="ko-KR" dirty="0" smtClean="0"/>
              <a:t>p201, p203 (</a:t>
            </a:r>
            <a:r>
              <a:rPr lang="ko-KR" altLang="en-US" dirty="0" smtClean="0"/>
              <a:t>코딩해 보라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스프링의 </a:t>
            </a:r>
            <a:r>
              <a:rPr lang="ko-KR" altLang="en-US" dirty="0" err="1" smtClean="0"/>
              <a:t>익셉션</a:t>
            </a:r>
            <a:r>
              <a:rPr lang="ko-KR" altLang="en-US" dirty="0" smtClean="0"/>
              <a:t> 변환 처리 내용 </a:t>
            </a:r>
            <a:r>
              <a:rPr lang="en-US" altLang="ko-KR" dirty="0" smtClean="0"/>
              <a:t>p209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연동 기술과 상관없이 동일하게 </a:t>
            </a:r>
            <a:r>
              <a:rPr lang="ko-KR" altLang="en-US" dirty="0" err="1" smtClean="0"/>
              <a:t>익셉션을</a:t>
            </a:r>
            <a:r>
              <a:rPr lang="ko-KR" altLang="en-US" dirty="0" smtClean="0"/>
              <a:t> 처리한다</a:t>
            </a:r>
            <a:r>
              <a:rPr lang="en-US" altLang="ko-KR" dirty="0" smtClean="0"/>
              <a:t>. p210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SQLException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DataAccessException</a:t>
            </a:r>
            <a:r>
              <a:rPr lang="ko-KR" altLang="en-US" dirty="0" smtClean="0"/>
              <a:t>으로 처리한다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DataAccessException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RuntimeException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필요시 </a:t>
            </a:r>
            <a:r>
              <a:rPr lang="en-US" altLang="ko-KR" dirty="0" smtClean="0"/>
              <a:t>try catch </a:t>
            </a:r>
            <a:r>
              <a:rPr lang="ko-KR" altLang="en-US" dirty="0" smtClean="0"/>
              <a:t>하면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 P211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트랜잭션 처리 </a:t>
            </a:r>
            <a:r>
              <a:rPr lang="en-US" altLang="ko-KR" dirty="0" smtClean="0"/>
              <a:t>(7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AOP </a:t>
            </a:r>
            <a:r>
              <a:rPr lang="ko-KR" altLang="en-US" dirty="0" smtClean="0"/>
              <a:t>프로그래밍을 한 후에 간단히 정리할 예정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777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MVC </a:t>
            </a:r>
            <a:r>
              <a:rPr lang="ko-KR" altLang="en-US" dirty="0"/>
              <a:t>기본 동작 </a:t>
            </a:r>
            <a:r>
              <a:rPr lang="ko-KR" altLang="en-US" dirty="0" smtClean="0"/>
              <a:t>흐름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647" y="1441932"/>
            <a:ext cx="7440706" cy="491441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0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9</a:t>
            </a:r>
            <a:r>
              <a:rPr lang="ko-KR" altLang="en-US" sz="4000" dirty="0"/>
              <a:t>장 나중에</a:t>
            </a:r>
            <a:r>
              <a:rPr lang="en-US" altLang="ko-KR" sz="4000" dirty="0"/>
              <a:t> </a:t>
            </a:r>
            <a:r>
              <a:rPr lang="ko-KR" altLang="en-US" sz="4000" dirty="0"/>
              <a:t>필요하면</a:t>
            </a:r>
            <a:r>
              <a:rPr lang="en-US" altLang="ko-KR" sz="4000" dirty="0"/>
              <a:t> </a:t>
            </a:r>
            <a:r>
              <a:rPr lang="ko-KR" altLang="en-US" sz="4000" dirty="0"/>
              <a:t>찾아 볼 </a:t>
            </a:r>
            <a:r>
              <a:rPr lang="ko-KR" altLang="en-US" sz="4000" dirty="0" smtClean="0"/>
              <a:t>내용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스프링 </a:t>
            </a:r>
            <a:r>
              <a:rPr lang="en-US" altLang="ko-KR" sz="2000" dirty="0" smtClean="0"/>
              <a:t>MVC </a:t>
            </a:r>
            <a:r>
              <a:rPr lang="ko-KR" altLang="en-US" sz="2000" dirty="0" smtClean="0"/>
              <a:t>최소 설정 </a:t>
            </a:r>
            <a:r>
              <a:rPr lang="en-US" altLang="ko-KR" sz="2000" dirty="0" smtClean="0"/>
              <a:t>p237~239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 smtClean="0"/>
              <a:t>HandlerMapping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ViewResolver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스프링의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DispatcherServlet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설정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@</a:t>
            </a:r>
            <a:r>
              <a:rPr lang="en-US" altLang="ko-KR" sz="2000" dirty="0" err="1" smtClean="0"/>
              <a:t>EnableWebMvc</a:t>
            </a:r>
            <a:r>
              <a:rPr lang="en-US" altLang="ko-KR" sz="2000" dirty="0" smtClean="0"/>
              <a:t>: MVC</a:t>
            </a:r>
            <a:r>
              <a:rPr lang="ko-KR" altLang="en-US" sz="2000" dirty="0" smtClean="0"/>
              <a:t>를 사용하려면 상황에 맞는 설정을 일일이 해야 하는데 다양한 빈 설정을 자동으로 해 준다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스프링부트에서는 안한다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 smtClean="0"/>
              <a:t>WebMvcConfigurer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인터페이스를 구현하는 이유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디폴트 </a:t>
            </a:r>
            <a:r>
              <a:rPr lang="ko-KR" altLang="en-US" sz="2000" dirty="0" err="1" smtClean="0"/>
              <a:t>서블릿과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ViewResolver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관련된 설정을 하기 위함</a:t>
            </a:r>
            <a:r>
              <a:rPr lang="en-US" altLang="ko-KR" sz="2000" dirty="0"/>
              <a:t> (</a:t>
            </a:r>
            <a:r>
              <a:rPr lang="ko-KR" altLang="en-US" sz="2000" dirty="0"/>
              <a:t>스프링부트에서는 안한다</a:t>
            </a:r>
            <a:r>
              <a:rPr lang="en-US" altLang="ko-KR" sz="2000" dirty="0"/>
              <a:t>)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Web.xml</a:t>
            </a:r>
            <a:r>
              <a:rPr lang="ko-KR" altLang="en-US" sz="2000" dirty="0" smtClean="0"/>
              <a:t>에 </a:t>
            </a:r>
            <a:r>
              <a:rPr lang="en-US" altLang="ko-KR" sz="2000" dirty="0" err="1" smtClean="0"/>
              <a:t>DispatcherServlet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설정 </a:t>
            </a:r>
            <a:r>
              <a:rPr lang="en-US" altLang="ko-KR" sz="2000" dirty="0" smtClean="0"/>
              <a:t>(</a:t>
            </a:r>
            <a:r>
              <a:rPr lang="ko-KR" altLang="en-US" sz="2000" dirty="0"/>
              <a:t>스프링부트에서는 안한다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0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/>
              <a:t>MVC </a:t>
            </a:r>
            <a:r>
              <a:rPr lang="ko-KR" altLang="en-US" dirty="0"/>
              <a:t>핵심 구성 요소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682" y="1364977"/>
            <a:ext cx="7458635" cy="49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1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장 스프링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핵심 구성 요소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HandlerMapping</a:t>
            </a:r>
            <a:r>
              <a:rPr lang="en-US" altLang="ko-KR" dirty="0"/>
              <a:t> - </a:t>
            </a:r>
            <a:r>
              <a:rPr lang="ko-KR" altLang="en-US" dirty="0"/>
              <a:t>컨트롤러 검색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HandlerAdapter</a:t>
            </a:r>
            <a:r>
              <a:rPr lang="en-US" altLang="ko-KR" dirty="0"/>
              <a:t> - </a:t>
            </a:r>
            <a:r>
              <a:rPr lang="ko-KR" altLang="en-US" dirty="0"/>
              <a:t>컨트롤러 실행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ViewResolver</a:t>
            </a:r>
            <a:r>
              <a:rPr lang="en-US" altLang="ko-KR" dirty="0"/>
              <a:t> - </a:t>
            </a:r>
            <a:r>
              <a:rPr lang="ko-KR" altLang="en-US" dirty="0"/>
              <a:t>컨트롤러의 실행 결과를 보여줄 </a:t>
            </a:r>
            <a:r>
              <a:rPr lang="en-US" altLang="ko-KR" dirty="0"/>
              <a:t>View </a:t>
            </a:r>
            <a:r>
              <a:rPr lang="ko-KR" altLang="en-US" dirty="0"/>
              <a:t>객체 검색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View - View </a:t>
            </a:r>
            <a:r>
              <a:rPr lang="ko-KR" altLang="en-US" dirty="0"/>
              <a:t>객체를 실행하여 응답 결과 </a:t>
            </a:r>
            <a:r>
              <a:rPr lang="en-US" altLang="ko-KR" dirty="0"/>
              <a:t>JSP </a:t>
            </a:r>
            <a:r>
              <a:rPr lang="ko-KR" altLang="en-US" dirty="0"/>
              <a:t>페이지를 생성</a:t>
            </a:r>
          </a:p>
          <a:p>
            <a:r>
              <a:rPr lang="ko-KR" altLang="en-US" sz="1800" dirty="0" smtClean="0">
                <a:solidFill>
                  <a:srgbClr val="C00000"/>
                </a:solidFill>
              </a:rPr>
              <a:t>나머지 내용은 스프링</a:t>
            </a:r>
            <a:r>
              <a:rPr lang="en-US" altLang="ko-KR" sz="1800" dirty="0" smtClean="0">
                <a:solidFill>
                  <a:srgbClr val="C00000"/>
                </a:solidFill>
              </a:rPr>
              <a:t> MVC </a:t>
            </a:r>
            <a:r>
              <a:rPr lang="ko-KR" altLang="en-US" sz="1800" dirty="0" smtClean="0">
                <a:solidFill>
                  <a:srgbClr val="C00000"/>
                </a:solidFill>
              </a:rPr>
              <a:t>원리가 궁금할 때 </a:t>
            </a:r>
            <a:r>
              <a:rPr lang="en-US" altLang="ko-KR" sz="1800" dirty="0" smtClean="0">
                <a:solidFill>
                  <a:srgbClr val="C00000"/>
                </a:solidFill>
              </a:rPr>
              <a:t>10</a:t>
            </a:r>
            <a:r>
              <a:rPr lang="ko-KR" altLang="en-US" sz="1800" dirty="0" smtClean="0">
                <a:solidFill>
                  <a:srgbClr val="C00000"/>
                </a:solidFill>
              </a:rPr>
              <a:t>장을 읽어 보세요</a:t>
            </a:r>
            <a:r>
              <a:rPr lang="en-US" altLang="ko-KR" sz="1800" dirty="0" smtClean="0">
                <a:solidFill>
                  <a:srgbClr val="C00000"/>
                </a:solidFill>
              </a:rPr>
              <a:t>.</a:t>
            </a:r>
            <a:endParaRPr lang="ko-KR" altLang="en-US" sz="1800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8016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DispatcherServlet</a:t>
            </a:r>
            <a:r>
              <a:rPr lang="ko-KR" altLang="en-US" dirty="0"/>
              <a:t>과 스프링 </a:t>
            </a:r>
            <a:r>
              <a:rPr lang="ko-KR" altLang="en-US" dirty="0" smtClean="0"/>
              <a:t>컨테이너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953" y="1513914"/>
            <a:ext cx="7342094" cy="484243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64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스프링의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Test1.zip</a:t>
            </a:r>
            <a:r>
              <a:rPr lang="ko-KR" altLang="en-US" dirty="0" smtClean="0"/>
              <a:t>을 다운받아 </a:t>
            </a:r>
            <a:r>
              <a:rPr lang="en-US" altLang="ko-KR" dirty="0" smtClean="0"/>
              <a:t>maven import</a:t>
            </a:r>
            <a:r>
              <a:rPr lang="ko-KR" altLang="en-US" dirty="0" smtClean="0"/>
              <a:t>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2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이메일로 보낸 링크의 프로젝트들의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하고 컨트롤러에 요청을 추가하고 뷰도 추가해 보세요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MemberDao</a:t>
            </a:r>
            <a:r>
              <a:rPr lang="ko-KR" altLang="en-US" dirty="0" smtClean="0"/>
              <a:t>를 여기서 사용하여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을 접속할 수 있을까요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57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Form </a:t>
            </a:r>
            <a:r>
              <a:rPr lang="ko-KR" altLang="en-US" dirty="0" smtClean="0"/>
              <a:t>태그가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있는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페이지를 만들고 컨트롤러에서 입력한 자료를 받을 수 있게 만들어 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46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인텔리제이로 </a:t>
            </a:r>
            <a:r>
              <a:rPr lang="ko-KR" altLang="en-US" sz="4000" dirty="0" err="1" smtClean="0"/>
              <a:t>스프링부트</a:t>
            </a:r>
            <a:r>
              <a:rPr lang="ko-KR" altLang="en-US" sz="4000" dirty="0" smtClean="0"/>
              <a:t> 프로젝트 만들기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 smtClean="0"/>
              <a:t>Mysql</a:t>
            </a:r>
            <a:r>
              <a:rPr lang="ko-KR" altLang="en-US" dirty="0"/>
              <a:t>인 경우 데이터베이스를 만들고 테이블도 </a:t>
            </a:r>
            <a:r>
              <a:rPr lang="ko-KR" altLang="en-US" dirty="0" smtClean="0"/>
              <a:t>만든다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테스트 자료도 넣는다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새 프로젝트를 만든다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프로젝트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그룹 중요</a:t>
            </a:r>
            <a:r>
              <a:rPr lang="en-US" altLang="ko-KR" dirty="0" smtClean="0"/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/>
              <a:t>b</a:t>
            </a:r>
            <a:r>
              <a:rPr lang="en-US" altLang="ko-KR" dirty="0" err="1" smtClean="0"/>
              <a:t>uild.gradle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application.properties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복사하고 실행시켜 본다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DTO</a:t>
            </a:r>
            <a:r>
              <a:rPr lang="ko-KR" altLang="en-US" dirty="0" smtClean="0"/>
              <a:t>를 만든다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DAO</a:t>
            </a:r>
            <a:r>
              <a:rPr lang="ko-KR" altLang="en-US" dirty="0" smtClean="0"/>
              <a:t>와 서비스를 만들어서 테스트한다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컨트롤러와 뷰를 만들어서 프로젝트를 완성한다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웹 디자인과 </a:t>
            </a:r>
            <a:r>
              <a:rPr lang="en-US" altLang="ko-KR" dirty="0" smtClean="0"/>
              <a:t>CSS, </a:t>
            </a:r>
            <a:r>
              <a:rPr lang="ko-KR" altLang="en-US" dirty="0" smtClean="0"/>
              <a:t>자바스크립트로 서비스를 개선한다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F0000"/>
                </a:solidFill>
              </a:rPr>
              <a:t>어제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메일 링크의 </a:t>
            </a:r>
            <a:r>
              <a:rPr lang="en-US" altLang="ko-KR" dirty="0" smtClean="0">
                <a:solidFill>
                  <a:srgbClr val="FF0000"/>
                </a:solidFill>
              </a:rPr>
              <a:t>“3/13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목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 err="1">
                <a:solidFill>
                  <a:srgbClr val="FF0000"/>
                </a:solidFill>
              </a:rPr>
              <a:t>스프링부트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프로젝트</a:t>
            </a:r>
            <a:r>
              <a:rPr lang="en-US" altLang="ko-KR" dirty="0" smtClean="0">
                <a:solidFill>
                  <a:srgbClr val="FF0000"/>
                </a:solidFill>
              </a:rPr>
              <a:t>” </a:t>
            </a:r>
            <a:r>
              <a:rPr lang="ko-KR" altLang="en-US" dirty="0" smtClean="0">
                <a:solidFill>
                  <a:srgbClr val="FF0000"/>
                </a:solidFill>
              </a:rPr>
              <a:t>파일로 공유하며 진행합니다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프레임워크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43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617" y="365125"/>
            <a:ext cx="1350189" cy="11389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467" y="2254711"/>
            <a:ext cx="2753109" cy="25244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13832" y="3873108"/>
            <a:ext cx="2495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4"/>
              </a:rPr>
              <a:t>(Plain </a:t>
            </a:r>
            <a:r>
              <a:rPr lang="en-US" altLang="ko-KR" sz="1400" dirty="0">
                <a:hlinkClick r:id="rId4"/>
              </a:rPr>
              <a:t>Old Java Object</a:t>
            </a:r>
            <a:r>
              <a:rPr lang="en-US" altLang="ko-KR" sz="1400" dirty="0" smtClean="0">
                <a:hlinkClick r:id="rId4"/>
              </a:rPr>
              <a:t>)</a:t>
            </a:r>
            <a:endParaRPr lang="en-US" altLang="ko-KR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90688"/>
            <a:ext cx="4340551" cy="24345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5182" y="1906761"/>
            <a:ext cx="5146818" cy="23188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36164" y="4829339"/>
            <a:ext cx="6563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7"/>
              </a:rPr>
              <a:t>PSA(Portable Service Abstraction</a:t>
            </a:r>
            <a:r>
              <a:rPr lang="en-US" altLang="ko-KR" dirty="0" smtClean="0">
                <a:hlinkClick r:id="rId7"/>
              </a:rPr>
              <a:t>)</a:t>
            </a:r>
            <a:endParaRPr lang="en-US" altLang="ko-KR" dirty="0" smtClean="0"/>
          </a:p>
          <a:p>
            <a:r>
              <a:rPr lang="ko-KR" altLang="en-US" dirty="0" smtClean="0"/>
              <a:t>서비스 추상화를 제공하여 개발의 편의성을 제공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@Transactional, Spring Web MVC, JDBC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JPA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접근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609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빈 라이프사이클과 범위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의존 설정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lvl="1"/>
            <a:r>
              <a:rPr lang="en-US" altLang="ko-KR" dirty="0" err="1"/>
              <a:t>InitializingBean</a:t>
            </a:r>
            <a:r>
              <a:rPr lang="en-US" altLang="ko-KR" dirty="0"/>
              <a:t> (</a:t>
            </a:r>
            <a:r>
              <a:rPr lang="ko-KR" altLang="en-US" dirty="0"/>
              <a:t>초기화 의미</a:t>
            </a:r>
            <a:r>
              <a:rPr lang="en-US" altLang="ko-KR" dirty="0" smtClean="0"/>
              <a:t>) </a:t>
            </a:r>
            <a:r>
              <a:rPr lang="ko-KR" altLang="en-US" dirty="0" smtClean="0"/>
              <a:t>클래스 구현</a:t>
            </a:r>
            <a:endParaRPr lang="en-US" altLang="ko-KR" dirty="0"/>
          </a:p>
          <a:p>
            <a:pPr lvl="2"/>
            <a:r>
              <a:rPr lang="en-US" altLang="ko-KR" dirty="0" err="1" smtClean="0"/>
              <a:t>afterPropertiesSet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메서드 실행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DisposableBean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일회용</a:t>
            </a:r>
            <a:r>
              <a:rPr lang="en-US" altLang="ko-KR" dirty="0"/>
              <a:t> </a:t>
            </a:r>
            <a:r>
              <a:rPr lang="ko-KR" altLang="en-US" dirty="0"/>
              <a:t>의미</a:t>
            </a:r>
            <a:r>
              <a:rPr lang="en-US" altLang="ko-KR" dirty="0" smtClean="0"/>
              <a:t>) </a:t>
            </a:r>
            <a:r>
              <a:rPr lang="ko-KR" altLang="en-US" dirty="0"/>
              <a:t>클래스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소멸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destroy</a:t>
            </a:r>
            <a:r>
              <a:rPr lang="en-US" altLang="ko-KR" dirty="0"/>
              <a:t>() </a:t>
            </a:r>
            <a:r>
              <a:rPr lang="ko-KR" altLang="en-US" dirty="0"/>
              <a:t>메서드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70C0"/>
                </a:solidFill>
              </a:rPr>
              <a:t>144 ~ 145</a:t>
            </a:r>
            <a:r>
              <a:rPr lang="ko-KR" altLang="en-US" dirty="0" smtClean="0">
                <a:solidFill>
                  <a:srgbClr val="0070C0"/>
                </a:solidFill>
              </a:rPr>
              <a:t>페이지 코딩하고 실행 부탁합니다</a:t>
            </a:r>
            <a:r>
              <a:rPr lang="en-US" altLang="ko-KR" dirty="0" smtClean="0">
                <a:solidFill>
                  <a:srgbClr val="0070C0"/>
                </a:solidFill>
              </a:rPr>
              <a:t>. (146 </a:t>
            </a:r>
            <a:r>
              <a:rPr lang="ko-KR" altLang="en-US" dirty="0" smtClean="0">
                <a:solidFill>
                  <a:srgbClr val="0070C0"/>
                </a:solidFill>
              </a:rPr>
              <a:t>페이지 코딩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04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빈 라이프사이클과 범위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148" y="1476462"/>
            <a:ext cx="9061703" cy="440955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66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AOP </a:t>
            </a:r>
            <a:r>
              <a:rPr lang="ko-KR" altLang="en-US" dirty="0" smtClean="0"/>
              <a:t>프로그래밍 </a:t>
            </a:r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152 ~ 153 </a:t>
            </a:r>
            <a:r>
              <a:rPr lang="ko-KR" altLang="en-US" dirty="0" smtClean="0"/>
              <a:t>페이지까지 코딩 후 실행시켜 보세요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5! = 5 x 4 x 3 x 2 x 1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>
                <a:solidFill>
                  <a:srgbClr val="0070C0"/>
                </a:solidFill>
              </a:rPr>
              <a:t>팩토리얼을</a:t>
            </a:r>
            <a:r>
              <a:rPr lang="ko-KR" altLang="en-US" dirty="0" smtClean="0">
                <a:solidFill>
                  <a:srgbClr val="0070C0"/>
                </a:solidFill>
              </a:rPr>
              <a:t> 계산하는 </a:t>
            </a:r>
            <a:r>
              <a:rPr lang="en-US" altLang="ko-KR" dirty="0" smtClean="0">
                <a:solidFill>
                  <a:srgbClr val="0070C0"/>
                </a:solidFill>
              </a:rPr>
              <a:t>2</a:t>
            </a:r>
            <a:r>
              <a:rPr lang="ko-KR" altLang="en-US" dirty="0" smtClean="0">
                <a:solidFill>
                  <a:srgbClr val="0070C0"/>
                </a:solidFill>
              </a:rPr>
              <a:t>가지 방법 중 어느 것이 더 빠를까요</a:t>
            </a:r>
            <a:r>
              <a:rPr lang="en-US" altLang="ko-KR" dirty="0" smtClean="0">
                <a:solidFill>
                  <a:srgbClr val="0070C0"/>
                </a:solidFill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153~154 </a:t>
            </a:r>
            <a:r>
              <a:rPr lang="ko-KR" altLang="en-US" dirty="0" smtClean="0"/>
              <a:t>페이지의 코드를 참조하여 삽입해서 실행시간을 측정해 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7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프록시</a:t>
            </a:r>
            <a:r>
              <a:rPr lang="en-US" altLang="ko-KR" dirty="0" smtClean="0"/>
              <a:t>(Proxy) </a:t>
            </a:r>
            <a:r>
              <a:rPr lang="ko-KR" altLang="en-US" dirty="0" smtClean="0"/>
              <a:t>객체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0070C0"/>
                </a:solidFill>
              </a:rPr>
              <a:t>기존 코드를 수정하지 않고 코드 중복도 피할 수는 없을까</a:t>
            </a:r>
            <a:r>
              <a:rPr lang="en-US" altLang="ko-KR" dirty="0" smtClean="0">
                <a:solidFill>
                  <a:srgbClr val="0070C0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다른 객체에 위임하고 부가적인 기능을 제공하는 객체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핵심 기능은 구현하지 않는다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핵심 기능을 구현하지 않는 대신 여러 객체에 공통으로 적용할 수 있는 기능을  구현한다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81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프록시 객체를 사용하여 개선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155 </a:t>
            </a:r>
            <a:r>
              <a:rPr lang="ko-KR" altLang="en-US" dirty="0" smtClean="0"/>
              <a:t>페이지를 코딩하고 개선해 보세요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메인 메서드는 </a:t>
            </a:r>
            <a:r>
              <a:rPr lang="en-US" altLang="ko-KR" dirty="0" smtClean="0"/>
              <a:t>156 </a:t>
            </a:r>
            <a:r>
              <a:rPr lang="ko-KR" altLang="en-US" dirty="0" smtClean="0"/>
              <a:t>페이지에 있어요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1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프록시 객체를 사용하는 실행 흐름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713" y="1791356"/>
            <a:ext cx="7030573" cy="4156439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74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컨테이너의 빈 객체 관리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329" y="1690688"/>
            <a:ext cx="7279341" cy="4857356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01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AOP</a:t>
            </a:r>
            <a:r>
              <a:rPr lang="ko-KR" altLang="en-US" dirty="0" smtClean="0"/>
              <a:t>의 핵심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공통 기능 구현과 핵심 기능 구현을 분리하는 것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런타임에 프록시 객체를 생성해서 공통 기능을 삽입하는 방법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프록시 객체를 자동으로 만들어준다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프록시 클래스를 직접 구현할 필요가 없다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21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프록시 기반의 </a:t>
            </a:r>
            <a:r>
              <a:rPr lang="en-US" altLang="ko-KR" dirty="0" smtClean="0"/>
              <a:t>AOP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967" y="1778467"/>
            <a:ext cx="8228065" cy="399399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61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AOP </a:t>
            </a:r>
            <a:r>
              <a:rPr lang="ko-KR" altLang="en-US" dirty="0"/>
              <a:t>주요 </a:t>
            </a:r>
            <a:r>
              <a:rPr lang="ko-KR" altLang="en-US" dirty="0" smtClean="0"/>
              <a:t>용어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320" y="1324519"/>
            <a:ext cx="7781880" cy="4905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52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7887029" y="2231471"/>
            <a:ext cx="182041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338818" y="2508614"/>
            <a:ext cx="2944536" cy="83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041395" y="3181146"/>
            <a:ext cx="973123" cy="167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251119" y="4131731"/>
            <a:ext cx="566257" cy="83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114800" y="5687736"/>
            <a:ext cx="1392572" cy="167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13759" y="4705160"/>
            <a:ext cx="219368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Aspect</a:t>
            </a:r>
            <a:r>
              <a:rPr lang="ko-KR" altLang="en-US" sz="1100" dirty="0" smtClean="0"/>
              <a:t>가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지정된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객체에 새로운 프록시 객체를 생성하는 과정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7513759" y="4140120"/>
            <a:ext cx="219368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적용할 대상 설정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4498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Advice</a:t>
            </a:r>
            <a:r>
              <a:rPr lang="ko-KR" altLang="en-US" dirty="0"/>
              <a:t>의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925" y="1475707"/>
            <a:ext cx="7810150" cy="469036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48250" y="5570290"/>
            <a:ext cx="7407478" cy="4026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655728" y="5603845"/>
            <a:ext cx="132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@Around()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93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AOP </a:t>
            </a:r>
            <a:r>
              <a:rPr lang="ko-KR" altLang="en-US" dirty="0" smtClean="0"/>
              <a:t>프로그래밍 간단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@Aspect </a:t>
            </a:r>
            <a:r>
              <a:rPr lang="ko-KR" altLang="en-US" dirty="0" smtClean="0"/>
              <a:t>지정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클래스에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한다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@</a:t>
            </a:r>
            <a:r>
              <a:rPr lang="en-US" altLang="ko-KR" dirty="0" err="1" smtClean="0"/>
              <a:t>Pointcut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메서드에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Advice</a:t>
            </a:r>
            <a:r>
              <a:rPr lang="ko-KR" altLang="en-US" dirty="0" smtClean="0"/>
              <a:t>를 지정한다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메서드에</a:t>
            </a:r>
            <a:r>
              <a:rPr lang="en-US" altLang="ko-KR" dirty="0" smtClean="0"/>
              <a:t>).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매개변수에 </a:t>
            </a:r>
            <a:r>
              <a:rPr lang="en-US" altLang="ko-KR" dirty="0" err="1" smtClean="0"/>
              <a:t>JoinPoint</a:t>
            </a:r>
            <a:r>
              <a:rPr lang="ko-KR" altLang="en-US" dirty="0" smtClean="0"/>
              <a:t>를 선언하여 사용할 수 있게 한다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 smtClean="0"/>
              <a:t>joinPoint.proceed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실행 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후에 필요한 조치를 취한다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시간 측정과 같은 응용 부분을 코딩한다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7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easure() </a:t>
            </a:r>
            <a:r>
              <a:rPr lang="ko-KR" altLang="en-US" dirty="0" smtClean="0"/>
              <a:t>메서드의 실행 과정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004" y="2097166"/>
            <a:ext cx="9531991" cy="385270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5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커맨드 객체 </a:t>
            </a:r>
            <a:r>
              <a:rPr lang="en-US" altLang="ko-KR" dirty="0" smtClean="0"/>
              <a:t>(11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p281)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요청 </a:t>
            </a:r>
            <a:r>
              <a:rPr lang="ko-KR" altLang="en-US" dirty="0" err="1" smtClean="0"/>
              <a:t>파라미터의</a:t>
            </a:r>
            <a:r>
              <a:rPr lang="ko-KR" altLang="en-US" dirty="0" smtClean="0"/>
              <a:t> 값을 커맨드</a:t>
            </a:r>
            <a:r>
              <a:rPr lang="en-US" altLang="ko-KR" dirty="0" smtClean="0"/>
              <a:t>(command) </a:t>
            </a:r>
            <a:r>
              <a:rPr lang="ko-KR" altLang="en-US" dirty="0" smtClean="0"/>
              <a:t>객체에 담아 주는 기능을 스프링 프레임워크가 제공한다</a:t>
            </a:r>
            <a:r>
              <a:rPr lang="en-US" altLang="ko-KR" dirty="0" smtClean="0"/>
              <a:t>. </a:t>
            </a:r>
            <a:r>
              <a:rPr lang="en-US" altLang="ko-KR" smtClean="0"/>
              <a:t>p282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테스트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코드를 만들어서 익힌다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사용할 일이 많기 때문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뷰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코드에서 커맨드 객체 사용하기 </a:t>
            </a:r>
            <a:r>
              <a:rPr lang="en-US" altLang="ko-KR" dirty="0" smtClean="0"/>
              <a:t>p284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@</a:t>
            </a:r>
            <a:r>
              <a:rPr lang="en-US" altLang="ko-KR" dirty="0" err="1" smtClean="0"/>
              <a:t>ModelAttribute</a:t>
            </a:r>
            <a:r>
              <a:rPr lang="ko-KR" altLang="en-US" dirty="0" smtClean="0"/>
              <a:t>로 커맨드 객체 속성 이름 변경 가능 </a:t>
            </a:r>
            <a:r>
              <a:rPr lang="en-US" altLang="ko-KR" dirty="0" smtClean="0"/>
              <a:t>p286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4698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 smtClean="0"/>
              <a:t>&lt;form&gt; </a:t>
            </a:r>
            <a:r>
              <a:rPr lang="ko-KR" altLang="en-US" dirty="0" smtClean="0"/>
              <a:t>사용하여 입력한 것을 컨트롤러에서 받기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컨트롤러에 받은 것을 뷰 나오게 해 보세요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form:form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사용하여 입력한 것을 컨트롤러에서 받기 </a:t>
            </a:r>
            <a:r>
              <a:rPr lang="en-US" altLang="ko-KR" dirty="0" smtClean="0"/>
              <a:t>(p287)</a:t>
            </a:r>
          </a:p>
          <a:p>
            <a:pPr lvl="1">
              <a:lnSpc>
                <a:spcPct val="200000"/>
              </a:lnSpc>
            </a:pPr>
            <a:r>
              <a:rPr lang="ko-KR" altLang="en-US" dirty="0"/>
              <a:t>컨트롤러에 받은 것을 뷰 나오게 해 보세요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7352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RequestParam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@</a:t>
            </a:r>
            <a:r>
              <a:rPr lang="en-US" altLang="ko-KR" sz="2000" dirty="0" err="1"/>
              <a:t>RequestParam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어노테이션은</a:t>
            </a:r>
            <a:r>
              <a:rPr lang="ko-KR" altLang="en-US" sz="2000" dirty="0"/>
              <a:t> 사용자가 </a:t>
            </a:r>
            <a:r>
              <a:rPr lang="ko-KR" altLang="en-US" sz="2000" dirty="0" err="1"/>
              <a:t>요청시</a:t>
            </a:r>
            <a:r>
              <a:rPr lang="ko-KR" altLang="en-US" sz="2000" dirty="0"/>
              <a:t> 전달하는 값을 </a:t>
            </a:r>
            <a:r>
              <a:rPr lang="en-US" altLang="ko-KR" sz="2000" dirty="0"/>
              <a:t>Handler(Controller)</a:t>
            </a:r>
            <a:r>
              <a:rPr lang="ko-KR" altLang="en-US" sz="2000" dirty="0"/>
              <a:t>의 매개변수로 </a:t>
            </a:r>
            <a:r>
              <a:rPr lang="en-US" altLang="ko-KR" sz="2000" dirty="0"/>
              <a:t>1:1 </a:t>
            </a:r>
            <a:r>
              <a:rPr lang="ko-KR" altLang="en-US" sz="2000" dirty="0" err="1" smtClean="0"/>
              <a:t>맵핑할</a:t>
            </a:r>
            <a:r>
              <a:rPr lang="ko-KR" altLang="en-US" sz="2000" dirty="0" smtClean="0"/>
              <a:t> 때 </a:t>
            </a:r>
            <a:r>
              <a:rPr lang="ko-KR" altLang="en-US" sz="2000" dirty="0"/>
              <a:t>사용되는 </a:t>
            </a:r>
            <a:r>
              <a:rPr lang="ko-KR" altLang="en-US" sz="2000" dirty="0" err="1"/>
              <a:t>어노테이션입니다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58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23" y="2985248"/>
            <a:ext cx="9405354" cy="28866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640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커맨드 객체</a:t>
            </a:r>
            <a:r>
              <a:rPr lang="en-US" altLang="ko-KR" dirty="0"/>
              <a:t>(Command Object)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168153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커맨드 객체</a:t>
            </a:r>
            <a:r>
              <a:rPr lang="en-US" altLang="ko-KR" sz="2000" dirty="0"/>
              <a:t>(Command Object)</a:t>
            </a:r>
            <a:r>
              <a:rPr lang="ko-KR" altLang="en-US" sz="2000" dirty="0"/>
              <a:t>란 </a:t>
            </a:r>
            <a:r>
              <a:rPr lang="en-US" altLang="ko-KR" sz="2000" dirty="0" err="1"/>
              <a:t>HttpServletRequest</a:t>
            </a:r>
            <a:r>
              <a:rPr lang="ko-KR" altLang="en-US" sz="2000" dirty="0"/>
              <a:t>를 통해 들어온 요청 파라미터들을 </a:t>
            </a:r>
            <a:r>
              <a:rPr lang="en-US" altLang="ko-KR" sz="2000" dirty="0"/>
              <a:t>setter</a:t>
            </a:r>
            <a:r>
              <a:rPr lang="ko-KR" altLang="en-US" sz="2000" dirty="0"/>
              <a:t>메서드를 이용하여 객체에 </a:t>
            </a:r>
            <a:r>
              <a:rPr lang="ko-KR" altLang="en-US" sz="2000" dirty="0" smtClean="0"/>
              <a:t>정의되어 있는 </a:t>
            </a:r>
            <a:r>
              <a:rPr lang="ko-KR" altLang="en-US" sz="2000" dirty="0"/>
              <a:t>속성에 바인딩이 되는 객체를 의미합니다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커맨드 객체는 보통 </a:t>
            </a:r>
            <a:r>
              <a:rPr lang="en-US" altLang="ko-KR" sz="2000" dirty="0"/>
              <a:t>VO </a:t>
            </a:r>
            <a:r>
              <a:rPr lang="ko-KR" altLang="en-US" sz="2000" dirty="0"/>
              <a:t>나 </a:t>
            </a:r>
            <a:r>
              <a:rPr lang="en-US" altLang="ko-KR" sz="2000" dirty="0"/>
              <a:t>DTO</a:t>
            </a:r>
            <a:r>
              <a:rPr lang="ko-KR" altLang="en-US" sz="2000" dirty="0"/>
              <a:t>를 의미하며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HttpServletRequest</a:t>
            </a:r>
            <a:r>
              <a:rPr lang="ko-KR" altLang="en-US" sz="2000" dirty="0"/>
              <a:t>로 받아오는 요청 </a:t>
            </a:r>
            <a:r>
              <a:rPr lang="ko-KR" altLang="en-US" sz="2000" dirty="0" err="1"/>
              <a:t>파라미터의</a:t>
            </a:r>
            <a:r>
              <a:rPr lang="ko-KR" altLang="en-US" sz="2000" dirty="0"/>
              <a:t> </a:t>
            </a:r>
            <a:r>
              <a:rPr lang="en-US" altLang="ko-KR" sz="2000" dirty="0"/>
              <a:t>key </a:t>
            </a:r>
            <a:r>
              <a:rPr lang="ko-KR" altLang="en-US" sz="2000" dirty="0"/>
              <a:t>값과 동일한 이름의 속성들과 </a:t>
            </a:r>
            <a:r>
              <a:rPr lang="en-US" altLang="ko-KR" sz="2000" dirty="0"/>
              <a:t>setter </a:t>
            </a:r>
            <a:r>
              <a:rPr lang="ko-KR" altLang="en-US" sz="2000" dirty="0"/>
              <a:t>메서드를 가지고 있어야 합니다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59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953" y="1690688"/>
            <a:ext cx="4842966" cy="42410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584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DI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300063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Dependency Injection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의존 주입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필요성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 간의 의존을 의미한다</a:t>
            </a:r>
            <a:r>
              <a:rPr lang="en-US" altLang="ko-KR" dirty="0" smtClean="0"/>
              <a:t>. (p52)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의존은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변경에 의한 영향을 받는 관계를 의미한다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의존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관계를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처리해야 하는데 어떻게 할 것인가</a:t>
            </a:r>
            <a:r>
              <a:rPr lang="en-US" altLang="ko-KR" dirty="0" smtClean="0"/>
              <a:t>?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263" y="1825625"/>
            <a:ext cx="6811690" cy="438211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22259" y="2671482"/>
            <a:ext cx="3639670" cy="233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08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ModelAttribute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13945"/>
            <a:ext cx="10242176" cy="10873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@</a:t>
            </a:r>
            <a:r>
              <a:rPr lang="en-US" altLang="ko-KR" sz="2000" dirty="0" err="1"/>
              <a:t>ModelAttribute</a:t>
            </a:r>
            <a:r>
              <a:rPr lang="ko-KR" altLang="en-US" sz="2000" dirty="0"/>
              <a:t>는 사용자가 </a:t>
            </a:r>
            <a:r>
              <a:rPr lang="ko-KR" altLang="en-US" sz="2000" dirty="0" err="1"/>
              <a:t>요청시</a:t>
            </a:r>
            <a:r>
              <a:rPr lang="ko-KR" altLang="en-US" sz="2000" dirty="0"/>
              <a:t> 전달하는 값을 오브젝트 형태로 매핑해주는 </a:t>
            </a:r>
            <a:r>
              <a:rPr lang="ko-KR" altLang="en-US" sz="2000" dirty="0" err="1"/>
              <a:t>어노테이션입니다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60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456" y="2032509"/>
            <a:ext cx="7506920" cy="42201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475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파라미터</a:t>
            </a:r>
            <a:r>
              <a:rPr lang="ko-KR" altLang="en-US" sz="3200" dirty="0"/>
              <a:t> 객체 옆에 </a:t>
            </a:r>
            <a:r>
              <a:rPr lang="en-US" altLang="ko-KR" sz="3200" dirty="0"/>
              <a:t>@</a:t>
            </a:r>
            <a:r>
              <a:rPr lang="en-US" altLang="ko-KR" sz="3200" dirty="0" err="1"/>
              <a:t>ModelAttribute</a:t>
            </a:r>
            <a:r>
              <a:rPr lang="en-US" altLang="ko-KR" sz="3200" dirty="0"/>
              <a:t> </a:t>
            </a:r>
            <a:r>
              <a:rPr lang="ko-KR" altLang="en-US" sz="3200" dirty="0"/>
              <a:t>사용하는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@</a:t>
            </a:r>
            <a:r>
              <a:rPr lang="en-US" altLang="ko-KR" dirty="0" err="1"/>
              <a:t>ModelAttribute</a:t>
            </a:r>
            <a:r>
              <a:rPr lang="ko-KR" altLang="en-US" dirty="0"/>
              <a:t>를 생략해도 커맨드 객체를 이용해서 바인딩이 되는데</a:t>
            </a:r>
            <a:r>
              <a:rPr lang="en-US" altLang="ko-KR" dirty="0"/>
              <a:t>, @</a:t>
            </a:r>
            <a:r>
              <a:rPr lang="en-US" altLang="ko-KR" dirty="0" err="1"/>
              <a:t>RequestParam</a:t>
            </a:r>
            <a:r>
              <a:rPr lang="en-US" altLang="ko-KR" dirty="0"/>
              <a:t> </a:t>
            </a:r>
            <a:r>
              <a:rPr lang="ko-KR" altLang="en-US" dirty="0"/>
              <a:t>또한 생략해도 사실상 바인딩이 가능합니다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@</a:t>
            </a:r>
            <a:r>
              <a:rPr lang="en-US" altLang="ko-KR" dirty="0" err="1"/>
              <a:t>ModelAttribute</a:t>
            </a:r>
            <a:r>
              <a:rPr lang="ko-KR" altLang="en-US" dirty="0"/>
              <a:t>의 역할 중 하나는 </a:t>
            </a:r>
            <a:r>
              <a:rPr lang="en-US" altLang="ko-KR" dirty="0"/>
              <a:t>model</a:t>
            </a:r>
            <a:r>
              <a:rPr lang="ko-KR" altLang="en-US" dirty="0"/>
              <a:t>에 객체를 담아준다는 것입니다</a:t>
            </a:r>
            <a:r>
              <a:rPr lang="en-US" altLang="ko-KR" dirty="0"/>
              <a:t>. </a:t>
            </a:r>
            <a:r>
              <a:rPr lang="ko-KR" altLang="en-US" dirty="0" err="1"/>
              <a:t>파라미터</a:t>
            </a:r>
            <a:r>
              <a:rPr lang="ko-KR" altLang="en-US" dirty="0"/>
              <a:t> 객체 옆에 </a:t>
            </a:r>
            <a:r>
              <a:rPr lang="en-US" altLang="ko-KR" dirty="0"/>
              <a:t>@</a:t>
            </a:r>
            <a:r>
              <a:rPr lang="en-US" altLang="ko-KR" dirty="0" err="1"/>
              <a:t>ModelAttribute</a:t>
            </a:r>
            <a:r>
              <a:rPr lang="ko-KR" altLang="en-US" dirty="0"/>
              <a:t>를 사용했을 때 얻는 또 다른 이점은 </a:t>
            </a:r>
            <a:r>
              <a:rPr lang="en-US" altLang="ko-KR" dirty="0"/>
              <a:t>@</a:t>
            </a:r>
            <a:r>
              <a:rPr lang="en-US" altLang="ko-KR" dirty="0" err="1"/>
              <a:t>ModelAttribute</a:t>
            </a:r>
            <a:r>
              <a:rPr lang="ko-KR" altLang="en-US" dirty="0"/>
              <a:t>가 붙은 </a:t>
            </a:r>
            <a:r>
              <a:rPr lang="ko-KR" altLang="en-US" dirty="0" err="1"/>
              <a:t>파라미터를</a:t>
            </a:r>
            <a:r>
              <a:rPr lang="ko-KR" altLang="en-US" dirty="0"/>
              <a:t> 처리할 때는 </a:t>
            </a:r>
            <a:r>
              <a:rPr lang="en-US" altLang="ko-KR" dirty="0"/>
              <a:t>@</a:t>
            </a:r>
            <a:r>
              <a:rPr lang="en-US" altLang="ko-KR" dirty="0" err="1"/>
              <a:t>RequestParam</a:t>
            </a:r>
            <a:r>
              <a:rPr lang="ko-KR" altLang="en-US" dirty="0"/>
              <a:t>과 달리 검증</a:t>
            </a:r>
            <a:r>
              <a:rPr lang="en-US" altLang="ko-KR" dirty="0"/>
              <a:t>(Validation) </a:t>
            </a:r>
            <a:r>
              <a:rPr lang="ko-KR" altLang="en-US" dirty="0"/>
              <a:t>작업을 내부적으로 진행합니다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65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파라미터</a:t>
            </a:r>
            <a:r>
              <a:rPr lang="ko-KR" altLang="en-US" sz="3200" dirty="0"/>
              <a:t> 객체 옆에 </a:t>
            </a:r>
            <a:r>
              <a:rPr lang="en-US" altLang="ko-KR" sz="3200" dirty="0"/>
              <a:t>@</a:t>
            </a:r>
            <a:r>
              <a:rPr lang="en-US" altLang="ko-KR" sz="3200" dirty="0" err="1"/>
              <a:t>ModelAttribute</a:t>
            </a:r>
            <a:r>
              <a:rPr lang="en-US" altLang="ko-KR" sz="3200" dirty="0"/>
              <a:t> </a:t>
            </a:r>
            <a:r>
              <a:rPr lang="ko-KR" altLang="en-US" sz="3200" dirty="0"/>
              <a:t>사용하는 경우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7740"/>
            <a:ext cx="10508118" cy="35231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70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메서드 위에 </a:t>
            </a:r>
            <a:r>
              <a:rPr lang="en-US" altLang="ko-KR" sz="3600" dirty="0"/>
              <a:t>@</a:t>
            </a:r>
            <a:r>
              <a:rPr lang="en-US" altLang="ko-KR" sz="3600" dirty="0" err="1"/>
              <a:t>ModelAttribute</a:t>
            </a:r>
            <a:r>
              <a:rPr lang="ko-KR" altLang="en-US" sz="3600" dirty="0"/>
              <a:t>가 사용되는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컨트롤러에서 메서드 위에 </a:t>
            </a:r>
            <a:r>
              <a:rPr lang="en-US" altLang="ko-KR" sz="2400" dirty="0"/>
              <a:t>@</a:t>
            </a:r>
            <a:r>
              <a:rPr lang="en-US" altLang="ko-KR" sz="2400" dirty="0" err="1"/>
              <a:t>ModelAttribute</a:t>
            </a:r>
            <a:r>
              <a:rPr lang="ko-KR" altLang="en-US" sz="2400" dirty="0"/>
              <a:t>가 사용되는 경우는</a:t>
            </a:r>
            <a:r>
              <a:rPr lang="en-US" altLang="ko-KR" sz="2400" dirty="0"/>
              <a:t>, </a:t>
            </a:r>
            <a:r>
              <a:rPr lang="ko-KR" altLang="en-US" sz="2400" dirty="0"/>
              <a:t>해당 컨트롤러 내의 어떠한 </a:t>
            </a:r>
            <a:r>
              <a:rPr lang="ko-KR" altLang="en-US" sz="2400" dirty="0" err="1"/>
              <a:t>핸들러</a:t>
            </a:r>
            <a:r>
              <a:rPr lang="ko-KR" altLang="en-US" sz="2400" dirty="0"/>
              <a:t> 메서드들보다 먼저 동작하게 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63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392" y="3033539"/>
            <a:ext cx="8983852" cy="27845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947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</a:t>
            </a:r>
            <a:r>
              <a:rPr lang="ko-KR" altLang="en-US" dirty="0"/>
              <a:t>를 통한 의존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(p55)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447" y="1352354"/>
            <a:ext cx="6687670" cy="51799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101788" y="2411506"/>
            <a:ext cx="3836894" cy="8875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68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프로젝트 만들기 </a:t>
            </a:r>
            <a:r>
              <a:rPr lang="en-US" altLang="ko-KR" dirty="0" smtClean="0"/>
              <a:t>(p59~74)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55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스프링의</a:t>
            </a:r>
            <a:r>
              <a:rPr lang="en-US" altLang="ko-KR" dirty="0" smtClean="0"/>
              <a:t> DI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(p75)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스프링을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객체 조립과 사용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en-US" altLang="ko-KR" dirty="0" smtClean="0"/>
              <a:t>p75</a:t>
            </a:r>
            <a:r>
              <a:rPr lang="ko-KR" altLang="en-US" dirty="0" smtClean="0"/>
              <a:t>를 보고 코딩하기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en-US" altLang="ko-KR" dirty="0"/>
              <a:t>p</a:t>
            </a:r>
            <a:r>
              <a:rPr lang="en-US" altLang="ko-KR" dirty="0" smtClean="0"/>
              <a:t>77</a:t>
            </a:r>
            <a:r>
              <a:rPr lang="ko-KR" altLang="en-US" dirty="0" smtClean="0"/>
              <a:t>를 보고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다시 만들기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복사해서 사용</a:t>
            </a:r>
            <a:r>
              <a:rPr lang="en-US" altLang="ko-KR" dirty="0" smtClean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37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1527</Words>
  <Application>Microsoft Office PowerPoint</Application>
  <PresentationFormat>와이드스크린</PresentationFormat>
  <Paragraphs>275</Paragraphs>
  <Slides>63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6" baseType="lpstr">
      <vt:lpstr>맑은 고딕</vt:lpstr>
      <vt:lpstr>Arial</vt:lpstr>
      <vt:lpstr>Office 테마</vt:lpstr>
      <vt:lpstr>클라우드 데브옵스 프론트엔드&amp;백엔드 자바(JAVA) 풀스택 개발자 취업캠프</vt:lpstr>
      <vt:lpstr>메이븐 프로젝트 만들기</vt:lpstr>
      <vt:lpstr>메이븐의 의존 그래프의 일부 (p49)</vt:lpstr>
      <vt:lpstr>초기 스프링의 예제 실행</vt:lpstr>
      <vt:lpstr>스프링 컨테이너의 빈 객체 관리</vt:lpstr>
      <vt:lpstr>스프링 DI</vt:lpstr>
      <vt:lpstr>DI를 통한 의존 처리 (p55) </vt:lpstr>
      <vt:lpstr>예제 프로젝트 만들기 (p59~74)</vt:lpstr>
      <vt:lpstr>스프링의 DI 설정 (p75) </vt:lpstr>
      <vt:lpstr>DI 방식 (p80)</vt:lpstr>
      <vt:lpstr>의존 자동 주입</vt:lpstr>
      <vt:lpstr>JDBC 단점</vt:lpstr>
      <vt:lpstr>DB 테이블 생성</vt:lpstr>
      <vt:lpstr>DB 연동 (8장 p178~)</vt:lpstr>
      <vt:lpstr>JdbcTemplate을 이용한 쿼리실행(p190)</vt:lpstr>
      <vt:lpstr>8장 MemberDao 테스트하기(p203)</vt:lpstr>
      <vt:lpstr>커밋이란?</vt:lpstr>
      <vt:lpstr>롤백이란?</vt:lpstr>
      <vt:lpstr>MYSQL 트랜잭션</vt:lpstr>
      <vt:lpstr>@Transactional</vt:lpstr>
      <vt:lpstr>@Transactional 예시</vt:lpstr>
      <vt:lpstr>커넥션 풀(DBCP)이란?</vt:lpstr>
      <vt:lpstr>Commons DBCP 구조</vt:lpstr>
      <vt:lpstr>Datasource</vt:lpstr>
      <vt:lpstr>JDBC 단점</vt:lpstr>
      <vt:lpstr>PowerPoint 프레젠테이션</vt:lpstr>
      <vt:lpstr>JDBC Template (select 경우) p194</vt:lpstr>
      <vt:lpstr>JDBC Template (select 경우 람다식 사용)</vt:lpstr>
      <vt:lpstr>참고&gt; 람다식 만들기</vt:lpstr>
      <vt:lpstr>Quiz</vt:lpstr>
      <vt:lpstr>JDBC Template 사용법</vt:lpstr>
      <vt:lpstr>Quiz</vt:lpstr>
      <vt:lpstr>4, 5장 나중에 필요하면 찾아 볼 내용</vt:lpstr>
      <vt:lpstr>8장 나중에 필요하면 찾아 볼 내용</vt:lpstr>
      <vt:lpstr>Spring MVC 기본 동작 흐름</vt:lpstr>
      <vt:lpstr>9장 나중에 필요하면 찾아 볼 내용</vt:lpstr>
      <vt:lpstr>스프링 MVC 핵심 구성 요소</vt:lpstr>
      <vt:lpstr>10장 스프링 MVC 핵심 구성 요소 </vt:lpstr>
      <vt:lpstr>DispatcherServlet과 스프링 컨테이너</vt:lpstr>
      <vt:lpstr>Quiz</vt:lpstr>
      <vt:lpstr>Quiz</vt:lpstr>
      <vt:lpstr>인텔리제이로 스프링부트 프로젝트 만들기</vt:lpstr>
      <vt:lpstr>스프링 프레임워크</vt:lpstr>
      <vt:lpstr>빈 라이프사이클과 범위</vt:lpstr>
      <vt:lpstr>빈 라이프사이클과 범위</vt:lpstr>
      <vt:lpstr>AOP 프로그래밍 Quiz</vt:lpstr>
      <vt:lpstr>프록시(Proxy) 객체 개념</vt:lpstr>
      <vt:lpstr>프록시 객체를 사용하여 개선</vt:lpstr>
      <vt:lpstr>프록시 객체를 사용하는 실행 흐름</vt:lpstr>
      <vt:lpstr>AOP의 핵심</vt:lpstr>
      <vt:lpstr>프록시 기반의 AOP</vt:lpstr>
      <vt:lpstr>AOP 주요 용어</vt:lpstr>
      <vt:lpstr>Advice의 종류</vt:lpstr>
      <vt:lpstr>AOP 프로그래밍 간단 요약</vt:lpstr>
      <vt:lpstr>measure() 메서드의 실행 과정</vt:lpstr>
      <vt:lpstr>커맨드 객체 (11장 p281)</vt:lpstr>
      <vt:lpstr>Quiz</vt:lpstr>
      <vt:lpstr>@RequestParam</vt:lpstr>
      <vt:lpstr>커맨드 객체(Command Object)</vt:lpstr>
      <vt:lpstr>@ModelAttribute</vt:lpstr>
      <vt:lpstr>파라미터 객체 옆에 @ModelAttribute 사용하는 경우</vt:lpstr>
      <vt:lpstr>파라미터 객체 옆에 @ModelAttribute 사용하는 경우</vt:lpstr>
      <vt:lpstr>메서드 위에 @ModelAttribute가 사용되는 경우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데브옵스 프론트엔드&amp;백엔드 자바(JAVA) 풀스택 개발자 취업캠프</dc:title>
  <dc:creator>admin</dc:creator>
  <cp:lastModifiedBy>DU</cp:lastModifiedBy>
  <cp:revision>282</cp:revision>
  <dcterms:created xsi:type="dcterms:W3CDTF">2023-12-27T22:23:02Z</dcterms:created>
  <dcterms:modified xsi:type="dcterms:W3CDTF">2025-03-16T23:57:43Z</dcterms:modified>
</cp:coreProperties>
</file>