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6" r:id="rId27"/>
    <p:sldId id="281" r:id="rId28"/>
    <p:sldId id="282" r:id="rId29"/>
    <p:sldId id="283" r:id="rId30"/>
    <p:sldId id="284" r:id="rId31"/>
    <p:sldId id="285" r:id="rId32"/>
    <p:sldId id="287" r:id="rId33"/>
    <p:sldId id="289" r:id="rId34"/>
    <p:sldId id="290" r:id="rId35"/>
    <p:sldId id="291" r:id="rId36"/>
    <p:sldId id="288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9" r:id="rId46"/>
    <p:sldId id="312" r:id="rId47"/>
    <p:sldId id="310" r:id="rId48"/>
    <p:sldId id="311" r:id="rId49"/>
    <p:sldId id="313" r:id="rId50"/>
    <p:sldId id="307" r:id="rId51"/>
    <p:sldId id="305" r:id="rId52"/>
    <p:sldId id="306" r:id="rId53"/>
    <p:sldId id="308" r:id="rId54"/>
    <p:sldId id="300" r:id="rId55"/>
    <p:sldId id="301" r:id="rId56"/>
    <p:sldId id="302" r:id="rId57"/>
    <p:sldId id="303" r:id="rId58"/>
    <p:sldId id="304" r:id="rId59"/>
    <p:sldId id="314" r:id="rId60"/>
    <p:sldId id="315" r:id="rId61"/>
    <p:sldId id="318" r:id="rId62"/>
    <p:sldId id="317" r:id="rId63"/>
    <p:sldId id="316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DC9C-81C8-4AE5-ABD8-20EA6C1347F0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대해 </a:t>
            </a:r>
            <a:r>
              <a:rPr lang="en-US" altLang="ko-KR" dirty="0" smtClean="0"/>
              <a:t>CRUD(Create, Read, Update, Delete)</a:t>
            </a:r>
            <a:r>
              <a:rPr lang="ko-KR" altLang="en-US" dirty="0" smtClean="0"/>
              <a:t>가 모두 되도록 웹 페이지를 만들어 보세요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JSP, JDBC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시에 강사에게 보여 주세요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강사가 보낸 메일 참조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9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브라우저가 보관하는 데이터</a:t>
            </a:r>
            <a:endParaRPr lang="en-US" altLang="ko-KR" dirty="0" smtClean="0"/>
          </a:p>
          <a:p>
            <a:r>
              <a:rPr lang="ko-KR" altLang="en-US" dirty="0" smtClean="0"/>
              <a:t>쿠키는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단계를 거친다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생성 단계</a:t>
            </a:r>
            <a:r>
              <a:rPr lang="en-US" altLang="ko-KR" dirty="0"/>
              <a:t>, </a:t>
            </a:r>
            <a:r>
              <a:rPr lang="ko-KR" altLang="en-US" dirty="0"/>
              <a:t>저장 단계</a:t>
            </a:r>
            <a:r>
              <a:rPr lang="en-US" altLang="ko-KR" dirty="0"/>
              <a:t>, </a:t>
            </a:r>
            <a:r>
              <a:rPr lang="ko-KR" altLang="en-US" dirty="0"/>
              <a:t>전송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340" y="1690687"/>
            <a:ext cx="4329777" cy="448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7079"/>
            <a:ext cx="4836459" cy="27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쿠키가 저장하는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유효기간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35" y="2300753"/>
            <a:ext cx="6637842" cy="9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값 읽어 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3" y="2467359"/>
            <a:ext cx="7186125" cy="35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쿠키의 삭제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41" y="1690687"/>
            <a:ext cx="6999593" cy="49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쿠키의 유효 시간을 지정하지 않으면 웹브라우저를 종료할 때 쿠키를 함께 삭제한다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쿠키를 추가하면 실제로 </a:t>
            </a:r>
            <a:r>
              <a:rPr lang="en-US" altLang="ko-KR" dirty="0" smtClean="0"/>
              <a:t>Set-Cookie </a:t>
            </a:r>
            <a:r>
              <a:rPr lang="ko-KR" altLang="en-US" dirty="0" smtClean="0"/>
              <a:t>헤더를 통해 전달된다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Set-Cookie </a:t>
            </a:r>
            <a:r>
              <a:rPr lang="ko-KR" altLang="en-US" dirty="0" smtClean="0"/>
              <a:t>헤더는 한 개의 쿠키 값을 </a:t>
            </a:r>
            <a:r>
              <a:rPr lang="ko-KR" altLang="en-US" dirty="0"/>
              <a:t>전</a:t>
            </a:r>
            <a:r>
              <a:rPr lang="ko-KR" altLang="en-US" dirty="0" smtClean="0"/>
              <a:t>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정보의 예시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44" y="2549207"/>
            <a:ext cx="7883216" cy="3179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6844" y="5387788"/>
            <a:ext cx="2234215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쿠키를 사용하여 정보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실습</a:t>
            </a:r>
            <a:endParaRPr lang="en-US" altLang="ko-KR" dirty="0" smtClean="0"/>
          </a:p>
          <a:p>
            <a:r>
              <a:rPr lang="ko-KR" altLang="en-US" dirty="0"/>
              <a:t>쿠키 사용 사례</a:t>
            </a:r>
          </a:p>
          <a:p>
            <a:pPr lvl="1"/>
            <a:r>
              <a:rPr lang="ko-KR" altLang="en-US" dirty="0"/>
              <a:t>자동로그인</a:t>
            </a:r>
            <a:r>
              <a:rPr lang="en-US" altLang="ko-KR" dirty="0"/>
              <a:t>, </a:t>
            </a:r>
            <a:r>
              <a:rPr lang="ko-KR" altLang="en-US" dirty="0"/>
              <a:t>팝업에서 </a:t>
            </a:r>
            <a:r>
              <a:rPr lang="en-US" altLang="ko-KR" dirty="0"/>
              <a:t>"</a:t>
            </a:r>
            <a:r>
              <a:rPr lang="ko-KR" altLang="en-US" dirty="0"/>
              <a:t>오늘 더 이상 이 창을 보지 않음</a:t>
            </a:r>
            <a:r>
              <a:rPr lang="en-US" altLang="ko-KR" dirty="0"/>
              <a:t>"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ko-KR" altLang="en-US" dirty="0"/>
              <a:t>쇼핑몰의 장바구니</a:t>
            </a:r>
            <a:r>
              <a:rPr lang="en-US" altLang="ko-KR" dirty="0"/>
              <a:t>, ...</a:t>
            </a:r>
          </a:p>
          <a:p>
            <a:r>
              <a:rPr lang="ko-KR" altLang="en-US" dirty="0"/>
              <a:t>쿠키의 한계 </a:t>
            </a:r>
          </a:p>
          <a:p>
            <a:pPr lvl="1"/>
            <a:r>
              <a:rPr lang="ko-KR" altLang="en-US" dirty="0"/>
              <a:t>클라이언트에 최대 </a:t>
            </a:r>
            <a:r>
              <a:rPr lang="en-US" altLang="ko-KR" dirty="0"/>
              <a:t>300</a:t>
            </a:r>
            <a:r>
              <a:rPr lang="ko-KR" altLang="en-US" dirty="0"/>
              <a:t>개 까지 쿠키를 저장할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서버 도메인 하나당 최대 </a:t>
            </a:r>
            <a:r>
              <a:rPr lang="en-US" altLang="ko-KR" dirty="0"/>
              <a:t>20</a:t>
            </a:r>
            <a:r>
              <a:rPr lang="ko-KR" altLang="en-US" dirty="0"/>
              <a:t>개의 쿠키를 저장할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쿠키 값은 최대 </a:t>
            </a:r>
            <a:r>
              <a:rPr lang="en-US" altLang="ko-KR" dirty="0"/>
              <a:t>4KB</a:t>
            </a:r>
            <a:r>
              <a:rPr lang="ko-KR" altLang="en-US" dirty="0"/>
              <a:t>까지 저장할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브라우저에서 거절하면 저장이 불가능하다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세션이란 이름 그대로 일정시간동안 사용자</a:t>
            </a:r>
            <a:r>
              <a:rPr lang="en-US" altLang="ko-KR" dirty="0"/>
              <a:t>(=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의 상태를 유지시키는 기술을 의미한다</a:t>
            </a:r>
            <a:r>
              <a:rPr lang="en-US" altLang="ko-KR" dirty="0"/>
              <a:t>. </a:t>
            </a:r>
            <a:r>
              <a:rPr lang="ko-KR" altLang="en-US" dirty="0" smtClean="0"/>
              <a:t>웹 브라우저에 정보를 보관할 때 쿠키를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세션은 웹 컨테이너에 정보를 보관할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78" y="284442"/>
            <a:ext cx="4841758" cy="22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177"/>
            <a:ext cx="7875494" cy="48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기본사항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&lt;%@ page</a:t>
            </a:r>
          </a:p>
          <a:p>
            <a:pPr lvl="1"/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include</a:t>
            </a:r>
          </a:p>
          <a:p>
            <a:r>
              <a:rPr lang="ko-KR" altLang="en-US" dirty="0" err="1" smtClean="0"/>
              <a:t>스크립트릿</a:t>
            </a:r>
            <a:endParaRPr lang="en-US" altLang="ko-KR" dirty="0"/>
          </a:p>
          <a:p>
            <a:pPr lvl="1"/>
            <a:r>
              <a:rPr lang="en-US" altLang="ko-KR" dirty="0" smtClean="0"/>
              <a:t>&lt;% </a:t>
            </a:r>
            <a:r>
              <a:rPr lang="ko-KR" altLang="en-US" dirty="0" err="1" smtClean="0"/>
              <a:t>자바코드를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표현식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값이 들어 가야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4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439"/>
            <a:ext cx="9094694" cy="42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각 세션을 구분하기 위해 세션마다 고유 </a:t>
            </a:r>
            <a:r>
              <a:rPr lang="en-US" altLang="ko-KR" dirty="0"/>
              <a:t>ID</a:t>
            </a:r>
            <a:r>
              <a:rPr lang="ko-KR" altLang="en-US" dirty="0"/>
              <a:t>를 할당하는데 그 아이디를 세션 </a:t>
            </a:r>
            <a:r>
              <a:rPr lang="en-US" altLang="ko-KR" dirty="0"/>
              <a:t>ID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웹 서버는 웹 브라우저에 세션 </a:t>
            </a:r>
            <a:r>
              <a:rPr lang="en-US" altLang="ko-KR" dirty="0"/>
              <a:t>ID</a:t>
            </a:r>
            <a:r>
              <a:rPr lang="ko-KR" altLang="en-US" dirty="0"/>
              <a:t>를 전송한다</a:t>
            </a:r>
            <a:r>
              <a:rPr lang="en-US" altLang="ko-KR" dirty="0"/>
              <a:t>. </a:t>
            </a:r>
            <a:r>
              <a:rPr lang="ko-KR" altLang="en-US" dirty="0"/>
              <a:t>웹 브라우저는 웹 서버에 연결할 때마다 매번 세션 </a:t>
            </a:r>
            <a:r>
              <a:rPr lang="en-US" altLang="ko-KR" dirty="0"/>
              <a:t>ID</a:t>
            </a:r>
            <a:r>
              <a:rPr lang="ko-KR" altLang="en-US" dirty="0"/>
              <a:t>를 보내서 웹 서버가 어떤 세션을 사용할지 판단할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웹 서버는 세션 </a:t>
            </a:r>
            <a:r>
              <a:rPr lang="en-US" altLang="ko-KR" dirty="0"/>
              <a:t>ID</a:t>
            </a:r>
            <a:r>
              <a:rPr lang="ko-KR" altLang="en-US" dirty="0"/>
              <a:t>를 이용해서 웹 브라우저를 위한 세션을 찾기 때문에</a:t>
            </a:r>
            <a:r>
              <a:rPr lang="en-US" altLang="ko-KR" dirty="0"/>
              <a:t>, </a:t>
            </a:r>
            <a:r>
              <a:rPr lang="ko-KR" altLang="en-US" dirty="0"/>
              <a:t>웹 서버와 웹 브라우저는 세션 </a:t>
            </a:r>
            <a:r>
              <a:rPr lang="en-US" altLang="ko-KR" dirty="0"/>
              <a:t>ID</a:t>
            </a:r>
            <a:r>
              <a:rPr lang="ko-KR" altLang="en-US" dirty="0"/>
              <a:t>를 공유할 수 있는 방법이 필요하다</a:t>
            </a:r>
            <a:r>
              <a:rPr lang="en-US" altLang="ko-KR" dirty="0"/>
              <a:t>. </a:t>
            </a:r>
            <a:r>
              <a:rPr lang="ko-KR" altLang="en-US" dirty="0"/>
              <a:t>세션 </a:t>
            </a:r>
            <a:r>
              <a:rPr lang="en-US" altLang="ko-KR" dirty="0"/>
              <a:t>ID</a:t>
            </a:r>
            <a:r>
              <a:rPr lang="ko-KR" altLang="en-US" dirty="0"/>
              <a:t>를 공유하기 위해 사용하는 것이 쿠키이다</a:t>
            </a:r>
            <a:r>
              <a:rPr lang="en-US" altLang="ko-KR" dirty="0"/>
              <a:t>. </a:t>
            </a:r>
            <a:r>
              <a:rPr lang="ko-KR" altLang="en-US" dirty="0"/>
              <a:t>아래 그림을 보면</a:t>
            </a:r>
            <a:r>
              <a:rPr lang="en-US" altLang="ko-KR" dirty="0"/>
              <a:t>, </a:t>
            </a:r>
            <a:r>
              <a:rPr lang="ko-KR" altLang="en-US" dirty="0"/>
              <a:t>쿠키 목록 중에 이름이 </a:t>
            </a:r>
            <a:r>
              <a:rPr lang="en-US" altLang="ko-KR" dirty="0"/>
              <a:t>JSSESIONID</a:t>
            </a:r>
            <a:r>
              <a:rPr lang="ko-KR" altLang="en-US" dirty="0"/>
              <a:t>인 쿠키가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JSESSIONID </a:t>
            </a:r>
            <a:r>
              <a:rPr lang="ko-KR" altLang="en-US" dirty="0"/>
              <a:t>쿠키가 세션 </a:t>
            </a:r>
            <a:r>
              <a:rPr lang="en-US" altLang="ko-KR" dirty="0"/>
              <a:t>ID</a:t>
            </a:r>
            <a:r>
              <a:rPr lang="ko-KR" altLang="en-US" dirty="0"/>
              <a:t>를 공유할 때 사용하는 쿠키이다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세션의 예시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24" y="2877670"/>
            <a:ext cx="7426915" cy="12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세션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session.setAttribute</a:t>
            </a:r>
            <a:r>
              <a:rPr lang="en-US" altLang="ko-KR" dirty="0"/>
              <a:t>("</a:t>
            </a:r>
            <a:r>
              <a:rPr lang="ko-KR" altLang="en-US" dirty="0"/>
              <a:t>키</a:t>
            </a:r>
            <a:r>
              <a:rPr lang="en-US" altLang="ko-KR" dirty="0"/>
              <a:t>", "</a:t>
            </a:r>
            <a:r>
              <a:rPr lang="ko-KR" altLang="en-US" dirty="0"/>
              <a:t>값</a:t>
            </a:r>
            <a:r>
              <a:rPr lang="en-US" altLang="ko-KR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세션 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session.getAttribute</a:t>
            </a:r>
            <a:r>
              <a:rPr lang="en-US" altLang="ko-KR" dirty="0"/>
              <a:t>("</a:t>
            </a:r>
            <a:r>
              <a:rPr lang="ko-KR" altLang="en-US" dirty="0"/>
              <a:t>키</a:t>
            </a:r>
            <a:r>
              <a:rPr lang="en-US" altLang="ko-KR" dirty="0"/>
              <a:t>");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세션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session.removeAttribute</a:t>
            </a:r>
            <a:r>
              <a:rPr lang="en-US" altLang="ko-KR" dirty="0"/>
              <a:t>("</a:t>
            </a:r>
            <a:r>
              <a:rPr lang="ko-KR" altLang="en-US" dirty="0"/>
              <a:t>키</a:t>
            </a:r>
            <a:r>
              <a:rPr lang="en-US" altLang="ko-KR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세션 모두 삭제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session.invalidate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세션을 </a:t>
            </a:r>
            <a:r>
              <a:rPr lang="ko-KR" altLang="en-US" dirty="0"/>
              <a:t>사용하여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과정 실습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세션의 장단점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/>
              <a:t>에서만 접근할 수 있기 때문에 </a:t>
            </a:r>
            <a:r>
              <a:rPr lang="ko-KR" altLang="en-US" dirty="0" err="1"/>
              <a:t>보안성이</a:t>
            </a:r>
            <a:r>
              <a:rPr lang="ko-KR" altLang="en-US" dirty="0"/>
              <a:t> 좋고 저장 용량의 한계가 거의 없음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서버에 </a:t>
            </a:r>
            <a:r>
              <a:rPr lang="ko-KR" altLang="en-US" dirty="0"/>
              <a:t>데이터를 저장하므로 부하에 걸릴 가능성 있음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쿠키와 </a:t>
            </a:r>
            <a:r>
              <a:rPr lang="ko-KR" altLang="en-US" dirty="0"/>
              <a:t>다르게 문자열 뿐만 아니라 객체도 가능</a:t>
            </a:r>
          </a:p>
        </p:txBody>
      </p:sp>
    </p:spTree>
    <p:extLst>
      <p:ext uri="{BB962C8B-B14F-4D97-AF65-F5344CB8AC3E}">
        <p14:creationId xmlns:p14="http://schemas.microsoft.com/office/powerpoint/2010/main" val="27016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JDBC,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세션을 활용하여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처리를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mysql</a:t>
            </a:r>
            <a:r>
              <a:rPr lang="ko-KR" altLang="en-US" dirty="0"/>
              <a:t>의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en-US" altLang="ko-KR" dirty="0" err="1"/>
              <a:t>empno</a:t>
            </a:r>
            <a:r>
              <a:rPr lang="ko-KR" altLang="en-US" dirty="0"/>
              <a:t>는 </a:t>
            </a:r>
            <a:r>
              <a:rPr lang="en-US" altLang="ko-KR" dirty="0"/>
              <a:t>id, </a:t>
            </a:r>
            <a:r>
              <a:rPr lang="en-US" altLang="ko-KR" dirty="0" err="1"/>
              <a:t>ename</a:t>
            </a:r>
            <a:r>
              <a:rPr lang="ko-KR" altLang="en-US" dirty="0"/>
              <a:t>은 패스워드로 사용하여 로그인</a:t>
            </a:r>
            <a:r>
              <a:rPr lang="en-US" altLang="ko-KR" dirty="0"/>
              <a:t>, </a:t>
            </a:r>
            <a:r>
              <a:rPr lang="ko-KR" altLang="en-US" dirty="0" smtClean="0"/>
              <a:t>로그아웃을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시에 강사에게 보여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0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– Statement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Prepared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Statement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sqlstr</a:t>
            </a:r>
            <a:r>
              <a:rPr lang="en-US" altLang="ko-KR" dirty="0"/>
              <a:t> = "SELECT name, memo FROM TABLE WHERE name =" + </a:t>
            </a:r>
            <a:r>
              <a:rPr lang="en-US" altLang="ko-KR" dirty="0" err="1"/>
              <a:t>num</a:t>
            </a:r>
            <a:endParaRPr lang="en-US" altLang="ko-KR" dirty="0"/>
          </a:p>
          <a:p>
            <a:pPr lvl="1"/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Prepared Statement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sqlstr</a:t>
            </a:r>
            <a:r>
              <a:rPr lang="en-US" altLang="ko-KR" dirty="0"/>
              <a:t> = "SELECT name, memo FROM TABLE WHERE </a:t>
            </a:r>
            <a:r>
              <a:rPr lang="en-US" altLang="ko-KR" dirty="0" err="1"/>
              <a:t>num</a:t>
            </a:r>
            <a:r>
              <a:rPr lang="en-US" altLang="ko-KR" dirty="0"/>
              <a:t> = ?"</a:t>
            </a:r>
          </a:p>
          <a:p>
            <a:pPr lvl="1"/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conn.preparedStatement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stmt.setInt</a:t>
            </a:r>
            <a:r>
              <a:rPr lang="en-US" altLang="ko-KR" dirty="0"/>
              <a:t>(1,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6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JDBC Statement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쿼리문을</a:t>
            </a:r>
            <a:r>
              <a:rPr lang="ko-KR" altLang="en-US" b="1" dirty="0"/>
              <a:t> 수행할 때마다 </a:t>
            </a:r>
            <a:r>
              <a:rPr lang="en-US" altLang="ko-KR" b="1" dirty="0"/>
              <a:t>SQL </a:t>
            </a:r>
            <a:r>
              <a:rPr lang="ko-KR" altLang="en-US" b="1" dirty="0" err="1"/>
              <a:t>실행단계</a:t>
            </a:r>
            <a:r>
              <a:rPr lang="ko-KR" altLang="en-US" b="1" dirty="0"/>
              <a:t> </a:t>
            </a:r>
            <a:r>
              <a:rPr lang="en-US" altLang="ko-KR" b="1" dirty="0"/>
              <a:t>1~3 </a:t>
            </a:r>
            <a:r>
              <a:rPr lang="ko-KR" altLang="en-US" b="1" dirty="0"/>
              <a:t>단계를 거침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SQL </a:t>
            </a:r>
            <a:r>
              <a:rPr lang="ko-KR" altLang="en-US" dirty="0"/>
              <a:t>문을 수행하는 과정에서 </a:t>
            </a:r>
            <a:r>
              <a:rPr lang="ko-KR" altLang="en-US" b="1" dirty="0"/>
              <a:t>매번 컴파일을 하기 때문에 성능상 이슈 발생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실행되는 </a:t>
            </a:r>
            <a:r>
              <a:rPr lang="en-US" altLang="ko-KR" b="1" dirty="0"/>
              <a:t>SQL</a:t>
            </a:r>
            <a:r>
              <a:rPr lang="ko-KR" altLang="en-US" b="1" dirty="0"/>
              <a:t>문을 확인 가능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JDBC Prepared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컴파일이 미리 되어있기 때문에 </a:t>
            </a:r>
            <a:r>
              <a:rPr lang="en-US" altLang="ko-KR" b="1" dirty="0"/>
              <a:t>Statement</a:t>
            </a:r>
            <a:r>
              <a:rPr lang="ko-KR" altLang="en-US" b="1" dirty="0"/>
              <a:t>에 비해 좋은 성능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특수문자를 자동으로 </a:t>
            </a:r>
            <a:r>
              <a:rPr lang="ko-KR" altLang="en-US" b="1" dirty="0" err="1"/>
              <a:t>파싱</a:t>
            </a:r>
            <a:r>
              <a:rPr lang="ko-KR" altLang="en-US" dirty="0" err="1"/>
              <a:t>해주기</a:t>
            </a:r>
            <a:r>
              <a:rPr lang="ko-KR" altLang="en-US" dirty="0"/>
              <a:t> 때문에 </a:t>
            </a:r>
            <a:r>
              <a:rPr lang="en-US" altLang="ko-KR" b="1" dirty="0"/>
              <a:t>SQL injection </a:t>
            </a:r>
            <a:r>
              <a:rPr lang="ko-KR" altLang="en-US" b="1" dirty="0"/>
              <a:t>같은 공격을 막을 수 있음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"?" </a:t>
            </a:r>
            <a:r>
              <a:rPr lang="ko-KR" altLang="en-US" b="1" dirty="0"/>
              <a:t>부분에만 변화를 주어 </a:t>
            </a:r>
            <a:r>
              <a:rPr lang="ko-KR" altLang="en-US" b="1" dirty="0" err="1"/>
              <a:t>쿼리문을</a:t>
            </a:r>
            <a:r>
              <a:rPr lang="ko-KR" altLang="en-US" b="1" dirty="0"/>
              <a:t> 수행</a:t>
            </a:r>
            <a:r>
              <a:rPr lang="ko-KR" altLang="en-US" dirty="0"/>
              <a:t>하므로 </a:t>
            </a:r>
            <a:r>
              <a:rPr lang="ko-KR" altLang="en-US" b="1" dirty="0"/>
              <a:t>실행되는 </a:t>
            </a:r>
            <a:r>
              <a:rPr lang="en-US" altLang="ko-KR" b="1" dirty="0"/>
              <a:t>SQL</a:t>
            </a:r>
            <a:r>
              <a:rPr lang="ko-KR" altLang="en-US" b="1" dirty="0"/>
              <a:t>문을 파악하기 어려움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err="1" smtClean="0"/>
              <a:t>기본객체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(“name </a:t>
            </a:r>
            <a:r>
              <a:rPr lang="ko-KR" altLang="en-US" dirty="0" smtClean="0"/>
              <a:t>속성 이름</a:t>
            </a:r>
            <a:r>
              <a:rPr lang="en-US" altLang="ko-KR" dirty="0" smtClean="0"/>
              <a:t>“);</a:t>
            </a:r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equest.setCharacterEncoding</a:t>
            </a:r>
            <a:r>
              <a:rPr lang="en-US" altLang="ko-KR" dirty="0" smtClean="0"/>
              <a:t>(“utf-8”);</a:t>
            </a:r>
          </a:p>
          <a:p>
            <a:pPr lvl="1"/>
            <a:r>
              <a:rPr lang="en-US" altLang="ko-KR" dirty="0" smtClean="0"/>
              <a:t>Post </a:t>
            </a:r>
            <a:r>
              <a:rPr lang="ko-KR" altLang="en-US" dirty="0" smtClean="0"/>
              <a:t>방식일 때 한글 깨짐을 방지한다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3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Prepared Statement</a:t>
            </a:r>
            <a:r>
              <a:rPr lang="ko-KR" altLang="en-US" b="1" dirty="0"/>
              <a:t>를 사용해야 하는 </a:t>
            </a:r>
            <a:r>
              <a:rPr lang="ko-KR" altLang="en-US" b="1" dirty="0" smtClean="0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사용자 </a:t>
            </a:r>
            <a:r>
              <a:rPr lang="ko-KR" altLang="en-US" b="1" dirty="0" err="1"/>
              <a:t>입력값으로</a:t>
            </a:r>
            <a:r>
              <a:rPr lang="ko-KR" altLang="en-US" b="1" dirty="0"/>
              <a:t> </a:t>
            </a:r>
            <a:r>
              <a:rPr lang="ko-KR" altLang="en-US" b="1" dirty="0" err="1"/>
              <a:t>쿼리문을</a:t>
            </a:r>
            <a:r>
              <a:rPr lang="ko-KR" altLang="en-US" b="1" dirty="0"/>
              <a:t> 실행하는 경우</a:t>
            </a:r>
            <a:endParaRPr lang="ko-KR" alt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dirty="0"/>
              <a:t>특수 기호가 들어오더라도 알아서 </a:t>
            </a:r>
            <a:r>
              <a:rPr lang="ko-KR" altLang="en-US" dirty="0" err="1" smtClean="0"/>
              <a:t>파싱해</a:t>
            </a:r>
            <a:r>
              <a:rPr lang="ko-KR" altLang="en-US" dirty="0" smtClean="0"/>
              <a:t> 주므로 </a:t>
            </a:r>
            <a:r>
              <a:rPr lang="ko-KR" altLang="en-US" dirty="0"/>
              <a:t>이로 인한 에러를 막을 우 있음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쿼리 반복 수행 작업일 경우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8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Statement</a:t>
            </a:r>
            <a:r>
              <a:rPr lang="ko-KR" altLang="en-US" sz="4000" b="1" dirty="0"/>
              <a:t>와 </a:t>
            </a:r>
            <a:r>
              <a:rPr lang="en-US" altLang="ko-KR" sz="4000" b="1" dirty="0" err="1"/>
              <a:t>PreparedStatement</a:t>
            </a:r>
            <a:r>
              <a:rPr lang="ko-KR" altLang="en-US" sz="4000" b="1" dirty="0"/>
              <a:t>의 </a:t>
            </a:r>
            <a:r>
              <a:rPr lang="ko-KR" altLang="en-US" sz="4000" b="1" dirty="0" smtClean="0"/>
              <a:t>차이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Statement</a:t>
            </a:r>
            <a:r>
              <a:rPr lang="ko-KR" altLang="en-US" b="1" dirty="0"/>
              <a:t>와 </a:t>
            </a:r>
            <a:r>
              <a:rPr lang="en-US" altLang="ko-KR" b="1" dirty="0" err="1"/>
              <a:t>PreparedStatement</a:t>
            </a:r>
            <a:r>
              <a:rPr lang="ko-KR" altLang="en-US" b="1" dirty="0"/>
              <a:t>의 아주 큰 차이는 바로 캐시 사용여부이다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Statement</a:t>
            </a:r>
            <a:r>
              <a:rPr lang="ko-KR" altLang="en-US" b="1" dirty="0"/>
              <a:t>를 사용하면 매번 쿼리를 수행할 때마다 계속적으로 단계를 거치면서 수행</a:t>
            </a:r>
            <a:r>
              <a:rPr lang="ko-KR" altLang="en-US" dirty="0"/>
              <a:t>하지만 </a:t>
            </a:r>
            <a:r>
              <a:rPr lang="en-US" altLang="ko-KR" b="1" dirty="0" err="1"/>
              <a:t>PreparedStatement</a:t>
            </a:r>
            <a:r>
              <a:rPr lang="ko-KR" altLang="en-US" b="1" dirty="0"/>
              <a:t>는 처음 한 번만 세 단계를 거친 후 캐시에 담아 재사용을 한다</a:t>
            </a:r>
            <a:r>
              <a:rPr lang="en-US" altLang="ko-KR" b="1" dirty="0"/>
              <a:t>.</a:t>
            </a:r>
            <a:r>
              <a:rPr lang="ko-KR" altLang="en-US" dirty="0"/>
              <a:t> </a:t>
            </a:r>
            <a:r>
              <a:rPr lang="ko-KR" altLang="en-US" b="1" dirty="0"/>
              <a:t>만약 동일한 쿼리를 반복적으로 수행한다면 </a:t>
            </a:r>
            <a:r>
              <a:rPr lang="en-US" altLang="ko-KR" b="1" dirty="0" err="1"/>
              <a:t>PrepardStatement</a:t>
            </a:r>
            <a:r>
              <a:rPr lang="ko-KR" altLang="en-US" b="1" dirty="0"/>
              <a:t>가 </a:t>
            </a:r>
            <a:r>
              <a:rPr lang="en-US" altLang="ko-KR" b="1" dirty="0"/>
              <a:t>DB</a:t>
            </a:r>
            <a:r>
              <a:rPr lang="ko-KR" altLang="en-US" b="1" dirty="0"/>
              <a:t>에 훨씬 적은 부하를 주며</a:t>
            </a:r>
            <a:r>
              <a:rPr lang="en-US" altLang="ko-KR" b="1" dirty="0"/>
              <a:t>, </a:t>
            </a:r>
            <a:r>
              <a:rPr lang="ko-KR" altLang="en-US" b="1" dirty="0"/>
              <a:t>성능도 좋다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프로그램으로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Prepared statement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한글이 깨지는 현상을 고쳐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검색 기능을 넣어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완성 후에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컴포즈를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도커에서</a:t>
            </a:r>
            <a:r>
              <a:rPr lang="ko-KR" altLang="en-US" dirty="0" smtClean="0"/>
              <a:t> 서비스 되도록 해 보세요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7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업로딩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필요한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cos.jar (</a:t>
            </a:r>
            <a:r>
              <a:rPr lang="ko-KR" altLang="en-US" dirty="0"/>
              <a:t>파일 </a:t>
            </a:r>
            <a:r>
              <a:rPr lang="ko-KR" altLang="en-US" dirty="0" err="1"/>
              <a:t>업로드용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mysql-connector-java-8.0.xx.jar (</a:t>
            </a:r>
            <a:r>
              <a:rPr lang="en-US" altLang="ko-KR" dirty="0" smtClean="0"/>
              <a:t>MySQL </a:t>
            </a:r>
            <a:r>
              <a:rPr lang="ko-KR" altLang="en-US" dirty="0"/>
              <a:t>연결용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 라이브러리들은 프로젝트의 </a:t>
            </a:r>
            <a:r>
              <a:rPr lang="en-US" altLang="ko-KR" dirty="0"/>
              <a:t>WEB-INF/lib </a:t>
            </a:r>
            <a:r>
              <a:rPr lang="ko-KR" altLang="en-US" dirty="0"/>
              <a:t>폴더에 추가해야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9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fileUpload.jsp</a:t>
            </a:r>
            <a:r>
              <a:rPr lang="ko-KR" altLang="en-US" dirty="0"/>
              <a:t>는 파일을 선택하고 설명을 입력할 수 있는 폼을 제공합니다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uploadProcess.jsp</a:t>
            </a:r>
            <a:r>
              <a:rPr lang="ko-KR" altLang="en-US" dirty="0"/>
              <a:t>는 실제 파일 업로드와 데이터베이스 저장을 처리합니다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업로드된</a:t>
            </a:r>
            <a:r>
              <a:rPr lang="ko-KR" altLang="en-US" dirty="0"/>
              <a:t> 파일은 웹 애플리케이션의 </a:t>
            </a:r>
            <a:r>
              <a:rPr lang="en-US" altLang="ko-KR" dirty="0" smtClean="0"/>
              <a:t>c:\uploads </a:t>
            </a:r>
            <a:r>
              <a:rPr lang="ko-KR" altLang="en-US" dirty="0"/>
              <a:t>디렉토리에 저장됩니다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파일 정보는 </a:t>
            </a:r>
            <a:r>
              <a:rPr lang="en-US" altLang="ko-KR" dirty="0"/>
              <a:t>MySQL </a:t>
            </a:r>
            <a:r>
              <a:rPr lang="ko-KR" altLang="en-US" dirty="0"/>
              <a:t>데이터베이스에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66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MySQL </a:t>
            </a:r>
            <a:r>
              <a:rPr lang="ko-KR" altLang="en-US" dirty="0"/>
              <a:t>데이터베이스가 설치되어 있어야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제공된 </a:t>
            </a:r>
            <a:r>
              <a:rPr lang="en-US" altLang="ko-KR" dirty="0"/>
              <a:t>SQL</a:t>
            </a:r>
            <a:r>
              <a:rPr lang="ko-KR" altLang="en-US" dirty="0"/>
              <a:t>을 실행하여 데이터베이스와 테이블을 생성해야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jdbcUrl</a:t>
            </a:r>
            <a:r>
              <a:rPr lang="en-US" altLang="ko-KR" dirty="0"/>
              <a:t>, </a:t>
            </a:r>
            <a:r>
              <a:rPr lang="en-US" altLang="ko-KR" dirty="0" err="1"/>
              <a:t>dbId</a:t>
            </a:r>
            <a:r>
              <a:rPr lang="en-US" altLang="ko-KR" dirty="0"/>
              <a:t>, </a:t>
            </a:r>
            <a:r>
              <a:rPr lang="en-US" altLang="ko-KR" dirty="0" err="1"/>
              <a:t>dbPass</a:t>
            </a:r>
            <a:r>
              <a:rPr lang="ko-KR" altLang="en-US" dirty="0"/>
              <a:t>를 실제 데이터베이스 정보로 수정해야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필요한 </a:t>
            </a:r>
            <a:r>
              <a:rPr lang="ko-KR" altLang="en-US" dirty="0"/>
              <a:t>라이브러리들이 </a:t>
            </a:r>
            <a:r>
              <a:rPr lang="en-US" altLang="ko-KR" dirty="0"/>
              <a:t>WEB-INF/lib </a:t>
            </a:r>
            <a:r>
              <a:rPr lang="ko-KR" altLang="en-US" dirty="0"/>
              <a:t>폴더에 추가되어 있어야 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한글 파일명이 깨지지 않도록 서버의 </a:t>
            </a:r>
            <a:r>
              <a:rPr lang="ko-KR" altLang="en-US" dirty="0" err="1"/>
              <a:t>인코딩</a:t>
            </a:r>
            <a:r>
              <a:rPr lang="ko-KR" altLang="en-US" dirty="0"/>
              <a:t> 설정을 확인해야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150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프로그램으로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Prepared statement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활용해 보세요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세션 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테이블에 대한 </a:t>
            </a:r>
            <a:r>
              <a:rPr lang="en-US" altLang="ko-KR" dirty="0" smtClean="0"/>
              <a:t>CRUD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다운로드 기능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**</a:t>
            </a:r>
            <a:r>
              <a:rPr lang="ko-KR" altLang="en-US" dirty="0" smtClean="0"/>
              <a:t>오늘 오후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시에는 프로젝트 진행사항을 강사에게 간단히 보여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4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코드를 조립해 보자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강사가 메일로 보낸 구글 드라이브에서 압축 파일들을 다운로드하세요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만들고 </a:t>
            </a:r>
            <a:r>
              <a:rPr lang="en-US" altLang="ko-KR" dirty="0" smtClean="0"/>
              <a:t>08.zip </a:t>
            </a:r>
            <a:r>
              <a:rPr lang="ko-KR" altLang="en-US" dirty="0" smtClean="0"/>
              <a:t>파일의 내용을 가지고 웹 사이트를 만드세요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회원등록수정</a:t>
            </a:r>
            <a:r>
              <a:rPr lang="en-US" altLang="ko-KR" dirty="0" smtClean="0"/>
              <a:t>.zip </a:t>
            </a:r>
            <a:r>
              <a:rPr lang="ko-KR" altLang="en-US" dirty="0" smtClean="0"/>
              <a:t>파일의 내용으로 회원 등록 수정과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만들어 보세요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Board.zip </a:t>
            </a:r>
            <a:r>
              <a:rPr lang="ko-KR" altLang="en-US" dirty="0" smtClean="0"/>
              <a:t>파일의 내용으로 간단한 게시판을 붙여 보세요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만드는 과정에서 강사의 도움을 받으세요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오늘 만드는 과정을 블로그에 기록하세요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나의 개인 프로젝트에 새로운 서비스를 붙여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0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9585"/>
            <a:ext cx="10649457" cy="35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ut </a:t>
            </a:r>
            <a:r>
              <a:rPr lang="ko-KR" altLang="en-US" dirty="0" err="1" smtClean="0"/>
              <a:t>기본객체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&lt;%= </a:t>
            </a:r>
            <a:r>
              <a:rPr lang="ko-KR" altLang="en-US" dirty="0" smtClean="0"/>
              <a:t>으로 대체해야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1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와</a:t>
            </a:r>
            <a:r>
              <a:rPr lang="en-US" altLang="ko-KR" dirty="0"/>
              <a:t> DTO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6408"/>
            <a:ext cx="10515600" cy="22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DTO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테이블을 설계하고 구축한다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자료도 넣는다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자바 클래스로 </a:t>
            </a:r>
            <a:r>
              <a:rPr lang="en-US" altLang="ko-KR" dirty="0" smtClean="0"/>
              <a:t>DTO 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이름에 반드시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를 넣을 필요는 없다</a:t>
            </a:r>
            <a:r>
              <a:rPr lang="en-US" altLang="ko-KR" dirty="0" smtClean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이클립스 기능으로 </a:t>
            </a:r>
            <a:r>
              <a:rPr lang="en-US" altLang="ko-KR" dirty="0" smtClean="0"/>
              <a:t>getter, setter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필요하면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생성자도</a:t>
            </a:r>
            <a:r>
              <a:rPr lang="ko-KR" altLang="en-US" dirty="0" smtClean="0"/>
              <a:t> 다양하게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519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의 접속 정보를 정적인 변수로 선언한다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connection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DBMS </a:t>
            </a:r>
            <a:r>
              <a:rPr lang="ko-KR" altLang="en-US" dirty="0" smtClean="0"/>
              <a:t>접속 테스트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만들어서 테스트한다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테이블의 내용을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테이블의 내용을 </a:t>
            </a:r>
            <a:r>
              <a:rPr lang="en-US" altLang="ko-KR" dirty="0"/>
              <a:t>select</a:t>
            </a:r>
            <a:r>
              <a:rPr lang="ko-KR" altLang="en-US" dirty="0"/>
              <a:t>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테이블에 대한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를 모두 완성한다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해당 기능을 사용하는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242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DTO, DAO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DBMS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47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대한 </a:t>
            </a:r>
            <a:r>
              <a:rPr lang="en-US" altLang="ko-KR" dirty="0" smtClean="0"/>
              <a:t>DTO, DAO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DBMS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746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포워드에 대한 이해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368"/>
            <a:ext cx="10448365" cy="46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포워드에 대한 이해를 돕는 그림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72" y="1825625"/>
            <a:ext cx="64896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1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포워드에 대한 </a:t>
            </a:r>
            <a:r>
              <a:rPr lang="ko-KR" altLang="en-US" dirty="0" smtClean="0"/>
              <a:t>상세 이해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533196"/>
            <a:ext cx="556337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포워드의 구체적 사용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88" y="1690688"/>
            <a:ext cx="9417424" cy="45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사용하여 포워드를 경험하세요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포워드는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객체를 전달한다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서블릿에서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포워딩을</a:t>
            </a:r>
            <a:r>
              <a:rPr lang="ko-KR" altLang="en-US" dirty="0" smtClean="0"/>
              <a:t> 실습할 예정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88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ession </a:t>
            </a:r>
            <a:r>
              <a:rPr lang="ko-KR" altLang="en-US" dirty="0" err="1" smtClean="0"/>
              <a:t>기본객체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값을 저장하고 되돌려 받을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저장도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많은 정보를 저장해서는 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동작과정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647" y="2196354"/>
            <a:ext cx="8938705" cy="30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2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동작과정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72" y="1690688"/>
            <a:ext cx="9818255" cy="40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08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컨테이너가 하는 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53" y="1448604"/>
            <a:ext cx="7494494" cy="45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24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서블릿을</a:t>
            </a:r>
            <a:r>
              <a:rPr lang="ko-KR" altLang="en-US" dirty="0" smtClean="0"/>
              <a:t> 가지고 놀자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89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&lt;%= %&gt;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${ }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051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표준라이브러리</a:t>
            </a:r>
            <a:r>
              <a:rPr lang="en-US" altLang="ko-KR" b="1" dirty="0"/>
              <a:t>(JSP Standard Tag Library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9" y="2448037"/>
            <a:ext cx="9263277" cy="31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72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을 사용하려면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"c"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</a:t>
            </a:r>
            <a:r>
              <a:rPr lang="en-US" altLang="ko-KR" i="1" dirty="0"/>
              <a:t>"http://java.sun.com/</a:t>
            </a:r>
            <a:r>
              <a:rPr lang="en-US" altLang="ko-KR" i="1" dirty="0" err="1"/>
              <a:t>jsp</a:t>
            </a:r>
            <a:r>
              <a:rPr lang="en-US" altLang="ko-KR" i="1" dirty="0"/>
              <a:t>/</a:t>
            </a:r>
            <a:r>
              <a:rPr lang="en-US" altLang="ko-KR" i="1" dirty="0" err="1"/>
              <a:t>jstl</a:t>
            </a:r>
            <a:r>
              <a:rPr lang="en-US" altLang="ko-KR" i="1" dirty="0"/>
              <a:t>/core"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</a:t>
            </a:r>
            <a:r>
              <a:rPr lang="en-US" altLang="ko-KR" i="1" dirty="0" err="1"/>
              <a:t>fmt</a:t>
            </a:r>
            <a:r>
              <a:rPr lang="en-US" altLang="ko-KR" i="1" dirty="0"/>
              <a:t>"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</a:t>
            </a:r>
            <a:r>
              <a:rPr lang="en-US" altLang="ko-KR" i="1" dirty="0"/>
              <a:t>"http://java.sun.com/</a:t>
            </a:r>
            <a:r>
              <a:rPr lang="en-US" altLang="ko-KR" i="1" dirty="0" err="1"/>
              <a:t>jsp</a:t>
            </a:r>
            <a:r>
              <a:rPr lang="en-US" altLang="ko-KR" i="1" dirty="0"/>
              <a:t>/</a:t>
            </a:r>
            <a:r>
              <a:rPr lang="en-US" altLang="ko-KR" i="1" dirty="0" err="1"/>
              <a:t>jstl</a:t>
            </a:r>
            <a:r>
              <a:rPr lang="en-US" altLang="ko-KR" i="1" dirty="0"/>
              <a:t>/</a:t>
            </a:r>
            <a:r>
              <a:rPr lang="en-US" altLang="ko-KR" i="1" dirty="0" err="1"/>
              <a:t>fmt</a:t>
            </a:r>
            <a:r>
              <a:rPr lang="en-US" altLang="ko-KR" i="1" dirty="0"/>
              <a:t>" </a:t>
            </a:r>
            <a:r>
              <a:rPr lang="en-US" altLang="ko-KR" dirty="0"/>
              <a:t>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위의 문장을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 상단에 코딩해야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JSTL 1.2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 </a:t>
            </a:r>
            <a:r>
              <a:rPr lang="ko-KR" altLang="en-US" dirty="0" smtClean="0"/>
              <a:t>폴더에 넣어야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06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ko-KR" altLang="en-US" dirty="0" smtClean="0"/>
              <a:t>문법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95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자료를 모두 가져 와서 브라우저에 보여주는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만들어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DTO, DAO </a:t>
            </a:r>
            <a:r>
              <a:rPr lang="ko-KR" altLang="en-US" dirty="0" smtClean="0"/>
              <a:t>만들어야 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표현언어와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을 사용해야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2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는 </a:t>
            </a:r>
            <a:r>
              <a:rPr lang="en-US" altLang="ko-KR" dirty="0"/>
              <a:t>Model, View, Controller</a:t>
            </a:r>
            <a:r>
              <a:rPr lang="ko-KR" altLang="en-US" dirty="0"/>
              <a:t>의 약자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06" y="1690688"/>
            <a:ext cx="8494788" cy="41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Class.forName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com.mysql.cj.jdbc.Driver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String URL = 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://localhost:3309/spring5fs</a:t>
            </a:r>
            <a:r>
              <a:rPr lang="en-US" altLang="ko-KR" dirty="0" smtClean="0"/>
              <a:t>";</a:t>
            </a:r>
          </a:p>
          <a:p>
            <a:r>
              <a:rPr lang="en-US" altLang="ko-KR" dirty="0"/>
              <a:t>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(URL, "root", "</a:t>
            </a:r>
            <a:r>
              <a:rPr lang="en-US" altLang="ko-KR" dirty="0" smtClean="0"/>
              <a:t>1234");</a:t>
            </a:r>
          </a:p>
          <a:p>
            <a:r>
              <a:rPr lang="en-US" altLang="ko-KR" dirty="0" smtClean="0"/>
              <a:t>try(</a:t>
            </a:r>
            <a:r>
              <a:rPr lang="ko-KR" altLang="en-US" dirty="0" smtClean="0"/>
              <a:t>여기에 코딩</a:t>
            </a:r>
            <a:r>
              <a:rPr lang="en-US" altLang="ko-KR" dirty="0" smtClean="0"/>
              <a:t>){ }catch(Exception e){ } </a:t>
            </a:r>
            <a:r>
              <a:rPr lang="ko-KR" altLang="en-US" dirty="0" smtClean="0"/>
              <a:t>구문으로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882" y="1938663"/>
            <a:ext cx="8830235" cy="43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Model1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초기 형태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59" y="1945341"/>
            <a:ext cx="10200281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76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Model2 (MVC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3" y="1270671"/>
            <a:ext cx="9323294" cy="51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간단한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패턴을 구현해 보자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페이지를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DTO</a:t>
            </a:r>
            <a:r>
              <a:rPr lang="ko-KR" altLang="en-US" dirty="0" smtClean="0"/>
              <a:t>를 만든다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등록 컨트롤러를 만든다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웹페이지와</a:t>
            </a:r>
            <a:r>
              <a:rPr lang="ko-KR" altLang="en-US" dirty="0" smtClean="0"/>
              <a:t> 연결한다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서블릿으로</a:t>
            </a:r>
            <a:r>
              <a:rPr lang="ko-KR" altLang="en-US" dirty="0" smtClean="0"/>
              <a:t> 결과 컨트롤러를 만든다</a:t>
            </a:r>
            <a:r>
              <a:rPr lang="en-US" altLang="ko-KR" dirty="0" smtClean="0"/>
              <a:t>. </a:t>
            </a:r>
            <a:r>
              <a:rPr lang="ko-KR" altLang="en-US" dirty="0" err="1"/>
              <a:t>웹페이지와</a:t>
            </a:r>
            <a:r>
              <a:rPr lang="ko-KR" altLang="en-US" dirty="0"/>
              <a:t> 연결한다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 smtClean="0"/>
              <a:t>로 등록 뷰를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39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Statement 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conn.createStatement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Stmt.executeUpdate</a:t>
            </a:r>
            <a:r>
              <a:rPr lang="en-US" altLang="ko-KR" dirty="0" smtClean="0"/>
              <a:t>(</a:t>
            </a:r>
            <a:r>
              <a:rPr lang="ko-KR" altLang="en-US" dirty="0"/>
              <a:t>쿼</a:t>
            </a:r>
            <a:r>
              <a:rPr lang="ko-KR" altLang="en-US" dirty="0" smtClean="0"/>
              <a:t>리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u</a:t>
            </a:r>
            <a:r>
              <a:rPr lang="en-US" altLang="ko-KR" dirty="0" smtClean="0"/>
              <a:t>pdate, delete</a:t>
            </a:r>
            <a:r>
              <a:rPr lang="ko-KR" altLang="en-US" dirty="0" smtClean="0"/>
              <a:t>도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stmt.executeQuery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while(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 { &lt;%=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필드이름</a:t>
            </a:r>
            <a:r>
              <a:rPr lang="en-US" altLang="ko-KR" dirty="0" smtClean="0"/>
              <a:t>”) %&gt; 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대해 </a:t>
            </a:r>
            <a:r>
              <a:rPr lang="en-US" altLang="ko-KR" dirty="0" smtClean="0"/>
              <a:t>CRUD(Create, Read, Update, Delete)</a:t>
            </a:r>
            <a:r>
              <a:rPr lang="ko-KR" altLang="en-US" dirty="0" smtClean="0"/>
              <a:t>가 모두 되도록 웹 페이지를 만들어 보세요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JSP, JDBC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1456</Words>
  <Application>Microsoft Office PowerPoint</Application>
  <PresentationFormat>와이드스크린</PresentationFormat>
  <Paragraphs>233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JSP 기본사항</vt:lpstr>
      <vt:lpstr>request 기본객체</vt:lpstr>
      <vt:lpstr>out 기본객체</vt:lpstr>
      <vt:lpstr>session 기본객체</vt:lpstr>
      <vt:lpstr>JDBC 접속</vt:lpstr>
      <vt:lpstr>JDBC에서 insert 처리</vt:lpstr>
      <vt:lpstr>JDBC에서 select 처리</vt:lpstr>
      <vt:lpstr>Quiz1</vt:lpstr>
      <vt:lpstr>Quiz2</vt:lpstr>
      <vt:lpstr>쿠키와 세션1</vt:lpstr>
      <vt:lpstr>쿠키와 세션2</vt:lpstr>
      <vt:lpstr>쿠키와 세션3</vt:lpstr>
      <vt:lpstr>쿠키와 세션4</vt:lpstr>
      <vt:lpstr>쿠키와 세션5</vt:lpstr>
      <vt:lpstr>쿠키와 세션6</vt:lpstr>
      <vt:lpstr>쿠키와 세션7</vt:lpstr>
      <vt:lpstr>쿠키와 세션8</vt:lpstr>
      <vt:lpstr>쿠키와 세션9</vt:lpstr>
      <vt:lpstr>쿠키와 세션10</vt:lpstr>
      <vt:lpstr>쿠키와 세션11</vt:lpstr>
      <vt:lpstr>쿠키와 세션12</vt:lpstr>
      <vt:lpstr>쿠키와 세션13</vt:lpstr>
      <vt:lpstr>쿠키와 세션14</vt:lpstr>
      <vt:lpstr>쿠키와 세션15</vt:lpstr>
      <vt:lpstr>Quiz3</vt:lpstr>
      <vt:lpstr>JDBC – Statement와 Prepared Statement</vt:lpstr>
      <vt:lpstr>JDBC Statement</vt:lpstr>
      <vt:lpstr>JDBC Prepared Statement</vt:lpstr>
      <vt:lpstr>Prepared Statement를 사용해야 하는 경우</vt:lpstr>
      <vt:lpstr>Statement와 PreparedStatement의 차이</vt:lpstr>
      <vt:lpstr>Quiz4</vt:lpstr>
      <vt:lpstr>JSP 파일 업로딩</vt:lpstr>
      <vt:lpstr>구현 설명</vt:lpstr>
      <vt:lpstr>확인 사항</vt:lpstr>
      <vt:lpstr>Quiz5</vt:lpstr>
      <vt:lpstr>프로젝트에 활용해 보세요</vt:lpstr>
      <vt:lpstr>샘플 프로젝트 (코드를 조립해 보자!)</vt:lpstr>
      <vt:lpstr>DAO와 DTO</vt:lpstr>
      <vt:lpstr>DAO와 DTO</vt:lpstr>
      <vt:lpstr>DTO 만들기</vt:lpstr>
      <vt:lpstr>DAO 만들기</vt:lpstr>
      <vt:lpstr>Quiz6</vt:lpstr>
      <vt:lpstr>Quiz7</vt:lpstr>
      <vt:lpstr>포워드에 대한 이해</vt:lpstr>
      <vt:lpstr>포워드에 대한 이해를 돕는 그림</vt:lpstr>
      <vt:lpstr>포워드에 대한 상세 이해</vt:lpstr>
      <vt:lpstr>포워드의 구체적 사용</vt:lpstr>
      <vt:lpstr>실습</vt:lpstr>
      <vt:lpstr>동적 웹페이지 동작과정(서블릿, JSP 이해)</vt:lpstr>
      <vt:lpstr>서블릿 동작과정</vt:lpstr>
      <vt:lpstr>서블릿 컨테이너가 하는 일</vt:lpstr>
      <vt:lpstr>서블릿을 가지고 놀자!</vt:lpstr>
      <vt:lpstr>표현언어</vt:lpstr>
      <vt:lpstr>JSTL</vt:lpstr>
      <vt:lpstr>JSTL을 사용하려면</vt:lpstr>
      <vt:lpstr>JSTL 문법 연습</vt:lpstr>
      <vt:lpstr>Quiz</vt:lpstr>
      <vt:lpstr>MVC 는 Model, View, Controller의 약자</vt:lpstr>
      <vt:lpstr>MVC 패턴</vt:lpstr>
      <vt:lpstr>Model1 구조(가장 초기 형태)</vt:lpstr>
      <vt:lpstr>Model2 (MVC 모델)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202</cp:revision>
  <dcterms:created xsi:type="dcterms:W3CDTF">2023-12-27T22:23:02Z</dcterms:created>
  <dcterms:modified xsi:type="dcterms:W3CDTF">2025-03-03T22:39:19Z</dcterms:modified>
</cp:coreProperties>
</file>