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7" r:id="rId9"/>
    <p:sldId id="264" r:id="rId10"/>
    <p:sldId id="266" r:id="rId11"/>
    <p:sldId id="268" r:id="rId12"/>
    <p:sldId id="269" r:id="rId13"/>
    <p:sldId id="265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1DAE1-08DB-4D25-9AD3-D25D50822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49776C-ACAB-44DA-A2E2-9C18119C1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F75F4-EC5A-490C-B91B-264C9798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9CEC-FBAD-4718-9C18-15AB2CA1AC9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9046D-4AE8-46DA-B180-BD076202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5512C-45F6-466C-8585-D041FF7D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8EF1-800F-4579-B101-E63D661C3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6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5FD44-2537-4C16-B9F2-1B72E4BD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EB9549-F5FF-46D0-BFA5-3A384ADEF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34C41-CF5C-44F7-977E-BE3AC34B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9CEC-FBAD-4718-9C18-15AB2CA1AC9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531EC-A1EA-4553-A8D9-09BC3C0D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373DD-2E7E-4F23-ABF2-38C22731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8EF1-800F-4579-B101-E63D661C3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4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1C5934-8DEC-4EDE-89FA-CF59196D3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E51C5F-618B-4F6D-BE6F-FE9F30A8E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CCAB8-D1C8-4252-8318-AFA65F8F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9CEC-FBAD-4718-9C18-15AB2CA1AC9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8AEA9-B2E2-43A4-93E1-1229199C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7FAC3-1417-4173-86C1-0C5E88C2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8EF1-800F-4579-B101-E63D661C3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4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B4B92-024B-4347-900A-86B28251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AEDA3-728F-42A8-B901-76B594C66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558EA-638B-40E5-B400-4603CD5E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9CEC-FBAD-4718-9C18-15AB2CA1AC9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BF162-3EF9-42DA-8803-79673E9C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912DB-F53D-4D06-9376-F226F985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8EF1-800F-4579-B101-E63D661C3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2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CA160-7EEB-47F1-9FC4-7D82999A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8D584-C622-4D2B-A096-1FDF02DF6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58533-9B96-4C44-8E12-3CFC9D25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9CEC-FBAD-4718-9C18-15AB2CA1AC9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AC482-D94C-473F-943C-85D38AD1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2C8C5-F9D0-4213-B2FD-1D04A111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8EF1-800F-4579-B101-E63D661C3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6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EB818-567D-41F0-883F-FF24B504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E9F20-31E7-4CFF-81B4-2D097FDFC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C6D5A2-4056-4E67-A6C2-1C9DA36D9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CFE705-22E6-4CFF-8427-EAD050BC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9CEC-FBAD-4718-9C18-15AB2CA1AC9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E9E50-B520-467E-9C09-12F93274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466750-01A8-4D1C-B7B0-18698CE2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8EF1-800F-4579-B101-E63D661C3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6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EB92E-086C-4267-AD33-66C845F8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4B3011-B217-4C12-A45E-F53E2453C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127599-DF27-40EF-BAA1-E1C2CA22F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023CC7-FC2B-462A-B000-C6A0A4E19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04B2D2-720E-45C4-A8A9-77BCECEE5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B53441-016D-4594-BC2A-B260A430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9CEC-FBAD-4718-9C18-15AB2CA1AC9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50A82D-B20E-4116-BC83-B7A5D61D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C88DD7-B879-4B20-BF97-61DE35B4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8EF1-800F-4579-B101-E63D661C3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77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0F3B1-9336-46FC-82A5-85E0BF56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1F4181-7189-487C-B218-4D25931B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9CEC-FBAD-4718-9C18-15AB2CA1AC9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889BD8-2466-46CA-B194-52AC5480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27E791-F85E-4CB4-9657-448DF452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8EF1-800F-4579-B101-E63D661C3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7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1DEED1-83AD-42C6-8C32-55C448B3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9CEC-FBAD-4718-9C18-15AB2CA1AC9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C302E6-9EA9-43F9-8213-79209850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2E380D-ECE8-4D9A-8857-1F013F44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8EF1-800F-4579-B101-E63D661C3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0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7740F-9FA9-4268-A309-D87E670C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C2D80-9C09-41EA-BE52-8F4A4AE8E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979F8-7BFE-429F-89D4-53DB3813B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009A8-0B38-4ADD-9B60-FEFA80D5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9CEC-FBAD-4718-9C18-15AB2CA1AC9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A0F65D-A70D-40A5-8422-1F05CA65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AE68E8-DCD6-4386-9933-6224040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8EF1-800F-4579-B101-E63D661C3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1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65863-AF0C-4027-86BD-548731E1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0A65B2-6DBB-4FB5-9F01-AAC2F573E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CA08C2-60AD-4727-AB5F-07C467808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3622D-3B08-4549-9BCE-FA9477C9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9CEC-FBAD-4718-9C18-15AB2CA1AC9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3D7A0-2482-4E1D-A9D9-AB6B6ADD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1C652-2CDF-47DC-B428-02567811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E8EF1-800F-4579-B101-E63D661C3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9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EA0947-FF8C-4CE0-A8D4-F4474423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DE3939-8AF8-4775-9C39-CB88C83FF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A0854-1758-40CE-B5F7-C9EC02A45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D9CEC-FBAD-4718-9C18-15AB2CA1AC93}" type="datetimeFigureOut">
              <a:rPr lang="zh-CN" altLang="en-US" smtClean="0"/>
              <a:t>2018/11/16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F09C6-4679-40BF-9443-9CB6A4189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A3FBD-F368-4911-9CFA-870F0D4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E8EF1-800F-4579-B101-E63D661C3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2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7%BE%8E%E5%9B%BD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7%A0%E5%90%8E%E6%95%88%E6%80%A7" TargetMode="External"/><Relationship Id="rId2" Type="http://schemas.openxmlformats.org/officeDocument/2006/relationships/hyperlink" Target="https://baike.baidu.com/item/%E6%9C%80%E4%BC%98%E5%8C%96%E5%8E%9F%E7%90%86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609DA-5D95-4852-A429-13CDEF01A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动态规划与记忆化搜索</a:t>
            </a:r>
            <a:br>
              <a:rPr lang="en-US" altLang="zh-CN" dirty="0"/>
            </a:br>
            <a:r>
              <a:rPr lang="en-US" altLang="zh-CN" dirty="0"/>
              <a:t>11.16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82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7F920A-4F10-4CFB-8BD6-259A470FDF6E}"/>
              </a:ext>
            </a:extLst>
          </p:cNvPr>
          <p:cNvSpPr txBox="1"/>
          <p:nvPr/>
        </p:nvSpPr>
        <p:spPr>
          <a:xfrm>
            <a:off x="1417983" y="757978"/>
            <a:ext cx="3723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0-1</a:t>
            </a:r>
            <a:r>
              <a:rPr lang="zh-CN" altLang="en-US" sz="3200" dirty="0"/>
              <a:t>背包问题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17DE5A-1CE6-4A94-B27B-131EA35384C8}"/>
              </a:ext>
            </a:extLst>
          </p:cNvPr>
          <p:cNvSpPr txBox="1"/>
          <p:nvPr/>
        </p:nvSpPr>
        <p:spPr>
          <a:xfrm>
            <a:off x="1537252" y="1563757"/>
            <a:ext cx="88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C8385C-D849-41E8-BFE0-0EA404515C63}"/>
              </a:ext>
            </a:extLst>
          </p:cNvPr>
          <p:cNvSpPr txBox="1"/>
          <p:nvPr/>
        </p:nvSpPr>
        <p:spPr>
          <a:xfrm>
            <a:off x="1537252" y="1563757"/>
            <a:ext cx="97933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有一个贼在偷窃一家商店时，发现有</a:t>
            </a:r>
            <a:r>
              <a:rPr lang="en-US" altLang="zh-CN" sz="2400" dirty="0"/>
              <a:t>n</a:t>
            </a:r>
            <a:r>
              <a:rPr lang="zh-CN" altLang="en-US" sz="2400" dirty="0"/>
              <a:t>件物品，第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件物品价值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元，重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磅，此处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都是整数。他希望带走的东西越值钱越好，但他的背包中至多只能装下</a:t>
            </a:r>
            <a:r>
              <a:rPr lang="en-US" altLang="zh-CN" sz="2400" dirty="0"/>
              <a:t>W</a:t>
            </a:r>
            <a:r>
              <a:rPr lang="zh-CN" altLang="en-US" sz="2400" dirty="0"/>
              <a:t>磅的东西，</a:t>
            </a:r>
            <a:r>
              <a:rPr lang="en-US" altLang="zh-CN" sz="2400" dirty="0"/>
              <a:t>W</a:t>
            </a:r>
            <a:r>
              <a:rPr lang="zh-CN" altLang="en-US" sz="2400" dirty="0"/>
              <a:t>为一整数。应该带走哪几样东西？这个问题之所以称为</a:t>
            </a:r>
            <a:r>
              <a:rPr lang="en-US" altLang="zh-CN" sz="2400" dirty="0"/>
              <a:t>0-1</a:t>
            </a:r>
            <a:r>
              <a:rPr lang="zh-CN" altLang="en-US" sz="2400" dirty="0"/>
              <a:t>背包，是因为每件物品或被带走；或被留下；小偷不能只带走某个物品的一部分或带走同一物品两次。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输入</a:t>
            </a:r>
            <a:endParaRPr lang="en-US" altLang="zh-CN" sz="2400" dirty="0"/>
          </a:p>
          <a:p>
            <a:r>
              <a:rPr lang="en-US" altLang="zh-CN" sz="2400" dirty="0"/>
              <a:t>3 5      //</a:t>
            </a:r>
            <a:r>
              <a:rPr lang="zh-CN" altLang="en-US" sz="2400" dirty="0"/>
              <a:t>物品个数与背包容量</a:t>
            </a:r>
            <a:endParaRPr lang="en-US" altLang="zh-CN" sz="2400" dirty="0"/>
          </a:p>
          <a:p>
            <a:r>
              <a:rPr lang="en-US" altLang="zh-CN" sz="2400" dirty="0"/>
              <a:t>1 2 3</a:t>
            </a:r>
          </a:p>
          <a:p>
            <a:r>
              <a:rPr lang="en-US" altLang="zh-CN" sz="2400" dirty="0"/>
              <a:t>60 100 120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102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2015.cnblogs.com/blog/685912/201509/685912-20150913212128684-1024549849.png">
            <a:extLst>
              <a:ext uri="{FF2B5EF4-FFF2-40B4-BE49-F238E27FC236}">
                <a16:creationId xmlns:a16="http://schemas.microsoft.com/office/drawing/2014/main" id="{DAE9F3DF-5E59-4E53-AC70-5AB2A28E2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9" y="1119602"/>
            <a:ext cx="11266903" cy="440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0195FF-1772-4A34-993E-5CDDC3191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50" y="325712"/>
            <a:ext cx="9775700" cy="594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1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1EAFA1-D201-4E07-89A7-D0807D8BD150}"/>
              </a:ext>
            </a:extLst>
          </p:cNvPr>
          <p:cNvSpPr txBox="1"/>
          <p:nvPr/>
        </p:nvSpPr>
        <p:spPr>
          <a:xfrm>
            <a:off x="675861" y="397565"/>
            <a:ext cx="1085353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&lt;string&gt;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const int MAXN = 10000;</a:t>
            </a:r>
          </a:p>
          <a:p>
            <a:r>
              <a:rPr lang="en-US" altLang="zh-CN" dirty="0"/>
              <a:t>int n,	C, v[MAXN], w[MAXN];</a:t>
            </a:r>
          </a:p>
          <a:p>
            <a:r>
              <a:rPr lang="en-US" altLang="zh-CN" dirty="0"/>
              <a:t>int d[MAXN][MAXN];  //d(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r>
              <a:rPr lang="zh-CN" altLang="en-US" dirty="0"/>
              <a:t>表示“把第</a:t>
            </a:r>
            <a:r>
              <a:rPr lang="en-US" altLang="zh-CN" dirty="0"/>
              <a:t>i,i+1,i+2,...n</a:t>
            </a:r>
            <a:r>
              <a:rPr lang="zh-CN" altLang="en-US" dirty="0"/>
              <a:t>个物品装到容量为</a:t>
            </a:r>
            <a:r>
              <a:rPr lang="en-US" altLang="zh-CN" dirty="0"/>
              <a:t>j</a:t>
            </a:r>
            <a:r>
              <a:rPr lang="zh-CN" altLang="en-US" dirty="0"/>
              <a:t>的背包中的接下来的最大总重量”</a:t>
            </a:r>
          </a:p>
          <a:p>
            <a:endParaRPr lang="zh-CN" altLang="en-US" dirty="0"/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n &gt;&gt; C;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cin</a:t>
            </a:r>
            <a:r>
              <a:rPr lang="en-US" altLang="zh-CN" dirty="0"/>
              <a:t> &gt;&gt; v[</a:t>
            </a:r>
            <a:r>
              <a:rPr lang="en-US" altLang="zh-CN" dirty="0" err="1"/>
              <a:t>i</a:t>
            </a:r>
            <a:r>
              <a:rPr lang="en-US" altLang="zh-CN" dirty="0"/>
              <a:t>] &gt;&gt; w[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memset</a:t>
            </a:r>
            <a:r>
              <a:rPr lang="en-US" altLang="zh-CN" dirty="0"/>
              <a:t>(d, 0, </a:t>
            </a:r>
            <a:r>
              <a:rPr lang="en-US" altLang="zh-CN" dirty="0" err="1"/>
              <a:t>sizeof</a:t>
            </a:r>
            <a:r>
              <a:rPr lang="en-US" altLang="zh-CN" dirty="0"/>
              <a:t>(d));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n; </a:t>
            </a:r>
            <a:r>
              <a:rPr lang="en-US" altLang="zh-CN" dirty="0" err="1"/>
              <a:t>i</a:t>
            </a:r>
            <a:r>
              <a:rPr lang="en-US" altLang="zh-CN" dirty="0"/>
              <a:t> &gt;= 1; --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	for(int j = 0; j &lt;= C; ++j) {</a:t>
            </a:r>
          </a:p>
          <a:p>
            <a:r>
              <a:rPr lang="en-US" altLang="zh-CN" dirty="0"/>
              <a:t>			d[</a:t>
            </a:r>
            <a:r>
              <a:rPr lang="en-US" altLang="zh-CN" dirty="0" err="1"/>
              <a:t>i</a:t>
            </a:r>
            <a:r>
              <a:rPr lang="en-US" altLang="zh-CN" dirty="0"/>
              <a:t>][j] = (</a:t>
            </a:r>
            <a:r>
              <a:rPr lang="en-US" altLang="zh-CN" dirty="0" err="1"/>
              <a:t>i</a:t>
            </a:r>
            <a:r>
              <a:rPr lang="en-US" altLang="zh-CN" dirty="0"/>
              <a:t> == n ? 0 : d[i+1][j]);          //</a:t>
            </a:r>
            <a:r>
              <a:rPr lang="zh-CN" altLang="en-US" dirty="0"/>
              <a:t>不放第</a:t>
            </a:r>
            <a:r>
              <a:rPr lang="en-US" altLang="zh-CN" dirty="0" err="1"/>
              <a:t>i</a:t>
            </a:r>
            <a:r>
              <a:rPr lang="zh-CN" altLang="en-US" dirty="0"/>
              <a:t>个物品</a:t>
            </a:r>
          </a:p>
          <a:p>
            <a:r>
              <a:rPr lang="zh-CN" altLang="en-US" dirty="0"/>
              <a:t>			</a:t>
            </a:r>
            <a:r>
              <a:rPr lang="en-US" altLang="zh-CN" dirty="0"/>
              <a:t>if(j &gt;= v[</a:t>
            </a:r>
            <a:r>
              <a:rPr lang="en-US" altLang="zh-CN" dirty="0" err="1"/>
              <a:t>i</a:t>
            </a:r>
            <a:r>
              <a:rPr lang="en-US" altLang="zh-CN" dirty="0"/>
              <a:t>]) d[</a:t>
            </a:r>
            <a:r>
              <a:rPr lang="en-US" altLang="zh-CN" dirty="0" err="1"/>
              <a:t>i</a:t>
            </a:r>
            <a:r>
              <a:rPr lang="en-US" altLang="zh-CN" dirty="0"/>
              <a:t>][j] = max(d[</a:t>
            </a:r>
            <a:r>
              <a:rPr lang="en-US" altLang="zh-CN" dirty="0" err="1"/>
              <a:t>i</a:t>
            </a:r>
            <a:r>
              <a:rPr lang="en-US" altLang="zh-CN" dirty="0"/>
              <a:t>][j], d[i+1][j-v[</a:t>
            </a:r>
            <a:r>
              <a:rPr lang="en-US" altLang="zh-CN" dirty="0" err="1"/>
              <a:t>i</a:t>
            </a:r>
            <a:r>
              <a:rPr lang="en-US" altLang="zh-CN" dirty="0"/>
              <a:t>]]+w[</a:t>
            </a:r>
            <a:r>
              <a:rPr lang="en-US" altLang="zh-CN" dirty="0" err="1"/>
              <a:t>i</a:t>
            </a:r>
            <a:r>
              <a:rPr lang="en-US" altLang="zh-CN" dirty="0"/>
              <a:t>]);  //</a:t>
            </a:r>
            <a:r>
              <a:rPr lang="zh-CN" altLang="en-US" dirty="0"/>
              <a:t>不放第</a:t>
            </a:r>
            <a:r>
              <a:rPr lang="en-US" altLang="zh-CN" dirty="0" err="1"/>
              <a:t>i</a:t>
            </a:r>
            <a:r>
              <a:rPr lang="zh-CN" altLang="en-US" dirty="0"/>
              <a:t>个物品跟放第</a:t>
            </a:r>
            <a:r>
              <a:rPr lang="en-US" altLang="zh-CN" dirty="0" err="1"/>
              <a:t>i</a:t>
            </a:r>
            <a:r>
              <a:rPr lang="zh-CN" altLang="en-US" dirty="0"/>
              <a:t>个物品之间的最大值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d[1][C]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48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CD8A9A-0EDF-42EB-98F7-3612B39D3B78}"/>
              </a:ext>
            </a:extLst>
          </p:cNvPr>
          <p:cNvSpPr txBox="1"/>
          <p:nvPr/>
        </p:nvSpPr>
        <p:spPr>
          <a:xfrm>
            <a:off x="954157" y="371061"/>
            <a:ext cx="1046921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背包滚动数组优化</a:t>
            </a:r>
            <a:endParaRPr lang="en-US" altLang="zh-CN" sz="3600" dirty="0"/>
          </a:p>
          <a:p>
            <a:endParaRPr lang="en-US" altLang="zh-CN" dirty="0"/>
          </a:p>
          <a:p>
            <a:r>
              <a:rPr lang="en-US" altLang="zh-CN" sz="2800" dirty="0"/>
              <a:t>for(int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=1;i&lt;=</a:t>
            </a:r>
            <a:r>
              <a:rPr lang="en-US" altLang="zh-CN" sz="2800" dirty="0" err="1"/>
              <a:t>n;i</a:t>
            </a:r>
            <a:r>
              <a:rPr lang="en-US" altLang="zh-CN" sz="2800" dirty="0"/>
              <a:t>++){</a:t>
            </a:r>
          </a:p>
          <a:p>
            <a:r>
              <a:rPr lang="en-US" altLang="zh-CN" sz="2800" dirty="0"/>
              <a:t>	for(int j=</a:t>
            </a:r>
            <a:r>
              <a:rPr lang="en-US" altLang="zh-CN" sz="2800" dirty="0" err="1"/>
              <a:t>W;j</a:t>
            </a:r>
            <a:r>
              <a:rPr lang="en-US" altLang="zh-CN" sz="2800" dirty="0"/>
              <a:t>&gt;=w[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];j--){</a:t>
            </a:r>
          </a:p>
          <a:p>
            <a:r>
              <a:rPr lang="en-US" altLang="zh-CN" sz="2800" dirty="0"/>
              <a:t>		</a:t>
            </a:r>
            <a:r>
              <a:rPr lang="en-US" altLang="zh-CN" sz="2800" dirty="0" err="1"/>
              <a:t>dp</a:t>
            </a:r>
            <a:r>
              <a:rPr lang="en-US" altLang="zh-CN" sz="2800" dirty="0"/>
              <a:t>[j]=max(</a:t>
            </a:r>
            <a:r>
              <a:rPr lang="en-US" altLang="zh-CN" sz="2800" dirty="0" err="1"/>
              <a:t>dp</a:t>
            </a:r>
            <a:r>
              <a:rPr lang="en-US" altLang="zh-CN" sz="2800" dirty="0"/>
              <a:t>[j],</a:t>
            </a:r>
            <a:r>
              <a:rPr lang="en-US" altLang="zh-CN" sz="2800" dirty="0" err="1"/>
              <a:t>dp</a:t>
            </a:r>
            <a:r>
              <a:rPr lang="en-US" altLang="zh-CN" sz="2800" dirty="0"/>
              <a:t>[j-w[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]]+v[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]);</a:t>
            </a:r>
          </a:p>
          <a:p>
            <a:r>
              <a:rPr lang="en-US" altLang="zh-CN" sz="2800" dirty="0"/>
              <a:t>	}</a:t>
            </a:r>
          </a:p>
          <a:p>
            <a:r>
              <a:rPr lang="en-US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3394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5B077E-25CB-498E-8DA0-CA323C1E3FB0}"/>
              </a:ext>
            </a:extLst>
          </p:cNvPr>
          <p:cNvSpPr txBox="1"/>
          <p:nvPr/>
        </p:nvSpPr>
        <p:spPr>
          <a:xfrm>
            <a:off x="755374" y="172278"/>
            <a:ext cx="5340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LCS</a:t>
            </a:r>
            <a:r>
              <a:rPr lang="zh-CN" altLang="en-US" sz="4000" dirty="0"/>
              <a:t>问题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B4D9B5-40CC-4098-998A-874653D852FF}"/>
              </a:ext>
            </a:extLst>
          </p:cNvPr>
          <p:cNvSpPr txBox="1"/>
          <p:nvPr/>
        </p:nvSpPr>
        <p:spPr>
          <a:xfrm>
            <a:off x="1669774" y="1139687"/>
            <a:ext cx="5340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求两序列最长公共子序列的长度</a:t>
            </a:r>
            <a:endParaRPr lang="en-US" altLang="zh-CN" sz="2400" dirty="0"/>
          </a:p>
          <a:p>
            <a:r>
              <a:rPr lang="zh-CN" altLang="en-US" sz="2400" dirty="0"/>
              <a:t>输入</a:t>
            </a:r>
            <a:endParaRPr lang="en-US" altLang="zh-CN" sz="2400" dirty="0"/>
          </a:p>
          <a:p>
            <a:r>
              <a:rPr lang="en-US" altLang="zh-CN" sz="2400" dirty="0"/>
              <a:t>6 1 5 2 6 8 7</a:t>
            </a:r>
          </a:p>
          <a:p>
            <a:r>
              <a:rPr lang="en-US" altLang="zh-CN" sz="2400" dirty="0"/>
              <a:t>7 2 3 5 6 9 8 4</a:t>
            </a:r>
          </a:p>
          <a:p>
            <a:r>
              <a:rPr lang="zh-CN" altLang="en-US" sz="2400" dirty="0"/>
              <a:t>输出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DC8259-5EBD-4F06-9114-0A1F4C6AAAFD}"/>
              </a:ext>
            </a:extLst>
          </p:cNvPr>
          <p:cNvSpPr txBox="1"/>
          <p:nvPr/>
        </p:nvSpPr>
        <p:spPr>
          <a:xfrm>
            <a:off x="1669774" y="3697357"/>
            <a:ext cx="6334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表述状态</a:t>
            </a:r>
            <a:endParaRPr lang="en-US" altLang="zh-CN" sz="3200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确立状态转移方程</a:t>
            </a:r>
            <a:endParaRPr lang="en-US" altLang="zh-CN" sz="3200" dirty="0"/>
          </a:p>
          <a:p>
            <a:r>
              <a:rPr lang="en-US" altLang="zh-CN" sz="3200" dirty="0"/>
              <a:t>3.</a:t>
            </a:r>
            <a:r>
              <a:rPr lang="zh-CN" altLang="en-US" sz="3200" dirty="0"/>
              <a:t>求边界</a:t>
            </a:r>
          </a:p>
        </p:txBody>
      </p:sp>
    </p:spTree>
    <p:extLst>
      <p:ext uri="{BB962C8B-B14F-4D97-AF65-F5344CB8AC3E}">
        <p14:creationId xmlns:p14="http://schemas.microsoft.com/office/powerpoint/2010/main" val="304896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D1DD6A-2847-491C-9850-54BC88A1B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84" y="928585"/>
            <a:ext cx="10276631" cy="19206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D5B54D-4B01-46D0-8593-92D609D4F04C}"/>
              </a:ext>
            </a:extLst>
          </p:cNvPr>
          <p:cNvSpPr txBox="1"/>
          <p:nvPr/>
        </p:nvSpPr>
        <p:spPr>
          <a:xfrm>
            <a:off x="1351722" y="2849217"/>
            <a:ext cx="97403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sz="2400" dirty="0"/>
            </a:br>
            <a:r>
              <a:rPr lang="en-US" altLang="zh-CN" sz="2400" dirty="0"/>
              <a:t>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=1;i&lt;=</a:t>
            </a:r>
            <a:r>
              <a:rPr lang="en-US" altLang="zh-CN" sz="2400" dirty="0" err="1"/>
              <a:t>n;i</a:t>
            </a:r>
            <a:r>
              <a:rPr lang="en-US" altLang="zh-CN" sz="2400" dirty="0"/>
              <a:t>++)</a:t>
            </a:r>
          </a:p>
          <a:p>
            <a:r>
              <a:rPr lang="en-US" altLang="zh-CN" sz="2400" dirty="0"/>
              <a:t>{</a:t>
            </a:r>
          </a:p>
          <a:p>
            <a:pPr lvl="1"/>
            <a:r>
              <a:rPr lang="en-US" altLang="zh-CN" sz="2400" dirty="0"/>
              <a:t>for(int j=1;j&lt;=</a:t>
            </a:r>
            <a:r>
              <a:rPr lang="en-US" altLang="zh-CN" sz="2400" dirty="0" err="1"/>
              <a:t>m;j</a:t>
            </a:r>
            <a:r>
              <a:rPr lang="en-US" altLang="zh-CN" sz="2400" dirty="0"/>
              <a:t>++)</a:t>
            </a:r>
          </a:p>
          <a:p>
            <a:pPr lvl="1"/>
            <a:r>
              <a:rPr lang="en-US" altLang="zh-CN" sz="2400" dirty="0"/>
              <a:t>{</a:t>
            </a:r>
          </a:p>
          <a:p>
            <a:pPr lvl="1"/>
            <a:r>
              <a:rPr lang="en-US" altLang="zh-CN" sz="2400" dirty="0"/>
              <a:t>	if(a[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]==b[j])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[i-1][j-1]+1;</a:t>
            </a:r>
          </a:p>
          <a:p>
            <a:pPr lvl="1"/>
            <a:r>
              <a:rPr lang="en-US" altLang="zh-CN" sz="2400" dirty="0"/>
              <a:t>	else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][j]=max(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[i-1][j],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][j-1]);</a:t>
            </a:r>
          </a:p>
          <a:p>
            <a:pPr lvl="1"/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}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57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8917D7-7FF8-4243-BAF4-492302699587}"/>
              </a:ext>
            </a:extLst>
          </p:cNvPr>
          <p:cNvSpPr txBox="1"/>
          <p:nvPr/>
        </p:nvSpPr>
        <p:spPr>
          <a:xfrm>
            <a:off x="1073426" y="583096"/>
            <a:ext cx="5168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LIS</a:t>
            </a:r>
            <a:r>
              <a:rPr lang="zh-CN" altLang="en-US" sz="4000" dirty="0"/>
              <a:t>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20BE62-A75A-4C77-B6E8-5AAC89D05DEE}"/>
              </a:ext>
            </a:extLst>
          </p:cNvPr>
          <p:cNvSpPr txBox="1"/>
          <p:nvPr/>
        </p:nvSpPr>
        <p:spPr>
          <a:xfrm>
            <a:off x="1166191" y="1722783"/>
            <a:ext cx="910424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求最长上升子序列的长度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Sample Input:</a:t>
            </a:r>
            <a:br>
              <a:rPr lang="en-US" altLang="zh-CN" sz="3200" dirty="0"/>
            </a:br>
            <a:r>
              <a:rPr lang="en-US" altLang="zh-CN" sz="3200" dirty="0"/>
              <a:t>5</a:t>
            </a:r>
            <a:br>
              <a:rPr lang="en-US" altLang="zh-CN" sz="3200" dirty="0"/>
            </a:br>
            <a:r>
              <a:rPr lang="en-US" altLang="zh-CN" sz="3200" dirty="0"/>
              <a:t>1 3 2 3 3</a:t>
            </a:r>
            <a:br>
              <a:rPr lang="en-US" altLang="zh-CN" sz="3200" dirty="0"/>
            </a:br>
            <a:r>
              <a:rPr lang="en-US" altLang="zh-CN" sz="3200" dirty="0"/>
              <a:t>Sample Output:</a:t>
            </a:r>
            <a:br>
              <a:rPr lang="en-US" altLang="zh-CN" sz="3200" dirty="0"/>
            </a:br>
            <a:r>
              <a:rPr lang="en-US" altLang="zh-CN" sz="3200" dirty="0"/>
              <a:t>3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374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5B5D50-CB08-42E9-96DE-D7AFF74C19A1}"/>
              </a:ext>
            </a:extLst>
          </p:cNvPr>
          <p:cNvSpPr txBox="1"/>
          <p:nvPr/>
        </p:nvSpPr>
        <p:spPr>
          <a:xfrm>
            <a:off x="1086678" y="477078"/>
            <a:ext cx="101776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)=max{0,d(j)|j&lt;</a:t>
            </a:r>
            <a:r>
              <a:rPr lang="en-US" altLang="zh-CN" sz="2800" dirty="0" err="1"/>
              <a:t>i,a</a:t>
            </a:r>
            <a:r>
              <a:rPr lang="en-US" altLang="zh-CN" sz="2800" dirty="0"/>
              <a:t>[j]&lt;a[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]}+1</a:t>
            </a:r>
          </a:p>
          <a:p>
            <a:endParaRPr lang="en-US" altLang="zh-CN" sz="2800" dirty="0"/>
          </a:p>
          <a:p>
            <a:r>
              <a:rPr lang="en-US" altLang="zh-CN" sz="2800" dirty="0"/>
              <a:t>d(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</a:t>
            </a:r>
            <a:r>
              <a:rPr lang="zh-CN" altLang="en-US" sz="2800" dirty="0"/>
              <a:t>表示以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为结尾的最长上升子序列的长度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913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F2917D4-D069-4F45-A322-2B69BC3AB94C}"/>
              </a:ext>
            </a:extLst>
          </p:cNvPr>
          <p:cNvSpPr txBox="1"/>
          <p:nvPr/>
        </p:nvSpPr>
        <p:spPr>
          <a:xfrm>
            <a:off x="901148" y="344557"/>
            <a:ext cx="1073426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个矩形，每个矩形可以用</a:t>
            </a:r>
            <a:r>
              <a:rPr lang="en-US" altLang="zh-CN" dirty="0" err="1"/>
              <a:t>a,b</a:t>
            </a:r>
            <a:r>
              <a:rPr lang="zh-CN" altLang="en-US" dirty="0"/>
              <a:t>来描述，表示长和宽。矩形</a:t>
            </a:r>
            <a:r>
              <a:rPr lang="en-US" altLang="zh-CN" dirty="0"/>
              <a:t>X(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可以嵌套在矩形</a:t>
            </a:r>
            <a:r>
              <a:rPr lang="en-US" altLang="zh-CN" dirty="0"/>
              <a:t>Y(</a:t>
            </a:r>
            <a:r>
              <a:rPr lang="en-US" altLang="zh-CN" dirty="0" err="1"/>
              <a:t>c,d</a:t>
            </a:r>
            <a:r>
              <a:rPr lang="en-US" altLang="zh-CN" dirty="0"/>
              <a:t>)</a:t>
            </a:r>
            <a:r>
              <a:rPr lang="zh-CN" altLang="en-US" dirty="0"/>
              <a:t>中当且仅当</a:t>
            </a:r>
            <a:r>
              <a:rPr lang="en-US" altLang="zh-CN" dirty="0"/>
              <a:t>a&lt;</a:t>
            </a:r>
            <a:r>
              <a:rPr lang="en-US" altLang="zh-CN" dirty="0" err="1"/>
              <a:t>c,b</a:t>
            </a:r>
            <a:r>
              <a:rPr lang="en-US" altLang="zh-CN" dirty="0"/>
              <a:t>&lt;d</a:t>
            </a:r>
            <a:r>
              <a:rPr lang="zh-CN" altLang="en-US" dirty="0"/>
              <a:t>或者</a:t>
            </a:r>
            <a:r>
              <a:rPr lang="en-US" altLang="zh-CN" dirty="0"/>
              <a:t>b&lt;</a:t>
            </a:r>
            <a:r>
              <a:rPr lang="en-US" altLang="zh-CN" dirty="0" err="1"/>
              <a:t>c,a</a:t>
            </a:r>
            <a:r>
              <a:rPr lang="en-US" altLang="zh-CN" dirty="0"/>
              <a:t>&lt;d</a:t>
            </a:r>
            <a:r>
              <a:rPr lang="zh-CN" altLang="en-US" dirty="0"/>
              <a:t>（相当于旋转</a:t>
            </a:r>
            <a:r>
              <a:rPr lang="en-US" altLang="zh-CN" dirty="0"/>
              <a:t>X90</a:t>
            </a:r>
            <a:r>
              <a:rPr lang="zh-CN" altLang="en-US" dirty="0"/>
              <a:t>度）。例如（</a:t>
            </a:r>
            <a:r>
              <a:rPr lang="en-US" altLang="zh-CN" dirty="0"/>
              <a:t>1,5</a:t>
            </a:r>
            <a:r>
              <a:rPr lang="zh-CN" altLang="en-US" dirty="0"/>
              <a:t>）可以嵌套在（</a:t>
            </a:r>
            <a:r>
              <a:rPr lang="en-US" altLang="zh-CN" dirty="0"/>
              <a:t>6,2</a:t>
            </a:r>
            <a:r>
              <a:rPr lang="zh-CN" altLang="en-US" dirty="0"/>
              <a:t>）内，但不能嵌套在（</a:t>
            </a:r>
            <a:r>
              <a:rPr lang="en-US" altLang="zh-CN" dirty="0"/>
              <a:t>3,4</a:t>
            </a:r>
            <a:r>
              <a:rPr lang="zh-CN" altLang="en-US" dirty="0"/>
              <a:t>）中。你的任务是选出尽可能多的矩形排成一行，使得除最后一个外，每一个矩形都可以嵌套在下一个矩形内。</a:t>
            </a:r>
            <a:r>
              <a:rPr lang="zh-CN" altLang="en-US" b="1" dirty="0"/>
              <a:t>输入</a:t>
            </a:r>
            <a:endParaRPr lang="en-US" altLang="zh-CN" b="1" dirty="0"/>
          </a:p>
          <a:p>
            <a:r>
              <a:rPr lang="zh-CN" altLang="en-US" dirty="0"/>
              <a:t>第一行是一个正正数</a:t>
            </a:r>
            <a:r>
              <a:rPr lang="en-US" altLang="zh-CN" dirty="0"/>
              <a:t>N(0&lt;N&lt;10)</a:t>
            </a:r>
            <a:r>
              <a:rPr lang="zh-CN" altLang="en-US" dirty="0"/>
              <a:t>，表示测试数据组数，</a:t>
            </a:r>
            <a:br>
              <a:rPr lang="zh-CN" altLang="en-US" dirty="0"/>
            </a:br>
            <a:r>
              <a:rPr lang="zh-CN" altLang="en-US" dirty="0"/>
              <a:t>每组测试数据的第一行是一个正正数</a:t>
            </a:r>
            <a:r>
              <a:rPr lang="en-US" altLang="zh-CN" dirty="0"/>
              <a:t>n</a:t>
            </a:r>
            <a:r>
              <a:rPr lang="zh-CN" altLang="en-US" dirty="0"/>
              <a:t>，表示该组测试数据中含有矩形的个数</a:t>
            </a:r>
            <a:r>
              <a:rPr lang="en-US" altLang="zh-CN" dirty="0"/>
              <a:t>(n&lt;=1000)</a:t>
            </a:r>
            <a:br>
              <a:rPr lang="zh-CN" altLang="en-US" dirty="0"/>
            </a:br>
            <a:r>
              <a:rPr lang="zh-CN" altLang="en-US" dirty="0"/>
              <a:t>随后的</a:t>
            </a:r>
            <a:r>
              <a:rPr lang="en-US" altLang="zh-CN" dirty="0"/>
              <a:t>n</a:t>
            </a:r>
            <a:r>
              <a:rPr lang="zh-CN" altLang="en-US" dirty="0"/>
              <a:t>行，每行有两个数</a:t>
            </a:r>
            <a:r>
              <a:rPr lang="en-US" altLang="zh-CN" dirty="0" err="1"/>
              <a:t>a,b</a:t>
            </a:r>
            <a:r>
              <a:rPr lang="en-US" altLang="zh-CN" dirty="0"/>
              <a:t>(0&lt;</a:t>
            </a:r>
            <a:r>
              <a:rPr lang="en-US" altLang="zh-CN" dirty="0" err="1"/>
              <a:t>a,b</a:t>
            </a:r>
            <a:r>
              <a:rPr lang="en-US" altLang="zh-CN" dirty="0"/>
              <a:t>&lt;100)</a:t>
            </a:r>
            <a:r>
              <a:rPr lang="zh-CN" altLang="en-US" dirty="0"/>
              <a:t>，表示矩形的长和宽</a:t>
            </a:r>
            <a:endParaRPr lang="en-US" altLang="zh-CN" dirty="0"/>
          </a:p>
          <a:p>
            <a:r>
              <a:rPr lang="zh-CN" altLang="en-US" b="1" dirty="0"/>
              <a:t>输出</a:t>
            </a:r>
            <a:endParaRPr lang="en-US" altLang="zh-CN" b="1" dirty="0"/>
          </a:p>
          <a:p>
            <a:r>
              <a:rPr lang="zh-CN" altLang="en-US" dirty="0"/>
              <a:t>每组测试数据都输出一个数，表示最多符合条件的矩形数目，每组输出占一行</a:t>
            </a:r>
            <a:endParaRPr lang="en-US" altLang="zh-CN" dirty="0"/>
          </a:p>
          <a:p>
            <a:r>
              <a:rPr lang="zh-CN" altLang="en-US" b="1" dirty="0"/>
              <a:t>样例输入                                                                    输出</a:t>
            </a:r>
            <a:r>
              <a:rPr lang="en-US" altLang="zh-CN" dirty="0"/>
              <a:t>5</a:t>
            </a:r>
            <a:endParaRPr lang="en-US" altLang="zh-CN" b="1" dirty="0"/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10</a:t>
            </a:r>
          </a:p>
          <a:p>
            <a:r>
              <a:rPr lang="en-US" altLang="zh-CN" dirty="0"/>
              <a:t>1 2</a:t>
            </a:r>
          </a:p>
          <a:p>
            <a:r>
              <a:rPr lang="en-US" altLang="zh-CN" dirty="0"/>
              <a:t>2 4</a:t>
            </a:r>
          </a:p>
          <a:p>
            <a:r>
              <a:rPr lang="en-US" altLang="zh-CN" dirty="0"/>
              <a:t>5 8</a:t>
            </a:r>
          </a:p>
          <a:p>
            <a:r>
              <a:rPr lang="en-US" altLang="zh-CN" dirty="0"/>
              <a:t>6 10</a:t>
            </a:r>
          </a:p>
          <a:p>
            <a:r>
              <a:rPr lang="en-US" altLang="zh-CN" dirty="0"/>
              <a:t>7 9</a:t>
            </a:r>
          </a:p>
          <a:p>
            <a:r>
              <a:rPr lang="en-US" altLang="zh-CN" dirty="0"/>
              <a:t>3 1</a:t>
            </a:r>
          </a:p>
          <a:p>
            <a:r>
              <a:rPr lang="en-US" altLang="zh-CN" dirty="0"/>
              <a:t>5 8</a:t>
            </a:r>
          </a:p>
          <a:p>
            <a:r>
              <a:rPr lang="en-US" altLang="zh-CN" dirty="0"/>
              <a:t>12 10</a:t>
            </a:r>
          </a:p>
          <a:p>
            <a:r>
              <a:rPr lang="en-US" altLang="zh-CN" dirty="0"/>
              <a:t>9 7</a:t>
            </a:r>
          </a:p>
          <a:p>
            <a:r>
              <a:rPr lang="en-US" altLang="zh-CN" dirty="0"/>
              <a:t>2 2</a:t>
            </a:r>
          </a:p>
        </p:txBody>
      </p:sp>
    </p:spTree>
    <p:extLst>
      <p:ext uri="{BB962C8B-B14F-4D97-AF65-F5344CB8AC3E}">
        <p14:creationId xmlns:p14="http://schemas.microsoft.com/office/powerpoint/2010/main" val="36802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D52EFA-7B16-456B-B256-4B359A027DB6}"/>
              </a:ext>
            </a:extLst>
          </p:cNvPr>
          <p:cNvSpPr txBox="1"/>
          <p:nvPr/>
        </p:nvSpPr>
        <p:spPr>
          <a:xfrm>
            <a:off x="1073426" y="649357"/>
            <a:ext cx="10164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动态规划</a:t>
            </a:r>
            <a:r>
              <a:rPr lang="en-US" altLang="zh-CN" sz="4000" dirty="0"/>
              <a:t>(dynamic programming)</a:t>
            </a:r>
            <a:endParaRPr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E6EB7C-E082-495A-99D3-C4C40D2D83EB}"/>
              </a:ext>
            </a:extLst>
          </p:cNvPr>
          <p:cNvSpPr txBox="1"/>
          <p:nvPr/>
        </p:nvSpPr>
        <p:spPr>
          <a:xfrm>
            <a:off x="1378226" y="1709530"/>
            <a:ext cx="101644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20</a:t>
            </a:r>
            <a:r>
              <a:rPr lang="zh-CN" altLang="en-US" sz="3200" dirty="0"/>
              <a:t>世纪</a:t>
            </a:r>
            <a:r>
              <a:rPr lang="en-US" altLang="zh-CN" sz="3200" dirty="0"/>
              <a:t>50</a:t>
            </a:r>
            <a:r>
              <a:rPr lang="zh-CN" altLang="en-US" sz="3200" dirty="0"/>
              <a:t>年代初</a:t>
            </a:r>
            <a:r>
              <a:rPr lang="zh-CN" altLang="en-US" sz="3200" dirty="0">
                <a:hlinkClick r:id="rId2"/>
              </a:rPr>
              <a:t>美国</a:t>
            </a:r>
            <a:r>
              <a:rPr lang="zh-CN" altLang="en-US" sz="3200" dirty="0"/>
              <a:t>数学家</a:t>
            </a:r>
            <a:r>
              <a:rPr lang="en-US" altLang="zh-CN" sz="3200" dirty="0" err="1"/>
              <a:t>R.E.Bellman</a:t>
            </a:r>
            <a:r>
              <a:rPr lang="zh-CN" altLang="en-US" sz="3200" dirty="0"/>
              <a:t>等人在研究多阶段决策过程</a:t>
            </a:r>
            <a:r>
              <a:rPr lang="en-US" altLang="zh-CN" sz="3200" dirty="0"/>
              <a:t>(multistep decision process)</a:t>
            </a:r>
            <a:r>
              <a:rPr lang="zh-CN" altLang="en-US" sz="3200" dirty="0"/>
              <a:t>的优化问题时，提出了著名的最优化原理</a:t>
            </a:r>
            <a:r>
              <a:rPr lang="en-US" altLang="zh-CN" sz="3200" dirty="0"/>
              <a:t>(principle of optimality)</a:t>
            </a:r>
            <a:r>
              <a:rPr lang="zh-CN" altLang="en-US" sz="3200" dirty="0"/>
              <a:t>，把多阶段过程转化为一系列单阶段问题，利用各阶段之间的关系，逐个求解，创立了解决这类过程优化问题的新</a:t>
            </a:r>
            <a:r>
              <a:rPr lang="zh-CN" altLang="en-US" sz="3200" b="1" dirty="0"/>
              <a:t>方法</a:t>
            </a:r>
            <a:r>
              <a:rPr lang="en-US" altLang="zh-CN" sz="3200" dirty="0"/>
              <a:t>——</a:t>
            </a:r>
            <a:r>
              <a:rPr lang="zh-CN" altLang="en-US" sz="3200" dirty="0"/>
              <a:t>动态规划。</a:t>
            </a:r>
            <a:r>
              <a:rPr lang="en-US" altLang="zh-CN" sz="3200" dirty="0"/>
              <a:t>1957</a:t>
            </a:r>
            <a:r>
              <a:rPr lang="zh-CN" altLang="en-US" sz="3200" dirty="0"/>
              <a:t>年出版了他的名著</a:t>
            </a:r>
            <a:r>
              <a:rPr lang="en-US" altLang="zh-CN" sz="3200" dirty="0"/>
              <a:t>《Dynamic Programming》</a:t>
            </a:r>
            <a:r>
              <a:rPr lang="zh-CN" altLang="en-US" sz="3200" dirty="0"/>
              <a:t>，这是该领域的第一本著作。</a:t>
            </a:r>
          </a:p>
        </p:txBody>
      </p:sp>
    </p:spTree>
    <p:extLst>
      <p:ext uri="{BB962C8B-B14F-4D97-AF65-F5344CB8AC3E}">
        <p14:creationId xmlns:p14="http://schemas.microsoft.com/office/powerpoint/2010/main" val="21473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7F920A-4F10-4CFB-8BD6-259A470FDF6E}"/>
              </a:ext>
            </a:extLst>
          </p:cNvPr>
          <p:cNvSpPr txBox="1"/>
          <p:nvPr/>
        </p:nvSpPr>
        <p:spPr>
          <a:xfrm>
            <a:off x="1285461" y="689113"/>
            <a:ext cx="3723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数字三角形问题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4EB1EB-3781-49E0-85A2-D92E6F305F80}"/>
              </a:ext>
            </a:extLst>
          </p:cNvPr>
          <p:cNvSpPr txBox="1"/>
          <p:nvPr/>
        </p:nvSpPr>
        <p:spPr>
          <a:xfrm>
            <a:off x="1417983" y="1510748"/>
            <a:ext cx="96078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给定一个由</a:t>
            </a:r>
            <a:r>
              <a:rPr lang="en-US" altLang="zh-CN" dirty="0"/>
              <a:t>n</a:t>
            </a:r>
            <a:r>
              <a:rPr lang="zh-CN" altLang="en-US" dirty="0"/>
              <a:t>行数字组成的数字三角形如下图所示。试设计一个算法，计算出从三角形的顶至底的一条路径，使该路径经过的数字总和最大。 </a:t>
            </a:r>
            <a:br>
              <a:rPr lang="zh-CN" altLang="en-US" dirty="0"/>
            </a:br>
            <a:r>
              <a:rPr lang="zh-CN" altLang="en-US" dirty="0"/>
              <a:t>对于给定的由</a:t>
            </a:r>
            <a:r>
              <a:rPr lang="en-US" altLang="zh-CN" dirty="0"/>
              <a:t>n</a:t>
            </a:r>
            <a:r>
              <a:rPr lang="zh-CN" altLang="en-US" dirty="0"/>
              <a:t>行数字组成的数字三角形，计算从三角形的顶至底的路径经过的数字和的最大值。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样例输入</a:t>
            </a:r>
            <a:endParaRPr lang="en-US" altLang="zh-CN" dirty="0"/>
          </a:p>
          <a:p>
            <a:r>
              <a:rPr lang="en-US" altLang="zh-CN" dirty="0"/>
              <a:t>5</a:t>
            </a:r>
          </a:p>
          <a:p>
            <a:r>
              <a:rPr lang="en-US" altLang="zh-CN" dirty="0"/>
              <a:t>7</a:t>
            </a:r>
          </a:p>
          <a:p>
            <a:r>
              <a:rPr lang="en-US" altLang="zh-CN" dirty="0"/>
              <a:t>3 8</a:t>
            </a:r>
          </a:p>
          <a:p>
            <a:r>
              <a:rPr lang="en-US" altLang="zh-CN" dirty="0"/>
              <a:t>8 1 0 </a:t>
            </a:r>
          </a:p>
          <a:p>
            <a:r>
              <a:rPr lang="en-US" altLang="zh-CN" dirty="0"/>
              <a:t>2 7 4 4</a:t>
            </a:r>
          </a:p>
          <a:p>
            <a:r>
              <a:rPr lang="en-US" altLang="zh-CN" dirty="0"/>
              <a:t>4 5 2 6 5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0000"/>
                </a:solidFill>
                <a:latin typeface="Arial Unicode MS"/>
              </a:rPr>
              <a:t>样例输出</a:t>
            </a:r>
            <a:endParaRPr lang="en-US" altLang="zh-CN" dirty="0">
              <a:solidFill>
                <a:srgbClr val="000000"/>
              </a:solidFill>
              <a:latin typeface="Arial Unicode MS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 Unicode MS"/>
              </a:rPr>
              <a:t>30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F51127-5536-4CC2-8127-04F91977C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965" y="2957603"/>
            <a:ext cx="3322052" cy="296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8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0964A6-FCB7-4D1E-BB6A-AA56F824C0C6}"/>
              </a:ext>
            </a:extLst>
          </p:cNvPr>
          <p:cNvSpPr txBox="1"/>
          <p:nvPr/>
        </p:nvSpPr>
        <p:spPr>
          <a:xfrm>
            <a:off x="914400" y="742122"/>
            <a:ext cx="99656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  动态规划解题的一般思路</a:t>
            </a:r>
            <a:endParaRPr lang="zh-CN" altLang="en-US" sz="2400" dirty="0"/>
          </a:p>
          <a:p>
            <a:r>
              <a:rPr lang="zh-CN" altLang="en-US" sz="2400" b="1" dirty="0"/>
              <a:t>    </a:t>
            </a:r>
            <a:r>
              <a:rPr lang="en-US" altLang="zh-CN" sz="2400" b="1" dirty="0"/>
              <a:t>1. </a:t>
            </a:r>
            <a:r>
              <a:rPr lang="zh-CN" altLang="en-US" sz="2400" b="1" dirty="0"/>
              <a:t>表述状态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dp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x,y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表示从坐标</a:t>
            </a:r>
            <a:r>
              <a:rPr lang="en-US" altLang="zh-CN" sz="2400" b="1" dirty="0" err="1"/>
              <a:t>x,y</a:t>
            </a:r>
            <a:r>
              <a:rPr lang="zh-CN" altLang="en-US" sz="2400" b="1" dirty="0"/>
              <a:t>出发向下走得到的最大值</a:t>
            </a:r>
            <a:endParaRPr lang="zh-CN" altLang="en-US" sz="2400" dirty="0"/>
          </a:p>
          <a:p>
            <a:r>
              <a:rPr lang="zh-CN" altLang="en-US" sz="2400" dirty="0"/>
              <a:t> </a:t>
            </a:r>
            <a:r>
              <a:rPr lang="zh-CN" altLang="en-US" sz="2400" b="1" dirty="0"/>
              <a:t>   </a:t>
            </a:r>
            <a:r>
              <a:rPr lang="en-US" altLang="zh-CN" sz="2400" b="1" dirty="0"/>
              <a:t>2. </a:t>
            </a:r>
            <a:r>
              <a:rPr lang="zh-CN" altLang="en-US" sz="2400" b="1" dirty="0"/>
              <a:t>确定状态转移方程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dirty="0"/>
              <a:t> </a:t>
            </a:r>
            <a:r>
              <a:rPr lang="en-US" altLang="zh-CN" sz="2400" b="1" dirty="0" err="1"/>
              <a:t>dp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][j]=max(</a:t>
            </a:r>
            <a:r>
              <a:rPr lang="en-US" altLang="zh-CN" sz="2400" b="1" dirty="0" err="1"/>
              <a:t>dp</a:t>
            </a:r>
            <a:r>
              <a:rPr lang="en-US" altLang="zh-CN" sz="2400" b="1" dirty="0"/>
              <a:t>[i+1][j],</a:t>
            </a:r>
            <a:r>
              <a:rPr lang="en-US" altLang="zh-CN" sz="2400" b="1" dirty="0" err="1"/>
              <a:t>dp</a:t>
            </a:r>
            <a:r>
              <a:rPr lang="en-US" altLang="zh-CN" sz="2400" b="1" dirty="0"/>
              <a:t>[i+1][j+1])+triangle[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][j];</a:t>
            </a:r>
            <a:endParaRPr lang="zh-CN" altLang="en-US" sz="2400" b="1" dirty="0"/>
          </a:p>
          <a:p>
            <a:r>
              <a:rPr lang="zh-CN" altLang="en-US" sz="2400" dirty="0"/>
              <a:t>    </a:t>
            </a:r>
            <a:r>
              <a:rPr lang="en-US" altLang="zh-CN" sz="2400" b="1" dirty="0"/>
              <a:t>3. </a:t>
            </a:r>
            <a:r>
              <a:rPr lang="zh-CN" altLang="en-US" sz="2400" b="1" dirty="0"/>
              <a:t>确定一些初始状态（边界状态）的值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=n-1</a:t>
            </a:r>
            <a:r>
              <a:rPr lang="zh-CN" altLang="en-US" sz="2400" b="1" dirty="0"/>
              <a:t>时：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[n-1][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]=triangle[n-1][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 </a:t>
            </a:r>
            <a:r>
              <a:rPr lang="zh-CN" altLang="en-US" sz="2400" b="1" dirty="0"/>
              <a:t>动态规划问题的三大性质</a:t>
            </a:r>
            <a:endParaRPr lang="en-US" altLang="zh-CN" sz="2400" b="1" dirty="0"/>
          </a:p>
          <a:p>
            <a:r>
              <a:rPr lang="en-US" altLang="zh-CN" sz="2400" b="1" dirty="0"/>
              <a:t>    1.</a:t>
            </a:r>
            <a:r>
              <a:rPr lang="zh-CN" altLang="en-US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最优化原理</a:t>
            </a:r>
            <a:r>
              <a:rPr lang="zh-CN" altLang="en-US" sz="2400" b="1" dirty="0"/>
              <a:t>（最优子结构性质）</a:t>
            </a:r>
            <a:endParaRPr lang="en-US" altLang="zh-CN" sz="2400" b="1" dirty="0"/>
          </a:p>
          <a:p>
            <a:r>
              <a:rPr lang="en-US" altLang="zh-CN" sz="2400" b="1" dirty="0"/>
              <a:t>     2.</a:t>
            </a:r>
            <a:r>
              <a:rPr lang="zh-CN" altLang="en-US" sz="24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无后效性</a:t>
            </a:r>
            <a:endParaRPr lang="en-US" altLang="zh-CN" sz="2400" b="1" dirty="0"/>
          </a:p>
          <a:p>
            <a:r>
              <a:rPr lang="en-US" altLang="zh-CN" sz="2400" b="1" dirty="0"/>
              <a:t>	3.</a:t>
            </a:r>
            <a:r>
              <a:rPr lang="zh-CN" altLang="en-US" sz="2400" b="1" dirty="0"/>
              <a:t>子问题的重叠性 </a:t>
            </a:r>
            <a:endParaRPr lang="en-US" altLang="zh-CN" sz="2400" b="1" dirty="0"/>
          </a:p>
          <a:p>
            <a:endParaRPr lang="zh-CN" altLang="en-US" sz="2400" dirty="0"/>
          </a:p>
          <a:p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747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F95DB7-9EC0-46E3-A930-30BF89E93E39}"/>
              </a:ext>
            </a:extLst>
          </p:cNvPr>
          <p:cNvSpPr txBox="1"/>
          <p:nvPr/>
        </p:nvSpPr>
        <p:spPr>
          <a:xfrm>
            <a:off x="1285461" y="649357"/>
            <a:ext cx="9846365" cy="532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cstdio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&lt;algorithm&gt;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triangle[100][100],</a:t>
            </a:r>
            <a:r>
              <a:rPr lang="en-US" altLang="zh-CN" dirty="0" err="1"/>
              <a:t>dp</a:t>
            </a:r>
            <a:r>
              <a:rPr lang="en-US" altLang="zh-CN" dirty="0"/>
              <a:t>[100][100];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i,j,n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for(j=0;j&lt;=</a:t>
            </a:r>
            <a:r>
              <a:rPr lang="en-US" altLang="zh-CN" dirty="0" err="1"/>
              <a:t>i;j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d",&amp;triangle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][j]);</a:t>
            </a:r>
          </a:p>
          <a:p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dp</a:t>
            </a:r>
            <a:r>
              <a:rPr lang="en-US" altLang="zh-CN" dirty="0"/>
              <a:t>[n-1][</a:t>
            </a:r>
            <a:r>
              <a:rPr lang="en-US" altLang="zh-CN" dirty="0" err="1"/>
              <a:t>i</a:t>
            </a:r>
            <a:r>
              <a:rPr lang="en-US" altLang="zh-CN" dirty="0"/>
              <a:t>]=triangle[n-1][</a:t>
            </a:r>
            <a:r>
              <a:rPr lang="en-US" altLang="zh-CN" dirty="0" err="1"/>
              <a:t>i</a:t>
            </a:r>
            <a:r>
              <a:rPr lang="en-US" altLang="zh-CN" dirty="0"/>
              <a:t>];//</a:t>
            </a:r>
            <a:r>
              <a:rPr lang="zh-CN" altLang="en-US" dirty="0"/>
              <a:t>边界情况</a:t>
            </a:r>
            <a:endParaRPr lang="en-US" altLang="zh-CN" dirty="0"/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=n-2;i&gt;=0;i--)</a:t>
            </a:r>
          </a:p>
          <a:p>
            <a:r>
              <a:rPr lang="en-US" altLang="zh-CN" dirty="0"/>
              <a:t>        for(j=0;j&lt;=</a:t>
            </a:r>
            <a:r>
              <a:rPr lang="en-US" altLang="zh-CN" dirty="0" err="1"/>
              <a:t>i;j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[i+1][j],</a:t>
            </a:r>
            <a:r>
              <a:rPr lang="en-US" altLang="zh-CN" dirty="0" err="1"/>
              <a:t>dp</a:t>
            </a:r>
            <a:r>
              <a:rPr lang="en-US" altLang="zh-CN" dirty="0"/>
              <a:t>[i+1][j+1])+triangle[</a:t>
            </a:r>
            <a:r>
              <a:rPr lang="en-US" altLang="zh-CN" dirty="0" err="1"/>
              <a:t>i</a:t>
            </a:r>
            <a:r>
              <a:rPr lang="en-US" altLang="zh-CN" dirty="0"/>
              <a:t>][j];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("%d",</a:t>
            </a:r>
            <a:r>
              <a:rPr lang="en-US" altLang="zh-CN" dirty="0" err="1"/>
              <a:t>dp</a:t>
            </a:r>
            <a:r>
              <a:rPr lang="en-US" altLang="zh-CN" dirty="0"/>
              <a:t>[0][0]);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8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132B3C-F70D-49A5-BA44-1F3BC9845793}"/>
              </a:ext>
            </a:extLst>
          </p:cNvPr>
          <p:cNvSpPr txBox="1"/>
          <p:nvPr/>
        </p:nvSpPr>
        <p:spPr>
          <a:xfrm>
            <a:off x="1364974" y="702365"/>
            <a:ext cx="897172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cstdio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&lt;algorithm&gt;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n,triangle</a:t>
            </a:r>
            <a:r>
              <a:rPr lang="en-US" altLang="zh-CN" dirty="0"/>
              <a:t>[100][100],</a:t>
            </a:r>
            <a:r>
              <a:rPr lang="en-US" altLang="zh-CN" dirty="0" err="1"/>
              <a:t>dp</a:t>
            </a:r>
            <a:r>
              <a:rPr lang="en-US" altLang="zh-CN" dirty="0"/>
              <a:t>[100][100];</a:t>
            </a:r>
          </a:p>
          <a:p>
            <a:r>
              <a:rPr lang="en-US" altLang="zh-CN" dirty="0"/>
              <a:t>int solve(int </a:t>
            </a:r>
            <a:r>
              <a:rPr lang="en-US" altLang="zh-CN" dirty="0" err="1"/>
              <a:t>i,int</a:t>
            </a:r>
            <a:r>
              <a:rPr lang="en-US" altLang="zh-CN" dirty="0"/>
              <a:t> j){</a:t>
            </a:r>
          </a:p>
          <a:p>
            <a:r>
              <a:rPr lang="en-US" altLang="zh-CN" dirty="0"/>
              <a:t>	if(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][j]&gt;=0) return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][j];</a:t>
            </a:r>
          </a:p>
          <a:p>
            <a:r>
              <a:rPr lang="en-US" altLang="zh-CN" dirty="0"/>
              <a:t>	if(</a:t>
            </a:r>
            <a:r>
              <a:rPr lang="en-US" altLang="zh-CN" dirty="0" err="1"/>
              <a:t>i</a:t>
            </a:r>
            <a:r>
              <a:rPr lang="en-US" altLang="zh-CN" dirty="0"/>
              <a:t>==n-1) return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][j]=triangle[</a:t>
            </a:r>
            <a:r>
              <a:rPr lang="en-US" altLang="zh-CN" dirty="0" err="1"/>
              <a:t>i</a:t>
            </a:r>
            <a:r>
              <a:rPr lang="en-US" altLang="zh-CN" dirty="0"/>
              <a:t>][j];</a:t>
            </a:r>
          </a:p>
          <a:p>
            <a:r>
              <a:rPr lang="en-US" altLang="zh-CN" dirty="0"/>
              <a:t>	else return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][j]=max(solve(i+1,j),solve(i+1,j+1))+triangle[</a:t>
            </a:r>
            <a:r>
              <a:rPr lang="en-US" altLang="zh-CN" dirty="0" err="1"/>
              <a:t>i</a:t>
            </a:r>
            <a:r>
              <a:rPr lang="en-US" altLang="zh-CN" dirty="0"/>
              <a:t>][j];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for(j=0;j&lt;=</a:t>
            </a:r>
            <a:r>
              <a:rPr lang="en-US" altLang="zh-CN" dirty="0" err="1"/>
              <a:t>i;j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d",&amp;triangle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memset</a:t>
            </a:r>
            <a:r>
              <a:rPr lang="en-US" altLang="zh-CN" dirty="0"/>
              <a:t>(dp,-1,sizeof(</a:t>
            </a:r>
            <a:r>
              <a:rPr lang="en-US" altLang="zh-CN" dirty="0" err="1"/>
              <a:t>dp</a:t>
            </a:r>
            <a:r>
              <a:rPr lang="en-US" altLang="zh-CN" dirty="0"/>
              <a:t>));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d",solve</a:t>
            </a:r>
            <a:r>
              <a:rPr lang="en-US" altLang="zh-CN" dirty="0"/>
              <a:t>(0,0));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99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7F920A-4F10-4CFB-8BD6-259A470FDF6E}"/>
              </a:ext>
            </a:extLst>
          </p:cNvPr>
          <p:cNvSpPr txBox="1"/>
          <p:nvPr/>
        </p:nvSpPr>
        <p:spPr>
          <a:xfrm>
            <a:off x="1417983" y="757978"/>
            <a:ext cx="3723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硬币问题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17DE5A-1CE6-4A94-B27B-131EA35384C8}"/>
              </a:ext>
            </a:extLst>
          </p:cNvPr>
          <p:cNvSpPr txBox="1"/>
          <p:nvPr/>
        </p:nvSpPr>
        <p:spPr>
          <a:xfrm>
            <a:off x="1537252" y="1563757"/>
            <a:ext cx="88524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种硬币，面值分别为</a:t>
            </a:r>
            <a:r>
              <a:rPr lang="en-US" altLang="zh-CN" dirty="0"/>
              <a:t>V1,V2,…</a:t>
            </a:r>
            <a:r>
              <a:rPr lang="en-US" altLang="zh-CN" dirty="0" err="1"/>
              <a:t>Vn</a:t>
            </a:r>
            <a:r>
              <a:rPr lang="en-US" altLang="zh-CN" dirty="0"/>
              <a:t>,</a:t>
            </a:r>
            <a:r>
              <a:rPr lang="zh-CN" altLang="en-US" dirty="0"/>
              <a:t>每种都有无限多。给定非负整数</a:t>
            </a:r>
            <a:r>
              <a:rPr lang="en-US" altLang="zh-CN" dirty="0"/>
              <a:t>S</a:t>
            </a:r>
            <a:r>
              <a:rPr lang="zh-CN" altLang="en-US" dirty="0"/>
              <a:t>，可以选用多少个硬币，使得面值之和恰好为</a:t>
            </a:r>
            <a:r>
              <a:rPr lang="en-US" altLang="zh-CN" dirty="0"/>
              <a:t>S</a:t>
            </a:r>
            <a:r>
              <a:rPr lang="zh-CN" altLang="en-US" dirty="0"/>
              <a:t>？输出硬币数目的最小值。</a:t>
            </a:r>
            <a:endParaRPr lang="en-US" altLang="zh-CN" dirty="0"/>
          </a:p>
          <a:p>
            <a:r>
              <a:rPr lang="en-US" altLang="zh-CN" dirty="0"/>
              <a:t>1&lt;=n&lt;=100  0&lt;=s&lt;=10000</a:t>
            </a:r>
          </a:p>
          <a:p>
            <a:endParaRPr lang="en-US" altLang="zh-CN" dirty="0"/>
          </a:p>
          <a:p>
            <a:r>
              <a:rPr lang="zh-CN" altLang="en-US" dirty="0"/>
              <a:t>输入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2 4</a:t>
            </a:r>
          </a:p>
          <a:p>
            <a:r>
              <a:rPr lang="en-US" altLang="zh-CN" dirty="0"/>
              <a:t>10</a:t>
            </a:r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r>
              <a:rPr lang="en-US" altLang="zh-CN" dirty="0"/>
              <a:t>3</a:t>
            </a:r>
          </a:p>
          <a:p>
            <a:r>
              <a:rPr lang="zh-CN" altLang="en-US" dirty="0"/>
              <a:t>输入</a:t>
            </a:r>
            <a:endParaRPr lang="en-US" altLang="zh-CN" dirty="0"/>
          </a:p>
          <a:p>
            <a:r>
              <a:rPr lang="en-US" altLang="zh-CN" dirty="0"/>
              <a:t>6</a:t>
            </a:r>
          </a:p>
          <a:p>
            <a:r>
              <a:rPr lang="en-US" altLang="zh-CN" dirty="0"/>
              <a:t>1 2 5 10 20 50</a:t>
            </a:r>
          </a:p>
          <a:p>
            <a:r>
              <a:rPr lang="en-US" altLang="zh-CN" dirty="0"/>
              <a:t>98</a:t>
            </a:r>
          </a:p>
          <a:p>
            <a:r>
              <a:rPr lang="zh-CN" altLang="en-US" dirty="0"/>
              <a:t>输出</a:t>
            </a:r>
            <a:endParaRPr lang="en-US" altLang="zh-CN" dirty="0"/>
          </a:p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96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BAD961-631A-47E6-A060-6DEB1CCB9CE5}"/>
              </a:ext>
            </a:extLst>
          </p:cNvPr>
          <p:cNvSpPr txBox="1"/>
          <p:nvPr/>
        </p:nvSpPr>
        <p:spPr>
          <a:xfrm>
            <a:off x="1166191" y="755374"/>
            <a:ext cx="92765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dp</a:t>
            </a:r>
            <a:r>
              <a:rPr lang="en-US" altLang="zh-CN" sz="3200" dirty="0"/>
              <a:t>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]:</a:t>
            </a:r>
            <a:r>
              <a:rPr lang="zh-CN" altLang="en-US" sz="3200" dirty="0"/>
              <a:t>使面值和为</a:t>
            </a:r>
            <a:r>
              <a:rPr lang="en-US" altLang="zh-CN" sz="3200" dirty="0"/>
              <a:t>S</a:t>
            </a:r>
            <a:r>
              <a:rPr lang="zh-CN" altLang="en-US" sz="3200" dirty="0"/>
              <a:t>的硬币数目最大值</a:t>
            </a:r>
            <a:endParaRPr lang="en-US" altLang="zh-CN" sz="3200" dirty="0"/>
          </a:p>
          <a:p>
            <a:r>
              <a:rPr lang="en-US" altLang="zh-CN" sz="3200" dirty="0" err="1"/>
              <a:t>dp</a:t>
            </a:r>
            <a:r>
              <a:rPr lang="en-US" altLang="zh-CN" sz="3200" dirty="0"/>
              <a:t>(S)=max{</a:t>
            </a:r>
            <a:r>
              <a:rPr lang="en-US" altLang="zh-CN" sz="3200" dirty="0" err="1"/>
              <a:t>dp</a:t>
            </a:r>
            <a:r>
              <a:rPr lang="en-US" altLang="zh-CN" sz="3200" dirty="0"/>
              <a:t>(S-V[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])}</a:t>
            </a:r>
          </a:p>
          <a:p>
            <a:endParaRPr lang="en-US" altLang="zh-CN" sz="3200" dirty="0"/>
          </a:p>
          <a:p>
            <a:r>
              <a:rPr lang="zh-CN" altLang="en-US" sz="3200" dirty="0"/>
              <a:t>①注意区分“还没算过”和已经算过但无解这两种情况。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3014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EF4F6C-BD44-4F1C-880D-2E90723AA7BC}"/>
              </a:ext>
            </a:extLst>
          </p:cNvPr>
          <p:cNvSpPr txBox="1"/>
          <p:nvPr/>
        </p:nvSpPr>
        <p:spPr>
          <a:xfrm>
            <a:off x="874643" y="410817"/>
            <a:ext cx="1034994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cstdio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</a:t>
            </a:r>
            <a:r>
              <a:rPr lang="en-US" altLang="zh-CN" dirty="0" err="1"/>
              <a:t>cstring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#include&lt;algorithm&gt;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const int inf=(1&lt;&lt;30);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n,q,dp</a:t>
            </a:r>
            <a:r>
              <a:rPr lang="en-US" altLang="zh-CN" dirty="0"/>
              <a:t>[10005],vis[10005],w[10005];</a:t>
            </a:r>
          </a:p>
          <a:p>
            <a:r>
              <a:rPr lang="en-US" altLang="zh-CN" dirty="0"/>
              <a:t>int solve(int </a:t>
            </a:r>
            <a:r>
              <a:rPr lang="en-US" altLang="zh-CN" dirty="0" err="1"/>
              <a:t>i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if(vis[</a:t>
            </a:r>
            <a:r>
              <a:rPr lang="en-US" altLang="zh-CN" dirty="0" err="1"/>
              <a:t>i</a:t>
            </a:r>
            <a:r>
              <a:rPr lang="en-US" altLang="zh-CN" dirty="0"/>
              <a:t>]) return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vis[</a:t>
            </a:r>
            <a:r>
              <a:rPr lang="en-US" altLang="zh-CN" dirty="0" err="1"/>
              <a:t>i</a:t>
            </a:r>
            <a:r>
              <a:rPr lang="en-US" altLang="zh-CN" dirty="0"/>
              <a:t>]=1;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]=inf;</a:t>
            </a:r>
          </a:p>
          <a:p>
            <a:r>
              <a:rPr lang="en-US" altLang="zh-CN" dirty="0"/>
              <a:t>	for(int j=0;j&lt;</a:t>
            </a:r>
            <a:r>
              <a:rPr lang="en-US" altLang="zh-CN" dirty="0" err="1"/>
              <a:t>n;j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	if(</a:t>
            </a:r>
            <a:r>
              <a:rPr lang="en-US" altLang="zh-CN" dirty="0" err="1"/>
              <a:t>i</a:t>
            </a:r>
            <a:r>
              <a:rPr lang="en-US" altLang="zh-CN" dirty="0"/>
              <a:t>&gt;=w[j])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]=min(solve(</a:t>
            </a:r>
            <a:r>
              <a:rPr lang="en-US" altLang="zh-CN" dirty="0" err="1"/>
              <a:t>i</a:t>
            </a:r>
            <a:r>
              <a:rPr lang="en-US" altLang="zh-CN" dirty="0"/>
              <a:t>),solve(</a:t>
            </a:r>
            <a:r>
              <a:rPr lang="en-US" altLang="zh-CN" dirty="0" err="1"/>
              <a:t>i</a:t>
            </a:r>
            <a:r>
              <a:rPr lang="en-US" altLang="zh-CN" dirty="0"/>
              <a:t>-w[j])+1);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d",&amp;w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d",&amp;q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memset</a:t>
            </a:r>
            <a:r>
              <a:rPr lang="en-US" altLang="zh-CN" dirty="0"/>
              <a:t>(vis,0,sizeof(vis)),</a:t>
            </a:r>
            <a:r>
              <a:rPr lang="en-US" altLang="zh-CN" dirty="0" err="1"/>
              <a:t>memset</a:t>
            </a:r>
            <a:r>
              <a:rPr lang="en-US" altLang="zh-CN" dirty="0"/>
              <a:t>(dp,-1,sizeof(</a:t>
            </a:r>
            <a:r>
              <a:rPr lang="en-US" altLang="zh-CN" dirty="0" err="1"/>
              <a:t>dp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dp</a:t>
            </a:r>
            <a:r>
              <a:rPr lang="en-US" altLang="zh-CN" dirty="0"/>
              <a:t>[0]=0,vis[0]=1;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d",solve</a:t>
            </a:r>
            <a:r>
              <a:rPr lang="en-US" altLang="zh-CN" dirty="0"/>
              <a:t>(q)); 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397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865</Words>
  <Application>Microsoft Office PowerPoint</Application>
  <PresentationFormat>宽屏</PresentationFormat>
  <Paragraphs>191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Arial Unicode MS</vt:lpstr>
      <vt:lpstr>Office 主题​​</vt:lpstr>
      <vt:lpstr>动态规划与记忆化搜索 11.16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动态规划与记忆化搜索</dc:title>
  <dc:creator>nadcy</dc:creator>
  <cp:lastModifiedBy>nadcy</cp:lastModifiedBy>
  <cp:revision>18</cp:revision>
  <dcterms:created xsi:type="dcterms:W3CDTF">2018-11-15T03:31:54Z</dcterms:created>
  <dcterms:modified xsi:type="dcterms:W3CDTF">2018-11-16T07:53:24Z</dcterms:modified>
</cp:coreProperties>
</file>