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74" r:id="rId8"/>
    <p:sldId id="267" r:id="rId9"/>
    <p:sldId id="276" r:id="rId10"/>
    <p:sldId id="268" r:id="rId11"/>
    <p:sldId id="278" r:id="rId12"/>
    <p:sldId id="269" r:id="rId13"/>
    <p:sldId id="279" r:id="rId14"/>
    <p:sldId id="293" r:id="rId15"/>
    <p:sldId id="294" r:id="rId16"/>
    <p:sldId id="295" r:id="rId17"/>
    <p:sldId id="275" r:id="rId18"/>
    <p:sldId id="277" r:id="rId19"/>
    <p:sldId id="264" r:id="rId20"/>
    <p:sldId id="302" r:id="rId21"/>
    <p:sldId id="303" r:id="rId22"/>
    <p:sldId id="306" r:id="rId23"/>
    <p:sldId id="307" r:id="rId24"/>
    <p:sldId id="304" r:id="rId25"/>
    <p:sldId id="305" r:id="rId26"/>
    <p:sldId id="308" r:id="rId27"/>
    <p:sldId id="309" r:id="rId28"/>
    <p:sldId id="265" r:id="rId29"/>
    <p:sldId id="266" r:id="rId30"/>
    <p:sldId id="280" r:id="rId31"/>
    <p:sldId id="284" r:id="rId32"/>
    <p:sldId id="285" r:id="rId33"/>
    <p:sldId id="286" r:id="rId34"/>
    <p:sldId id="283" r:id="rId35"/>
    <p:sldId id="288" r:id="rId36"/>
    <p:sldId id="290" r:id="rId37"/>
    <p:sldId id="289" r:id="rId38"/>
    <p:sldId id="315" r:id="rId39"/>
    <p:sldId id="292" r:id="rId40"/>
    <p:sldId id="296" r:id="rId41"/>
    <p:sldId id="297" r:id="rId42"/>
    <p:sldId id="298" r:id="rId43"/>
    <p:sldId id="287" r:id="rId44"/>
    <p:sldId id="299" r:id="rId45"/>
    <p:sldId id="300" r:id="rId46"/>
    <p:sldId id="301" r:id="rId47"/>
    <p:sldId id="281" r:id="rId48"/>
    <p:sldId id="312" r:id="rId49"/>
    <p:sldId id="313" r:id="rId50"/>
    <p:sldId id="336" r:id="rId51"/>
    <p:sldId id="314" r:id="rId52"/>
    <p:sldId id="311" r:id="rId53"/>
    <p:sldId id="316" r:id="rId54"/>
    <p:sldId id="335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8" r:id="rId64"/>
    <p:sldId id="330" r:id="rId65"/>
    <p:sldId id="331" r:id="rId66"/>
    <p:sldId id="333" r:id="rId67"/>
    <p:sldId id="332" r:id="rId68"/>
    <p:sldId id="33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334C0-34F9-4847-9D22-092FA04D8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AC7F5-8EFF-4451-ACC9-B7B63EFF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51E65-8B91-4BAD-91DF-B0D625BB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A6DD0-A046-4563-961A-45DF25B9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FDEFC-F50D-437D-B827-4A1848C7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6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F6E35-C50B-40A7-A87A-FDAE956B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102CA-06C9-4C4A-BB41-28158EAE4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2A0A9-100C-40AA-8581-F1DEC2C8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00828-D824-4658-A65E-D8578C4E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A3E72-3B94-40A8-ADD4-A7F4AEBB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A98BBB-5E51-4C05-9BD7-80FCC2F9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9605E-0B57-4E35-83B0-26118314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90F5A-EC4B-41BD-BFBA-C1F4392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C6DD7-8099-43D0-99EB-9767D6F7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68EE0-398E-4DD1-BFCC-098DA4CB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F905-3577-4704-B188-E17FAF4F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7B385-EAA8-4FF8-BE8D-7FE854F5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C2ADA-308C-485D-AACD-3D155B22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F9050-877A-4491-97CE-057BFFE3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11892-08DB-4802-8DBB-B44E9C9D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96E6-2102-40C2-8875-C8D690EC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313DF-5E3C-438E-A77B-83FC26BF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443BF-2D62-44DF-83AA-C0029E65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03E40-7A57-47D1-A3F4-0C0D5EBD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0F558-0307-4EB1-8AA6-0C641C8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7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6001-46DD-41CA-B6C1-5507B7E6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7288C-A955-4A3F-9546-93C345898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AFDF5-8533-470F-9E6D-EDCA537D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C7273-8B6A-4779-853B-EFE7FEF5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A6881-68CA-410E-BF5C-9F245E8C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185AC-318F-4AB7-978D-9DD9850F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F7BD-13AA-4C9F-AE11-BE1D2328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5E528-5665-4547-B98A-82CEFF48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9A1E9-2AE2-44B0-A102-C9ECF8D0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B5ABC-327F-49B6-BF22-8C4D4EC9B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61FA33-70BB-46A8-9A7F-4258C5B18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23692-0EAB-476D-873E-85DF644D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09456D-7D6F-4FF8-8B5D-C5B5EF7B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F0FC4-675B-488D-929D-7A5B343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4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BF1D-E44B-41C4-A62C-6AFFB425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BBC9B-6014-435B-B88D-F038F4AB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AD1209-3428-4F39-91F4-389EF4A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27AF5-39EC-465A-82B0-9F30F5D8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62EC3E-77E7-43E4-82CF-264617C8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A1906D-F7DF-442F-A63D-B07EAED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C691D-D0C1-4DCF-ACF4-20651D42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8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A27A-9988-411A-B21A-49A562E3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EEF2F-CFEB-4B72-8102-59D1E7DD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349DF-0A58-4D9E-A732-5AE43C9C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6745F-DFFC-4EDB-82A8-AC72A28C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17E84-3A97-4A68-8750-F09BA2F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8884A-795F-4C73-BB1C-F1D74401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DFF8-2B1D-408F-9F7D-156F42AA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80CFF-DB0C-4C47-A5A1-10496757D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1E119-D45E-4B24-A1FE-F613F309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61F99-A4D4-4578-AE12-1DC09C7D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BC1E9-BAC6-49D9-AC03-2B90AF95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4676A-1671-4B8E-B033-570A5595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E2AA6E-FE8C-43CE-AB0C-5F5C72CE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18712-3DF6-4B99-AD0F-FF867F45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9A351-6E9F-41DE-A18B-72E6D9C20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2CCE-D921-4173-939D-3904B4D3514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3AA0C-6E1B-4A06-96AC-B088D8024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418A3-C3B0-434D-AF2C-37516AF7E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0118-3144-4E22-964C-9A70F36B8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4F5D2-04D1-4AC2-B76C-6762B3A6F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CB4819-4FE2-4E88-ACDF-AC758BE34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7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86FB6F2-6F6B-4100-8819-ED3F25F1D9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86FB6F2-6F6B-4100-8819-ED3F25F1D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DFF6E6-92E4-439A-8CF5-F19702E18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题意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给定一棵树有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个节点，每个节点都有一个权值，树上两个节点之间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的之间的路径长度定义为各条边的边权之和。问长度不超过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的路径有多少条。</a:t>
                </a:r>
                <a:endParaRPr lang="en-US" altLang="zh-CN" dirty="0"/>
              </a:p>
              <a:p>
                <a:r>
                  <a:rPr lang="zh-CN" altLang="en-US" dirty="0"/>
                  <a:t>本题中的树是无向的，所以可以理解为</a:t>
                </a:r>
                <a:r>
                  <a:rPr lang="zh-CN" altLang="en-US" b="1" dirty="0"/>
                  <a:t>无根树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所以我们可以指定节点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DFF6E6-92E4-439A-8CF5-F19702E18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58392D1-E607-49D6-B6EB-C0DA3EA049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58392D1-E607-49D6-B6EB-C0DA3EA04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CE1CCB-7501-4AF2-8107-1EC8EFEA7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我有一个很暴力的想法</a:t>
                </a:r>
                <a:r>
                  <a:rPr lang="en-US" altLang="zh-CN" dirty="0"/>
                  <a:t>...</a:t>
                </a:r>
              </a:p>
              <a:p>
                <a:r>
                  <a:rPr lang="zh-CN" altLang="en-US" dirty="0"/>
                  <a:t>枚举每个点对看看之间的距离是否满足要求，时间复杂度是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^2)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CE1CCB-7501-4AF2-8107-1EC8EFEA7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2A95460-C423-42C0-9883-CAA674C485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2A95460-C423-42C0-9883-CAA674C48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DBBD30-A171-42DC-B14C-7799F1496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本题中的树是无向的，所以可以理解为</a:t>
                </a:r>
                <a:r>
                  <a:rPr lang="zh-CN" altLang="en-US" b="1" dirty="0"/>
                  <a:t>无根树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所以我们可以指定节点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为根。</a:t>
                </a:r>
                <a:endParaRPr lang="en-US" altLang="zh-CN" dirty="0"/>
              </a:p>
              <a:p>
                <a:r>
                  <a:rPr lang="zh-CN" altLang="en-US" dirty="0"/>
                  <a:t>路径可以分为两类：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</a:t>
                </a:r>
                <a:r>
                  <a:rPr lang="zh-CN" altLang="en-US" dirty="0"/>
                  <a:t>：经过根节点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</a:t>
                </a:r>
                <a:r>
                  <a:rPr lang="zh-CN" altLang="en-US" dirty="0"/>
                  <a:t>：不经过根节点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即在根节点的一棵子树当中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对于第二类路径，我们可以把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的每棵子树作为子问题，递归处理。</a:t>
                </a:r>
                <a:endParaRPr lang="en-US" altLang="zh-CN" dirty="0"/>
              </a:p>
              <a:p>
                <a:r>
                  <a:rPr lang="zh-CN" altLang="en-US" dirty="0"/>
                  <a:t>对于第二类路径，我们可以把根节点分为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两段路径。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DBBD30-A171-42DC-B14C-7799F1496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F69558E-D199-42A2-BF38-9F6EFB423B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F69558E-D199-42A2-BF38-9F6EFB423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093524-18DE-4A5D-A8A8-68C0D3A24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𝑏𝑒𝑙𝑜𝑛𝑔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属于哪一棵子树</a:t>
                </a:r>
                <a:endParaRPr lang="en-US" altLang="zh-CN" dirty="0"/>
              </a:p>
              <a:p>
                <a:r>
                  <a:rPr lang="zh-CN" altLang="en-US" dirty="0"/>
                  <a:t>那么当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𝑏𝑒𝑙𝑜𝑛𝑔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𝑏𝑒𝑙𝑜𝑛𝑔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时，满足第一类路径。</a:t>
                </a:r>
                <a:endParaRPr lang="en-US" altLang="zh-CN" dirty="0"/>
              </a:p>
              <a:p>
                <a:r>
                  <a:rPr lang="zh-CN" altLang="en-US" dirty="0"/>
                  <a:t>那么如何来计算呢？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将树中的结点到根节点的权值放入数组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中并排序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用指针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扫描数组，每找到一个合法的答案就让答案加上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++ </m:t>
                    </m:r>
                  </m:oMath>
                </a14:m>
                <a:r>
                  <a:rPr lang="zh-CN" altLang="en-US" dirty="0"/>
                  <a:t>否则就让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zh-CN" altLang="en-US" dirty="0"/>
                  <a:t>但在扫描的过程中有些答案不合法</a:t>
                </a:r>
                <a:r>
                  <a:rPr lang="zh-CN" altLang="en-US" strike="sngStrike" dirty="0"/>
                  <a:t>这个该怎么办呢嘤嘤嘤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093524-18DE-4A5D-A8A8-68C0D3A24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5E8A029-0D11-4817-AA05-2FF04688C8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5E8A029-0D11-4817-AA05-2FF04688C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1BD1C-7559-4D87-86F5-E59D790E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对于右图而言，</a:t>
            </a:r>
            <a:r>
              <a:rPr lang="en-US" altLang="zh-CN" dirty="0"/>
              <a:t>A</a:t>
            </a:r>
            <a:r>
              <a:rPr lang="zh-CN" altLang="en-US" dirty="0"/>
              <a:t>为重心</a:t>
            </a:r>
            <a:endParaRPr lang="en-US" altLang="zh-CN" dirty="0"/>
          </a:p>
          <a:p>
            <a:r>
              <a:rPr lang="zh-CN" altLang="en-US" dirty="0"/>
              <a:t>假设当前分治到了</a:t>
            </a:r>
            <a:r>
              <a:rPr lang="en-US" altLang="zh-CN" dirty="0"/>
              <a:t>A</a:t>
            </a:r>
            <a:r>
              <a:rPr lang="zh-CN" altLang="en-US" dirty="0"/>
              <a:t>点，那么有以</a:t>
            </a:r>
            <a:endParaRPr lang="en-US" altLang="zh-CN" dirty="0"/>
          </a:p>
          <a:p>
            <a:r>
              <a:rPr lang="zh-CN" altLang="en-US" dirty="0"/>
              <a:t>下路径会被处理出来：</a:t>
            </a:r>
            <a:endParaRPr lang="en-US" altLang="zh-CN" dirty="0"/>
          </a:p>
          <a:p>
            <a:r>
              <a:rPr lang="en-US" altLang="zh-CN" dirty="0"/>
              <a:t>A-&gt;A</a:t>
            </a:r>
          </a:p>
          <a:p>
            <a:r>
              <a:rPr lang="en-US" altLang="zh-CN" dirty="0"/>
              <a:t>A-&gt;B</a:t>
            </a:r>
          </a:p>
          <a:p>
            <a:r>
              <a:rPr lang="en-US" altLang="zh-CN" dirty="0"/>
              <a:t>A-&gt;B-&gt;C</a:t>
            </a:r>
          </a:p>
          <a:p>
            <a:r>
              <a:rPr lang="en-US" altLang="zh-CN" dirty="0"/>
              <a:t>A-&gt;B-&gt;D</a:t>
            </a:r>
          </a:p>
          <a:p>
            <a:r>
              <a:rPr lang="en-US" altLang="zh-CN" dirty="0"/>
              <a:t>A-&gt;E</a:t>
            </a:r>
          </a:p>
          <a:p>
            <a:r>
              <a:rPr lang="en-US" altLang="zh-CN" dirty="0"/>
              <a:t>A-&gt;E-&gt;F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83F7A-8712-4495-A93C-2D1F7F738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24" y="1690688"/>
            <a:ext cx="4879476" cy="42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B49C685-FA6D-459B-A6CF-32538065BD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B49C685-FA6D-459B-A6CF-32538065B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6392-09FC-443E-858C-0B8D5512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合并答案时会合并上述六条路径</a:t>
            </a:r>
            <a:endParaRPr lang="en-US" altLang="zh-CN" dirty="0"/>
          </a:p>
          <a:p>
            <a:r>
              <a:rPr lang="zh-CN" altLang="en-US" dirty="0"/>
              <a:t>但是合并</a:t>
            </a:r>
            <a:r>
              <a:rPr lang="en-US" altLang="zh-CN" dirty="0"/>
              <a:t>A-&gt;B-&gt;C</a:t>
            </a:r>
            <a:r>
              <a:rPr lang="zh-CN" altLang="en-US" dirty="0"/>
              <a:t>和</a:t>
            </a:r>
            <a:r>
              <a:rPr lang="en-US" altLang="zh-CN" dirty="0"/>
              <a:t>A-&gt;B-&gt;D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不合法的，我们需要将不合法的</a:t>
            </a:r>
            <a:endParaRPr lang="en-US" altLang="zh-CN" dirty="0"/>
          </a:p>
          <a:p>
            <a:r>
              <a:rPr lang="zh-CN" altLang="en-US" dirty="0"/>
              <a:t>情况处理掉</a:t>
            </a:r>
            <a:endParaRPr lang="en-US" altLang="zh-CN" dirty="0"/>
          </a:p>
          <a:p>
            <a:r>
              <a:rPr lang="zh-CN" altLang="en-US" dirty="0"/>
              <a:t>我们以</a:t>
            </a:r>
            <a:r>
              <a:rPr lang="en-US" altLang="zh-CN" dirty="0"/>
              <a:t>B</a:t>
            </a:r>
            <a:r>
              <a:rPr lang="zh-CN" altLang="en-US" dirty="0"/>
              <a:t>为重心，会处理掉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B-&gt;B</a:t>
            </a:r>
          </a:p>
          <a:p>
            <a:r>
              <a:rPr lang="en-US" altLang="zh-CN" dirty="0"/>
              <a:t>B-&gt;C</a:t>
            </a:r>
          </a:p>
          <a:p>
            <a:r>
              <a:rPr lang="en-US" altLang="zh-CN" dirty="0"/>
              <a:t>B-&gt;D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ECF827-FE27-47EF-AEAF-12E3FB79E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18" y="1690688"/>
            <a:ext cx="4945982" cy="42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F1711C-56E5-44EB-8015-B77DD8573E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F1711C-56E5-44EB-8015-B77DD8573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D57B87-717A-4CAC-B5CB-DC037188F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那么我们就可以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𝑐𝑎𝑙𝑐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0),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𝑐𝑎𝑙𝑐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即我们用全部情况，减去非法情况，就是合法情况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D57B87-717A-4CAC-B5CB-DC037188F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0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C59AFCA-D765-49F5-81F6-C5AE17E271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C59AFCA-D765-49F5-81F6-C5AE17E27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B4257-CF69-4BF1-BB29-790AF4456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点分治的过程就是：</a:t>
                </a:r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：选择结点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作为根节点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重心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：从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出发进行一次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：执行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𝑐𝑎𝑙𝑐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：删除根节点，对子树递归执行</a:t>
                </a:r>
                <a:r>
                  <a:rPr lang="en-US" altLang="zh-CN" dirty="0"/>
                  <a:t>1~4</a:t>
                </a:r>
                <a:r>
                  <a:rPr lang="zh-CN" altLang="en-US" dirty="0"/>
                  <a:t>步。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B4257-CF69-4BF1-BB29-790AF4456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0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C8622B-CCA2-4517-8365-0107AD2B29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_1741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C8622B-CCA2-4517-8365-0107AD2B2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B218EF-9937-42EE-AA6C-C0C52ADD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回到我们刚刚的问题，为什么选择重心？</a:t>
                </a:r>
                <a:endParaRPr lang="en-US" altLang="zh-CN" dirty="0"/>
              </a:p>
              <a:p>
                <a:r>
                  <a:rPr lang="zh-CN" altLang="en-US" dirty="0"/>
                  <a:t>通过我们刚刚的分析，每一层的复杂度为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，所以总时间复杂度与递归的层数有关系。</a:t>
                </a:r>
                <a:endParaRPr lang="en-US" altLang="zh-CN" dirty="0"/>
              </a:p>
              <a:p>
                <a:r>
                  <a:rPr lang="zh-CN" altLang="en-US" dirty="0"/>
                  <a:t>当树退化成一条链后，如果不采用重心，每次递归都要递归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层，而重心开始递归不管如何都只用递归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zh-CN" altLang="en-US" dirty="0"/>
                  <a:t>层。</a:t>
                </a:r>
                <a:endParaRPr lang="en-US" altLang="zh-CN" dirty="0"/>
              </a:p>
              <a:p>
                <a:r>
                  <a:rPr lang="zh-CN" altLang="en-US" dirty="0"/>
                  <a:t>即用点分治后算法优化到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B218EF-9937-42EE-AA6C-C0C52ADD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9F62-ADC3-48F7-B708-D7750474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0.3:</a:t>
            </a:r>
            <a:r>
              <a:rPr lang="zh-CN" altLang="en-US" dirty="0"/>
              <a:t> 树的直径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066AE8-29DF-46D5-99C4-F02F85368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树的直径定义：树中最远的两个节点之间的距离被称为</a:t>
                </a:r>
                <a:r>
                  <a:rPr lang="zh-CN" altLang="en-US" b="1" dirty="0"/>
                  <a:t>树的直径</a:t>
                </a:r>
                <a:r>
                  <a:rPr lang="zh-CN" altLang="en-US" dirty="0"/>
                  <a:t>，连接这两点的路径被称为</a:t>
                </a:r>
                <a:r>
                  <a:rPr lang="zh-CN" altLang="en-US" b="1" dirty="0"/>
                  <a:t>树的最长链。</a:t>
                </a:r>
                <a:endParaRPr lang="en-US" altLang="zh-CN" b="1" dirty="0"/>
              </a:p>
              <a:p>
                <a:r>
                  <a:rPr lang="zh-CN" altLang="en-US" dirty="0"/>
                  <a:t>求法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或树形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和树形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各有各的好处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066AE8-29DF-46D5-99C4-F02F85368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4B7B-6A4B-4E2A-9CFE-ABF9B2A6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B75F6A-A75F-4739-8714-8F143EEE7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上一次我们讨论了：</a:t>
                </a:r>
                <a:endParaRPr lang="en-US" altLang="zh-CN" dirty="0"/>
              </a:p>
              <a:p>
                <a:r>
                  <a:rPr lang="en-US" altLang="zh-CN" dirty="0"/>
                  <a:t>1:</a:t>
                </a:r>
                <a:r>
                  <a:rPr lang="zh-CN" altLang="en-US" dirty="0"/>
                  <a:t> 简单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𝑏𝑓𝑠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2: </a:t>
                </a:r>
                <a:r>
                  <a:rPr lang="zh-CN" altLang="en-US" dirty="0"/>
                  <a:t>最小生成树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𝑝𝑟𝑖𝑚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𝑘𝑟𝑢𝑠𝑘𝑎𝑙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3:</a:t>
                </a:r>
                <a:r>
                  <a:rPr lang="zh-CN" altLang="en-US" dirty="0"/>
                  <a:t> 最短路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单源最短路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多源汇最短路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4:</a:t>
                </a:r>
                <a:r>
                  <a:rPr lang="zh-CN" altLang="en-US" dirty="0"/>
                  <a:t> 树的直径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求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B75F6A-A75F-4739-8714-8F143EEE7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7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0F380-EEDA-4201-BD10-B5540ABC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0.31:</a:t>
            </a:r>
            <a:r>
              <a:rPr lang="zh-CN" altLang="en-US" dirty="0"/>
              <a:t> 树的直径求法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1B4EFE-01DA-4FD9-A5FB-EDEB73429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法：我们假设根是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r>
                  <a:rPr lang="zh-CN" altLang="en-US" dirty="0"/>
                  <a:t>，那么直径显然有两种情况</a:t>
                </a:r>
                <a:endParaRPr lang="en-US" altLang="zh-CN" dirty="0"/>
              </a:p>
              <a:p>
                <a:r>
                  <a:rPr lang="en-US" altLang="zh-CN" b="1" dirty="0"/>
                  <a:t>1</a:t>
                </a:r>
                <a:r>
                  <a:rPr lang="zh-CN" altLang="en-US" b="1" dirty="0"/>
                  <a:t>：直径的两个端点分别在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𝒓𝒐𝒐𝒕</m:t>
                    </m:r>
                  </m:oMath>
                </a14:m>
                <a:r>
                  <a:rPr lang="zh-CN" altLang="en-US" b="1" dirty="0"/>
                  <a:t>的两个子树内</a:t>
                </a:r>
                <a:endParaRPr lang="en-US" altLang="zh-CN" b="1" dirty="0"/>
              </a:p>
              <a:p>
                <a:r>
                  <a:rPr lang="en-US" altLang="zh-CN" b="1" dirty="0"/>
                  <a:t>2</a:t>
                </a:r>
                <a:r>
                  <a:rPr lang="zh-CN" altLang="en-US" b="1" dirty="0"/>
                  <a:t>：直径在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𝒓𝒐𝒐𝒕</m:t>
                    </m:r>
                  </m:oMath>
                </a14:m>
                <a:r>
                  <a:rPr lang="zh-CN" altLang="en-US" b="1" dirty="0"/>
                  <a:t>的某个子树内</a:t>
                </a:r>
                <a:endParaRPr lang="en-US" altLang="zh-CN" b="1" dirty="0"/>
              </a:p>
              <a:p>
                <a:r>
                  <a:rPr lang="zh-CN" altLang="en-US" dirty="0"/>
                  <a:t>这里可以采用分治的思想，先处理第一类路径，后递归子树处理第二类路径。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出发向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的子树最远能走多远。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的子节点，那么有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为根的子树内，经过结点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的最长链长度为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1B4EFE-01DA-4FD9-A5FB-EDEB73429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2FCE7-AF92-4C80-9583-FE0CF91C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0.31:</a:t>
            </a:r>
            <a:r>
              <a:rPr lang="zh-CN" altLang="en-US" dirty="0"/>
              <a:t> 树的直径求法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6C647-7DAB-4195-93E4-7C37AB6FA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枚举到了结点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那么显然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已经被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中的最大值更新过了，所以我们可以直接用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代替另一个结点的枚举。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6C647-7DAB-4195-93E4-7C37AB6FA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3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F9B2-08D3-442C-B989-C514B36B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9A81B-0E14-47FA-B00B-B6D5F94E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get_distance</a:t>
            </a:r>
            <a:r>
              <a:rPr lang="en-US" altLang="zh-CN" dirty="0"/>
              <a:t>(int x, int las)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dp</a:t>
            </a:r>
            <a:r>
              <a:rPr lang="en-US" altLang="zh-CN" dirty="0"/>
              <a:t>[x] = 0;  //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 = head[x];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nex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int y = </a:t>
            </a:r>
            <a:r>
              <a:rPr lang="en-US" altLang="zh-CN" dirty="0" err="1"/>
              <a:t>ver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z = edge[</a:t>
            </a:r>
            <a:r>
              <a:rPr lang="en-US" altLang="zh-CN" dirty="0" err="1"/>
              <a:t>i</a:t>
            </a:r>
            <a:r>
              <a:rPr lang="en-US" altLang="zh-CN" dirty="0"/>
              <a:t>]; //</a:t>
            </a:r>
            <a:r>
              <a:rPr lang="zh-CN" altLang="en-US" dirty="0"/>
              <a:t>枚举子树</a:t>
            </a:r>
            <a:endParaRPr lang="en-US" altLang="zh-CN" dirty="0"/>
          </a:p>
          <a:p>
            <a:r>
              <a:rPr lang="en-US" altLang="zh-CN" dirty="0"/>
              <a:t>        if(y == las) continue;  //</a:t>
            </a:r>
            <a:r>
              <a:rPr lang="zh-CN" altLang="en-US" dirty="0"/>
              <a:t>因为存的是无向图，别让他回去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get_distance</a:t>
            </a:r>
            <a:r>
              <a:rPr lang="en-US" altLang="zh-CN" dirty="0"/>
              <a:t>(y, x); //</a:t>
            </a:r>
            <a:r>
              <a:rPr lang="zh-CN" altLang="en-US" dirty="0"/>
              <a:t>递归处理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max_len</a:t>
            </a:r>
            <a:r>
              <a:rPr lang="en-US" altLang="zh-CN" dirty="0"/>
              <a:t> = max(</a:t>
            </a:r>
            <a:r>
              <a:rPr lang="en-US" altLang="zh-CN" dirty="0" err="1"/>
              <a:t>max_len</a:t>
            </a:r>
            <a:r>
              <a:rPr lang="en-US" altLang="zh-CN" dirty="0"/>
              <a:t>, </a:t>
            </a:r>
            <a:r>
              <a:rPr lang="en-US" altLang="zh-CN" dirty="0" err="1"/>
              <a:t>dp</a:t>
            </a:r>
            <a:r>
              <a:rPr lang="en-US" altLang="zh-CN" dirty="0"/>
              <a:t>[x] + </a:t>
            </a:r>
            <a:r>
              <a:rPr lang="en-US" altLang="zh-CN" dirty="0" err="1"/>
              <a:t>dp</a:t>
            </a:r>
            <a:r>
              <a:rPr lang="en-US" altLang="zh-CN" dirty="0"/>
              <a:t>[y] + z);//</a:t>
            </a:r>
            <a:r>
              <a:rPr lang="zh-CN" altLang="en-US" dirty="0"/>
              <a:t>用</a:t>
            </a:r>
            <a:r>
              <a:rPr lang="en-US" altLang="zh-CN" dirty="0" err="1"/>
              <a:t>dp</a:t>
            </a:r>
            <a:r>
              <a:rPr lang="en-US" altLang="zh-CN" dirty="0"/>
              <a:t>(x)</a:t>
            </a:r>
            <a:r>
              <a:rPr lang="zh-CN" altLang="en-US" dirty="0"/>
              <a:t>代替另一个点的枚举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dp</a:t>
            </a:r>
            <a:r>
              <a:rPr lang="en-US" altLang="zh-CN" dirty="0"/>
              <a:t>[x] = max(</a:t>
            </a:r>
            <a:r>
              <a:rPr lang="en-US" altLang="zh-CN" dirty="0" err="1"/>
              <a:t>dp</a:t>
            </a:r>
            <a:r>
              <a:rPr lang="en-US" altLang="zh-CN" dirty="0"/>
              <a:t>[x], </a:t>
            </a:r>
            <a:r>
              <a:rPr lang="en-US" altLang="zh-CN" dirty="0" err="1"/>
              <a:t>dp</a:t>
            </a:r>
            <a:r>
              <a:rPr lang="en-US" altLang="zh-CN" dirty="0"/>
              <a:t>[y] + z); //</a:t>
            </a:r>
            <a:r>
              <a:rPr lang="zh-CN" altLang="en-US" dirty="0"/>
              <a:t>更新</a:t>
            </a:r>
            <a:r>
              <a:rPr lang="en-US" altLang="zh-CN" dirty="0" err="1"/>
              <a:t>dp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61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6BB7-CA7A-4B0D-9B2F-B5609F10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0.31:</a:t>
            </a:r>
            <a:r>
              <a:rPr lang="zh-CN" altLang="en-US" dirty="0"/>
              <a:t> 树的直径求法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927561-A938-430A-BC2C-0F6BC1C97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复杂度：树形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由于只采用一次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，所以复杂度为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927561-A938-430A-BC2C-0F6BC1C97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9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46C0C-27CA-4E4F-A96C-9D9D17C1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0.31:</a:t>
            </a:r>
            <a:r>
              <a:rPr lang="zh-CN" altLang="en-US" dirty="0"/>
              <a:t> 树的直径求法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8A26E6-8645-40D1-89E8-C4FF76D1D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1:</a:t>
                </a:r>
                <a:r>
                  <a:rPr lang="zh-CN" altLang="en-US" dirty="0"/>
                  <a:t> 从任意结点出发找到与出发点相距最远的点，记为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2:</a:t>
                </a:r>
                <a:r>
                  <a:rPr lang="zh-CN" altLang="en-US" dirty="0"/>
                  <a:t> 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出发找到离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最远的点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的路径就是树的直径。</a:t>
                </a:r>
                <a:endParaRPr lang="en-US" altLang="zh-CN" dirty="0"/>
              </a:p>
              <a:p>
                <a:r>
                  <a:rPr lang="zh-CN" altLang="en-US" dirty="0"/>
                  <a:t>由于两次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，时间复杂度为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，忽略常数为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8A26E6-8645-40D1-89E8-C4FF76D1D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254D-C631-4A06-A73E-B3699C7D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0.33: </a:t>
            </a:r>
            <a:r>
              <a:rPr lang="zh-CN" altLang="en-US" dirty="0"/>
              <a:t>两种求法的比较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E40F20-5AE5-479E-A52F-E05FF9E26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各有优劣，树形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求直径复杂度较低一些，两次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虽然复杂度会高一倍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但也是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，但可以知道直径的两个端点，方便于其他的操作。</a:t>
                </a:r>
                <a:endParaRPr lang="en-US" altLang="zh-CN" dirty="0"/>
              </a:p>
              <a:p>
                <a:r>
                  <a:rPr lang="zh-CN" altLang="en-US" dirty="0"/>
                  <a:t>同时！当树中有负权边不能用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来求直径！只能采用树形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复杂度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，能处理负权边，不能找出两端位置</a:t>
                </a:r>
                <a:endParaRPr lang="en-US" altLang="zh-CN" dirty="0"/>
              </a:p>
              <a:p>
                <a:r>
                  <a:rPr lang="zh-CN" altLang="en-US" dirty="0"/>
                  <a:t>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复杂度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，不能处理负权边，能找出两端位置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E40F20-5AE5-479E-A52F-E05FF9E26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F99342D-727C-427B-BDD1-8238821F5E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_2631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F99342D-727C-427B-BDD1-8238821F5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9D4E2-AE7B-4230-9D9B-9739C81A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板子题</a:t>
            </a:r>
          </a:p>
        </p:txBody>
      </p:sp>
    </p:spTree>
    <p:extLst>
      <p:ext uri="{BB962C8B-B14F-4D97-AF65-F5344CB8AC3E}">
        <p14:creationId xmlns:p14="http://schemas.microsoft.com/office/powerpoint/2010/main" val="328526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C05987-F78E-45FF-9B7E-FBD7E5AC67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2: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_1849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C05987-F78E-45FF-9B7E-FBD7E5AC6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219334-D920-460B-8CE5-8204AF3D7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给定一棵树和一个点，从这个点有两个人出发，且两人不需要回到起点，每走一条边的代价为当前边的边权。问两人遍历完整棵树需要的最小代价是多少。</a:t>
                </a:r>
                <a:endParaRPr lang="en-US" altLang="zh-CN" dirty="0"/>
              </a:p>
              <a:p>
                <a:r>
                  <a:rPr lang="zh-CN" altLang="en-US" dirty="0"/>
                  <a:t>通过分析我们知道肯定有些边是要走两遍的。由于我们已知直径是树上最长的路径，所以我们尽可能避免在直径上走来回，通过贪心策略，我们知道走两遍的边是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dirty="0"/>
                  <a:t>那么答案就是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dirty="0"/>
                  <a:t>为边权总和，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为直径长度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219334-D920-460B-8CE5-8204AF3D7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8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3DD2-A219-476D-B451-DE6FDC4C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:2019</a:t>
            </a:r>
            <a:r>
              <a:rPr lang="zh-CN" altLang="en-US" dirty="0"/>
              <a:t>牛客多校训练第四场</a:t>
            </a:r>
            <a:r>
              <a:rPr lang="en-US" altLang="zh-CN" dirty="0"/>
              <a:t>A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6136E5-C205-4869-A864-907161766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树直径板子题，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𝑐𝑒𝑖𝑙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直径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6136E5-C205-4869-A864-907161766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55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E41D-D0DE-4E65-AA79-26A71185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0.4:</a:t>
            </a:r>
            <a:r>
              <a:rPr lang="zh-CN" altLang="en-US" dirty="0"/>
              <a:t> 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53982-20BB-4B59-BE6D-7E8782B5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：选取入度为</a:t>
            </a:r>
            <a:r>
              <a:rPr lang="en-US" altLang="zh-CN" dirty="0"/>
              <a:t>0</a:t>
            </a:r>
            <a:r>
              <a:rPr lang="zh-CN" altLang="en-US" dirty="0"/>
              <a:t>的点入队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：所有该点的出边入度减一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：从图中删除该点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：重复</a:t>
            </a:r>
            <a:r>
              <a:rPr lang="en-US" altLang="zh-CN" dirty="0"/>
              <a:t>1~2</a:t>
            </a:r>
            <a:r>
              <a:rPr lang="zh-CN" altLang="en-US" dirty="0"/>
              <a:t>直到不存在入度为</a:t>
            </a:r>
            <a:r>
              <a:rPr lang="en-US" altLang="zh-CN" dirty="0"/>
              <a:t>0</a:t>
            </a:r>
            <a:r>
              <a:rPr lang="zh-CN" altLang="en-US" dirty="0"/>
              <a:t>的点为止</a:t>
            </a:r>
            <a:endParaRPr lang="en-US" altLang="zh-CN" dirty="0"/>
          </a:p>
          <a:p>
            <a:r>
              <a:rPr lang="zh-CN" altLang="en-US" dirty="0"/>
              <a:t>拓扑排序不唯一。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14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B9654-11E0-4EBE-8517-772C045C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今天的内容有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1C300-71D1-4A92-9B95-9A389BA81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0:</a:t>
                </a:r>
                <a:r>
                  <a:rPr lang="zh-CN" altLang="en-US" dirty="0"/>
                  <a:t> 回顾与拓展</a:t>
                </a:r>
                <a:endParaRPr lang="en-US" altLang="zh-CN" dirty="0"/>
              </a:p>
              <a:p>
                <a:r>
                  <a:rPr lang="en-US" altLang="zh-CN" dirty="0"/>
                  <a:t>1:</a:t>
                </a:r>
                <a:r>
                  <a:rPr lang="zh-CN" altLang="en-US" dirty="0"/>
                  <a:t> 最短路问题及拓展</a:t>
                </a:r>
                <a:endParaRPr lang="en-US" altLang="zh-CN" dirty="0"/>
              </a:p>
              <a:p>
                <a:r>
                  <a:rPr lang="en-US" altLang="zh-CN" dirty="0"/>
                  <a:t>2:</a:t>
                </a:r>
                <a:r>
                  <a:rPr lang="zh-CN" altLang="en-US" dirty="0"/>
                  <a:t> 最小生成树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𝑀𝑆𝑇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3: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1C300-71D1-4A92-9B95-9A389BA81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9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B26D-E0AF-4A58-81A7-2AD02DF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1: </a:t>
            </a:r>
            <a:r>
              <a:rPr lang="zh-CN" altLang="en-US" dirty="0"/>
              <a:t>最短路问题及拓展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BA8A-CAE1-4C9E-ADD7-74F53C4B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：最短路问题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：次短路问题</a:t>
            </a:r>
          </a:p>
        </p:txBody>
      </p:sp>
    </p:spTree>
    <p:extLst>
      <p:ext uri="{BB962C8B-B14F-4D97-AF65-F5344CB8AC3E}">
        <p14:creationId xmlns:p14="http://schemas.microsoft.com/office/powerpoint/2010/main" val="24883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F6D8-994F-4560-8232-D8115F5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0:</a:t>
            </a:r>
            <a:r>
              <a:rPr lang="zh-CN" altLang="en-US" dirty="0"/>
              <a:t> 默认前提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0A1F5-59E7-4EB9-8710-C5B79579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在没有特殊声明的情况下，后面的内容</a:t>
            </a:r>
            <a:r>
              <a:rPr lang="en-US" altLang="zh-CN" dirty="0"/>
              <a:t>n</a:t>
            </a:r>
            <a:r>
              <a:rPr lang="zh-CN" altLang="en-US" dirty="0"/>
              <a:t>表示点的个数，</a:t>
            </a:r>
            <a:r>
              <a:rPr lang="en-US" altLang="zh-CN" dirty="0"/>
              <a:t>m</a:t>
            </a:r>
            <a:r>
              <a:rPr lang="zh-CN" altLang="en-US" dirty="0"/>
              <a:t>表示边的个数。</a:t>
            </a:r>
          </a:p>
        </p:txBody>
      </p:sp>
    </p:spTree>
    <p:extLst>
      <p:ext uri="{BB962C8B-B14F-4D97-AF65-F5344CB8AC3E}">
        <p14:creationId xmlns:p14="http://schemas.microsoft.com/office/powerpoint/2010/main" val="10375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799A0-82C5-4B53-8C59-FDCEFE34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1.1:</a:t>
            </a:r>
            <a:r>
              <a:rPr lang="zh-CN" altLang="en-US" dirty="0"/>
              <a:t> 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030265-3BBE-4435-975A-1B824F076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1:</a:t>
                </a:r>
                <a:r>
                  <a:rPr lang="zh-CN" altLang="en-US" dirty="0"/>
                  <a:t> 稀疏图和稠密图的概念</a:t>
                </a:r>
                <a:endParaRPr lang="en-US" altLang="zh-CN" dirty="0"/>
              </a:p>
              <a:p>
                <a:r>
                  <a:rPr lang="en-US" altLang="zh-CN" dirty="0"/>
                  <a:t>2: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及其优化</a:t>
                </a:r>
                <a:endParaRPr lang="en-US" altLang="zh-CN" dirty="0"/>
              </a:p>
              <a:p>
                <a:r>
                  <a:rPr lang="en-US" altLang="zh-CN" dirty="0"/>
                  <a:t>3: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𝑏𝑒𝑙𝑙𝑚𝑎𝑛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𝑠𝑝𝑓𝑎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030265-3BBE-4435-975A-1B824F076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2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71BB2-F520-43E9-8328-692A7E54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1.11:</a:t>
            </a:r>
            <a:r>
              <a:rPr lang="zh-CN" altLang="en-US" dirty="0"/>
              <a:t> 稠密图与稀疏图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9E6730-E601-4508-8B46-8857D9990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1:</a:t>
                </a:r>
                <a:r>
                  <a:rPr lang="zh-CN" altLang="en-US" dirty="0"/>
                  <a:t> 稠密图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边的数量与点的平方是一个级别的，也就是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2:</a:t>
                </a:r>
                <a:r>
                  <a:rPr lang="zh-CN" altLang="en-US" dirty="0"/>
                  <a:t> 稀疏图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边的数量和点的数量是一个级别的，也就是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3: </a:t>
                </a:r>
                <a:r>
                  <a:rPr lang="zh-CN" altLang="en-US" dirty="0"/>
                  <a:t>稠密图采用领接矩阵存储，稀疏图采用链式前向星存储。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9E6730-E601-4508-8B46-8857D9990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9E40C0-314C-458B-A561-D1693D621A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1.12: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9E40C0-314C-458B-A561-D1693D621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AC59A6-4705-4D6A-8B07-830F63436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朴素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的时间复杂度是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的；</a:t>
                </a:r>
                <a:endParaRPr lang="en-US" altLang="zh-CN" dirty="0"/>
              </a:p>
              <a:p>
                <a:r>
                  <a:rPr lang="zh-CN" altLang="en-US" dirty="0"/>
                  <a:t>上次讲到堆优化版的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时间内实现转移，但没有说堆优化版的时间复杂度是多少。</a:t>
                </a:r>
                <a:endParaRPr lang="en-US" altLang="zh-CN" dirty="0"/>
              </a:p>
              <a:p>
                <a:r>
                  <a:rPr lang="zh-CN" altLang="en-US" dirty="0"/>
                  <a:t>堆优化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的时间复杂度是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也就是在稠密图的情况下使用朴素版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𝑖𝑗𝑘𝑠𝑡𝑟𝑎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在稀疏图的情况下使用堆优化版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𝑖𝑗𝑘𝑠𝑡𝑟𝑎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也就是说堆优化不一定优于朴素版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AC59A6-4705-4D6A-8B07-830F63436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8D338-8D27-4649-895A-4ED82F4E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dijkstra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 err="1"/>
              <a:t>priority_queue</a:t>
            </a:r>
            <a:r>
              <a:rPr lang="en-US" altLang="zh-CN" sz="2400" dirty="0"/>
              <a:t>&lt;PII, vector&lt;PII&gt;, greater&lt;PII&gt;&gt; q;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q.push</a:t>
            </a:r>
            <a:r>
              <a:rPr lang="en-US" altLang="zh-CN" sz="2400" dirty="0"/>
              <a:t>({0, 1});//first</a:t>
            </a:r>
            <a:r>
              <a:rPr lang="zh-CN" altLang="en-US" sz="2400" dirty="0"/>
              <a:t>存距离</a:t>
            </a:r>
            <a:r>
              <a:rPr lang="en-US" altLang="zh-CN" sz="2400" dirty="0"/>
              <a:t>,second</a:t>
            </a:r>
            <a:r>
              <a:rPr lang="zh-CN" altLang="en-US" sz="2400" dirty="0"/>
              <a:t>存节点编号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while(</a:t>
            </a:r>
            <a:r>
              <a:rPr lang="en-US" altLang="zh-CN" sz="2400" dirty="0" err="1"/>
              <a:t>q.size</a:t>
            </a:r>
            <a:r>
              <a:rPr lang="en-US" altLang="zh-CN" sz="2400" dirty="0"/>
              <a:t>())   {</a:t>
            </a:r>
          </a:p>
          <a:p>
            <a:r>
              <a:rPr lang="en-US" altLang="zh-CN" sz="2400" dirty="0"/>
              <a:t>        int x = </a:t>
            </a:r>
            <a:r>
              <a:rPr lang="en-US" altLang="zh-CN" sz="2400" dirty="0" err="1"/>
              <a:t>q.top</a:t>
            </a:r>
            <a:r>
              <a:rPr lang="en-US" altLang="zh-CN" sz="2400" dirty="0"/>
              <a:t>().second; </a:t>
            </a:r>
            <a:r>
              <a:rPr lang="en-US" altLang="zh-CN" sz="2400" dirty="0" err="1"/>
              <a:t>q.pop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if(v[x] == 1) continue; v[x] = 1;</a:t>
            </a:r>
          </a:p>
          <a:p>
            <a:r>
              <a:rPr lang="en-US" altLang="zh-CN" sz="2400" dirty="0"/>
              <a:t>    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head[x];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nex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]){ //</a:t>
            </a:r>
            <a:r>
              <a:rPr lang="zh-CN" altLang="en-US" sz="2400" dirty="0"/>
              <a:t>遍历每一条边</a:t>
            </a:r>
            <a:r>
              <a:rPr lang="en-US" altLang="zh-CN" sz="2400" dirty="0"/>
              <a:t>O(m)</a:t>
            </a:r>
          </a:p>
          <a:p>
            <a:r>
              <a:rPr lang="en-US" altLang="zh-CN" sz="2400" dirty="0"/>
              <a:t>            int y = </a:t>
            </a:r>
            <a:r>
              <a:rPr lang="en-US" altLang="zh-CN" sz="2400" dirty="0" err="1"/>
              <a:t>ver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 z = edge[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/>
              <a:t>            if(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[y] &gt;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[x] + z) {</a:t>
            </a:r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[y] =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[x] + z; </a:t>
            </a:r>
            <a:r>
              <a:rPr lang="en-US" altLang="zh-CN" sz="2400" dirty="0" err="1"/>
              <a:t>q.push</a:t>
            </a:r>
            <a:r>
              <a:rPr lang="en-US" altLang="zh-CN" sz="2400" dirty="0"/>
              <a:t>({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[y], y});</a:t>
            </a:r>
          </a:p>
          <a:p>
            <a:r>
              <a:rPr lang="en-US" altLang="zh-CN" sz="2400" dirty="0"/>
              <a:t>            }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A8EDC27-A4AC-4347-9B10-B59AE4C2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6037-34DE-49CA-A887-EF5F4E8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89FDE-80C4-49D5-A5B6-110DCB11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板子题</a:t>
            </a:r>
          </a:p>
        </p:txBody>
      </p:sp>
    </p:spTree>
    <p:extLst>
      <p:ext uri="{BB962C8B-B14F-4D97-AF65-F5344CB8AC3E}">
        <p14:creationId xmlns:p14="http://schemas.microsoft.com/office/powerpoint/2010/main" val="235888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D2F3991-5338-469A-9581-85CFB06017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2: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_1797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D2F3991-5338-469A-9581-85CFB0601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A0DB92-DAE3-45C9-8F1F-BDAA092E4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个点，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条边，每条边有权值。求一条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号点的路径，要求使得路径中的边权最小值最大。</a:t>
                </a:r>
                <a:endParaRPr lang="en-US" altLang="zh-CN" dirty="0"/>
              </a:p>
              <a:p>
                <a:r>
                  <a:rPr lang="zh-CN" altLang="en-US" dirty="0"/>
                  <a:t>思路：定义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号点路径边权最小值的最大值。</a:t>
                </a:r>
                <a:endParaRPr lang="en-US" altLang="zh-CN" dirty="0"/>
              </a:p>
              <a:p>
                <a:r>
                  <a:rPr lang="zh-CN" altLang="en-US" dirty="0"/>
                  <a:t>终点：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每次我们挑选边权最大的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zh-CN" altLang="en-US" dirty="0"/>
                  <a:t>进行迭代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我们每次都选取较大的边，保证了最小值较大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A0DB92-DAE3-45C9-8F1F-BDAA092E4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A645BE-C22F-407E-BA44-EE4E2D5244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2: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_1797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A645BE-C22F-407E-BA44-EE4E2D524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002E5-2DB0-47B9-BAD0-BEC5B6FCF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更新的时候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002E5-2DB0-47B9-BAD0-BEC5B6FCF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03225E3-8552-4819-A229-B5259907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23" y="1690688"/>
            <a:ext cx="6880194" cy="32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12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D948C6-D654-4CEB-8E75-369DB27A9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1.12: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的缺点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D948C6-D654-4CEB-8E75-369DB27A9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61A62-9AE9-4D52-AEE7-1E1A1C2EF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无法处理负权边</a:t>
                </a:r>
                <a:endParaRPr lang="en-US" altLang="zh-CN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采用的是贪心的思想，每次都寻找不在集合中的最短的边进行操作，且下一个操作后边权一定比最短边大，满足贪心条件。</a:t>
                </a:r>
                <a:endParaRPr lang="en-US" altLang="zh-CN" dirty="0"/>
              </a:p>
              <a:p>
                <a:r>
                  <a:rPr lang="zh-CN" altLang="en-US" dirty="0"/>
                  <a:t>当有了负权边后不满足贪心条件。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61A62-9AE9-4D52-AEE7-1E1A1C2EF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718F-AE8B-4A5F-84FE-88BCAA0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0:</a:t>
            </a:r>
            <a:r>
              <a:rPr lang="zh-CN" altLang="en-US" dirty="0"/>
              <a:t> 回顾与拓展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BCB01-344A-46B6-B2E0-B66298FF3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部分</a:t>
                </a:r>
                <a:endParaRPr lang="en-US" altLang="zh-CN" dirty="0"/>
              </a:p>
              <a:p>
                <a:r>
                  <a:rPr lang="en-US" altLang="zh-CN" dirty="0"/>
                  <a:t>1:</a:t>
                </a:r>
                <a:r>
                  <a:rPr lang="zh-CN" altLang="en-US" dirty="0"/>
                  <a:t> 树的重心</a:t>
                </a:r>
                <a:endParaRPr lang="en-US" altLang="zh-CN" dirty="0"/>
              </a:p>
              <a:p>
                <a:r>
                  <a:rPr lang="en-US" altLang="zh-CN" dirty="0"/>
                  <a:t>2:</a:t>
                </a:r>
                <a:r>
                  <a:rPr lang="zh-CN" altLang="en-US" dirty="0"/>
                  <a:t> 树的点分治</a:t>
                </a:r>
                <a:endParaRPr lang="en-US" altLang="zh-CN" dirty="0"/>
              </a:p>
              <a:p>
                <a:r>
                  <a:rPr lang="en-US" altLang="zh-CN" dirty="0"/>
                  <a:t>3: </a:t>
                </a:r>
                <a:r>
                  <a:rPr lang="zh-CN" altLang="en-US" dirty="0"/>
                  <a:t>树的直径</a:t>
                </a:r>
                <a:endParaRPr lang="en-US" altLang="zh-CN" dirty="0"/>
              </a:p>
              <a:p>
                <a:r>
                  <a:rPr lang="zh-CN" altLang="en-US" dirty="0"/>
                  <a:t>二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𝑏𝑓𝑠</m:t>
                    </m:r>
                  </m:oMath>
                </a14:m>
                <a:r>
                  <a:rPr lang="zh-CN" altLang="en-US" dirty="0"/>
                  <a:t>部分</a:t>
                </a:r>
                <a:endParaRPr lang="en-US" altLang="zh-CN" dirty="0"/>
              </a:p>
              <a:p>
                <a:r>
                  <a:rPr lang="en-US" altLang="zh-CN" dirty="0"/>
                  <a:t>4: </a:t>
                </a:r>
                <a:r>
                  <a:rPr lang="zh-CN" altLang="en-US" dirty="0"/>
                  <a:t>拓扑排序</a:t>
                </a:r>
                <a:endParaRPr lang="en-US" altLang="zh-CN" dirty="0"/>
              </a:p>
              <a:p>
                <a:r>
                  <a:rPr lang="en-US" altLang="zh-CN" dirty="0"/>
                  <a:t>5: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dirty="0"/>
                  <a:t>算法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短路，下节课介绍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BCB01-344A-46B6-B2E0-B66298FF3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1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5F40E7-C735-4BDD-AA83-8E6FB0BB52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1.13: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𝐵𝑒𝑙𝑙𝑚𝑎𝑛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𝐹𝑜𝑟𝑑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𝑆𝑃𝐹𝐴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5F40E7-C735-4BDD-AA83-8E6FB0BB5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A7D0E3-FAB7-4CDF-89C2-2E4E6290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𝐵𝑒𝑙𝑙𝑚𝑎𝑛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𝐹𝑜𝑟𝑑</m:t>
                    </m:r>
                  </m:oMath>
                </a14:m>
                <a:r>
                  <a:rPr lang="zh-CN" altLang="en-US" dirty="0"/>
                  <a:t>，扫描所有出边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&gt;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则更新直到没有更新操作发生，复杂度为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𝑆𝑃𝐹𝐴</m:t>
                    </m:r>
                  </m:oMath>
                </a14:m>
                <a:r>
                  <a:rPr lang="zh-CN" altLang="en-US" dirty="0"/>
                  <a:t>被称为“队列优化的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𝐵𝑒𝑙𝑙𝑚𝑎𝑛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𝐹𝑜𝑟𝑑</m:t>
                    </m:r>
                  </m:oMath>
                </a14:m>
                <a:r>
                  <a:rPr lang="zh-CN" altLang="en-US" dirty="0"/>
                  <a:t>算法”。</a:t>
                </a:r>
                <a:endParaRPr lang="en-US" altLang="zh-CN" dirty="0"/>
              </a:p>
              <a:p>
                <a:r>
                  <a:rPr lang="zh-CN" altLang="en-US" dirty="0"/>
                  <a:t>我们只对有可能更新的结点进行更新，这样就不用像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𝐵𝑒𝑙𝑙𝑚𝑎𝑛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𝐹𝑜𝑟𝑑</m:t>
                    </m:r>
                  </m:oMath>
                </a14:m>
                <a:r>
                  <a:rPr lang="zh-CN" altLang="en-US" dirty="0"/>
                  <a:t>每一次都更新。算法复杂度为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其中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为很小的常数。</a:t>
                </a:r>
                <a:endParaRPr lang="en-US" altLang="zh-CN" dirty="0"/>
              </a:p>
              <a:p>
                <a:r>
                  <a:rPr lang="zh-CN" altLang="en-US" dirty="0"/>
                  <a:t>在极端情况下会退化为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A7D0E3-FAB7-4CDF-89C2-2E4E6290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7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C5C76A-E031-41B8-AAF4-83C34D7FD9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题外话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如何卡掉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𝑆𝑃𝐹𝐴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C5C76A-E031-41B8-AAF4-83C34D7FD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C7BD07-63D6-44C7-8BBF-B57A62349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建立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的网格图，其中行数很少，列数很多</a:t>
                </a:r>
                <a:endParaRPr lang="en-US" altLang="zh-CN" dirty="0"/>
              </a:p>
              <a:p>
                <a:r>
                  <a:rPr lang="zh-CN" altLang="en-US" dirty="0"/>
                  <a:t>行与行之间的边权比较小，列与列之间的边权比较大。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C7BD07-63D6-44C7-8BBF-B57A62349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948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2D30B5-9E63-4083-9755-3B3DFE283D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1.13: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𝐵𝑒𝑙𝑙𝑚𝑎𝑛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𝐹𝑜𝑟𝑑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𝑆𝑃𝐹𝐴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2D30B5-9E63-4083-9755-3B3DFE283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22CBC-D6D5-402B-BB6A-9BAA30A75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𝑆𝑃𝐹𝐴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𝐵𝑒𝑙𝑙𝑚𝑎𝑛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𝐹𝑜𝑟𝑑</m:t>
                    </m:r>
                  </m:oMath>
                </a14:m>
                <a:r>
                  <a:rPr lang="zh-CN" altLang="en-US" dirty="0"/>
                  <a:t>能处理负权边</a:t>
                </a:r>
                <a:endParaRPr lang="en-US" altLang="zh-CN" dirty="0"/>
              </a:p>
              <a:p>
                <a:r>
                  <a:rPr lang="zh-CN" altLang="en-US" dirty="0"/>
                  <a:t>在下节课要讲的处理负环中也起着重要的作用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22CBC-D6D5-402B-BB6A-9BAA30A75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1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76EDBA5-E8BF-4877-928B-1ACE5E39D0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1.14: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76EDBA5-E8BF-4877-928B-1ACE5E3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508E79-88F6-4DCA-BACF-74DF84D63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r>
                  <a:rPr lang="zh-CN" altLang="en-US" dirty="0"/>
                  <a:t>不同于以上所讲的最短路算法，以上算法是求单源最短路径，即从起点出发到各个点的最短路，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r>
                  <a:rPr lang="zh-CN" altLang="en-US" dirty="0"/>
                  <a:t>求解的是任何一对点的最短路径，思想基于动态规划。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r>
                  <a:rPr lang="zh-CN" altLang="en-US" dirty="0"/>
                  <a:t>可以求解传递闭包，上节课也讲过了，本次练习题中也有，请大家自行体会。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508E79-88F6-4DCA-BACF-74DF84D63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7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421AB8-9129-4B05-9BE2-CB009829E7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3660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421AB8-9129-4B05-9BE2-CB009829E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468A-F567-4B8E-B089-EB2340055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r>
                  <a:rPr lang="zh-CN" altLang="en-US" dirty="0"/>
                  <a:t>求传递闭包例题。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头奶牛，给出点对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奶牛的能力值高于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奶牛，当我们知道一些点对后我们可以确定某个奶牛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的排名，题目给定若干点对，问能确定排名的奶牛数量。</a:t>
                </a:r>
                <a:endParaRPr lang="en-US" altLang="zh-CN" dirty="0"/>
              </a:p>
              <a:p>
                <a:r>
                  <a:rPr lang="zh-CN" altLang="en-US" dirty="0"/>
                  <a:t>思路：跑一边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𝐹𝑙𝑜𝑦𝑑</m:t>
                    </m:r>
                  </m:oMath>
                </a14:m>
                <a:r>
                  <a:rPr lang="zh-CN" altLang="en-US" dirty="0"/>
                  <a:t>求传递闭包，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强，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强。若某只奶牛比他强的与比他弱的加起来等于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，那么这头奶牛的排位就能确定了。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468A-F567-4B8E-B089-EB2340055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68B4-45E6-4B73-AD4F-92CB2570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1.21:</a:t>
            </a:r>
            <a:r>
              <a:rPr lang="zh-CN" altLang="en-US" dirty="0"/>
              <a:t> 次短路问题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FDB76-99B9-442D-BA17-32D799458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𝑑𝑖𝑗𝑘𝑠𝑡𝑟𝑎</m:t>
                    </m:r>
                  </m:oMath>
                </a14:m>
                <a:r>
                  <a:rPr lang="zh-CN" altLang="en-US" dirty="0"/>
                  <a:t>求解次短路要用两个数组分别保存最短路径和次短路径，遍历图时，也要分别记录该点是否被访问过。</a:t>
                </a:r>
                <a:endParaRPr lang="en-US" altLang="zh-CN" dirty="0"/>
              </a:p>
              <a:p>
                <a:r>
                  <a:rPr lang="zh-CN" altLang="en-US" dirty="0"/>
                  <a:t>每次找到比当前最短路还短的路径，将当前最短路的值赋给次短路，将更小值赋给最短路。</a:t>
                </a:r>
                <a:endParaRPr lang="en-US" altLang="zh-CN" dirty="0"/>
              </a:p>
              <a:p>
                <a:r>
                  <a:rPr lang="zh-CN" altLang="en-US" dirty="0"/>
                  <a:t>找到大于当前最短路且小于当前次短路时，将其赋给次短路。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FDB76-99B9-442D-BA17-32D799458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5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1D798-BA9A-45AD-8A52-12E9B626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1.31: 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短路问题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191C9-B27D-47F4-93F5-CD4F95D7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讲第</a:t>
            </a:r>
            <a:r>
              <a:rPr lang="en-US" altLang="zh-CN" dirty="0"/>
              <a:t>k</a:t>
            </a:r>
            <a:r>
              <a:rPr lang="zh-CN" altLang="en-US" dirty="0"/>
              <a:t>短路问题要先了解一个知识点：广搜变形。</a:t>
            </a:r>
            <a:endParaRPr lang="en-US" altLang="zh-CN" dirty="0"/>
          </a:p>
          <a:p>
            <a:r>
              <a:rPr lang="zh-CN" altLang="en-US" dirty="0"/>
              <a:t>然后这个我们下节课再看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968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A55F-267A-497E-BD3A-EBCF6906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2:</a:t>
            </a:r>
            <a:r>
              <a:rPr lang="zh-CN" altLang="en-US" dirty="0"/>
              <a:t> 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6CF71-AF5F-4D18-8C52-8646C1D5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定理：任意一棵最小生成树一定包含无向图中权值最小的边。</a:t>
            </a:r>
            <a:endParaRPr lang="en-US" altLang="zh-CN" dirty="0"/>
          </a:p>
          <a:p>
            <a:r>
              <a:rPr lang="zh-CN" altLang="en-US" dirty="0"/>
              <a:t>基于此我们得出</a:t>
            </a:r>
            <a:r>
              <a:rPr lang="en-US" altLang="zh-CN" dirty="0"/>
              <a:t>Kruskal</a:t>
            </a:r>
            <a:r>
              <a:rPr lang="zh-CN" altLang="en-US" dirty="0"/>
              <a:t>和</a:t>
            </a:r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Kruskal</a:t>
            </a:r>
            <a:r>
              <a:rPr lang="zh-CN" altLang="en-US" dirty="0"/>
              <a:t>总是维护最小生成森林</a:t>
            </a:r>
            <a:endParaRPr lang="en-US" altLang="zh-CN" dirty="0"/>
          </a:p>
          <a:p>
            <a:r>
              <a:rPr lang="en-US" altLang="zh-CN" dirty="0"/>
              <a:t>Prim</a:t>
            </a:r>
            <a:r>
              <a:rPr lang="zh-CN" altLang="en-US" dirty="0"/>
              <a:t>总是维护最小生成树的一部分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790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05F8402-0D12-4A90-B0BC-ECF965EBA5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_1287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05F8402-0D12-4A90-B0BC-ECF965EBA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51343-C839-40CD-B3B3-722AFE0A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板子题</a:t>
            </a:r>
          </a:p>
        </p:txBody>
      </p:sp>
    </p:spTree>
    <p:extLst>
      <p:ext uri="{BB962C8B-B14F-4D97-AF65-F5344CB8AC3E}">
        <p14:creationId xmlns:p14="http://schemas.microsoft.com/office/powerpoint/2010/main" val="4285889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92B487-CDC0-47D5-A29C-4F76D45648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2: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_3026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92B487-CDC0-47D5-A29C-4F76D4564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9C42-CDE3-4801-8258-2A185F3D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给定一张二维地图，一些起点和终点，问从起点走到终点最短走多少步</a:t>
            </a:r>
            <a:r>
              <a:rPr lang="en-US" altLang="zh-CN" dirty="0"/>
              <a:t>(</a:t>
            </a:r>
            <a:r>
              <a:rPr lang="zh-CN" altLang="en-US" dirty="0"/>
              <a:t>走过再回来不重复计数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比如样例，</a:t>
            </a:r>
            <a:r>
              <a:rPr lang="en-US" altLang="zh-CN" dirty="0"/>
              <a:t>S</a:t>
            </a:r>
            <a:r>
              <a:rPr lang="zh-CN" altLang="en-US" dirty="0"/>
              <a:t>可以向上走两步到第一个</a:t>
            </a:r>
            <a:r>
              <a:rPr lang="en-US" altLang="zh-CN" dirty="0"/>
              <a:t>A</a:t>
            </a:r>
            <a:r>
              <a:rPr lang="zh-CN" altLang="en-US" dirty="0"/>
              <a:t>，向右走</a:t>
            </a:r>
            <a:endParaRPr lang="en-US" altLang="zh-CN" dirty="0"/>
          </a:p>
          <a:p>
            <a:r>
              <a:rPr lang="zh-CN" altLang="en-US" dirty="0"/>
              <a:t>两格在向上走两格到第二个</a:t>
            </a:r>
            <a:r>
              <a:rPr lang="en-US" altLang="zh-CN" dirty="0"/>
              <a:t>A…</a:t>
            </a:r>
          </a:p>
          <a:p>
            <a:r>
              <a:rPr lang="zh-CN" altLang="en-US" strike="sngStrike" dirty="0"/>
              <a:t>这是一个最小生成树的题目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E883E5-7458-400C-B52F-964EC1DA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47" y="2911539"/>
            <a:ext cx="163082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6E27C-188B-4DFA-885C-824585D9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0.1:</a:t>
            </a:r>
            <a:r>
              <a:rPr lang="zh-CN" altLang="en-US" dirty="0"/>
              <a:t> 树的重心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4E1DB8-2460-4F08-9A45-BFA6B1CD0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重心定义：重心是指树中的一个结点，如果将这个点删除后，剩余各个连通块中点数的最大值最小，那么这个节点被称为树的重心。</a:t>
                </a:r>
                <a:endParaRPr lang="en-US" altLang="zh-CN" dirty="0"/>
              </a:p>
              <a:p>
                <a:r>
                  <a:rPr lang="zh-CN" altLang="en-US" dirty="0"/>
                  <a:t>可以通过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来查找树的重心，并统计出最大子树的最小值。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4E1DB8-2460-4F08-9A45-BFA6B1CD0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0A9ED3F-A4B4-44EE-83B8-ED9C48DE4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2: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_3026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0A9ED3F-A4B4-44EE-83B8-ED9C48DE4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A44-D8F0-48E0-872F-078700B5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这题主要是如何建图，我们取两两相邻的结点的距离，建图，后取最小生成树就是答案。</a:t>
            </a:r>
          </a:p>
        </p:txBody>
      </p:sp>
    </p:spTree>
    <p:extLst>
      <p:ext uri="{BB962C8B-B14F-4D97-AF65-F5344CB8AC3E}">
        <p14:creationId xmlns:p14="http://schemas.microsoft.com/office/powerpoint/2010/main" val="888368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468C5-D443-484E-A909-B8DEDE47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2.1:</a:t>
            </a:r>
            <a:r>
              <a:rPr lang="zh-CN" altLang="en-US" dirty="0"/>
              <a:t> 次小生成树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7C0E-1A7A-4C5B-BDD0-1FC55D86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下节课讲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4973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EED69FC-51D5-409D-92E6-C031B4728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EED69FC-51D5-409D-92E6-C031B4728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C19FC-A1FF-49DB-A53F-25BD2C0EE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𝐿𝑒𝑎𝑠𝑡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𝐶𝑜𝑚𝑚𝑜𝑛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𝐴𝑛𝑐𝑒𝑠𝑡𝑜𝑟𝑠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，即最近公共祖先，是指在有根树中，找出某两个结点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最近的公共祖先。</a:t>
                </a:r>
                <a:endParaRPr lang="en-US" altLang="zh-CN" dirty="0"/>
              </a:p>
              <a:p>
                <a:r>
                  <a:rPr lang="zh-CN" altLang="en-US" dirty="0"/>
                  <a:t>举个栗子</a:t>
                </a:r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</a:p>
              <a:p>
                <a:r>
                  <a:rPr lang="en-US" altLang="zh-CN" dirty="0"/>
                  <a:t>G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C19FC-A1FF-49DB-A53F-25BD2C0EE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233935-F2CE-4AF2-9914-690106685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4196"/>
            <a:ext cx="5022899" cy="31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7B8652-9198-4EAB-8F3A-4B539EF986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7B8652-9198-4EAB-8F3A-4B539EF9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65943-E5A2-4561-8306-B5498F720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算法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暴力算法：对于每一次询问，我们让第一个点一步一步往上爬，并标记爬过的路线。然后让第二个点开始一步一步往上爬，当第一次遇到标记的时候，就找到了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复杂度最坏为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为树的深度，当面对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次询问时，复杂度为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665943-E5A2-4561-8306-B5498F720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ACAFCB1-148A-4EF9-B6A5-9A345979A8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ACAFCB1-148A-4EF9-B6A5-9A345979A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BC4B49-A106-4853-8343-6716E8E8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b="1" dirty="0"/>
                  <a:t>算法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倍增算法：倍增就是以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为倍数进行增长，每次爬</a:t>
                </a:r>
                <a:r>
                  <a:rPr lang="en-US" altLang="zh-CN" dirty="0"/>
                  <a:t>1,2,4,8,16...</a:t>
                </a:r>
                <a:r>
                  <a:rPr lang="zh-CN" altLang="en-US" dirty="0"/>
                  <a:t>步。</a:t>
                </a:r>
                <a:endParaRPr lang="en-US" altLang="zh-CN" dirty="0"/>
              </a:p>
              <a:p>
                <a:r>
                  <a:rPr lang="zh-CN" altLang="en-US" dirty="0"/>
                  <a:t>这里不是从小向大爬，而是从大往小爬</a:t>
                </a:r>
                <a:endParaRPr lang="en-US" altLang="zh-CN" dirty="0"/>
              </a:p>
              <a:p>
                <a:r>
                  <a:rPr lang="zh-CN" altLang="en-US" dirty="0"/>
                  <a:t>举个栗子：</a:t>
                </a:r>
                <a:endParaRPr lang="en-US" altLang="zh-CN" dirty="0"/>
              </a:p>
              <a:p>
                <a:r>
                  <a:rPr lang="zh-CN" altLang="en-US" dirty="0"/>
                  <a:t>比如说我们要到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这个位置，我们从小往大就是</a:t>
                </a:r>
                <a:r>
                  <a:rPr lang="en-US" altLang="zh-CN" dirty="0"/>
                  <a:t>1+2+4</a:t>
                </a:r>
                <a:r>
                  <a:rPr lang="zh-CN" altLang="en-US" dirty="0"/>
                  <a:t>，到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发现超了，我们还得把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回溯掉。但是如果从大往小我们可以</a:t>
                </a:r>
                <a:r>
                  <a:rPr lang="en-US" altLang="zh-CN" dirty="0"/>
                  <a:t>4+2</a:t>
                </a:r>
                <a:r>
                  <a:rPr lang="zh-CN" altLang="en-US" dirty="0"/>
                  <a:t>发现过了，就可以直接取消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这一步走</a:t>
                </a:r>
                <a:r>
                  <a:rPr lang="en-US" altLang="zh-CN" dirty="0"/>
                  <a:t>4+1</a:t>
                </a:r>
                <a:r>
                  <a:rPr lang="zh-CN" altLang="en-US" dirty="0"/>
                  <a:t>就到达了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想要实现这个算法，我们要先预处理出每个结点的第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r>
                  <a:rPr lang="zh-CN" altLang="en-US" dirty="0"/>
                  <a:t>级祖先，其中</a:t>
                </a:r>
                <a:r>
                  <a:rPr lang="en-US" altLang="zh-CN" dirty="0"/>
                  <a:t>depth</a:t>
                </a:r>
                <a:r>
                  <a:rPr lang="zh-CN" altLang="en-US" dirty="0"/>
                  <a:t>表示每个节点的深度，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表示结点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zh-CN" altLang="en-US" dirty="0"/>
                  <a:t>级祖先。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BC4B49-A106-4853-8343-6716E8E8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B79FCA-F628-4C75-AD0D-C7B6904C98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B79FCA-F628-4C75-AD0D-C7B6904C9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1962A-7715-4961-AD86-C15A45F1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预处理完毕后，我</a:t>
            </a:r>
            <a:endParaRPr lang="en-US" altLang="zh-CN" dirty="0"/>
          </a:p>
          <a:p>
            <a:r>
              <a:rPr lang="zh-CN" altLang="en-US" dirty="0"/>
              <a:t>们就可以去找他的</a:t>
            </a:r>
            <a:endParaRPr lang="en-US" altLang="zh-CN" dirty="0"/>
          </a:p>
          <a:p>
            <a:r>
              <a:rPr lang="en-US" altLang="zh-CN" dirty="0"/>
              <a:t>LCA</a:t>
            </a:r>
            <a:r>
              <a:rPr lang="zh-CN" altLang="en-US" dirty="0"/>
              <a:t>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D67635-F1C3-421C-A31D-E104419C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652" y="1825625"/>
            <a:ext cx="7515706" cy="30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1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F68DB5-E8BF-47B7-95D4-4AB50E3C0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F68DB5-E8BF-47B7-95D4-4AB50E3C0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37B5A-A9ED-407A-8306-847F2F2A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我们先把两</a:t>
            </a:r>
            <a:endParaRPr lang="en-US" altLang="zh-CN" dirty="0"/>
          </a:p>
          <a:p>
            <a:r>
              <a:rPr lang="zh-CN" altLang="en-US" dirty="0"/>
              <a:t>个点爬到相</a:t>
            </a:r>
            <a:endParaRPr lang="en-US" altLang="zh-CN" dirty="0"/>
          </a:p>
          <a:p>
            <a:r>
              <a:rPr lang="zh-CN" altLang="en-US" dirty="0"/>
              <a:t>同的高度，</a:t>
            </a:r>
            <a:endParaRPr lang="en-US" altLang="zh-CN" dirty="0"/>
          </a:p>
          <a:p>
            <a:r>
              <a:rPr lang="zh-CN" altLang="en-US" dirty="0"/>
              <a:t>然后再统一</a:t>
            </a:r>
            <a:endParaRPr lang="en-US" altLang="zh-CN" dirty="0"/>
          </a:p>
          <a:p>
            <a:r>
              <a:rPr lang="zh-CN" altLang="en-US" dirty="0"/>
              <a:t>向上爬。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F6ACB-5C7E-4A75-B1ED-929D3C19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16" y="1825625"/>
            <a:ext cx="7412159" cy="40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63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470BD09-62F2-4FD0-8ED9-AB3CDE3D73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470BD09-62F2-4FD0-8ED9-AB3CDE3D7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4DDD4E-1FFC-4C4E-959F-4BB3C7D2B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预处理时间复杂度为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，每次查询复杂度为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，总时间复杂度为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4DDD4E-1FFC-4C4E-959F-4BB3C7D2B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03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1A1E81-A3C5-4423-9590-20BE04013A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1A1E81-A3C5-4423-9590-20BE04013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CCFED-B1E2-4387-A898-434DB9B48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我们刚刚讲的算法是在线的算法，当遇到离线询问的时候，我们采用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𝑡𝑎𝑟𝑗𝑎𝑛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算法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：离线的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𝑡𝑎𝑟𝑗𝑎𝑛</m:t>
                    </m:r>
                  </m:oMath>
                </a14:m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r>
                  <a:rPr lang="zh-CN" altLang="en-US" dirty="0"/>
                  <a:t>这种算法基于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并查集实现的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CCFED-B1E2-4387-A898-434DB9B48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0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B9ED83-9BF1-4566-830B-4C9957BF0A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B9ED83-9BF1-4566-830B-4C9957BF0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DCEF5-A6E2-4366-97DA-65D8AB4B5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：从根结点开始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：遍历该点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的所有子节点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并标记子节点已经被访问过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还有</m:t>
                    </m:r>
                  </m:oMath>
                </a14:m>
                <a:r>
                  <a:rPr lang="zh-CN" altLang="en-US" dirty="0"/>
                  <a:t>子节点，返回第二步</a:t>
                </a:r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：合并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上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：寻到当前点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有询问关系的点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已经被访问过了，则可以确定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的最近公共祖先为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被合并到的父亲节点。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合并操作，并查集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DCEF5-A6E2-4366-97DA-65D8AB4B5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1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29B3-48DF-4121-BFFE-FDC013CA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B7F3C-A98F-442A-935B-3B91567C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1:</a:t>
            </a:r>
            <a:r>
              <a:rPr lang="zh-CN" altLang="en-US" dirty="0"/>
              <a:t> 树中所有点到某个点的距离和中，到重心的距离和是最小的；如果有两个重心，那么他们的距离和一样。</a:t>
            </a:r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 dirty="0"/>
              <a:t> 把两个树通过一条边相连得到一个新的树，那么新的树重心在连接原来两个树的重心的路径上。</a:t>
            </a:r>
            <a:endParaRPr lang="en-US" altLang="zh-CN" dirty="0"/>
          </a:p>
          <a:p>
            <a:r>
              <a:rPr lang="en-US" altLang="zh-CN" dirty="0"/>
              <a:t>3:</a:t>
            </a:r>
            <a:r>
              <a:rPr lang="zh-CN" altLang="en-US" dirty="0"/>
              <a:t> 把一个树添加或删除一个叶子，那么他的重心最多移动一条边的距离。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7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BE607EC-2568-48DA-BF5D-5346B2D1CB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BE607EC-2568-48DA-BF5D-5346B2D1C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1E2DC-FF75-4035-866A-1AF06E13A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这个比较抽象，所以来模拟一下</a:t>
                </a:r>
                <a:endParaRPr lang="en-US" altLang="zh-CN" dirty="0"/>
              </a:p>
              <a:p>
                <a:r>
                  <a:rPr lang="zh-CN" altLang="en-US" dirty="0"/>
                  <a:t>给定一棵树长这样→</a:t>
                </a:r>
                <a:endParaRPr lang="en-US" altLang="zh-CN" dirty="0"/>
              </a:p>
              <a:p>
                <a:r>
                  <a:rPr lang="zh-CN" altLang="en-US" dirty="0"/>
                  <a:t>我们的询问是：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(9, 8)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𝐿𝑐𝑎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(4, 6)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(7, 5)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𝐿𝑐𝑎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(5, 3)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初始化并查集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1E2DC-FF75-4035-866A-1AF06E13A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2BFFFAA-9645-4ED1-A62F-85B0133E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24" y="1689240"/>
            <a:ext cx="3438617" cy="46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1F6F5-4214-4103-84FE-F66E218DD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从根节点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往下搜到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到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，我们此时发现</a:t>
                </a:r>
                <a:endParaRPr lang="en-US" altLang="zh-CN" dirty="0"/>
              </a:p>
              <a:p>
                <a:r>
                  <a:rPr lang="zh-CN" altLang="en-US" dirty="0"/>
                  <a:t>询问有问</a:t>
                </a:r>
                <a:r>
                  <a:rPr lang="en-US" altLang="zh-CN" dirty="0"/>
                  <a:t>4,6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但此时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(6)=0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所以不做任何操作。</a:t>
                </a:r>
                <a:endParaRPr lang="en-US" altLang="zh-CN" dirty="0"/>
              </a:p>
              <a:p>
                <a:r>
                  <a:rPr lang="zh-CN" altLang="en-US" dirty="0"/>
                  <a:t>此时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没有子节点了</a:t>
                </a:r>
                <a:endParaRPr lang="en-US" altLang="zh-CN" dirty="0"/>
              </a:p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合并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(4)=2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1F6F5-4214-4103-84FE-F66E218DD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1AD4AAC-5E16-46B3-A4DD-296A5886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23" y="1690688"/>
            <a:ext cx="6808432" cy="37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1F6F5-4214-4103-84FE-F66E218D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接着搜</a:t>
            </a:r>
            <a:r>
              <a:rPr lang="en-US" altLang="zh-CN" dirty="0"/>
              <a:t>5</a:t>
            </a:r>
            <a:r>
              <a:rPr lang="zh-CN" altLang="en-US" dirty="0"/>
              <a:t>，然后递归</a:t>
            </a:r>
            <a:endParaRPr lang="en-US" altLang="zh-CN" dirty="0"/>
          </a:p>
          <a:p>
            <a:r>
              <a:rPr lang="zh-CN" altLang="en-US" dirty="0"/>
              <a:t>到</a:t>
            </a:r>
            <a:r>
              <a:rPr lang="en-US" altLang="zh-CN" dirty="0"/>
              <a:t>7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，询问中有问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是多少，但</a:t>
            </a:r>
            <a:endParaRPr lang="en-US" altLang="zh-CN" dirty="0"/>
          </a:p>
          <a:p>
            <a:r>
              <a:rPr lang="en-US" altLang="zh-CN" dirty="0"/>
              <a:t>v(9)=0,</a:t>
            </a:r>
            <a:r>
              <a:rPr lang="zh-CN" altLang="en-US" dirty="0"/>
              <a:t>不做处理。</a:t>
            </a:r>
            <a:endParaRPr lang="en-US" altLang="zh-CN" dirty="0"/>
          </a:p>
          <a:p>
            <a:r>
              <a:rPr lang="zh-CN" altLang="en-US" dirty="0"/>
              <a:t>然后回溯同时</a:t>
            </a:r>
            <a:r>
              <a:rPr lang="en-US" altLang="zh-CN" dirty="0"/>
              <a:t>fa(9)=7</a:t>
            </a:r>
          </a:p>
          <a:p>
            <a:r>
              <a:rPr lang="en-US" altLang="zh-CN" dirty="0"/>
              <a:t>v(9)=1</a:t>
            </a:r>
            <a:r>
              <a:rPr lang="zh-CN" altLang="en-US" dirty="0"/>
              <a:t>，然后看</a:t>
            </a:r>
            <a:r>
              <a:rPr lang="en-US" altLang="zh-CN" dirty="0"/>
              <a:t>7</a:t>
            </a:r>
            <a:r>
              <a:rPr lang="zh-CN" altLang="en-US" dirty="0"/>
              <a:t>，询</a:t>
            </a:r>
            <a:endParaRPr lang="en-US" altLang="zh-CN" dirty="0"/>
          </a:p>
          <a:p>
            <a:r>
              <a:rPr lang="zh-CN" altLang="en-US" dirty="0"/>
              <a:t>问中有问</a:t>
            </a:r>
            <a:r>
              <a:rPr lang="en-US" altLang="zh-CN" dirty="0"/>
              <a:t>7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多少，但此时</a:t>
            </a:r>
            <a:r>
              <a:rPr lang="en-US" altLang="zh-CN" dirty="0"/>
              <a:t>v(5)=0</a:t>
            </a:r>
            <a:r>
              <a:rPr lang="zh-CN" altLang="en-US" dirty="0"/>
              <a:t>不做处理。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D4AAC-5E16-46B3-A4DD-296A5886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23" y="1690688"/>
            <a:ext cx="6808432" cy="37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1F6F5-4214-4103-84FE-F66E218DD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回溯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，此时合并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(7)=5,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(7)=1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从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再搜到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询问中有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/>
                  <a:t>，此时</a:t>
                </a:r>
                <a:endParaRPr lang="en-US" altLang="zh-CN" dirty="0"/>
              </a:p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(9)=1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于是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8,9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𝑓𝑖𝑛𝑑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我们此时得到了第一</a:t>
                </a:r>
                <a:endParaRPr lang="en-US" altLang="zh-CN" dirty="0"/>
              </a:p>
              <a:p>
                <a:r>
                  <a:rPr lang="zh-CN" altLang="en-US" dirty="0"/>
                  <a:t>个答案。然后回溯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同时合并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(8)=5,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(8)=1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1F6F5-4214-4103-84FE-F66E218DD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1AD4AAC-5E16-46B3-A4DD-296A5886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23" y="1690688"/>
            <a:ext cx="6808432" cy="37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A168F1-8751-4C03-8D87-DA80EF3A2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1F6F5-4214-4103-84FE-F66E218DD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再看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，询问中有问</a:t>
                </a:r>
                <a:r>
                  <a:rPr lang="en-US" altLang="zh-CN" dirty="0"/>
                  <a:t>5</a:t>
                </a:r>
              </a:p>
              <a:p>
                <a:r>
                  <a:rPr lang="zh-CN" altLang="en-US" dirty="0"/>
                  <a:t>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/>
                  <a:t>是多少，此</a:t>
                </a:r>
                <a:endParaRPr lang="en-US" altLang="zh-CN" dirty="0"/>
              </a:p>
              <a:p>
                <a:r>
                  <a:rPr lang="zh-CN" altLang="en-US" dirty="0"/>
                  <a:t>时</a:t>
                </a:r>
                <a:r>
                  <a:rPr lang="en-US" altLang="zh-CN" dirty="0"/>
                  <a:t>v(7)=1</a:t>
                </a:r>
                <a:r>
                  <a:rPr lang="zh-CN" altLang="en-US" dirty="0"/>
                  <a:t>，可以操作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5,7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𝑓𝑖𝑛𝑑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紧接着将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(5)=1,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(5)=2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以此类推。</a:t>
                </a:r>
                <a:endParaRPr lang="en-US" altLang="zh-CN" dirty="0"/>
              </a:p>
              <a:p>
                <a:r>
                  <a:rPr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1F6F5-4214-4103-84FE-F66E218DD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1AD4AAC-5E16-46B3-A4DD-296A5886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23" y="1690688"/>
            <a:ext cx="6808432" cy="37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21FEC8-A09B-42B3-9C4F-8619527D0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21FEC8-A09B-42B3-9C4F-8619527D0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2243B-B2BB-4202-BE27-C4FACC00E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经过此次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我们便得出了所有答案。同时对于每个点我们只需要遍历一次，所以遍历的复杂度是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，询问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次，复杂度为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总的时间复杂度是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相较于树上倍增的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优秀</m:t>
                    </m:r>
                  </m:oMath>
                </a14:m>
                <a:r>
                  <a:rPr lang="zh-CN" altLang="en-US" dirty="0"/>
                  <a:t>一些。</a:t>
                </a:r>
                <a:endParaRPr lang="en-US" altLang="zh-CN" dirty="0"/>
              </a:p>
              <a:p>
                <a:r>
                  <a:rPr lang="zh-CN" altLang="en-US" sz="1400" strike="sngStrike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虽然结论在这了，但是我特地去跑了一下，结果</a:t>
                </a:r>
                <a:r>
                  <a:rPr lang="en-US" altLang="zh-CN" sz="1400" strike="sngStrike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tarjan</a:t>
                </a:r>
                <a:r>
                  <a:rPr lang="zh-CN" altLang="en-US" sz="1400" strike="sngStrike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和树上倍增差不多，可能是我</a:t>
                </a:r>
                <a:r>
                  <a:rPr lang="en-US" altLang="zh-CN" sz="1400" strike="sngStrike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tarjan</a:t>
                </a:r>
                <a:r>
                  <a:rPr lang="zh-CN" altLang="en-US" sz="1400" strike="sngStrike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用了</a:t>
                </a:r>
                <a:r>
                  <a:rPr lang="en-US" altLang="zh-CN" sz="1400" strike="sngStrike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vector</a:t>
                </a:r>
                <a:r>
                  <a:rPr lang="zh-CN" altLang="en-US" sz="1400" strike="sngStrike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Wingdings" panose="05000000000000000000" pitchFamily="2" charset="2"/>
                  </a:rPr>
                  <a:t>保存了询问吧</a:t>
                </a:r>
                <a:endParaRPr lang="zh-CN" altLang="en-US" sz="1400" strike="sngStrike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2243B-B2BB-4202-BE27-C4FACC00E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432AE0-8A7B-4779-87A8-B997385E28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3.1: </a:t>
                </a: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6432AE0-8A7B-4779-87A8-B997385E2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306B9B-B6F7-4C56-BB9F-F0032DB9E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𝑒𝑟𝑔𝑒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𝑑𝑖𝑠</m:t>
                    </m:r>
                  </m:oMath>
                </a14:m>
                <a:r>
                  <a:rPr lang="zh-CN" altLang="en-US" dirty="0"/>
                  <a:t>是并查集</a:t>
                </a:r>
                <a:endParaRPr lang="en-US" altLang="zh-CN" dirty="0"/>
              </a:p>
              <a:p>
                <a:r>
                  <a:rPr lang="zh-CN" altLang="en-US" dirty="0"/>
                  <a:t>的合并操作。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𝑓𝑎</m:t>
                    </m:r>
                  </m:oMath>
                </a14:m>
                <a:r>
                  <a:rPr lang="zh-CN" altLang="en-US" dirty="0"/>
                  <a:t>是寻找父节点</a:t>
                </a:r>
                <a:endParaRPr lang="en-US" altLang="zh-CN" dirty="0"/>
              </a:p>
              <a:p>
                <a:r>
                  <a:rPr lang="zh-CN" altLang="en-US" dirty="0"/>
                  <a:t>操作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306B9B-B6F7-4C56-BB9F-F0032DB9E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C9C6397-AA52-4E9B-BE1B-E95C26B06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306" y="1974198"/>
            <a:ext cx="778069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1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C7E3-BBD9-4EB3-B002-3C858EBC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3.1:</a:t>
            </a:r>
            <a:r>
              <a:rPr lang="zh-CN" altLang="en-US" dirty="0"/>
              <a:t> 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852551-BA7C-4349-A635-C3176F588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：暴力做法：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一般不会用的</a:t>
                </a:r>
                <a:endParaRPr lang="en-US" altLang="zh-CN" dirty="0"/>
              </a:p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：树上倍增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，在线算法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算法</a:t>
                </a:r>
                <a:r>
                  <a:rPr lang="en-US" altLang="zh-CN" dirty="0">
                    <a:sym typeface="Wingdings" panose="05000000000000000000" pitchFamily="2" charset="2"/>
                  </a:rPr>
                  <a:t>3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𝑙𝑐𝑎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的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𝑡𝑎𝑟𝑗𝑎𝑛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，离线算法</a:t>
                </a:r>
                <a:endParaRPr lang="en-US" altLang="zh-C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852551-BA7C-4349-A635-C3176F588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6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1DE61-375D-45B3-A762-C8844F83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3.2:</a:t>
            </a:r>
            <a:r>
              <a:rPr lang="zh-CN" altLang="en-US" dirty="0"/>
              <a:t> 例题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hdu_2586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26BA8-F30B-4BB4-A0F3-BB3743F95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给定一棵树有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个点，问任意两点之间的距离。其中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最大取到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，且有十个测试样例。</a:t>
                </a:r>
                <a:endParaRPr lang="en-US" altLang="zh-CN" dirty="0"/>
              </a:p>
              <a:p>
                <a:r>
                  <a:rPr lang="zh-CN" altLang="en-US" dirty="0"/>
                  <a:t>对于一棵树，两点之间的距离可以这么算</a:t>
                </a:r>
                <a:endParaRPr lang="en-US" altLang="zh-CN" dirty="0"/>
              </a:p>
              <a:p>
                <a:r>
                  <a:rPr lang="zh-CN" altLang="en-US" dirty="0"/>
                  <a:t>任取一点为根节点，预处理阶段求出任意点到根节点的距离</a:t>
                </a:r>
                <a:endParaRPr lang="en-US" altLang="zh-CN" dirty="0"/>
              </a:p>
              <a:p>
                <a:r>
                  <a:rPr lang="zh-CN" altLang="en-US" dirty="0"/>
                  <a:t>那么两点之间的距离就是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)−2∗(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26BA8-F30B-4BB4-A0F3-BB3743F95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0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CC051C8-436E-442B-A6FF-632E467B0A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:r>
                  <a:rPr lang="en-US" altLang="zh-CN" dirty="0"/>
                  <a:t>1,2: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_1655,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_3107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CC051C8-436E-442B-A6FF-632E467B0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15FC8-BFA8-479F-8D6A-850EE695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两道模板题，接下来来看树的重心的应用。</a:t>
            </a:r>
          </a:p>
        </p:txBody>
      </p:sp>
    </p:spTree>
    <p:extLst>
      <p:ext uri="{BB962C8B-B14F-4D97-AF65-F5344CB8AC3E}">
        <p14:creationId xmlns:p14="http://schemas.microsoft.com/office/powerpoint/2010/main" val="2983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5E34-9C35-4D08-8454-CE185CD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0.2: </a:t>
            </a:r>
            <a:r>
              <a:rPr lang="zh-CN" altLang="en-US" dirty="0"/>
              <a:t>点分治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61F97-B7BA-4A32-80B2-31871EC1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在一棵树上，对具有某些限定条件的路径静态地进行统计的算法。是处理树上路径一个极好的工具。</a:t>
            </a:r>
            <a:endParaRPr lang="en-US" altLang="zh-CN" dirty="0"/>
          </a:p>
          <a:p>
            <a:r>
              <a:rPr lang="zh-CN" altLang="en-US" dirty="0"/>
              <a:t>基本思想</a:t>
            </a:r>
            <a:r>
              <a:rPr lang="en-US" altLang="zh-CN" dirty="0"/>
              <a:t>: </a:t>
            </a:r>
            <a:r>
              <a:rPr lang="zh-CN" altLang="en-US" dirty="0"/>
              <a:t>基于树上的结点进行分治，对树上的节点拆开其实也是对树的拆开。</a:t>
            </a:r>
            <a:endParaRPr lang="en-US" altLang="zh-CN" dirty="0"/>
          </a:p>
          <a:p>
            <a:r>
              <a:rPr lang="zh-CN" altLang="en-US" dirty="0"/>
              <a:t>本质上是将一棵树拆分成几棵子树处理，并不断递归</a:t>
            </a:r>
            <a:endParaRPr lang="en-US" altLang="zh-CN" dirty="0"/>
          </a:p>
          <a:p>
            <a:r>
              <a:rPr lang="zh-CN" altLang="en-US" dirty="0"/>
              <a:t>分治点的选择</a:t>
            </a:r>
            <a:endParaRPr lang="en-US" altLang="zh-CN" dirty="0"/>
          </a:p>
          <a:p>
            <a:pPr lvl="1"/>
            <a:r>
              <a:rPr lang="zh-CN" altLang="en-US" dirty="0"/>
              <a:t>重心！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82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4A39-5773-4425-A5C1-8D9BE61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0.2:</a:t>
            </a:r>
            <a:r>
              <a:rPr lang="zh-CN" altLang="en-US" dirty="0"/>
              <a:t> 点分治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9BD14-237F-41EA-B9B1-EF444A8C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为什么选择重心作为分治点？</a:t>
            </a:r>
            <a:endParaRPr lang="en-US" altLang="zh-CN" dirty="0"/>
          </a:p>
          <a:p>
            <a:r>
              <a:rPr lang="zh-CN" altLang="en-US" dirty="0"/>
              <a:t>看接下来的例题。</a:t>
            </a:r>
          </a:p>
        </p:txBody>
      </p:sp>
    </p:spTree>
    <p:extLst>
      <p:ext uri="{BB962C8B-B14F-4D97-AF65-F5344CB8AC3E}">
        <p14:creationId xmlns:p14="http://schemas.microsoft.com/office/powerpoint/2010/main" val="33472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4357</Words>
  <Application>Microsoft Office PowerPoint</Application>
  <PresentationFormat>宽屏</PresentationFormat>
  <Paragraphs>339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3" baseType="lpstr">
      <vt:lpstr>等线</vt:lpstr>
      <vt:lpstr>等线 Light</vt:lpstr>
      <vt:lpstr>Arial</vt:lpstr>
      <vt:lpstr>Cambria Math</vt:lpstr>
      <vt:lpstr>Office 主题​​</vt:lpstr>
      <vt:lpstr>图论</vt:lpstr>
      <vt:lpstr>回顾</vt:lpstr>
      <vt:lpstr>今天的内容有</vt:lpstr>
      <vt:lpstr>0: 回顾与拓展</vt:lpstr>
      <vt:lpstr>0.1: 树的重心</vt:lpstr>
      <vt:lpstr>性质</vt:lpstr>
      <vt:lpstr>例题1,2: poj_1655,poj_3107</vt:lpstr>
      <vt:lpstr>0.2: 点分治</vt:lpstr>
      <vt:lpstr>0.2: 点分治</vt:lpstr>
      <vt:lpstr>例题:poj_1741</vt:lpstr>
      <vt:lpstr>例题:poj_1741</vt:lpstr>
      <vt:lpstr>例题:poj_1741</vt:lpstr>
      <vt:lpstr>例题:poj_1741</vt:lpstr>
      <vt:lpstr>例题:poj_1741</vt:lpstr>
      <vt:lpstr>例题:poj_1741</vt:lpstr>
      <vt:lpstr>例题:poj_1741</vt:lpstr>
      <vt:lpstr>例题:poj_1741</vt:lpstr>
      <vt:lpstr>例题:poj_1741</vt:lpstr>
      <vt:lpstr>0.3: 树的直径</vt:lpstr>
      <vt:lpstr>0.31: 树的直径求法</vt:lpstr>
      <vt:lpstr>0.31: 树的直径求法</vt:lpstr>
      <vt:lpstr>PowerPoint 演示文稿</vt:lpstr>
      <vt:lpstr>0.31: 树的直径求法</vt:lpstr>
      <vt:lpstr>0.31: 树的直径求法</vt:lpstr>
      <vt:lpstr>0.33: 两种求法的比较</vt:lpstr>
      <vt:lpstr>例题1: poj_2631</vt:lpstr>
      <vt:lpstr>例题2: poj_1849</vt:lpstr>
      <vt:lpstr>例题:2019牛客多校训练第四场A题</vt:lpstr>
      <vt:lpstr>0.4: 拓扑排序</vt:lpstr>
      <vt:lpstr>1: 最短路问题及拓展</vt:lpstr>
      <vt:lpstr>0: 默认前提</vt:lpstr>
      <vt:lpstr>1.1: 最短路</vt:lpstr>
      <vt:lpstr>1.11: 稠密图与稀疏图</vt:lpstr>
      <vt:lpstr>1.12: dijkstra</vt:lpstr>
      <vt:lpstr>PowerPoint 演示文稿</vt:lpstr>
      <vt:lpstr>例题1:</vt:lpstr>
      <vt:lpstr>例题2: poj_1797</vt:lpstr>
      <vt:lpstr>例题2: poj_1797</vt:lpstr>
      <vt:lpstr>1.12: dijkstra的缺点</vt:lpstr>
      <vt:lpstr>1.13:Bellman-Ford与SPFA</vt:lpstr>
      <vt:lpstr>题外话: 如何卡掉SPFA</vt:lpstr>
      <vt:lpstr>1.13:Bellman-Ford与SPFA</vt:lpstr>
      <vt:lpstr>1.14: Floyd</vt:lpstr>
      <vt:lpstr>例题1： poj3660</vt:lpstr>
      <vt:lpstr>1.21: 次短路问题</vt:lpstr>
      <vt:lpstr>1.31: 第k短路问题</vt:lpstr>
      <vt:lpstr>2: 最小生成树</vt:lpstr>
      <vt:lpstr>例题1: poj_1287</vt:lpstr>
      <vt:lpstr>例题2: poj_3026</vt:lpstr>
      <vt:lpstr>例题2: poj_3026</vt:lpstr>
      <vt:lpstr>2.1: 次小生成树</vt:lpstr>
      <vt:lpstr>3: 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如何求LCA</vt:lpstr>
      <vt:lpstr>3.1: 总结</vt:lpstr>
      <vt:lpstr>3.2: 例题1: hdu_2586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18</cp:revision>
  <dcterms:created xsi:type="dcterms:W3CDTF">2019-07-19T15:01:48Z</dcterms:created>
  <dcterms:modified xsi:type="dcterms:W3CDTF">2019-08-06T06:57:45Z</dcterms:modified>
</cp:coreProperties>
</file>