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9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97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688FA2-F034-40F8-B469-1D459695CBA8}">
          <p14:sldIdLst>
            <p14:sldId id="256"/>
            <p14:sldId id="295"/>
            <p14:sldId id="257"/>
            <p14:sldId id="258"/>
            <p14:sldId id="259"/>
            <p14:sldId id="260"/>
            <p14:sldId id="261"/>
            <p14:sldId id="263"/>
            <p14:sldId id="262"/>
            <p14:sldId id="29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97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88"/>
            <p14:sldId id="290"/>
            <p14:sldId id="291"/>
            <p14:sldId id="292"/>
            <p14:sldId id="293"/>
            <p14:sldId id="294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77C1-0D37-4EEC-B533-1D126E9ABF69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3EE0-8846-406E-8451-07D8A2C15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4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1680-AB5B-413F-86CC-E0994918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6A2AE-69E3-4CBB-8492-E0212814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BA2BB-425A-45F4-AC38-A8C8976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EE2F8-B14F-4AED-905D-E67592A4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975CA-E046-49DF-8B50-A8A4846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7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C2D0-4449-469A-A47C-51AF9DED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7B0CD5-F53C-43FF-A0AE-7EE0A2E6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56063-81D5-4D7C-9DBF-2BE38D0C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A833-3173-4EDB-9B08-18928D1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C0850-FF61-42D9-A0CE-DFC85382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5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C163B4-2BCC-4674-A50C-C6F36E27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5D2B5-F0DC-42EF-B762-663B37BB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CAECD-6F52-4547-AF2B-9B0E7CFF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6F410-EA21-4726-855B-8C8AFB3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5DB0-D630-4099-9106-3C0D93F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3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7511B-BF2F-4E51-ABA3-CBCD90D8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BB8DB-4CC9-475A-A60E-F60DE86E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F7EB9-3378-48F6-8D96-610DFAA3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17822-D8FF-4AB4-B8E7-5063B1D6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7EC41-ABE5-4844-843F-06F83E8F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031B-F2E6-4239-A74D-90C26D5E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2C841-6E0E-40DD-B82D-CFE21AE6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5E606-A09C-4BBB-BBA0-A0117A22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1866A-49BC-4575-B63A-EE89C9F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96EFC-0E77-4014-94D4-9324190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E0445-17AA-46E0-8D2E-A58F3332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08E5-233E-4FFF-93C4-B96EF60A0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B5BC4-E08A-42BC-BA26-F7D5BD3C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8560E-7144-4657-9632-AA963685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5D157-A4AD-4196-8151-591F6028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FBF80-9AA3-4255-83B1-69383DF2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7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4AE8B-A083-46F9-ADC0-DF2CECBD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ABC2D-8155-4665-8AD0-1199FC4D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2D7A5-A547-4717-B16F-C931D468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42F2D-352C-420E-8298-5578B5111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B7010-2AB0-46C0-B6F6-CE8AF9C59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DF98B-D519-4588-9222-BA1FEFF5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13677-3C70-4F5A-8BD2-6F9018A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522176-6CF7-4F96-BC55-EB51C6E7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2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CD248-DE92-4A31-8BA4-2A861BBA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BD5970-0D60-45BC-AEEE-F0001FA1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7232D4-E6D7-449A-9E76-BDECB654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D16DB-BE58-4AE1-920A-3010807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7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E66714-21B5-4E7C-B7A9-AE22A48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9D83F-7B22-4B7F-9496-954BF0B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8D8FF-3F3E-4D49-BD2B-521FF98F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6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BB9EF-2FBF-4F0A-AD91-DDE999FB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99DCD-AECE-4D13-B67E-9F4CB0BB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4FE4D-7A4D-4123-80C0-E0F4D9C3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1506C-4FE1-4C45-8B45-38CFEE45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E7E2F-9E8D-4E48-902B-4DD2B7F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C2BBE-96F8-4DA9-91BA-6C9C1569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989EA-D2BE-4404-95AF-94B0E51E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4A7DF-777D-42F0-B791-C8C84344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6A5C8-799E-4C3A-9223-1E50B4BBA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6898F-8FF6-4FD1-B907-156E2D3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EE00B-1053-42D6-8286-72320A6A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CD4D6-DD0C-416A-9EDE-8F412E2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28ACEB-E78D-4258-B35B-F181ACD4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6ABE8-8541-4BA2-9EBA-DFFFF011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607B9-7696-49D0-9B41-7AC1F7B2C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D37F-659F-4EDC-99AE-2145AD58BCC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9A8D5-06EB-4594-9D87-86067AF7A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C9024-A60F-40E6-9BE3-882B3A86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E45B-A9DD-4A91-B03F-6B2CA8BE8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niushuai666/article/details/666291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41BD6A-BD21-4C39-AE9E-E847FACC2519}"/>
              </a:ext>
            </a:extLst>
          </p:cNvPr>
          <p:cNvSpPr txBox="1"/>
          <p:nvPr/>
        </p:nvSpPr>
        <p:spPr>
          <a:xfrm>
            <a:off x="2971101" y="3075057"/>
            <a:ext cx="6249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基本数据结构 </a:t>
            </a:r>
            <a:r>
              <a:rPr lang="en-US" altLang="zh-CN" sz="4000" dirty="0"/>
              <a:t>&amp;&amp; </a:t>
            </a:r>
            <a:r>
              <a:rPr lang="zh-CN" altLang="en-US" sz="4000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138652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9FEF64-8563-4365-82C0-7B07D2E1DDA5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7CA6E-A151-4752-B8C7-365A48FB2FAA}"/>
              </a:ext>
            </a:extLst>
          </p:cNvPr>
          <p:cNvSpPr txBox="1"/>
          <p:nvPr/>
        </p:nvSpPr>
        <p:spPr>
          <a:xfrm>
            <a:off x="1283514" y="1333111"/>
            <a:ext cx="9043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题目大意：有若干列火车按一定顺序进站，再按一定顺序出站，这个过程遵循“先进后出”的原则，因此这个车站其实就是一个栈的数据结构，要求给出一个进站的序列和一个出站的序列，如果按照给定的进站顺序可以得到给定的出站顺序，则输出“</a:t>
            </a:r>
            <a:r>
              <a:rPr lang="en-US" altLang="zh-CN" sz="2400" dirty="0"/>
              <a:t>Yes.”</a:t>
            </a:r>
            <a:r>
              <a:rPr lang="zh-CN" altLang="en-US" sz="2400" dirty="0"/>
              <a:t>。并按顺序输出每一列列车进出的顺序，若不能得到则输出“</a:t>
            </a:r>
            <a:r>
              <a:rPr lang="en-US" altLang="zh-CN" sz="2400" dirty="0"/>
              <a:t>No.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FB619-5609-407D-B5F8-AA9151352095}"/>
              </a:ext>
            </a:extLst>
          </p:cNvPr>
          <p:cNvSpPr txBox="1"/>
          <p:nvPr/>
        </p:nvSpPr>
        <p:spPr>
          <a:xfrm>
            <a:off x="2298584" y="476892"/>
            <a:ext cx="486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hdu1022——</a:t>
            </a:r>
            <a:r>
              <a:rPr lang="en-US" altLang="zh-CN" b="1" dirty="0"/>
              <a:t>Train Problem I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800683-AC4C-4938-A593-5A3B055D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1" y="3734189"/>
            <a:ext cx="1752600" cy="1790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471E54-2FC7-4E42-B31B-12D2282D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1" y="3734413"/>
            <a:ext cx="1752381" cy="1790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1BCA10-C4A8-4DF9-9991-E0B665768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72" y="3734189"/>
            <a:ext cx="1752600" cy="1790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C160A1-0CBA-44DA-88D3-0559DA4FBE49}"/>
              </a:ext>
            </a:extLst>
          </p:cNvPr>
          <p:cNvSpPr txBox="1"/>
          <p:nvPr/>
        </p:nvSpPr>
        <p:spPr>
          <a:xfrm>
            <a:off x="7164198" y="388410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5EAD16-D026-49BF-AFD9-FBE3A585E28C}"/>
              </a:ext>
            </a:extLst>
          </p:cNvPr>
          <p:cNvSpPr txBox="1"/>
          <p:nvPr/>
        </p:nvSpPr>
        <p:spPr>
          <a:xfrm>
            <a:off x="6545158" y="3475377"/>
            <a:ext cx="447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Sample Input</a:t>
            </a:r>
            <a:endParaRPr lang="en-US" altLang="zh-CN" sz="2400" dirty="0"/>
          </a:p>
          <a:p>
            <a:r>
              <a:rPr lang="en-US" altLang="zh-CN" sz="2400" dirty="0"/>
              <a:t>3 123 321</a:t>
            </a:r>
          </a:p>
          <a:p>
            <a:r>
              <a:rPr lang="en-US" altLang="zh-CN" sz="2400" dirty="0"/>
              <a:t>3 123 312</a:t>
            </a:r>
          </a:p>
          <a:p>
            <a:r>
              <a:rPr lang="en-US" altLang="zh-CN" sz="2400" b="1" dirty="0"/>
              <a:t>Sample Output</a:t>
            </a:r>
          </a:p>
          <a:p>
            <a:r>
              <a:rPr lang="en-US" altLang="zh-CN" sz="2400" dirty="0"/>
              <a:t>Yes. in in in out out </a:t>
            </a:r>
            <a:r>
              <a:rPr lang="en-US" altLang="zh-CN" sz="2400" dirty="0" err="1"/>
              <a:t>out</a:t>
            </a:r>
            <a:r>
              <a:rPr lang="en-US" altLang="zh-CN" sz="2400" dirty="0"/>
              <a:t> FINISH</a:t>
            </a:r>
          </a:p>
          <a:p>
            <a:r>
              <a:rPr lang="en-US" altLang="zh-CN" sz="2400" dirty="0"/>
              <a:t>No. FINISH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5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5F759A-09BF-45D0-89DF-6803164ECFB9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20E2F5-76D0-475A-9158-1CE7900D25AC}"/>
              </a:ext>
            </a:extLst>
          </p:cNvPr>
          <p:cNvSpPr txBox="1"/>
          <p:nvPr/>
        </p:nvSpPr>
        <p:spPr>
          <a:xfrm>
            <a:off x="998290" y="1405128"/>
            <a:ext cx="8345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队列只允许在表的前端（</a:t>
            </a:r>
            <a:r>
              <a:rPr lang="en-US" altLang="zh-CN" sz="2000" dirty="0"/>
              <a:t>front</a:t>
            </a:r>
            <a:r>
              <a:rPr lang="zh-CN" altLang="en-US" sz="2000" dirty="0"/>
              <a:t>）进行删除操作，在表的后端（</a:t>
            </a:r>
            <a:r>
              <a:rPr lang="en-US" altLang="zh-CN" sz="2000" dirty="0"/>
              <a:t>rear</a:t>
            </a:r>
            <a:r>
              <a:rPr lang="zh-CN" altLang="en-US" sz="2000" dirty="0"/>
              <a:t>）进行插入操作，和栈一样，队列是一种操作受限制的线性表。进行插入操作的端称为队尾，进行删除操作的端称为队头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B8DED-22D6-4FD2-978D-229D5687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63" y="2890532"/>
            <a:ext cx="6448425" cy="35433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729266-62A4-4444-B2B9-A8AB8F0C4AA7}"/>
              </a:ext>
            </a:extLst>
          </p:cNvPr>
          <p:cNvSpPr txBox="1"/>
          <p:nvPr/>
        </p:nvSpPr>
        <p:spPr>
          <a:xfrm>
            <a:off x="1073791" y="3917659"/>
            <a:ext cx="104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队头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5FDC17-D02D-43A2-9536-2E1A1CEA60EB}"/>
              </a:ext>
            </a:extLst>
          </p:cNvPr>
          <p:cNvCxnSpPr/>
          <p:nvPr/>
        </p:nvCxnSpPr>
        <p:spPr>
          <a:xfrm>
            <a:off x="1979802" y="4337108"/>
            <a:ext cx="2122415" cy="325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2C4FD-4BBC-4DE5-AF83-DE990D22654F}"/>
              </a:ext>
            </a:extLst>
          </p:cNvPr>
          <p:cNvSpPr txBox="1"/>
          <p:nvPr/>
        </p:nvSpPr>
        <p:spPr>
          <a:xfrm>
            <a:off x="8765401" y="4144822"/>
            <a:ext cx="115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队尾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976C4E-6279-4269-8AEB-2915B08DF720}"/>
              </a:ext>
            </a:extLst>
          </p:cNvPr>
          <p:cNvCxnSpPr>
            <a:stCxn id="11" idx="1"/>
          </p:cNvCxnSpPr>
          <p:nvPr/>
        </p:nvCxnSpPr>
        <p:spPr>
          <a:xfrm flipH="1">
            <a:off x="6392411" y="4437210"/>
            <a:ext cx="2372990" cy="224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5B16BD-EFE8-480F-BC81-5FC272139062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8459A4-8406-4657-B66E-C020EEF09CDE}"/>
              </a:ext>
            </a:extLst>
          </p:cNvPr>
          <p:cNvSpPr txBox="1"/>
          <p:nvPr/>
        </p:nvSpPr>
        <p:spPr>
          <a:xfrm>
            <a:off x="2726423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8B0682-BD88-46B5-904E-A8F411DB0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52" y="1228681"/>
            <a:ext cx="3495675" cy="1809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A3A94D-6BF9-4A3E-92D7-6D1934E9F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19" y="1795418"/>
            <a:ext cx="3409950" cy="676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620DA0-DC51-41B7-BDEF-368CCBE3D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5" y="3968080"/>
            <a:ext cx="4895850" cy="24955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939A394-66A0-4261-AE31-C3E04A518848}"/>
              </a:ext>
            </a:extLst>
          </p:cNvPr>
          <p:cNvSpPr txBox="1"/>
          <p:nvPr/>
        </p:nvSpPr>
        <p:spPr>
          <a:xfrm>
            <a:off x="3137482" y="356448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711640-7847-4C71-8208-8BBC08A85294}"/>
              </a:ext>
            </a:extLst>
          </p:cNvPr>
          <p:cNvSpPr txBox="1"/>
          <p:nvPr/>
        </p:nvSpPr>
        <p:spPr>
          <a:xfrm>
            <a:off x="4971874" y="3387278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D3010D-2D84-41FA-9751-4E7AB9C68089}"/>
              </a:ext>
            </a:extLst>
          </p:cNvPr>
          <p:cNvCxnSpPr/>
          <p:nvPr/>
        </p:nvCxnSpPr>
        <p:spPr>
          <a:xfrm>
            <a:off x="4143025" y="3968080"/>
            <a:ext cx="747757" cy="5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1C1C19-FD3B-48C0-BCEA-C772D9C85581}"/>
              </a:ext>
            </a:extLst>
          </p:cNvPr>
          <p:cNvCxnSpPr/>
          <p:nvPr/>
        </p:nvCxnSpPr>
        <p:spPr>
          <a:xfrm flipH="1">
            <a:off x="4971874" y="3900881"/>
            <a:ext cx="212522" cy="587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453C99F-E586-4ED4-9B25-A938033BEE63}"/>
              </a:ext>
            </a:extLst>
          </p:cNvPr>
          <p:cNvSpPr txBox="1"/>
          <p:nvPr/>
        </p:nvSpPr>
        <p:spPr>
          <a:xfrm>
            <a:off x="6397171" y="332684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F95DB3-1799-464E-A026-898E17EF6977}"/>
              </a:ext>
            </a:extLst>
          </p:cNvPr>
          <p:cNvCxnSpPr>
            <a:cxnSpLocks/>
          </p:cNvCxnSpPr>
          <p:nvPr/>
        </p:nvCxnSpPr>
        <p:spPr>
          <a:xfrm flipH="1">
            <a:off x="5508770" y="3830676"/>
            <a:ext cx="1082180" cy="7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05F6C58-8ABA-499F-A4B1-2F59991B2D32}"/>
              </a:ext>
            </a:extLst>
          </p:cNvPr>
          <p:cNvSpPr txBox="1"/>
          <p:nvPr/>
        </p:nvSpPr>
        <p:spPr>
          <a:xfrm>
            <a:off x="4753758" y="4891705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5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2672AB-FD2A-4D55-9E17-40692AD2A85B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F9718-9B4E-4E23-8DB5-780D695FC8E8}"/>
              </a:ext>
            </a:extLst>
          </p:cNvPr>
          <p:cNvSpPr txBox="1"/>
          <p:nvPr/>
        </p:nvSpPr>
        <p:spPr>
          <a:xfrm>
            <a:off x="2726423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数组模拟队列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5F2E14-71EE-4985-8AB2-BE4DC7C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36" y="4362450"/>
            <a:ext cx="4895850" cy="2495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C3963C-1E07-4FBD-BD84-34A4F0B8833F}"/>
              </a:ext>
            </a:extLst>
          </p:cNvPr>
          <p:cNvSpPr txBox="1"/>
          <p:nvPr/>
        </p:nvSpPr>
        <p:spPr>
          <a:xfrm>
            <a:off x="822993" y="395885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07536C-8FB3-476F-AC01-5A5382D22894}"/>
              </a:ext>
            </a:extLst>
          </p:cNvPr>
          <p:cNvSpPr txBox="1"/>
          <p:nvPr/>
        </p:nvSpPr>
        <p:spPr>
          <a:xfrm>
            <a:off x="2439269" y="5286075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89D513-FA44-4853-825E-90BB16A9E56B}"/>
              </a:ext>
            </a:extLst>
          </p:cNvPr>
          <p:cNvCxnSpPr/>
          <p:nvPr/>
        </p:nvCxnSpPr>
        <p:spPr>
          <a:xfrm>
            <a:off x="1828536" y="4362450"/>
            <a:ext cx="747757" cy="5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FE2AEE8-6859-4AB7-8579-A1E104BAB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10" y="1440441"/>
            <a:ext cx="3705225" cy="1466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2370B7-EAF2-4330-9979-E9FDAD34FF52}"/>
              </a:ext>
            </a:extLst>
          </p:cNvPr>
          <p:cNvSpPr txBox="1"/>
          <p:nvPr/>
        </p:nvSpPr>
        <p:spPr>
          <a:xfrm>
            <a:off x="4631595" y="3590488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5C14EC-766A-4B5F-8E66-EFAA5CF7989A}"/>
              </a:ext>
            </a:extLst>
          </p:cNvPr>
          <p:cNvCxnSpPr>
            <a:cxnSpLocks/>
          </p:cNvCxnSpPr>
          <p:nvPr/>
        </p:nvCxnSpPr>
        <p:spPr>
          <a:xfrm flipH="1">
            <a:off x="3649819" y="4077137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A124078-3E1F-43B6-A1BE-EF9CAF3DD355}"/>
              </a:ext>
            </a:extLst>
          </p:cNvPr>
          <p:cNvSpPr txBox="1"/>
          <p:nvPr/>
        </p:nvSpPr>
        <p:spPr>
          <a:xfrm>
            <a:off x="2918575" y="5286074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2C05BF-E2B1-4386-876E-154B1472DBB5}"/>
              </a:ext>
            </a:extLst>
          </p:cNvPr>
          <p:cNvSpPr txBox="1"/>
          <p:nvPr/>
        </p:nvSpPr>
        <p:spPr>
          <a:xfrm>
            <a:off x="2008633" y="3132029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5821ED3-5583-47AA-9384-BCF9C90AB0C7}"/>
              </a:ext>
            </a:extLst>
          </p:cNvPr>
          <p:cNvCxnSpPr>
            <a:cxnSpLocks/>
          </p:cNvCxnSpPr>
          <p:nvPr/>
        </p:nvCxnSpPr>
        <p:spPr>
          <a:xfrm>
            <a:off x="2616836" y="3705256"/>
            <a:ext cx="491193" cy="116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DFBEB1EE-406C-4A22-B18D-094A6B2BE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57" y="2176642"/>
            <a:ext cx="4895850" cy="24955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EF29BE5-0446-41D7-A15B-B8EA2EBA6FE8}"/>
              </a:ext>
            </a:extLst>
          </p:cNvPr>
          <p:cNvSpPr txBox="1"/>
          <p:nvPr/>
        </p:nvSpPr>
        <p:spPr>
          <a:xfrm>
            <a:off x="9276216" y="1404680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A29ACF-B5F6-4D3C-B50A-922A9BDCDF83}"/>
              </a:ext>
            </a:extLst>
          </p:cNvPr>
          <p:cNvCxnSpPr>
            <a:cxnSpLocks/>
          </p:cNvCxnSpPr>
          <p:nvPr/>
        </p:nvCxnSpPr>
        <p:spPr>
          <a:xfrm flipH="1">
            <a:off x="8294440" y="1891329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D8F7C1-6C3E-464E-B4F4-F8BA15920BBE}"/>
              </a:ext>
            </a:extLst>
          </p:cNvPr>
          <p:cNvSpPr txBox="1"/>
          <p:nvPr/>
        </p:nvSpPr>
        <p:spPr>
          <a:xfrm>
            <a:off x="6653254" y="946221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4B8ADC-838A-46E4-AC5B-9F8DFF437C81}"/>
              </a:ext>
            </a:extLst>
          </p:cNvPr>
          <p:cNvCxnSpPr>
            <a:cxnSpLocks/>
          </p:cNvCxnSpPr>
          <p:nvPr/>
        </p:nvCxnSpPr>
        <p:spPr>
          <a:xfrm>
            <a:off x="7261457" y="1519448"/>
            <a:ext cx="491193" cy="116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8EF603-3923-4643-B691-590008F757A8}"/>
              </a:ext>
            </a:extLst>
          </p:cNvPr>
          <p:cNvSpPr txBox="1"/>
          <p:nvPr/>
        </p:nvSpPr>
        <p:spPr>
          <a:xfrm>
            <a:off x="7542925" y="3038381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88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D6B21F-1C01-4A69-BA8E-83898F58449F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4880FB-F44C-401A-BB5B-C2A18F7EDBDA}"/>
              </a:ext>
            </a:extLst>
          </p:cNvPr>
          <p:cNvSpPr txBox="1"/>
          <p:nvPr/>
        </p:nvSpPr>
        <p:spPr>
          <a:xfrm>
            <a:off x="2726423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1B3E69-A857-45B5-B9D8-32D7CA3F2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50" y="1585738"/>
            <a:ext cx="4276725" cy="1438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222BBF-3413-4EB3-A3A5-A60044AB7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25" y="4024487"/>
            <a:ext cx="4895850" cy="2495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BF25DA-4E3F-49B6-9292-287AC3AC3974}"/>
              </a:ext>
            </a:extLst>
          </p:cNvPr>
          <p:cNvSpPr txBox="1"/>
          <p:nvPr/>
        </p:nvSpPr>
        <p:spPr>
          <a:xfrm>
            <a:off x="3574582" y="3620892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7A2DF4-F8A2-4491-B2FF-11A6B14DDB2F}"/>
              </a:ext>
            </a:extLst>
          </p:cNvPr>
          <p:cNvCxnSpPr/>
          <p:nvPr/>
        </p:nvCxnSpPr>
        <p:spPr>
          <a:xfrm>
            <a:off x="4580125" y="4024487"/>
            <a:ext cx="747757" cy="5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C86E47-9AE6-4D46-8083-842D814AE245}"/>
              </a:ext>
            </a:extLst>
          </p:cNvPr>
          <p:cNvSpPr txBox="1"/>
          <p:nvPr/>
        </p:nvSpPr>
        <p:spPr>
          <a:xfrm>
            <a:off x="7383184" y="325252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DA00C0-43FF-4EAB-A1EC-9DF894611EBB}"/>
              </a:ext>
            </a:extLst>
          </p:cNvPr>
          <p:cNvCxnSpPr>
            <a:cxnSpLocks/>
          </p:cNvCxnSpPr>
          <p:nvPr/>
        </p:nvCxnSpPr>
        <p:spPr>
          <a:xfrm flipH="1">
            <a:off x="6401408" y="3739174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8218A56-102A-415C-8CBD-364D6A9BC471}"/>
              </a:ext>
            </a:extLst>
          </p:cNvPr>
          <p:cNvSpPr txBox="1"/>
          <p:nvPr/>
        </p:nvSpPr>
        <p:spPr>
          <a:xfrm>
            <a:off x="5180467" y="4947501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7059CB-411E-48C6-B455-2F5D116C1923}"/>
              </a:ext>
            </a:extLst>
          </p:cNvPr>
          <p:cNvSpPr txBox="1"/>
          <p:nvPr/>
        </p:nvSpPr>
        <p:spPr>
          <a:xfrm>
            <a:off x="5659773" y="4947500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597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40A763-0DEF-467F-956A-FDE71F455FCB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A6401-3D12-47B0-9B4B-AA5CA0791815}"/>
              </a:ext>
            </a:extLst>
          </p:cNvPr>
          <p:cNvSpPr txBox="1"/>
          <p:nvPr/>
        </p:nvSpPr>
        <p:spPr>
          <a:xfrm>
            <a:off x="2726423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C5E9AE-750A-4B3D-BC1B-7F1A6CC3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43" y="1400222"/>
            <a:ext cx="4714875" cy="1924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77BCD-4A9D-49EF-ACF4-1F74F8204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82" y="4085613"/>
            <a:ext cx="4895850" cy="24955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F19597F-3AC8-4FC5-9116-78CBFEC40363}"/>
              </a:ext>
            </a:extLst>
          </p:cNvPr>
          <p:cNvSpPr txBox="1"/>
          <p:nvPr/>
        </p:nvSpPr>
        <p:spPr>
          <a:xfrm>
            <a:off x="503339" y="3682018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6527DC-830F-4DD0-A933-EC3C11C2CD2F}"/>
              </a:ext>
            </a:extLst>
          </p:cNvPr>
          <p:cNvCxnSpPr>
            <a:cxnSpLocks/>
          </p:cNvCxnSpPr>
          <p:nvPr/>
        </p:nvCxnSpPr>
        <p:spPr>
          <a:xfrm>
            <a:off x="1508882" y="4085613"/>
            <a:ext cx="747757" cy="5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345C03-C435-4A01-A5AB-877A7702CFCC}"/>
              </a:ext>
            </a:extLst>
          </p:cNvPr>
          <p:cNvSpPr txBox="1"/>
          <p:nvPr/>
        </p:nvSpPr>
        <p:spPr>
          <a:xfrm>
            <a:off x="4311941" y="3313651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DF3531-D726-41C3-A954-245925B164AA}"/>
              </a:ext>
            </a:extLst>
          </p:cNvPr>
          <p:cNvCxnSpPr>
            <a:cxnSpLocks/>
          </p:cNvCxnSpPr>
          <p:nvPr/>
        </p:nvCxnSpPr>
        <p:spPr>
          <a:xfrm flipH="1">
            <a:off x="3330165" y="3800300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82F6201-DE34-4C51-BA90-62E8156452A9}"/>
              </a:ext>
            </a:extLst>
          </p:cNvPr>
          <p:cNvSpPr txBox="1"/>
          <p:nvPr/>
        </p:nvSpPr>
        <p:spPr>
          <a:xfrm>
            <a:off x="2109224" y="5008627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50944D-2630-4DC3-B28E-E6F6348425F6}"/>
              </a:ext>
            </a:extLst>
          </p:cNvPr>
          <p:cNvSpPr txBox="1"/>
          <p:nvPr/>
        </p:nvSpPr>
        <p:spPr>
          <a:xfrm>
            <a:off x="2588530" y="5008626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0F89090-D15B-4604-9925-7327BF6A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22" y="933450"/>
            <a:ext cx="4895850" cy="24955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AF504E2-42EA-463B-89B5-8E8AB7B1AC58}"/>
              </a:ext>
            </a:extLst>
          </p:cNvPr>
          <p:cNvSpPr txBox="1"/>
          <p:nvPr/>
        </p:nvSpPr>
        <p:spPr>
          <a:xfrm>
            <a:off x="6678771" y="561889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9F59CB-1327-4B2B-83C7-0847C5EB08D5}"/>
              </a:ext>
            </a:extLst>
          </p:cNvPr>
          <p:cNvCxnSpPr/>
          <p:nvPr/>
        </p:nvCxnSpPr>
        <p:spPr>
          <a:xfrm>
            <a:off x="7684314" y="965484"/>
            <a:ext cx="747757" cy="5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302309C-595F-4477-8F3D-148D4F873871}"/>
              </a:ext>
            </a:extLst>
          </p:cNvPr>
          <p:cNvSpPr txBox="1"/>
          <p:nvPr/>
        </p:nvSpPr>
        <p:spPr>
          <a:xfrm>
            <a:off x="9538281" y="161488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514384-C186-4CD5-978F-28BE3BA14BB7}"/>
              </a:ext>
            </a:extLst>
          </p:cNvPr>
          <p:cNvCxnSpPr>
            <a:cxnSpLocks/>
          </p:cNvCxnSpPr>
          <p:nvPr/>
        </p:nvCxnSpPr>
        <p:spPr>
          <a:xfrm flipH="1">
            <a:off x="8556505" y="648137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51D3AD6-F34C-4298-B6A4-C27A91C89811}"/>
              </a:ext>
            </a:extLst>
          </p:cNvPr>
          <p:cNvSpPr txBox="1"/>
          <p:nvPr/>
        </p:nvSpPr>
        <p:spPr>
          <a:xfrm>
            <a:off x="7335564" y="1856464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8E2E2E-F334-4093-8FF3-AF37D19ADCC9}"/>
              </a:ext>
            </a:extLst>
          </p:cNvPr>
          <p:cNvSpPr txBox="1"/>
          <p:nvPr/>
        </p:nvSpPr>
        <p:spPr>
          <a:xfrm>
            <a:off x="7814870" y="1856463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B625926-6B76-4EDD-9293-E21C6EF9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71" y="3898426"/>
            <a:ext cx="4895850" cy="24955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73BC053-12EF-418F-A8C2-4CC69EDDBF1C}"/>
              </a:ext>
            </a:extLst>
          </p:cNvPr>
          <p:cNvSpPr txBox="1"/>
          <p:nvPr/>
        </p:nvSpPr>
        <p:spPr>
          <a:xfrm>
            <a:off x="6894961" y="322939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A2349AB-ED8A-4BD2-80C6-AA57B5749452}"/>
              </a:ext>
            </a:extLst>
          </p:cNvPr>
          <p:cNvCxnSpPr>
            <a:cxnSpLocks/>
          </p:cNvCxnSpPr>
          <p:nvPr/>
        </p:nvCxnSpPr>
        <p:spPr>
          <a:xfrm>
            <a:off x="7968144" y="3596283"/>
            <a:ext cx="1045038" cy="811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AC5FB74-AE01-4C61-866E-D703D7A1D0D7}"/>
              </a:ext>
            </a:extLst>
          </p:cNvPr>
          <p:cNvSpPr txBox="1"/>
          <p:nvPr/>
        </p:nvSpPr>
        <p:spPr>
          <a:xfrm>
            <a:off x="9481830" y="3126464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776AAF-88CE-4681-8E06-8ADE1781DEF9}"/>
              </a:ext>
            </a:extLst>
          </p:cNvPr>
          <p:cNvCxnSpPr>
            <a:cxnSpLocks/>
          </p:cNvCxnSpPr>
          <p:nvPr/>
        </p:nvCxnSpPr>
        <p:spPr>
          <a:xfrm flipH="1">
            <a:off x="8500054" y="3613113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E8B4E31-7DDE-40E9-B9BC-FE18821520BD}"/>
              </a:ext>
            </a:extLst>
          </p:cNvPr>
          <p:cNvSpPr txBox="1"/>
          <p:nvPr/>
        </p:nvSpPr>
        <p:spPr>
          <a:xfrm>
            <a:off x="7279113" y="4821440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B3EA791-12F3-427B-AD3E-D9F89E13C276}"/>
              </a:ext>
            </a:extLst>
          </p:cNvPr>
          <p:cNvSpPr txBox="1"/>
          <p:nvPr/>
        </p:nvSpPr>
        <p:spPr>
          <a:xfrm>
            <a:off x="7758419" y="4821439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62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  <p:bldP spid="32" grpId="0"/>
      <p:bldP spid="34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A456A5-791E-4550-9C27-BFBA8B334B53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AC1C4D-A10E-424A-8563-9860AD6687D4}"/>
              </a:ext>
            </a:extLst>
          </p:cNvPr>
          <p:cNvSpPr txBox="1"/>
          <p:nvPr/>
        </p:nvSpPr>
        <p:spPr>
          <a:xfrm>
            <a:off x="2726423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2A1324-2436-4F52-9AB8-6AB9F0DA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32" y="1479390"/>
            <a:ext cx="3314700" cy="1533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6D1F28-CF35-4158-8A0D-2E49779E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72" y="3784877"/>
            <a:ext cx="4895850" cy="2495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1EF10B-275F-4F99-955A-D8D143A6B3AF}"/>
              </a:ext>
            </a:extLst>
          </p:cNvPr>
          <p:cNvSpPr txBox="1"/>
          <p:nvPr/>
        </p:nvSpPr>
        <p:spPr>
          <a:xfrm>
            <a:off x="6999206" y="2421397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5B82DA-6609-47E1-917F-7BC0198177D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571065" y="3006172"/>
            <a:ext cx="36344" cy="1327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79D372-8E0B-45B9-9433-79964F3C3A5C}"/>
              </a:ext>
            </a:extLst>
          </p:cNvPr>
          <p:cNvSpPr txBox="1"/>
          <p:nvPr/>
        </p:nvSpPr>
        <p:spPr>
          <a:xfrm>
            <a:off x="9043331" y="3012915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E54BB5-FC9D-4807-8249-7694B19F4C67}"/>
              </a:ext>
            </a:extLst>
          </p:cNvPr>
          <p:cNvCxnSpPr>
            <a:cxnSpLocks/>
          </p:cNvCxnSpPr>
          <p:nvPr/>
        </p:nvCxnSpPr>
        <p:spPr>
          <a:xfrm flipH="1">
            <a:off x="8061555" y="3499564"/>
            <a:ext cx="981776" cy="81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F62B5F6-7B7F-45C7-8020-B877981B6029}"/>
              </a:ext>
            </a:extLst>
          </p:cNvPr>
          <p:cNvSpPr txBox="1"/>
          <p:nvPr/>
        </p:nvSpPr>
        <p:spPr>
          <a:xfrm>
            <a:off x="7347357" y="4714502"/>
            <a:ext cx="35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037F63-E89B-45CC-965D-EEFFB6374312}"/>
              </a:ext>
            </a:extLst>
          </p:cNvPr>
          <p:cNvSpPr txBox="1"/>
          <p:nvPr/>
        </p:nvSpPr>
        <p:spPr>
          <a:xfrm>
            <a:off x="7826663" y="4714501"/>
            <a:ext cx="4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58B8E9-9CE0-4672-8F95-127E4E59DA3D}"/>
              </a:ext>
            </a:extLst>
          </p:cNvPr>
          <p:cNvSpPr txBox="1"/>
          <p:nvPr/>
        </p:nvSpPr>
        <p:spPr>
          <a:xfrm>
            <a:off x="4521051" y="3097684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front</a:t>
            </a:r>
            <a:endParaRPr lang="zh-CN" altLang="en-US" sz="32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7044F5-B117-4306-95FF-5B2AD4F15621}"/>
              </a:ext>
            </a:extLst>
          </p:cNvPr>
          <p:cNvCxnSpPr>
            <a:cxnSpLocks/>
          </p:cNvCxnSpPr>
          <p:nvPr/>
        </p:nvCxnSpPr>
        <p:spPr>
          <a:xfrm>
            <a:off x="5561160" y="3388774"/>
            <a:ext cx="1283990" cy="94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0F4F14E-12C6-4FD1-9A82-EC003F082975}"/>
              </a:ext>
            </a:extLst>
          </p:cNvPr>
          <p:cNvSpPr txBox="1"/>
          <p:nvPr/>
        </p:nvSpPr>
        <p:spPr>
          <a:xfrm>
            <a:off x="4989225" y="2590767"/>
            <a:ext cx="121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rear</a:t>
            </a:r>
            <a:endParaRPr lang="zh-CN" alt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0B7CF32-8FDE-4A16-AC0F-7250C247AEE0}"/>
              </a:ext>
            </a:extLst>
          </p:cNvPr>
          <p:cNvCxnSpPr>
            <a:cxnSpLocks/>
          </p:cNvCxnSpPr>
          <p:nvPr/>
        </p:nvCxnSpPr>
        <p:spPr>
          <a:xfrm>
            <a:off x="5951729" y="3006172"/>
            <a:ext cx="1117566" cy="1311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659B44-BB42-4274-B467-7C52B66AA251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C8A328-FC0A-47A7-956C-9E125F5E95D0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队列</a:t>
            </a:r>
            <a:r>
              <a:rPr lang="en-US" altLang="zh-CN" sz="2800" dirty="0"/>
              <a:t>——queue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B650DD-0B2B-44D9-89DF-69E9F907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09" y="1714500"/>
            <a:ext cx="4210050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7D325E-888A-45CE-85EA-EA31F7937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41" y="1260224"/>
            <a:ext cx="5543550" cy="4105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689566C-1D96-4A73-89B5-9825E2806C07}"/>
              </a:ext>
            </a:extLst>
          </p:cNvPr>
          <p:cNvSpPr/>
          <p:nvPr/>
        </p:nvSpPr>
        <p:spPr>
          <a:xfrm>
            <a:off x="2185862" y="5642498"/>
            <a:ext cx="769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注意：</a:t>
            </a:r>
            <a:r>
              <a:rPr lang="en-US" altLang="zh-CN" sz="3600" dirty="0" err="1"/>
              <a:t>stl</a:t>
            </a:r>
            <a:r>
              <a:rPr lang="zh-CN" altLang="en-US" sz="3600" dirty="0"/>
              <a:t>的</a:t>
            </a:r>
            <a:r>
              <a:rPr lang="en-US" altLang="zh-CN" sz="3600" dirty="0"/>
              <a:t>queue</a:t>
            </a:r>
            <a:r>
              <a:rPr lang="zh-CN" altLang="en-US" sz="3600" dirty="0"/>
              <a:t>里面没有</a:t>
            </a:r>
            <a:r>
              <a:rPr lang="en-US" altLang="zh-CN" sz="3600" dirty="0"/>
              <a:t>clear()</a:t>
            </a:r>
            <a:r>
              <a:rPr lang="zh-CN" altLang="en-US" sz="36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486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9099D3-13FE-4F20-8F66-E75CB7A187BD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54D614-C8E2-4414-BFAA-1A47C92E4D6B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队列</a:t>
            </a:r>
            <a:r>
              <a:rPr lang="en-US" altLang="zh-CN" sz="2800" dirty="0"/>
              <a:t>——</a:t>
            </a:r>
            <a:r>
              <a:rPr lang="zh-CN" altLang="en-US" sz="2800" dirty="0"/>
              <a:t>优先队列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73D56B-4BBB-45BD-AD76-A5A9BB65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587" y="1725510"/>
            <a:ext cx="4587932" cy="422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9F747-2310-471E-9E29-3FDD8535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250"/>
            <a:ext cx="3629025" cy="923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6219EB-65BC-48BE-922D-5BB3FC565359}"/>
              </a:ext>
            </a:extLst>
          </p:cNvPr>
          <p:cNvSpPr txBox="1"/>
          <p:nvPr/>
        </p:nvSpPr>
        <p:spPr>
          <a:xfrm>
            <a:off x="5768013" y="4013781"/>
            <a:ext cx="533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可以把优先队列理解为插队</a:t>
            </a:r>
          </a:p>
        </p:txBody>
      </p:sp>
    </p:spTree>
    <p:extLst>
      <p:ext uri="{BB962C8B-B14F-4D97-AF65-F5344CB8AC3E}">
        <p14:creationId xmlns:p14="http://schemas.microsoft.com/office/powerpoint/2010/main" val="21274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6ECD64-5AB4-4B14-91EE-10919BF9B9D1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2240A2-E7E9-4788-B4C7-5D08133CDD75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队列</a:t>
            </a:r>
            <a:r>
              <a:rPr lang="en-US" altLang="zh-CN" sz="2800" dirty="0"/>
              <a:t>——</a:t>
            </a:r>
            <a:r>
              <a:rPr lang="zh-CN" altLang="en-US" sz="2800" dirty="0"/>
              <a:t>优先队列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9CE350-F178-4919-96EF-1AB5D7B9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81" y="2194072"/>
            <a:ext cx="62198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5E7B73-DB19-42BD-9191-66F5C9270D69}"/>
              </a:ext>
            </a:extLst>
          </p:cNvPr>
          <p:cNvSpPr txBox="1"/>
          <p:nvPr/>
        </p:nvSpPr>
        <p:spPr>
          <a:xfrm>
            <a:off x="4913851" y="1997839"/>
            <a:ext cx="2364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栈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队列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链表</a:t>
            </a:r>
            <a:endParaRPr lang="en-US" altLang="zh-CN" sz="3600" dirty="0"/>
          </a:p>
          <a:p>
            <a:r>
              <a:rPr lang="en-US" altLang="zh-CN" sz="3600" dirty="0"/>
              <a:t>4.vector</a:t>
            </a:r>
          </a:p>
          <a:p>
            <a:r>
              <a:rPr lang="en-US" altLang="zh-CN" sz="3600" dirty="0"/>
              <a:t>5.</a:t>
            </a:r>
            <a:r>
              <a:rPr lang="zh-CN" altLang="en-US" sz="3600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135073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EB862-2DBF-481D-9403-81B0369E934E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D762AE-985B-465F-85FD-B61FBDD19461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队列</a:t>
            </a:r>
            <a:r>
              <a:rPr lang="en-US" altLang="zh-CN" sz="2800" dirty="0"/>
              <a:t>——</a:t>
            </a:r>
            <a:r>
              <a:rPr lang="zh-CN" altLang="en-US" sz="2800" dirty="0"/>
              <a:t>优先队列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61CACA-B8B4-4DE9-B153-FECB3980B259}"/>
              </a:ext>
            </a:extLst>
          </p:cNvPr>
          <p:cNvSpPr txBox="1"/>
          <p:nvPr/>
        </p:nvSpPr>
        <p:spPr>
          <a:xfrm>
            <a:off x="847288" y="1870661"/>
            <a:ext cx="348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结构体自定义优先级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D6A47-D29D-47C3-9BBB-6AA2442E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6" y="1418897"/>
            <a:ext cx="598170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CF1696-CF9D-4433-A06B-1F571A42E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86" y="3695372"/>
            <a:ext cx="5762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B27D1E-0269-4D56-A237-285DD181248E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2.</a:t>
            </a:r>
            <a:r>
              <a:rPr lang="zh-CN" altLang="en-US" sz="5400" dirty="0"/>
              <a:t>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92831-269B-41C4-B817-3D6DF69E81BF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队列</a:t>
            </a:r>
            <a:r>
              <a:rPr lang="en-US" altLang="zh-CN" sz="2800" dirty="0"/>
              <a:t>——</a:t>
            </a:r>
            <a:r>
              <a:rPr lang="zh-CN" altLang="en-US" sz="2800" dirty="0"/>
              <a:t>优先队列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AA36A-1010-44BE-936C-EADC0B61B146}"/>
              </a:ext>
            </a:extLst>
          </p:cNvPr>
          <p:cNvSpPr txBox="1"/>
          <p:nvPr/>
        </p:nvSpPr>
        <p:spPr>
          <a:xfrm>
            <a:off x="771524" y="1829485"/>
            <a:ext cx="3993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实现一个优先队列，规则如下：</a:t>
            </a:r>
            <a:endParaRPr lang="en-US" altLang="zh-CN" sz="2000" dirty="0"/>
          </a:p>
          <a:p>
            <a:r>
              <a:rPr lang="zh-CN" altLang="en-US" sz="2000" dirty="0"/>
              <a:t>先考虑</a:t>
            </a:r>
            <a:r>
              <a:rPr lang="en-US" altLang="zh-CN" sz="2000" dirty="0"/>
              <a:t>x</a:t>
            </a:r>
            <a:r>
              <a:rPr lang="zh-CN" altLang="en-US" sz="2000" dirty="0"/>
              <a:t>的值，</a:t>
            </a:r>
            <a:r>
              <a:rPr lang="en-US" altLang="zh-CN" sz="2000" dirty="0"/>
              <a:t>x</a:t>
            </a:r>
            <a:r>
              <a:rPr lang="zh-CN" altLang="en-US" sz="2000" dirty="0"/>
              <a:t>的值小的优先</a:t>
            </a:r>
          </a:p>
          <a:p>
            <a:r>
              <a:rPr lang="zh-CN" altLang="en-US" sz="2000" dirty="0"/>
              <a:t>如果</a:t>
            </a:r>
            <a:r>
              <a:rPr lang="en-US" altLang="zh-CN" sz="2000" dirty="0"/>
              <a:t>x</a:t>
            </a:r>
            <a:r>
              <a:rPr lang="zh-CN" altLang="en-US" sz="2000" dirty="0"/>
              <a:t>的值相等，</a:t>
            </a:r>
            <a:r>
              <a:rPr lang="en-US" altLang="zh-CN" sz="2000" dirty="0"/>
              <a:t>y</a:t>
            </a:r>
            <a:r>
              <a:rPr lang="zh-CN" altLang="en-US" sz="2000" dirty="0"/>
              <a:t>的值小的优先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94C791-5C05-4DDB-8AFF-AB230D4D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4" y="3642236"/>
            <a:ext cx="6296025" cy="251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B5F885-93C4-4CE2-9122-A5A537D0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68" y="1200167"/>
            <a:ext cx="5715000" cy="2962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8D5102-4F80-4340-91B3-239D0A79D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09" y="4628057"/>
            <a:ext cx="3724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140D6E-0DE9-4077-87C4-080E95714B2B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5E304F-694E-4028-B4FA-10DD8FDE985B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poj3253——</a:t>
            </a:r>
            <a:r>
              <a:rPr lang="en-US" altLang="zh-CN" b="1" dirty="0"/>
              <a:t>Fence Repair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09E15F-35BA-4EFB-B18F-816145065E3E}"/>
              </a:ext>
            </a:extLst>
          </p:cNvPr>
          <p:cNvSpPr txBox="1"/>
          <p:nvPr/>
        </p:nvSpPr>
        <p:spPr>
          <a:xfrm>
            <a:off x="1426128" y="1674674"/>
            <a:ext cx="9429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题目大意：</a:t>
            </a:r>
            <a:r>
              <a:rPr lang="en-US" altLang="zh-CN" dirty="0" err="1"/>
              <a:t>ww</a:t>
            </a:r>
            <a:r>
              <a:rPr lang="zh-CN" altLang="en-US" dirty="0"/>
              <a:t>需要修补牧场的围栏，他需要 </a:t>
            </a:r>
            <a:r>
              <a:rPr lang="en-US" altLang="zh-CN" dirty="0"/>
              <a:t>N </a:t>
            </a:r>
            <a:r>
              <a:rPr lang="zh-CN" altLang="en-US" dirty="0"/>
              <a:t>块长度为 </a:t>
            </a:r>
            <a:r>
              <a:rPr lang="en-US" altLang="zh-CN" dirty="0"/>
              <a:t>Li </a:t>
            </a:r>
            <a:r>
              <a:rPr lang="zh-CN" altLang="en-US" dirty="0"/>
              <a:t>的木头，开始时，</a:t>
            </a:r>
            <a:r>
              <a:rPr lang="en-US" altLang="zh-CN" dirty="0"/>
              <a:t>FJ</a:t>
            </a:r>
            <a:r>
              <a:rPr lang="zh-CN" altLang="en-US" dirty="0"/>
              <a:t>只有一块无限长的木板，因此他需要把无限长的木板锯成 </a:t>
            </a:r>
            <a:r>
              <a:rPr lang="en-US" altLang="zh-CN" dirty="0"/>
              <a:t>N </a:t>
            </a:r>
            <a:r>
              <a:rPr lang="zh-CN" altLang="en-US" dirty="0"/>
              <a:t>块长度为 </a:t>
            </a:r>
            <a:r>
              <a:rPr lang="en-US" altLang="zh-CN" dirty="0"/>
              <a:t>Li </a:t>
            </a:r>
            <a:r>
              <a:rPr lang="zh-CN" altLang="en-US" dirty="0"/>
              <a:t>的木板，</a:t>
            </a:r>
            <a:r>
              <a:rPr lang="en-US" altLang="zh-CN" dirty="0" err="1"/>
              <a:t>lhj</a:t>
            </a:r>
            <a:r>
              <a:rPr lang="zh-CN" altLang="en-US" dirty="0"/>
              <a:t>为提供</a:t>
            </a:r>
            <a:r>
              <a:rPr lang="en-US" altLang="zh-CN" dirty="0" err="1"/>
              <a:t>ww</a:t>
            </a:r>
            <a:r>
              <a:rPr lang="zh-CN" altLang="en-US" dirty="0"/>
              <a:t>锯子，但必须要收费的，收费的标准是对应每次锯出木块的长度，比如说测试数据中 </a:t>
            </a:r>
            <a:r>
              <a:rPr lang="en-US" altLang="zh-CN" dirty="0"/>
              <a:t>5 8 8</a:t>
            </a:r>
            <a:r>
              <a:rPr lang="zh-CN" altLang="en-US" dirty="0"/>
              <a:t>，一开始，</a:t>
            </a:r>
            <a:r>
              <a:rPr lang="en-US" altLang="zh-CN" dirty="0"/>
              <a:t>FJ</a:t>
            </a:r>
            <a:r>
              <a:rPr lang="zh-CN" altLang="en-US" dirty="0"/>
              <a:t>需要在无限长的木板上锯下长度 </a:t>
            </a:r>
            <a:r>
              <a:rPr lang="en-US" altLang="zh-CN" dirty="0"/>
              <a:t>21 </a:t>
            </a:r>
            <a:r>
              <a:rPr lang="zh-CN" altLang="en-US" dirty="0"/>
              <a:t>的木板（</a:t>
            </a:r>
            <a:r>
              <a:rPr lang="en-US" altLang="zh-CN" dirty="0"/>
              <a:t>5+8+8=21</a:t>
            </a:r>
            <a:r>
              <a:rPr lang="zh-CN" altLang="en-US" dirty="0"/>
              <a:t>），第二次锯下长度为 </a:t>
            </a:r>
            <a:r>
              <a:rPr lang="en-US" altLang="zh-CN" dirty="0"/>
              <a:t>5 </a:t>
            </a:r>
            <a:r>
              <a:rPr lang="zh-CN" altLang="en-US" dirty="0"/>
              <a:t>的木板，第三次锯下长度为 </a:t>
            </a:r>
            <a:r>
              <a:rPr lang="en-US" altLang="zh-CN" dirty="0"/>
              <a:t>8 </a:t>
            </a:r>
            <a:r>
              <a:rPr lang="zh-CN" altLang="en-US" dirty="0"/>
              <a:t>的木板，至此就可以将长度分别为 </a:t>
            </a:r>
            <a:r>
              <a:rPr lang="en-US" altLang="zh-CN" dirty="0"/>
              <a:t>5 8 8 </a:t>
            </a:r>
            <a:r>
              <a:rPr lang="zh-CN" altLang="en-US" dirty="0"/>
              <a:t>的木板找出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53A7A-F3D6-49D8-9F0A-765E3AB4F3E7}"/>
              </a:ext>
            </a:extLst>
          </p:cNvPr>
          <p:cNvSpPr txBox="1"/>
          <p:nvPr/>
        </p:nvSpPr>
        <p:spPr>
          <a:xfrm>
            <a:off x="1543573" y="3826564"/>
            <a:ext cx="3699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Sample Input</a:t>
            </a:r>
          </a:p>
          <a:p>
            <a:r>
              <a:rPr lang="en-US" altLang="zh-CN" sz="2000" dirty="0"/>
              <a:t>3</a:t>
            </a:r>
          </a:p>
          <a:p>
            <a:r>
              <a:rPr lang="en-US" altLang="zh-CN" sz="2000" dirty="0"/>
              <a:t>8</a:t>
            </a:r>
          </a:p>
          <a:p>
            <a:r>
              <a:rPr lang="en-US" altLang="zh-CN" sz="2000" dirty="0"/>
              <a:t>5</a:t>
            </a:r>
          </a:p>
          <a:p>
            <a:r>
              <a:rPr lang="en-US" altLang="zh-CN" sz="2000" dirty="0"/>
              <a:t>8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1DB06D-5ACE-41D9-82EA-1F092FC65E69}"/>
              </a:ext>
            </a:extLst>
          </p:cNvPr>
          <p:cNvSpPr txBox="1"/>
          <p:nvPr/>
        </p:nvSpPr>
        <p:spPr>
          <a:xfrm>
            <a:off x="5243118" y="3860119"/>
            <a:ext cx="369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Sample Output</a:t>
            </a:r>
          </a:p>
          <a:p>
            <a:r>
              <a:rPr lang="en-US" altLang="zh-CN" sz="2000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8508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5E8D56-146C-427F-A155-C0BC62396398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90E974-36AE-4B6B-90FC-8E47ED040621}"/>
              </a:ext>
            </a:extLst>
          </p:cNvPr>
          <p:cNvSpPr txBox="1"/>
          <p:nvPr/>
        </p:nvSpPr>
        <p:spPr>
          <a:xfrm>
            <a:off x="1325460" y="1375794"/>
            <a:ext cx="782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可以支持在任意位置插入或删除，但只能按顺序依次访问其中的元素的一种数据结构。和数组可以鲜明对比：数组支持随机访问但不支持在任意位置插入或删除元素。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74C883-4E6E-4483-B7C0-E6F396AB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92" y="3066369"/>
            <a:ext cx="72294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4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9DDBD-E75F-4005-B826-E64525BA85D3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B6A9D2-DEBE-4C41-9CF6-1BAEEC5BC7BA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访问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7CD843-DEC2-46B9-A33D-B9E0977A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95" y="1895475"/>
            <a:ext cx="7181850" cy="1533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9FDF45-E3A4-4E09-B0DA-16233C9AD78C}"/>
              </a:ext>
            </a:extLst>
          </p:cNvPr>
          <p:cNvSpPr txBox="1"/>
          <p:nvPr/>
        </p:nvSpPr>
        <p:spPr>
          <a:xfrm>
            <a:off x="2849023" y="4446165"/>
            <a:ext cx="5883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链表不能像数组那样支持随机访问，只能从前向后遍历进行访问</a:t>
            </a:r>
          </a:p>
        </p:txBody>
      </p:sp>
    </p:spTree>
    <p:extLst>
      <p:ext uri="{BB962C8B-B14F-4D97-AF65-F5344CB8AC3E}">
        <p14:creationId xmlns:p14="http://schemas.microsoft.com/office/powerpoint/2010/main" val="257997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C64E76-881A-4E4C-9BC3-DF95915C64A4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3D5935-A406-4205-B7F3-51B4A956ADF2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插入结点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FFA3F0-DDD9-46AB-B110-5B377CD0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209232"/>
            <a:ext cx="79152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22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0259AF-A351-46AB-84B4-0ACF6F8C343E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4810B-5F0F-42F5-8E02-36248C2448CA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移除结点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C82B2-B9EC-4BFB-B0F5-310B2D9C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31" y="2122633"/>
            <a:ext cx="73437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ECACB9-D4B1-4A52-A13B-F7E534BF6CA4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3C73F-4AED-4E8E-B319-17DD88546E49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数组模拟链表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E7E2F1-C39B-45EA-9536-DC7F5C6E3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/>
          <a:stretch/>
        </p:blipFill>
        <p:spPr>
          <a:xfrm>
            <a:off x="1040235" y="1492501"/>
            <a:ext cx="3634398" cy="1656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5AD97B-7D0B-45CA-99F4-56F399A4240A}"/>
              </a:ext>
            </a:extLst>
          </p:cNvPr>
          <p:cNvSpPr/>
          <p:nvPr/>
        </p:nvSpPr>
        <p:spPr>
          <a:xfrm>
            <a:off x="1008661" y="3709380"/>
            <a:ext cx="1333850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964D44-DA27-405A-A158-81126E6A3476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1675586" y="3709380"/>
            <a:ext cx="0" cy="65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87FC89A-AC39-4BD1-910A-768135601C88}"/>
              </a:ext>
            </a:extLst>
          </p:cNvPr>
          <p:cNvSpPr txBox="1"/>
          <p:nvPr/>
        </p:nvSpPr>
        <p:spPr>
          <a:xfrm>
            <a:off x="1071579" y="3805717"/>
            <a:ext cx="55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v1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533562-0805-445B-A2D0-2B8A788D42F0}"/>
              </a:ext>
            </a:extLst>
          </p:cNvPr>
          <p:cNvCxnSpPr>
            <a:cxnSpLocks/>
          </p:cNvCxnSpPr>
          <p:nvPr/>
        </p:nvCxnSpPr>
        <p:spPr>
          <a:xfrm>
            <a:off x="2229260" y="4036551"/>
            <a:ext cx="604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BD2B36E-6947-40BD-853A-1DA447FDD22C}"/>
              </a:ext>
            </a:extLst>
          </p:cNvPr>
          <p:cNvSpPr txBox="1"/>
          <p:nvPr/>
        </p:nvSpPr>
        <p:spPr>
          <a:xfrm>
            <a:off x="1472003" y="4460058"/>
            <a:ext cx="5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DBAE05-9A05-4D5E-A464-30103B2E6519}"/>
              </a:ext>
            </a:extLst>
          </p:cNvPr>
          <p:cNvSpPr txBox="1"/>
          <p:nvPr/>
        </p:nvSpPr>
        <p:spPr>
          <a:xfrm>
            <a:off x="1793043" y="3805717"/>
            <a:ext cx="4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8FC460-B331-4F34-BCFE-B1BFB96FD588}"/>
              </a:ext>
            </a:extLst>
          </p:cNvPr>
          <p:cNvSpPr/>
          <p:nvPr/>
        </p:nvSpPr>
        <p:spPr>
          <a:xfrm>
            <a:off x="2850043" y="3709380"/>
            <a:ext cx="1333850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A0DFDED-7327-48BC-A4F7-7AA680656725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3516968" y="3709380"/>
            <a:ext cx="0" cy="65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9666338-C499-40A7-B340-CDC8BC2E102F}"/>
              </a:ext>
            </a:extLst>
          </p:cNvPr>
          <p:cNvSpPr txBox="1"/>
          <p:nvPr/>
        </p:nvSpPr>
        <p:spPr>
          <a:xfrm>
            <a:off x="2912961" y="3805717"/>
            <a:ext cx="55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v2</a:t>
            </a:r>
            <a:endParaRPr lang="zh-CN" altLang="en-US" sz="2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6CFCD5-DC97-4D76-ADB0-EA8599DB8349}"/>
              </a:ext>
            </a:extLst>
          </p:cNvPr>
          <p:cNvCxnSpPr>
            <a:cxnSpLocks/>
          </p:cNvCxnSpPr>
          <p:nvPr/>
        </p:nvCxnSpPr>
        <p:spPr>
          <a:xfrm>
            <a:off x="4070642" y="4036551"/>
            <a:ext cx="604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9EC2CFB-086E-4462-9E58-D82808572D13}"/>
              </a:ext>
            </a:extLst>
          </p:cNvPr>
          <p:cNvSpPr txBox="1"/>
          <p:nvPr/>
        </p:nvSpPr>
        <p:spPr>
          <a:xfrm>
            <a:off x="3313385" y="4460058"/>
            <a:ext cx="5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18B95B-4D78-4E0E-9CC2-6101096BE83A}"/>
              </a:ext>
            </a:extLst>
          </p:cNvPr>
          <p:cNvSpPr txBox="1"/>
          <p:nvPr/>
        </p:nvSpPr>
        <p:spPr>
          <a:xfrm>
            <a:off x="3611334" y="3821453"/>
            <a:ext cx="48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95F96B-A0E7-4138-AE0B-AAE23BD5561D}"/>
              </a:ext>
            </a:extLst>
          </p:cNvPr>
          <p:cNvSpPr/>
          <p:nvPr/>
        </p:nvSpPr>
        <p:spPr>
          <a:xfrm>
            <a:off x="4674633" y="3709380"/>
            <a:ext cx="1333850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BA35240-9568-49D9-8F75-480425FC40F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5341558" y="3709380"/>
            <a:ext cx="0" cy="65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06C2924-F37A-40EC-9507-E36A2D3140EC}"/>
              </a:ext>
            </a:extLst>
          </p:cNvPr>
          <p:cNvSpPr txBox="1"/>
          <p:nvPr/>
        </p:nvSpPr>
        <p:spPr>
          <a:xfrm>
            <a:off x="4737551" y="3805717"/>
            <a:ext cx="55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v3</a:t>
            </a:r>
            <a:endParaRPr lang="zh-CN" altLang="en-US" sz="2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E3A6FE-CE27-41F2-BC7D-97DBA3DC230E}"/>
              </a:ext>
            </a:extLst>
          </p:cNvPr>
          <p:cNvCxnSpPr>
            <a:cxnSpLocks/>
          </p:cNvCxnSpPr>
          <p:nvPr/>
        </p:nvCxnSpPr>
        <p:spPr>
          <a:xfrm>
            <a:off x="5895232" y="4036551"/>
            <a:ext cx="604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842F911-1AA5-40FF-BEE1-8E3C4607EAF6}"/>
              </a:ext>
            </a:extLst>
          </p:cNvPr>
          <p:cNvSpPr txBox="1"/>
          <p:nvPr/>
        </p:nvSpPr>
        <p:spPr>
          <a:xfrm>
            <a:off x="5137975" y="4460058"/>
            <a:ext cx="65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4DF8D9-CE56-4725-BAF9-D7875AEEB87D}"/>
              </a:ext>
            </a:extLst>
          </p:cNvPr>
          <p:cNvSpPr txBox="1"/>
          <p:nvPr/>
        </p:nvSpPr>
        <p:spPr>
          <a:xfrm>
            <a:off x="5444308" y="3801574"/>
            <a:ext cx="53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</a:t>
            </a:r>
            <a:endParaRPr lang="zh-CN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925FF9-8729-4A91-B84F-1E9D0345784E}"/>
              </a:ext>
            </a:extLst>
          </p:cNvPr>
          <p:cNvSpPr/>
          <p:nvPr/>
        </p:nvSpPr>
        <p:spPr>
          <a:xfrm>
            <a:off x="6525680" y="3725117"/>
            <a:ext cx="1333850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98019A9-07D2-4E1E-833B-FFBAEECA0B38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7192605" y="3725117"/>
            <a:ext cx="0" cy="65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6767A4D-2A9E-4317-B463-AA156EFAA4DE}"/>
              </a:ext>
            </a:extLst>
          </p:cNvPr>
          <p:cNvSpPr txBox="1"/>
          <p:nvPr/>
        </p:nvSpPr>
        <p:spPr>
          <a:xfrm>
            <a:off x="6588598" y="3821454"/>
            <a:ext cx="55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v4</a:t>
            </a:r>
            <a:endParaRPr lang="zh-CN" altLang="en-US" sz="2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61CD2C1-8B62-4C4F-AF3C-5265343CE7E3}"/>
              </a:ext>
            </a:extLst>
          </p:cNvPr>
          <p:cNvCxnSpPr>
            <a:cxnSpLocks/>
          </p:cNvCxnSpPr>
          <p:nvPr/>
        </p:nvCxnSpPr>
        <p:spPr>
          <a:xfrm>
            <a:off x="7746279" y="4052288"/>
            <a:ext cx="604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CC75877-A129-47CD-B172-72464FD14312}"/>
              </a:ext>
            </a:extLst>
          </p:cNvPr>
          <p:cNvSpPr txBox="1"/>
          <p:nvPr/>
        </p:nvSpPr>
        <p:spPr>
          <a:xfrm>
            <a:off x="6989022" y="4475795"/>
            <a:ext cx="5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268595-5D5F-44DD-B42B-453376094240}"/>
              </a:ext>
            </a:extLst>
          </p:cNvPr>
          <p:cNvSpPr txBox="1"/>
          <p:nvPr/>
        </p:nvSpPr>
        <p:spPr>
          <a:xfrm>
            <a:off x="7310062" y="3821454"/>
            <a:ext cx="4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</a:t>
            </a:r>
            <a:endParaRPr lang="zh-CN" altLang="en-US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BA7BB1-3339-41F0-A2E9-50D684F80EF4}"/>
              </a:ext>
            </a:extLst>
          </p:cNvPr>
          <p:cNvSpPr/>
          <p:nvPr/>
        </p:nvSpPr>
        <p:spPr>
          <a:xfrm>
            <a:off x="8382229" y="3709380"/>
            <a:ext cx="1333850" cy="654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E58F8E6-E754-4946-9904-2C7AABDDAFB3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9049154" y="3709380"/>
            <a:ext cx="0" cy="65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E940350-BC30-47DE-86C0-E66CCD9377B0}"/>
              </a:ext>
            </a:extLst>
          </p:cNvPr>
          <p:cNvSpPr txBox="1"/>
          <p:nvPr/>
        </p:nvSpPr>
        <p:spPr>
          <a:xfrm>
            <a:off x="8445147" y="3805717"/>
            <a:ext cx="55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v5</a:t>
            </a:r>
            <a:endParaRPr lang="zh-CN" altLang="en-US" sz="2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A93EC58-F5E7-4037-A4B5-70963B29D40A}"/>
              </a:ext>
            </a:extLst>
          </p:cNvPr>
          <p:cNvSpPr txBox="1"/>
          <p:nvPr/>
        </p:nvSpPr>
        <p:spPr>
          <a:xfrm>
            <a:off x="8845571" y="4460058"/>
            <a:ext cx="53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</a:t>
            </a:r>
            <a:endParaRPr lang="zh-CN" altLang="en-US" sz="2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1B33AAB-0880-4D92-B6D4-F5EC31B8414D}"/>
              </a:ext>
            </a:extLst>
          </p:cNvPr>
          <p:cNvSpPr txBox="1"/>
          <p:nvPr/>
        </p:nvSpPr>
        <p:spPr>
          <a:xfrm>
            <a:off x="9099491" y="3849555"/>
            <a:ext cx="58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1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/>
      <p:bldP spid="23" grpId="0"/>
      <p:bldP spid="25" grpId="0" animBg="1"/>
      <p:bldP spid="27" grpId="0"/>
      <p:bldP spid="29" grpId="0"/>
      <p:bldP spid="30" grpId="0"/>
      <p:bldP spid="31" grpId="0" animBg="1"/>
      <p:bldP spid="33" grpId="0"/>
      <p:bldP spid="35" grpId="0"/>
      <p:bldP spid="36" grpId="0"/>
      <p:bldP spid="37" grpId="0" animBg="1"/>
      <p:bldP spid="39" grpId="0"/>
      <p:bldP spid="41" grpId="0"/>
      <p:bldP spid="42" grpId="0"/>
      <p:bldP spid="43" grpId="0" animBg="1"/>
      <p:bldP spid="45" grpId="0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3D6320-0A8E-40FD-963C-1110A2A20320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D4BEB9-18AD-4965-B53F-4A141700E5EF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链式前向星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F3960-20C7-4BF8-AA16-DB2EB7B10DD8}"/>
              </a:ext>
            </a:extLst>
          </p:cNvPr>
          <p:cNvSpPr txBox="1"/>
          <p:nvPr/>
        </p:nvSpPr>
        <p:spPr>
          <a:xfrm>
            <a:off x="1040234" y="1635853"/>
            <a:ext cx="419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链式前向星用于存图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77C8F3C-7191-4A02-916E-4227AE4EFF43}"/>
              </a:ext>
            </a:extLst>
          </p:cNvPr>
          <p:cNvSpPr/>
          <p:nvPr/>
        </p:nvSpPr>
        <p:spPr>
          <a:xfrm>
            <a:off x="7113865" y="3875714"/>
            <a:ext cx="619200" cy="6207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E5A5152-C3E3-4B29-9C48-C71F816D8A87}"/>
              </a:ext>
            </a:extLst>
          </p:cNvPr>
          <p:cNvSpPr/>
          <p:nvPr/>
        </p:nvSpPr>
        <p:spPr>
          <a:xfrm>
            <a:off x="8961633" y="2042718"/>
            <a:ext cx="619200" cy="6207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42E816-2074-40C9-83BC-6DFA8344559F}"/>
              </a:ext>
            </a:extLst>
          </p:cNvPr>
          <p:cNvSpPr txBox="1"/>
          <p:nvPr/>
        </p:nvSpPr>
        <p:spPr>
          <a:xfrm>
            <a:off x="7222248" y="3875714"/>
            <a:ext cx="48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</a:t>
            </a:r>
            <a:endParaRPr lang="zh-CN" altLang="en-US" sz="2800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C83ECC76-C690-41E6-9475-4FD73ACE28F6}"/>
              </a:ext>
            </a:extLst>
          </p:cNvPr>
          <p:cNvSpPr/>
          <p:nvPr/>
        </p:nvSpPr>
        <p:spPr>
          <a:xfrm>
            <a:off x="9271233" y="5269685"/>
            <a:ext cx="619200" cy="6207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54B0C5E8-6C36-40C0-8BE6-81FC9D1A1663}"/>
              </a:ext>
            </a:extLst>
          </p:cNvPr>
          <p:cNvSpPr/>
          <p:nvPr/>
        </p:nvSpPr>
        <p:spPr>
          <a:xfrm>
            <a:off x="5906761" y="2042718"/>
            <a:ext cx="619200" cy="6207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2574E68A-5892-49EE-98A7-B778AFAEC103}"/>
              </a:ext>
            </a:extLst>
          </p:cNvPr>
          <p:cNvSpPr/>
          <p:nvPr/>
        </p:nvSpPr>
        <p:spPr>
          <a:xfrm>
            <a:off x="4576986" y="4766499"/>
            <a:ext cx="619200" cy="6207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5074B-CE76-467D-9026-29156D449E1C}"/>
              </a:ext>
            </a:extLst>
          </p:cNvPr>
          <p:cNvSpPr txBox="1"/>
          <p:nvPr/>
        </p:nvSpPr>
        <p:spPr>
          <a:xfrm>
            <a:off x="5954835" y="2091501"/>
            <a:ext cx="57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v1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FA0643-0520-4938-9BA6-83EF90B58263}"/>
              </a:ext>
            </a:extLst>
          </p:cNvPr>
          <p:cNvSpPr txBox="1"/>
          <p:nvPr/>
        </p:nvSpPr>
        <p:spPr>
          <a:xfrm>
            <a:off x="4627319" y="4815282"/>
            <a:ext cx="60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v2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1E7846-9008-4026-8510-CA0EBB06EB73}"/>
              </a:ext>
            </a:extLst>
          </p:cNvPr>
          <p:cNvSpPr txBox="1"/>
          <p:nvPr/>
        </p:nvSpPr>
        <p:spPr>
          <a:xfrm>
            <a:off x="9004183" y="2085754"/>
            <a:ext cx="57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v3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2AAE4A-6B64-48D6-8A00-5EAD3B547CCE}"/>
              </a:ext>
            </a:extLst>
          </p:cNvPr>
          <p:cNvSpPr txBox="1"/>
          <p:nvPr/>
        </p:nvSpPr>
        <p:spPr>
          <a:xfrm>
            <a:off x="9312991" y="5314734"/>
            <a:ext cx="57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v4</a:t>
            </a:r>
            <a:endParaRPr lang="zh-CN" altLang="en-US" sz="2800" dirty="0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9393B633-0B71-480E-AC07-5CB5A46C290A}"/>
              </a:ext>
            </a:extLst>
          </p:cNvPr>
          <p:cNvCxnSpPr>
            <a:stCxn id="16" idx="4"/>
            <a:endCxn id="10" idx="2"/>
          </p:cNvCxnSpPr>
          <p:nvPr/>
        </p:nvCxnSpPr>
        <p:spPr>
          <a:xfrm rot="16200000" flipH="1">
            <a:off x="5903812" y="2976053"/>
            <a:ext cx="1522603" cy="8975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EB18B1C-F751-4199-B39C-6B744E88FD2F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rot="16200000" flipV="1">
            <a:off x="6058496" y="2820577"/>
            <a:ext cx="1613515" cy="678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1381230-38B6-443C-BC34-B396C3F9F19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7452280" y="2366361"/>
            <a:ext cx="1522603" cy="14961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50A2E8D-0967-4E48-8473-F156BF72F330}"/>
              </a:ext>
            </a:extLst>
          </p:cNvPr>
          <p:cNvCxnSpPr>
            <a:cxnSpLocks/>
            <a:stCxn id="10" idx="4"/>
            <a:endCxn id="19" idx="3"/>
          </p:cNvCxnSpPr>
          <p:nvPr/>
        </p:nvCxnSpPr>
        <p:spPr>
          <a:xfrm rot="5400000">
            <a:off x="6038901" y="3692328"/>
            <a:ext cx="580392" cy="21887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83ECA8AD-23CD-4B40-A73E-B9745F89C964}"/>
              </a:ext>
            </a:extLst>
          </p:cNvPr>
          <p:cNvCxnSpPr>
            <a:stCxn id="17" idx="0"/>
            <a:endCxn id="10" idx="3"/>
          </p:cNvCxnSpPr>
          <p:nvPr/>
        </p:nvCxnSpPr>
        <p:spPr>
          <a:xfrm rot="5400000" flipH="1" flipV="1">
            <a:off x="5865110" y="3427065"/>
            <a:ext cx="360911" cy="23179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F124AED-2617-4AB0-99A5-A5BEBF00CC1F}"/>
              </a:ext>
            </a:extLst>
          </p:cNvPr>
          <p:cNvCxnSpPr>
            <a:stCxn id="15" idx="7"/>
            <a:endCxn id="20" idx="3"/>
          </p:cNvCxnSpPr>
          <p:nvPr/>
        </p:nvCxnSpPr>
        <p:spPr>
          <a:xfrm rot="16200000" flipV="1">
            <a:off x="8183677" y="3744521"/>
            <a:ext cx="3013233" cy="21892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862C541-617B-46D7-AF99-38BC9ADD22FB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>
            <a:off x="9271233" y="2663504"/>
            <a:ext cx="309600" cy="260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B4DE06-293C-4239-9AC6-2BBE2F61C3AC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3.</a:t>
            </a:r>
            <a:r>
              <a:rPr lang="zh-CN" altLang="en-US" sz="5400" dirty="0"/>
              <a:t>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AFAA3-0F97-467D-9000-AAF528520406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链式前向星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4564B7-38CB-4DF5-9CA4-49FEFE556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7"/>
          <a:stretch/>
        </p:blipFill>
        <p:spPr>
          <a:xfrm>
            <a:off x="786803" y="1621734"/>
            <a:ext cx="4127186" cy="421972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4B0EBD-7B78-4EF9-B0E8-432BF0F22CA2}"/>
              </a:ext>
            </a:extLst>
          </p:cNvPr>
          <p:cNvGrpSpPr/>
          <p:nvPr/>
        </p:nvGrpSpPr>
        <p:grpSpPr>
          <a:xfrm>
            <a:off x="6357893" y="4820692"/>
            <a:ext cx="2006092" cy="1020767"/>
            <a:chOff x="6357893" y="4820692"/>
            <a:chExt cx="2006092" cy="102076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AC9FDFF-4A7B-431F-97F7-5EFBD8A70159}"/>
                </a:ext>
              </a:extLst>
            </p:cNvPr>
            <p:cNvGrpSpPr/>
            <p:nvPr/>
          </p:nvGrpSpPr>
          <p:grpSpPr>
            <a:xfrm>
              <a:off x="6357893" y="4820692"/>
              <a:ext cx="1795244" cy="1020767"/>
              <a:chOff x="6508895" y="5016489"/>
              <a:chExt cx="1795244" cy="102076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99A33E-AB5E-466B-8CBB-2FE3E245E508}"/>
                  </a:ext>
                </a:extLst>
              </p:cNvPr>
              <p:cNvSpPr/>
              <p:nvPr/>
            </p:nvSpPr>
            <p:spPr>
              <a:xfrm>
                <a:off x="6508895" y="5016489"/>
                <a:ext cx="1540778" cy="629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911F4979-93DC-4110-96BB-497E46C77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8554" y="5024878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FF31F26-9301-40EC-9971-886FC9E37D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8845" y="5016489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515647-F9B7-4DD7-BC56-0F0F5D8400BA}"/>
                  </a:ext>
                </a:extLst>
              </p:cNvPr>
              <p:cNvSpPr txBox="1"/>
              <p:nvPr/>
            </p:nvSpPr>
            <p:spPr>
              <a:xfrm>
                <a:off x="6508895" y="5637146"/>
                <a:ext cx="17952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to   </a:t>
                </a:r>
                <a:r>
                  <a:rPr lang="en-US" altLang="zh-CN" sz="2000" dirty="0" err="1"/>
                  <a:t>val</a:t>
                </a:r>
                <a:r>
                  <a:rPr lang="en-US" altLang="zh-CN" sz="2000" dirty="0"/>
                  <a:t>   </a:t>
                </a:r>
                <a:r>
                  <a:rPr lang="en-US" altLang="zh-CN" sz="2000" dirty="0" err="1"/>
                  <a:t>nex</a:t>
                </a:r>
                <a:endParaRPr lang="zh-CN" altLang="en-US" sz="2000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56E08E-4F7D-492D-B839-4E9737100886}"/>
                </a:ext>
              </a:extLst>
            </p:cNvPr>
            <p:cNvSpPr txBox="1"/>
            <p:nvPr/>
          </p:nvSpPr>
          <p:spPr>
            <a:xfrm>
              <a:off x="7923127" y="4939967"/>
              <a:ext cx="44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D38968D-8BF7-491C-BEC1-5FAC6E0D8CBF}"/>
              </a:ext>
            </a:extLst>
          </p:cNvPr>
          <p:cNvSpPr txBox="1"/>
          <p:nvPr/>
        </p:nvSpPr>
        <p:spPr>
          <a:xfrm>
            <a:off x="6372208" y="4900251"/>
            <a:ext cx="56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v1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FE5F2-DF54-40C7-A089-3B31E7A4870E}"/>
              </a:ext>
            </a:extLst>
          </p:cNvPr>
          <p:cNvSpPr txBox="1"/>
          <p:nvPr/>
        </p:nvSpPr>
        <p:spPr>
          <a:xfrm>
            <a:off x="6888279" y="4860833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418962-9AD5-474D-B284-39EC9CCC17E1}"/>
              </a:ext>
            </a:extLst>
          </p:cNvPr>
          <p:cNvSpPr txBox="1"/>
          <p:nvPr/>
        </p:nvSpPr>
        <p:spPr>
          <a:xfrm>
            <a:off x="9823507" y="3136612"/>
            <a:ext cx="166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head[u]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45E57D-90D9-4EF6-A746-05BC336415AD}"/>
              </a:ext>
            </a:extLst>
          </p:cNvPr>
          <p:cNvSpPr txBox="1"/>
          <p:nvPr/>
        </p:nvSpPr>
        <p:spPr>
          <a:xfrm>
            <a:off x="7439798" y="4889481"/>
            <a:ext cx="52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88957-3B2B-4EF4-8BBB-C30565170707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>
            <a:off x="8363985" y="3429000"/>
            <a:ext cx="1459522" cy="174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83DE2D-BCDC-4336-88E8-371A87BC7457}"/>
              </a:ext>
            </a:extLst>
          </p:cNvPr>
          <p:cNvGrpSpPr/>
          <p:nvPr/>
        </p:nvGrpSpPr>
        <p:grpSpPr>
          <a:xfrm>
            <a:off x="6365702" y="3701019"/>
            <a:ext cx="2006092" cy="1020767"/>
            <a:chOff x="6357893" y="4820692"/>
            <a:chExt cx="2006092" cy="102076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0DEED24-6A22-418A-BA31-867A07EF068F}"/>
                </a:ext>
              </a:extLst>
            </p:cNvPr>
            <p:cNvGrpSpPr/>
            <p:nvPr/>
          </p:nvGrpSpPr>
          <p:grpSpPr>
            <a:xfrm>
              <a:off x="6357893" y="4820692"/>
              <a:ext cx="1795244" cy="1020767"/>
              <a:chOff x="6508895" y="5016489"/>
              <a:chExt cx="1795244" cy="102076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D5562FD-22F5-40B3-AE6C-CC26EFF1240D}"/>
                  </a:ext>
                </a:extLst>
              </p:cNvPr>
              <p:cNvSpPr/>
              <p:nvPr/>
            </p:nvSpPr>
            <p:spPr>
              <a:xfrm>
                <a:off x="6508895" y="5016489"/>
                <a:ext cx="1540778" cy="629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A93F716-DDC6-4F8D-B2F3-5B40B2289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8554" y="5024878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C43BAB4-9E58-4321-929D-35F9F79925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8845" y="5016489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3AE5B03-4C40-448F-A6FB-9BE8D33FDAAD}"/>
                  </a:ext>
                </a:extLst>
              </p:cNvPr>
              <p:cNvSpPr txBox="1"/>
              <p:nvPr/>
            </p:nvSpPr>
            <p:spPr>
              <a:xfrm>
                <a:off x="6508895" y="5637146"/>
                <a:ext cx="17952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to   </a:t>
                </a:r>
                <a:r>
                  <a:rPr lang="en-US" altLang="zh-CN" sz="2000" dirty="0" err="1"/>
                  <a:t>val</a:t>
                </a:r>
                <a:r>
                  <a:rPr lang="en-US" altLang="zh-CN" sz="2000" dirty="0"/>
                  <a:t>   </a:t>
                </a:r>
                <a:r>
                  <a:rPr lang="en-US" altLang="zh-CN" sz="2000" dirty="0" err="1"/>
                  <a:t>nex</a:t>
                </a:r>
                <a:endParaRPr lang="zh-CN" altLang="en-US" sz="2000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7606893-474D-415C-8859-1E93E01F4273}"/>
                </a:ext>
              </a:extLst>
            </p:cNvPr>
            <p:cNvSpPr txBox="1"/>
            <p:nvPr/>
          </p:nvSpPr>
          <p:spPr>
            <a:xfrm>
              <a:off x="7923127" y="4939967"/>
              <a:ext cx="44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2</a:t>
              </a:r>
              <a:endParaRPr lang="zh-CN" altLang="en-US" sz="2400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1C2F63D-9732-4789-87FD-3B792B031955}"/>
              </a:ext>
            </a:extLst>
          </p:cNvPr>
          <p:cNvSpPr txBox="1"/>
          <p:nvPr/>
        </p:nvSpPr>
        <p:spPr>
          <a:xfrm>
            <a:off x="6378765" y="3761105"/>
            <a:ext cx="56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v2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799A018-CD86-4E12-8B87-06C407EFB71F}"/>
              </a:ext>
            </a:extLst>
          </p:cNvPr>
          <p:cNvSpPr txBox="1"/>
          <p:nvPr/>
        </p:nvSpPr>
        <p:spPr>
          <a:xfrm>
            <a:off x="6896776" y="3714609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endParaRPr lang="zh-CN" altLang="en-US" sz="2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F59FDB-617F-476D-B685-6CBF6610F2D5}"/>
              </a:ext>
            </a:extLst>
          </p:cNvPr>
          <p:cNvSpPr txBox="1"/>
          <p:nvPr/>
        </p:nvSpPr>
        <p:spPr>
          <a:xfrm>
            <a:off x="7417260" y="3760102"/>
            <a:ext cx="52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559F33B-AE50-43BE-AEBA-BD385774C39A}"/>
              </a:ext>
            </a:extLst>
          </p:cNvPr>
          <p:cNvCxnSpPr>
            <a:cxnSpLocks/>
          </p:cNvCxnSpPr>
          <p:nvPr/>
        </p:nvCxnSpPr>
        <p:spPr>
          <a:xfrm>
            <a:off x="7912986" y="4310607"/>
            <a:ext cx="178742" cy="745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0661FC-9E1B-4DD8-906A-6A09461C9363}"/>
              </a:ext>
            </a:extLst>
          </p:cNvPr>
          <p:cNvCxnSpPr>
            <a:cxnSpLocks/>
            <a:stCxn id="18" idx="1"/>
            <a:endCxn id="25" idx="3"/>
          </p:cNvCxnSpPr>
          <p:nvPr/>
        </p:nvCxnSpPr>
        <p:spPr>
          <a:xfrm flipH="1">
            <a:off x="8371794" y="3429000"/>
            <a:ext cx="1451713" cy="62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045D9CE-3F29-43EA-8811-3BA7D1709FD3}"/>
              </a:ext>
            </a:extLst>
          </p:cNvPr>
          <p:cNvGrpSpPr/>
          <p:nvPr/>
        </p:nvGrpSpPr>
        <p:grpSpPr>
          <a:xfrm>
            <a:off x="6365702" y="2404763"/>
            <a:ext cx="2006092" cy="1020767"/>
            <a:chOff x="6357893" y="4820692"/>
            <a:chExt cx="2006092" cy="102076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6016771-F87D-4A7F-85C7-147888B13606}"/>
                </a:ext>
              </a:extLst>
            </p:cNvPr>
            <p:cNvGrpSpPr/>
            <p:nvPr/>
          </p:nvGrpSpPr>
          <p:grpSpPr>
            <a:xfrm>
              <a:off x="6357893" y="4820692"/>
              <a:ext cx="1795244" cy="1020767"/>
              <a:chOff x="6508895" y="5016489"/>
              <a:chExt cx="1795244" cy="1020767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E4843EE-2872-4CF8-864F-244DA7871D5C}"/>
                  </a:ext>
                </a:extLst>
              </p:cNvPr>
              <p:cNvSpPr/>
              <p:nvPr/>
            </p:nvSpPr>
            <p:spPr>
              <a:xfrm>
                <a:off x="6508895" y="5016489"/>
                <a:ext cx="1540778" cy="629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480473D-F7B1-4871-8D66-D11ABD4C75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8554" y="5024878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EAB06C3-B486-4507-89A4-3F9FC67CE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8845" y="5016489"/>
                <a:ext cx="8389" cy="6207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722A170-C5E0-40C1-B08F-7328AA6ABF75}"/>
                  </a:ext>
                </a:extLst>
              </p:cNvPr>
              <p:cNvSpPr txBox="1"/>
              <p:nvPr/>
            </p:nvSpPr>
            <p:spPr>
              <a:xfrm>
                <a:off x="6508895" y="5637146"/>
                <a:ext cx="17952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to   </a:t>
                </a:r>
                <a:r>
                  <a:rPr lang="en-US" altLang="zh-CN" sz="2000" dirty="0" err="1"/>
                  <a:t>val</a:t>
                </a:r>
                <a:r>
                  <a:rPr lang="en-US" altLang="zh-CN" sz="2000" dirty="0"/>
                  <a:t>   </a:t>
                </a:r>
                <a:r>
                  <a:rPr lang="en-US" altLang="zh-CN" sz="2000" dirty="0" err="1"/>
                  <a:t>nex</a:t>
                </a:r>
                <a:endParaRPr lang="zh-CN" altLang="en-US" sz="2000" dirty="0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580EEB-949C-46AC-963C-EF84F8090B1F}"/>
                </a:ext>
              </a:extLst>
            </p:cNvPr>
            <p:cNvSpPr txBox="1"/>
            <p:nvPr/>
          </p:nvSpPr>
          <p:spPr>
            <a:xfrm>
              <a:off x="7923127" y="4939967"/>
              <a:ext cx="440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6B7FE4B-3637-4558-8921-4B4E8E3F9267}"/>
              </a:ext>
            </a:extLst>
          </p:cNvPr>
          <p:cNvSpPr txBox="1"/>
          <p:nvPr/>
        </p:nvSpPr>
        <p:spPr>
          <a:xfrm>
            <a:off x="6365003" y="2476201"/>
            <a:ext cx="56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v3</a:t>
            </a:r>
            <a:endParaRPr lang="zh-CN" altLang="en-US" sz="2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F68A5FB-15F6-4FB9-9BA3-FA75419CFDD0}"/>
              </a:ext>
            </a:extLst>
          </p:cNvPr>
          <p:cNvSpPr txBox="1"/>
          <p:nvPr/>
        </p:nvSpPr>
        <p:spPr>
          <a:xfrm>
            <a:off x="6900374" y="2418353"/>
            <a:ext cx="54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</a:t>
            </a:r>
            <a:endParaRPr lang="zh-CN" altLang="en-US" sz="28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E25ED4-F537-44E0-986B-3A316BB380E6}"/>
              </a:ext>
            </a:extLst>
          </p:cNvPr>
          <p:cNvSpPr txBox="1"/>
          <p:nvPr/>
        </p:nvSpPr>
        <p:spPr>
          <a:xfrm>
            <a:off x="7433563" y="2452747"/>
            <a:ext cx="52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606A4A-B583-4463-803D-EE27DB0B306A}"/>
              </a:ext>
            </a:extLst>
          </p:cNvPr>
          <p:cNvCxnSpPr>
            <a:cxnSpLocks/>
          </p:cNvCxnSpPr>
          <p:nvPr/>
        </p:nvCxnSpPr>
        <p:spPr>
          <a:xfrm>
            <a:off x="7898671" y="3033937"/>
            <a:ext cx="193057" cy="85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80629CE-A76E-450C-8CD3-FE6BCDE95C6E}"/>
              </a:ext>
            </a:extLst>
          </p:cNvPr>
          <p:cNvCxnSpPr>
            <a:stCxn id="18" idx="1"/>
            <a:endCxn id="49" idx="3"/>
          </p:cNvCxnSpPr>
          <p:nvPr/>
        </p:nvCxnSpPr>
        <p:spPr>
          <a:xfrm flipH="1" flipV="1">
            <a:off x="8371794" y="2754871"/>
            <a:ext cx="1451713" cy="674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8" grpId="0"/>
      <p:bldP spid="39" grpId="0"/>
      <p:bldP spid="40" grpId="0"/>
      <p:bldP spid="54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8E16B7-37A0-462A-99E0-CFE04BE506E0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D9F311-4025-415C-BFE3-DC910F83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3685" y="3549081"/>
            <a:ext cx="4371271" cy="25050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03E45B-B26B-426F-A342-052922ED1F12}"/>
              </a:ext>
            </a:extLst>
          </p:cNvPr>
          <p:cNvSpPr txBox="1"/>
          <p:nvPr/>
        </p:nvSpPr>
        <p:spPr>
          <a:xfrm>
            <a:off x="998290" y="1405128"/>
            <a:ext cx="834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栈仅允许在一端进行插入和删除运算，人们把此端称为栈顶，栈顶的第一个元素被称为栈顶元素，相对地，把另一端称为栈底。</a:t>
            </a:r>
            <a:endParaRPr lang="en-US" altLang="zh-CN" sz="2000" dirty="0"/>
          </a:p>
          <a:p>
            <a:r>
              <a:rPr lang="zh-CN" altLang="en-US" sz="2000" dirty="0"/>
              <a:t>向一个栈插入新元素又称为进栈或入栈，它是把该元素放到栈顶元素的上面，使之成为新的栈顶元素。</a:t>
            </a:r>
            <a:endParaRPr lang="en-US" altLang="zh-CN" sz="2000" dirty="0"/>
          </a:p>
          <a:p>
            <a:r>
              <a:rPr lang="zh-CN" altLang="en-US" sz="2000" dirty="0"/>
              <a:t>从一个栈删除元素又称为出栈或退栈，它是把栈顶元素删除掉，使其下面的相邻元素成为新的栈顶元素。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AA16BD-E198-49B3-9716-68E1E009BE80}"/>
              </a:ext>
            </a:extLst>
          </p:cNvPr>
          <p:cNvSpPr txBox="1"/>
          <p:nvPr/>
        </p:nvSpPr>
        <p:spPr>
          <a:xfrm>
            <a:off x="998290" y="4110605"/>
            <a:ext cx="109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栈底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86170A-7F03-494F-B79C-8F5CD85A9D9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97247" y="4402993"/>
            <a:ext cx="1008000" cy="292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1F5AF-0ACC-4BAB-818C-FEF43792849A}"/>
              </a:ext>
            </a:extLst>
          </p:cNvPr>
          <p:cNvCxnSpPr/>
          <p:nvPr/>
        </p:nvCxnSpPr>
        <p:spPr>
          <a:xfrm flipH="1">
            <a:off x="5234730" y="4202884"/>
            <a:ext cx="3095538" cy="492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60919E8-897D-4E42-AB94-9A99759AD3D5}"/>
              </a:ext>
            </a:extLst>
          </p:cNvPr>
          <p:cNvSpPr txBox="1"/>
          <p:nvPr/>
        </p:nvSpPr>
        <p:spPr>
          <a:xfrm>
            <a:off x="8365526" y="3910496"/>
            <a:ext cx="179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栈顶</a:t>
            </a:r>
          </a:p>
        </p:txBody>
      </p:sp>
    </p:spTree>
    <p:extLst>
      <p:ext uri="{BB962C8B-B14F-4D97-AF65-F5344CB8AC3E}">
        <p14:creationId xmlns:p14="http://schemas.microsoft.com/office/powerpoint/2010/main" val="385932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131CE6-A9AB-49CE-B7A5-629AB8679BB0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4.vector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F9BB21-D817-4E95-BE2B-86345DA26E96}"/>
              </a:ext>
            </a:extLst>
          </p:cNvPr>
          <p:cNvSpPr txBox="1"/>
          <p:nvPr/>
        </p:nvSpPr>
        <p:spPr>
          <a:xfrm>
            <a:off x="3036814" y="569171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向量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F512FD-18D4-4B16-9C20-F814347C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55" y="480280"/>
            <a:ext cx="4714875" cy="4048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8B1BD6-34F4-490B-B583-F980E3133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70" y="1733550"/>
            <a:ext cx="3295650" cy="16954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F51F85-CD40-40C9-8C82-4AABB88ED217}"/>
              </a:ext>
            </a:extLst>
          </p:cNvPr>
          <p:cNvSpPr txBox="1"/>
          <p:nvPr/>
        </p:nvSpPr>
        <p:spPr>
          <a:xfrm>
            <a:off x="1235104" y="4808060"/>
            <a:ext cx="9219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向量用起来比数组方便很多，但速度比数组慢很多，所以不到万不得已或者时限足够时才用向量</a:t>
            </a:r>
            <a:endParaRPr lang="en-US" altLang="zh-CN" sz="3200" dirty="0"/>
          </a:p>
          <a:p>
            <a:r>
              <a:rPr lang="zh-CN" altLang="en-US" sz="3200" dirty="0"/>
              <a:t>同样慢的还有</a:t>
            </a:r>
            <a:r>
              <a:rPr lang="en-US" altLang="zh-CN" sz="3200" dirty="0" err="1"/>
              <a:t>cout</a:t>
            </a:r>
            <a:r>
              <a:rPr lang="zh-CN" altLang="en-US" sz="3200" dirty="0"/>
              <a:t>，</a:t>
            </a:r>
            <a:r>
              <a:rPr lang="en-US" altLang="zh-CN" sz="3200" dirty="0"/>
              <a:t>string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714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F8A21E-DA86-4164-A62D-ECE72155F478}"/>
              </a:ext>
            </a:extLst>
          </p:cNvPr>
          <p:cNvSpPr txBox="1"/>
          <p:nvPr/>
        </p:nvSpPr>
        <p:spPr>
          <a:xfrm>
            <a:off x="503339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068D5E-E678-4D71-BB1C-CC7F73036EF3}"/>
              </a:ext>
            </a:extLst>
          </p:cNvPr>
          <p:cNvSpPr txBox="1"/>
          <p:nvPr/>
        </p:nvSpPr>
        <p:spPr>
          <a:xfrm>
            <a:off x="2413234" y="1529753"/>
            <a:ext cx="7113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并查集是一种非常精巧而实用的数据结构，它主要用于处理两种问题：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判断两个点是否属于一个集合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将两个集合合并</a:t>
            </a: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E0652-1BA8-4C5E-BAD7-5C57106DFE0F}"/>
              </a:ext>
            </a:extLst>
          </p:cNvPr>
          <p:cNvSpPr/>
          <p:nvPr/>
        </p:nvSpPr>
        <p:spPr>
          <a:xfrm>
            <a:off x="1138106" y="3921443"/>
            <a:ext cx="10681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经典博客：</a:t>
            </a:r>
            <a:endParaRPr lang="en-US" altLang="zh-CN" sz="3200" dirty="0"/>
          </a:p>
          <a:p>
            <a:r>
              <a:rPr lang="zh-CN" altLang="en-US" sz="3200" dirty="0"/>
              <a:t>超有爱的并查集</a:t>
            </a:r>
            <a:r>
              <a:rPr lang="en-US" altLang="zh-CN" sz="3200" dirty="0"/>
              <a:t>——by</a:t>
            </a:r>
            <a:r>
              <a:rPr lang="zh-CN" altLang="en-US" sz="3200" dirty="0"/>
              <a:t>飘过的小牛</a:t>
            </a:r>
            <a:endParaRPr lang="en-US" altLang="zh-CN" sz="3200" dirty="0"/>
          </a:p>
          <a:p>
            <a:r>
              <a:rPr lang="en-US" altLang="zh-CN" sz="3200" dirty="0">
                <a:hlinkClick r:id="rId2"/>
              </a:rPr>
              <a:t>https://blog.csdn.net/niushuai666/article/details/6662911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75509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2BB16-3184-45E8-9FF7-AEA744ED6D60}"/>
              </a:ext>
            </a:extLst>
          </p:cNvPr>
          <p:cNvSpPr txBox="1"/>
          <p:nvPr/>
        </p:nvSpPr>
        <p:spPr>
          <a:xfrm>
            <a:off x="503339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D787BD9-419D-4678-A8B6-1E3FB57A202B}"/>
              </a:ext>
            </a:extLst>
          </p:cNvPr>
          <p:cNvSpPr txBox="1"/>
          <p:nvPr/>
        </p:nvSpPr>
        <p:spPr>
          <a:xfrm>
            <a:off x="852881" y="1461106"/>
            <a:ext cx="10486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话说江湖上散落着各式各样的大侠，有上千个之多，他们没有什么正当职业，整天背着剑在外面走来走去，他们一开始都互相不认识，碰到自己不认识的人，就免不了要打一架，但大侠们有一个优点就是讲义气，绝对不打自己的朋友，而且他们信奉“朋友的朋友就是我的朋友”，只要是能通过朋友关系串联起来的，不管拐了多少个弯，都认为是自己人，这样一来，江湖上就形成了一个一个的帮派，通过两两之间的朋友关系串联起来。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10E6F10-5DC6-4740-B682-5E16B574777F}"/>
              </a:ext>
            </a:extLst>
          </p:cNvPr>
          <p:cNvGrpSpPr/>
          <p:nvPr/>
        </p:nvGrpSpPr>
        <p:grpSpPr>
          <a:xfrm>
            <a:off x="1582844" y="4327107"/>
            <a:ext cx="669600" cy="669600"/>
            <a:chOff x="2189527" y="3120705"/>
            <a:chExt cx="669600" cy="669600"/>
          </a:xfrm>
        </p:grpSpPr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F5BD64E0-57AD-404F-B710-C6D89C701388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9969AC6-55B2-4891-9705-C60AB376C302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41BC0E-1166-46DF-B429-C97299513456}"/>
              </a:ext>
            </a:extLst>
          </p:cNvPr>
          <p:cNvGrpSpPr/>
          <p:nvPr/>
        </p:nvGrpSpPr>
        <p:grpSpPr>
          <a:xfrm>
            <a:off x="2717195" y="4327107"/>
            <a:ext cx="669600" cy="669600"/>
            <a:chOff x="2189527" y="3120705"/>
            <a:chExt cx="669600" cy="669600"/>
          </a:xfrm>
        </p:grpSpPr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34988261-1349-458F-B5ED-9FA7E5ABDB9C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1981E3E-0D2B-4582-9870-41722E7E2467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ED6871F-0417-4749-AF92-FFD3BFA326A2}"/>
              </a:ext>
            </a:extLst>
          </p:cNvPr>
          <p:cNvGrpSpPr/>
          <p:nvPr/>
        </p:nvGrpSpPr>
        <p:grpSpPr>
          <a:xfrm>
            <a:off x="3887719" y="4327107"/>
            <a:ext cx="669600" cy="669600"/>
            <a:chOff x="2189527" y="3120705"/>
            <a:chExt cx="669600" cy="669600"/>
          </a:xfrm>
        </p:grpSpPr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E60156BF-3732-48B1-B9EB-22DF27FF3E4B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1DE6E5C-C8C8-4306-A1D7-2E649DD6A6F9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C2FF4A9-793E-4CFB-AFD0-FC0CA112249F}"/>
              </a:ext>
            </a:extLst>
          </p:cNvPr>
          <p:cNvGrpSpPr/>
          <p:nvPr/>
        </p:nvGrpSpPr>
        <p:grpSpPr>
          <a:xfrm>
            <a:off x="1582844" y="5403124"/>
            <a:ext cx="669600" cy="669600"/>
            <a:chOff x="2189527" y="3120705"/>
            <a:chExt cx="669600" cy="669600"/>
          </a:xfrm>
        </p:grpSpPr>
        <p:sp>
          <p:nvSpPr>
            <p:cNvPr id="64" name="流程图: 接点 63">
              <a:extLst>
                <a:ext uri="{FF2B5EF4-FFF2-40B4-BE49-F238E27FC236}">
                  <a16:creationId xmlns:a16="http://schemas.microsoft.com/office/drawing/2014/main" id="{54BEA637-A156-4B36-9B8B-5E348C3A33AB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8AC08D8-ED5D-495D-B9AD-7D54D6B92D33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4B43E45-5FFA-4FC2-ADC9-C15A9A35B3B1}"/>
              </a:ext>
            </a:extLst>
          </p:cNvPr>
          <p:cNvGrpSpPr/>
          <p:nvPr/>
        </p:nvGrpSpPr>
        <p:grpSpPr>
          <a:xfrm>
            <a:off x="2753368" y="5396894"/>
            <a:ext cx="669600" cy="669600"/>
            <a:chOff x="2189527" y="3120705"/>
            <a:chExt cx="669600" cy="669600"/>
          </a:xfrm>
        </p:grpSpPr>
        <p:sp>
          <p:nvSpPr>
            <p:cNvPr id="67" name="流程图: 接点 66">
              <a:extLst>
                <a:ext uri="{FF2B5EF4-FFF2-40B4-BE49-F238E27FC236}">
                  <a16:creationId xmlns:a16="http://schemas.microsoft.com/office/drawing/2014/main" id="{A12BC130-D391-4336-A566-D189D8113B21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6E2E39F-98B7-4C7C-9D59-BC5DE8FDB6A1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864B16BD-A089-4B99-905C-F70A54B55E97}"/>
              </a:ext>
            </a:extLst>
          </p:cNvPr>
          <p:cNvGrpSpPr/>
          <p:nvPr/>
        </p:nvGrpSpPr>
        <p:grpSpPr>
          <a:xfrm>
            <a:off x="3860715" y="5396894"/>
            <a:ext cx="669600" cy="669600"/>
            <a:chOff x="2189527" y="3120705"/>
            <a:chExt cx="669600" cy="669600"/>
          </a:xfrm>
        </p:grpSpPr>
        <p:sp>
          <p:nvSpPr>
            <p:cNvPr id="70" name="流程图: 接点 69">
              <a:extLst>
                <a:ext uri="{FF2B5EF4-FFF2-40B4-BE49-F238E27FC236}">
                  <a16:creationId xmlns:a16="http://schemas.microsoft.com/office/drawing/2014/main" id="{33477780-1579-446F-A982-F1839F0630A5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BEE9622-16DC-488B-9A01-6600B29F44BB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C6860964-DFEE-4F70-819B-B2F80FF7EA9B}"/>
              </a:ext>
            </a:extLst>
          </p:cNvPr>
          <p:cNvSpPr txBox="1"/>
          <p:nvPr/>
        </p:nvSpPr>
        <p:spPr>
          <a:xfrm>
            <a:off x="6671285" y="4726544"/>
            <a:ext cx="4538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如何将两个人之间的朋友关系表达出来呢？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E063173-F8DA-4027-AD74-52B984DD1907}"/>
              </a:ext>
            </a:extLst>
          </p:cNvPr>
          <p:cNvSpPr txBox="1"/>
          <p:nvPr/>
        </p:nvSpPr>
        <p:spPr>
          <a:xfrm>
            <a:off x="3749879" y="476892"/>
            <a:ext cx="32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前置技能</a:t>
            </a:r>
          </a:p>
        </p:txBody>
      </p:sp>
    </p:spTree>
    <p:extLst>
      <p:ext uri="{BB962C8B-B14F-4D97-AF65-F5344CB8AC3E}">
        <p14:creationId xmlns:p14="http://schemas.microsoft.com/office/powerpoint/2010/main" val="18245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>
            <a:extLst>
              <a:ext uri="{FF2B5EF4-FFF2-40B4-BE49-F238E27FC236}">
                <a16:creationId xmlns:a16="http://schemas.microsoft.com/office/drawing/2014/main" id="{728AF592-6700-4D91-98A9-B0E6DE650E13}"/>
              </a:ext>
            </a:extLst>
          </p:cNvPr>
          <p:cNvSpPr txBox="1"/>
          <p:nvPr/>
        </p:nvSpPr>
        <p:spPr>
          <a:xfrm>
            <a:off x="503339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19ECE6-D4C0-4D84-A138-01244A4A7C67}"/>
              </a:ext>
            </a:extLst>
          </p:cNvPr>
          <p:cNvGrpSpPr/>
          <p:nvPr/>
        </p:nvGrpSpPr>
        <p:grpSpPr>
          <a:xfrm>
            <a:off x="1250720" y="1933486"/>
            <a:ext cx="669600" cy="669600"/>
            <a:chOff x="2189527" y="3120705"/>
            <a:chExt cx="669600" cy="669600"/>
          </a:xfrm>
        </p:grpSpPr>
        <p:sp>
          <p:nvSpPr>
            <p:cNvPr id="75" name="流程图: 接点 74">
              <a:extLst>
                <a:ext uri="{FF2B5EF4-FFF2-40B4-BE49-F238E27FC236}">
                  <a16:creationId xmlns:a16="http://schemas.microsoft.com/office/drawing/2014/main" id="{33DCE4C0-6837-4F5E-AC17-7D9130311DE6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4F6FB53-423D-4F78-93EB-EFFCC965B55A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A1AC678-0CE2-4C5B-98E6-8D141482DD56}"/>
              </a:ext>
            </a:extLst>
          </p:cNvPr>
          <p:cNvGrpSpPr/>
          <p:nvPr/>
        </p:nvGrpSpPr>
        <p:grpSpPr>
          <a:xfrm>
            <a:off x="2385071" y="1933486"/>
            <a:ext cx="669600" cy="669600"/>
            <a:chOff x="2189527" y="3120705"/>
            <a:chExt cx="669600" cy="669600"/>
          </a:xfrm>
        </p:grpSpPr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27580531-E85F-4405-963E-381D5CFA0E57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63AF87C-71C3-4913-944E-566629730E45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C4E86A8-0BA6-4ED4-B6F1-A95B06977884}"/>
              </a:ext>
            </a:extLst>
          </p:cNvPr>
          <p:cNvGrpSpPr/>
          <p:nvPr/>
        </p:nvGrpSpPr>
        <p:grpSpPr>
          <a:xfrm>
            <a:off x="3555595" y="1933486"/>
            <a:ext cx="669600" cy="669600"/>
            <a:chOff x="2189527" y="3120705"/>
            <a:chExt cx="669600" cy="669600"/>
          </a:xfrm>
        </p:grpSpPr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693936C2-9FA7-4A63-8E9E-47F71B63E47A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C6F169E-B809-4629-9D7A-1D944097A25C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0A7BB58-F5AC-4E43-AE08-D4D99C80C2CF}"/>
              </a:ext>
            </a:extLst>
          </p:cNvPr>
          <p:cNvGrpSpPr/>
          <p:nvPr/>
        </p:nvGrpSpPr>
        <p:grpSpPr>
          <a:xfrm>
            <a:off x="1250719" y="3227516"/>
            <a:ext cx="669600" cy="669600"/>
            <a:chOff x="2189527" y="3120705"/>
            <a:chExt cx="669600" cy="669600"/>
          </a:xfrm>
        </p:grpSpPr>
        <p:sp>
          <p:nvSpPr>
            <p:cNvPr id="84" name="流程图: 接点 83">
              <a:extLst>
                <a:ext uri="{FF2B5EF4-FFF2-40B4-BE49-F238E27FC236}">
                  <a16:creationId xmlns:a16="http://schemas.microsoft.com/office/drawing/2014/main" id="{FF234B78-8ABC-40E5-84F6-F19B20FF4CA7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F6E2FBF-C79C-4949-80C6-D4C535E9B0BD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8F319B4-F2DD-48E0-941C-9DAE6CB48366}"/>
              </a:ext>
            </a:extLst>
          </p:cNvPr>
          <p:cNvGrpSpPr/>
          <p:nvPr/>
        </p:nvGrpSpPr>
        <p:grpSpPr>
          <a:xfrm>
            <a:off x="2421243" y="3221286"/>
            <a:ext cx="669600" cy="669600"/>
            <a:chOff x="2189527" y="3120705"/>
            <a:chExt cx="669600" cy="669600"/>
          </a:xfrm>
        </p:grpSpPr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EE15BE50-24E4-47E1-AF2B-E31F61E7B52B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FA8F84A-36A7-49EC-A680-9DD72E80F64F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6B458A7-5DF0-482F-B402-401D3E352ACD}"/>
              </a:ext>
            </a:extLst>
          </p:cNvPr>
          <p:cNvGrpSpPr/>
          <p:nvPr/>
        </p:nvGrpSpPr>
        <p:grpSpPr>
          <a:xfrm>
            <a:off x="3537998" y="3221286"/>
            <a:ext cx="669600" cy="669600"/>
            <a:chOff x="2189527" y="3120705"/>
            <a:chExt cx="669600" cy="669600"/>
          </a:xfrm>
        </p:grpSpPr>
        <p:sp>
          <p:nvSpPr>
            <p:cNvPr id="90" name="流程图: 接点 89">
              <a:extLst>
                <a:ext uri="{FF2B5EF4-FFF2-40B4-BE49-F238E27FC236}">
                  <a16:creationId xmlns:a16="http://schemas.microsoft.com/office/drawing/2014/main" id="{58C270D7-B22D-48FC-AEDD-6CDB1AB9FCAF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6CF0A61-0DB7-4243-8BC9-0313F85619C8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31EE9D1-C6AA-4095-A06C-3B9E1532DFAB}"/>
              </a:ext>
            </a:extLst>
          </p:cNvPr>
          <p:cNvSpPr txBox="1"/>
          <p:nvPr/>
        </p:nvSpPr>
        <p:spPr>
          <a:xfrm>
            <a:off x="5552752" y="831276"/>
            <a:ext cx="4697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通过一条线将两个点连接起来表示两者之间有朋友关系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8D60056-D2C9-4733-8AC8-826875F28721}"/>
              </a:ext>
            </a:extLst>
          </p:cNvPr>
          <p:cNvCxnSpPr>
            <a:cxnSpLocks/>
            <a:stCxn id="75" idx="4"/>
            <a:endCxn id="84" idx="0"/>
          </p:cNvCxnSpPr>
          <p:nvPr/>
        </p:nvCxnSpPr>
        <p:spPr>
          <a:xfrm flipH="1">
            <a:off x="1585519" y="2603086"/>
            <a:ext cx="1" cy="624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00525B0-7216-44C9-97B8-7A08626AE1F0}"/>
              </a:ext>
            </a:extLst>
          </p:cNvPr>
          <p:cNvSpPr txBox="1"/>
          <p:nvPr/>
        </p:nvSpPr>
        <p:spPr>
          <a:xfrm>
            <a:off x="2947970" y="5996388"/>
            <a:ext cx="520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如何在代码中体现这条线呢？</a:t>
            </a: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5BE217F7-A3B8-462D-A427-BA393CCA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06" y="1913570"/>
            <a:ext cx="5735996" cy="39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421769-B7DF-477A-AA1A-922DD629D8C8}"/>
              </a:ext>
            </a:extLst>
          </p:cNvPr>
          <p:cNvSpPr txBox="1"/>
          <p:nvPr/>
        </p:nvSpPr>
        <p:spPr>
          <a:xfrm>
            <a:off x="503339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5DEF83-6559-4240-9B65-B074318D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4" y="1479861"/>
            <a:ext cx="4868106" cy="2840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FB13CA-AE23-40A0-AA95-BA9BC6A8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77" y="1276306"/>
            <a:ext cx="5209171" cy="32476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F82235-D122-4017-A210-A8AB78C39D50}"/>
              </a:ext>
            </a:extLst>
          </p:cNvPr>
          <p:cNvSpPr txBox="1"/>
          <p:nvPr/>
        </p:nvSpPr>
        <p:spPr>
          <a:xfrm>
            <a:off x="6795083" y="4714613"/>
            <a:ext cx="4236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找出图中每个结点的</a:t>
            </a:r>
            <a:r>
              <a:rPr lang="en-US" altLang="zh-CN" sz="2800" dirty="0"/>
              <a:t>fa</a:t>
            </a:r>
          </a:p>
          <a:p>
            <a:r>
              <a:rPr lang="zh-CN" altLang="en-US" sz="2800" dirty="0"/>
              <a:t>比如：</a:t>
            </a:r>
            <a:r>
              <a:rPr lang="en-US" altLang="zh-CN" sz="2800" dirty="0"/>
              <a:t>fa[8]=9</a:t>
            </a:r>
            <a:r>
              <a:rPr lang="zh-CN" altLang="en-US" sz="2800" dirty="0"/>
              <a:t>，</a:t>
            </a:r>
            <a:r>
              <a:rPr lang="en-US" altLang="zh-CN" sz="2800" dirty="0"/>
              <a:t>fa[9]=11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75A378-9E81-499D-A3B6-411AEFB463DE}"/>
              </a:ext>
            </a:extLst>
          </p:cNvPr>
          <p:cNvSpPr txBox="1"/>
          <p:nvPr/>
        </p:nvSpPr>
        <p:spPr>
          <a:xfrm>
            <a:off x="3749879" y="476892"/>
            <a:ext cx="32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前置技能</a:t>
            </a:r>
          </a:p>
        </p:txBody>
      </p:sp>
    </p:spTree>
    <p:extLst>
      <p:ext uri="{BB962C8B-B14F-4D97-AF65-F5344CB8AC3E}">
        <p14:creationId xmlns:p14="http://schemas.microsoft.com/office/powerpoint/2010/main" val="1633862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9D8FA5-9422-4794-BFCD-F59D84DA085F}"/>
              </a:ext>
            </a:extLst>
          </p:cNvPr>
          <p:cNvSpPr txBox="1"/>
          <p:nvPr/>
        </p:nvSpPr>
        <p:spPr>
          <a:xfrm>
            <a:off x="503339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2D2A61-6007-4D0F-B062-3C5B60288FAD}"/>
              </a:ext>
            </a:extLst>
          </p:cNvPr>
          <p:cNvSpPr txBox="1"/>
          <p:nvPr/>
        </p:nvSpPr>
        <p:spPr>
          <a:xfrm>
            <a:off x="3749879" y="476892"/>
            <a:ext cx="32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前置技能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71E8E9-7EBE-42FA-BB02-53E04C5E2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7472" r="7072" b="14455"/>
          <a:stretch/>
        </p:blipFill>
        <p:spPr>
          <a:xfrm>
            <a:off x="928381" y="1525280"/>
            <a:ext cx="10335237" cy="2974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1E76D0-B2C1-40FC-BE23-3B8EE8651DB0}"/>
              </a:ext>
            </a:extLst>
          </p:cNvPr>
          <p:cNvSpPr txBox="1"/>
          <p:nvPr/>
        </p:nvSpPr>
        <p:spPr>
          <a:xfrm>
            <a:off x="1535185" y="4957894"/>
            <a:ext cx="9395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</a:t>
            </a:r>
            <a:r>
              <a:rPr lang="zh-CN" altLang="en-US" sz="3200" dirty="0"/>
              <a:t>、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4</a:t>
            </a:r>
            <a:r>
              <a:rPr lang="zh-CN" altLang="en-US" sz="3200" dirty="0"/>
              <a:t>、</a:t>
            </a:r>
            <a:r>
              <a:rPr lang="en-US" altLang="zh-CN" sz="3200" dirty="0"/>
              <a:t>5</a:t>
            </a:r>
            <a:r>
              <a:rPr lang="zh-CN" altLang="en-US" sz="3200" dirty="0"/>
              <a:t>、</a:t>
            </a:r>
            <a:r>
              <a:rPr lang="en-US" altLang="zh-CN" sz="3200" dirty="0"/>
              <a:t>6</a:t>
            </a:r>
            <a:r>
              <a:rPr lang="zh-CN" altLang="en-US" sz="3200" dirty="0"/>
              <a:t>号结点的祖宗是</a:t>
            </a:r>
            <a:r>
              <a:rPr lang="en-US" altLang="zh-CN" sz="3200" dirty="0"/>
              <a:t>7</a:t>
            </a:r>
          </a:p>
          <a:p>
            <a:r>
              <a:rPr lang="en-US" altLang="zh-CN" sz="3200" dirty="0"/>
              <a:t>8</a:t>
            </a:r>
            <a:r>
              <a:rPr lang="zh-CN" altLang="en-US" sz="3200" dirty="0"/>
              <a:t>、</a:t>
            </a:r>
            <a:r>
              <a:rPr lang="en-US" altLang="zh-CN" sz="3200" dirty="0"/>
              <a:t>9</a:t>
            </a:r>
            <a:r>
              <a:rPr lang="zh-CN" altLang="en-US" sz="3200" dirty="0"/>
              <a:t>、</a:t>
            </a:r>
            <a:r>
              <a:rPr lang="en-US" altLang="zh-CN" sz="3200" dirty="0"/>
              <a:t>10</a:t>
            </a:r>
            <a:r>
              <a:rPr lang="zh-CN" altLang="en-US" sz="3200" dirty="0"/>
              <a:t>、</a:t>
            </a:r>
            <a:r>
              <a:rPr lang="en-US" altLang="zh-CN" sz="3200" dirty="0"/>
              <a:t>11</a:t>
            </a:r>
            <a:r>
              <a:rPr lang="zh-CN" altLang="en-US" sz="3200" dirty="0"/>
              <a:t>、</a:t>
            </a:r>
            <a:r>
              <a:rPr lang="en-US" altLang="zh-CN" sz="3200" dirty="0"/>
              <a:t>12</a:t>
            </a:r>
            <a:r>
              <a:rPr lang="zh-CN" altLang="en-US" sz="3200" dirty="0"/>
              <a:t>、</a:t>
            </a:r>
            <a:r>
              <a:rPr lang="en-US" altLang="zh-CN" sz="3200" dirty="0"/>
              <a:t>13</a:t>
            </a:r>
            <a:r>
              <a:rPr lang="zh-CN" altLang="en-US" sz="3200" dirty="0"/>
              <a:t>、</a:t>
            </a:r>
            <a:r>
              <a:rPr lang="en-US" altLang="zh-CN" sz="3200" dirty="0"/>
              <a:t>14</a:t>
            </a:r>
            <a:r>
              <a:rPr lang="zh-CN" altLang="en-US" sz="3200" dirty="0"/>
              <a:t>号结点的祖宗是</a:t>
            </a:r>
            <a:r>
              <a:rPr lang="en-US" altLang="zh-CN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181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F3F083-DCB6-4E58-84D9-D63C0B334737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7B37FA-52C1-4149-B513-3EB9B31808C2}"/>
              </a:ext>
            </a:extLst>
          </p:cNvPr>
          <p:cNvSpPr txBox="1"/>
          <p:nvPr/>
        </p:nvSpPr>
        <p:spPr>
          <a:xfrm>
            <a:off x="3749879" y="476892"/>
            <a:ext cx="32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查找自己祖宗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A7908D-9D43-4F10-8D82-B74DF7AE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34" y="1463704"/>
            <a:ext cx="4162425" cy="1847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78DFF1-0953-4D5F-ACF7-6866799DF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"/>
          <a:stretch/>
        </p:blipFill>
        <p:spPr>
          <a:xfrm>
            <a:off x="6032077" y="1276306"/>
            <a:ext cx="5209171" cy="29769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1C7ADB-BD0A-4C20-83EC-A578D9EA10FB}"/>
              </a:ext>
            </a:extLst>
          </p:cNvPr>
          <p:cNvSpPr txBox="1"/>
          <p:nvPr/>
        </p:nvSpPr>
        <p:spPr>
          <a:xfrm>
            <a:off x="1047880" y="3729998"/>
            <a:ext cx="447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以查找</a:t>
            </a:r>
            <a:r>
              <a:rPr lang="en-US" altLang="zh-CN" sz="2800" dirty="0"/>
              <a:t>8</a:t>
            </a:r>
            <a:r>
              <a:rPr lang="zh-CN" altLang="en-US" sz="2800" dirty="0"/>
              <a:t>号结点的祖宗为例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520DEA-50D1-4FB1-BC08-9AA437870349}"/>
              </a:ext>
            </a:extLst>
          </p:cNvPr>
          <p:cNvSpPr txBox="1"/>
          <p:nvPr/>
        </p:nvSpPr>
        <p:spPr>
          <a:xfrm>
            <a:off x="1047880" y="4555831"/>
            <a:ext cx="7626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fa[8]=9</a:t>
            </a:r>
            <a:r>
              <a:rPr lang="zh-CN" altLang="en-US" sz="2800" dirty="0"/>
              <a:t>，</a:t>
            </a:r>
            <a:r>
              <a:rPr lang="en-US" altLang="zh-CN" sz="2800" dirty="0"/>
              <a:t>8 !=</a:t>
            </a:r>
            <a:r>
              <a:rPr lang="zh-CN" altLang="en-US" sz="2800" dirty="0"/>
              <a:t> </a:t>
            </a:r>
            <a:r>
              <a:rPr lang="en-US" altLang="zh-CN" sz="2800" dirty="0"/>
              <a:t>fa[8] </a:t>
            </a:r>
            <a:r>
              <a:rPr lang="zh-CN" altLang="en-US" sz="2800" dirty="0"/>
              <a:t>执行 返回</a:t>
            </a:r>
            <a:r>
              <a:rPr lang="en-US" altLang="zh-CN" sz="2800" dirty="0"/>
              <a:t>find(fa[8])</a:t>
            </a:r>
          </a:p>
          <a:p>
            <a:r>
              <a:rPr lang="en-US" altLang="zh-CN" sz="2800" dirty="0"/>
              <a:t>fa[9]=11</a:t>
            </a:r>
            <a:r>
              <a:rPr lang="zh-CN" altLang="en-US" sz="2800" dirty="0"/>
              <a:t>，</a:t>
            </a:r>
            <a:r>
              <a:rPr lang="en-US" altLang="zh-CN" sz="2800" dirty="0"/>
              <a:t>9 != fa[9] </a:t>
            </a:r>
            <a:r>
              <a:rPr lang="zh-CN" altLang="en-US" sz="2800" dirty="0"/>
              <a:t>执行 返回</a:t>
            </a:r>
            <a:r>
              <a:rPr lang="en-US" altLang="zh-CN" sz="2800" dirty="0"/>
              <a:t>find(fa[9])</a:t>
            </a:r>
          </a:p>
          <a:p>
            <a:r>
              <a:rPr lang="en-US" altLang="zh-CN" sz="2800" dirty="0"/>
              <a:t>fa[11]=15</a:t>
            </a:r>
            <a:r>
              <a:rPr lang="zh-CN" altLang="en-US" sz="2800" dirty="0"/>
              <a:t>，</a:t>
            </a:r>
            <a:r>
              <a:rPr lang="en-US" altLang="zh-CN" sz="2800" dirty="0"/>
              <a:t>11 != fa[11] </a:t>
            </a:r>
            <a:r>
              <a:rPr lang="zh-CN" altLang="en-US" sz="2800" dirty="0"/>
              <a:t>执行 返回</a:t>
            </a:r>
            <a:r>
              <a:rPr lang="en-US" altLang="zh-CN" sz="2800" dirty="0"/>
              <a:t>find(fa[11])</a:t>
            </a:r>
          </a:p>
          <a:p>
            <a:r>
              <a:rPr lang="en-US" altLang="zh-CN" sz="2800" dirty="0"/>
              <a:t>fa[15]=15</a:t>
            </a:r>
            <a:r>
              <a:rPr lang="zh-CN" altLang="en-US" sz="2800" dirty="0"/>
              <a:t>，</a:t>
            </a:r>
            <a:r>
              <a:rPr lang="en-US" altLang="zh-CN" sz="2800" dirty="0"/>
              <a:t>15 == fa[15] </a:t>
            </a:r>
            <a:r>
              <a:rPr lang="zh-CN" altLang="en-US" sz="2800" dirty="0"/>
              <a:t>执行 返回</a:t>
            </a:r>
            <a:r>
              <a:rPr lang="en-US" altLang="zh-CN" sz="2800" dirty="0"/>
              <a:t>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35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41AA00-6B45-4D51-ABA5-F5C0508EAEA1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8B14F-22BE-465F-BFF7-5F61239A4099}"/>
              </a:ext>
            </a:extLst>
          </p:cNvPr>
          <p:cNvSpPr txBox="1"/>
          <p:nvPr/>
        </p:nvSpPr>
        <p:spPr>
          <a:xfrm>
            <a:off x="3749879" y="476892"/>
            <a:ext cx="484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判断两点是否在一个集合中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EB0F05-D371-4FE0-9FF9-9C2F8E40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7472" r="7072" b="14455"/>
          <a:stretch/>
        </p:blipFill>
        <p:spPr>
          <a:xfrm>
            <a:off x="928381" y="1200167"/>
            <a:ext cx="10335237" cy="29745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609EC3-FB4B-4C23-92E5-8177A0A34622}"/>
              </a:ext>
            </a:extLst>
          </p:cNvPr>
          <p:cNvSpPr txBox="1"/>
          <p:nvPr/>
        </p:nvSpPr>
        <p:spPr>
          <a:xfrm>
            <a:off x="1781611" y="4174724"/>
            <a:ext cx="877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两个点的祖宗相同，则表明这两个点在同一个集合中，反之不在同一个集合中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243DDD-1000-47C0-BCE1-75FE0A26F257}"/>
              </a:ext>
            </a:extLst>
          </p:cNvPr>
          <p:cNvSpPr txBox="1"/>
          <p:nvPr/>
        </p:nvSpPr>
        <p:spPr>
          <a:xfrm>
            <a:off x="1366356" y="5098054"/>
            <a:ext cx="9459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号结点的祖宗为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12</a:t>
            </a:r>
            <a:r>
              <a:rPr lang="zh-CN" altLang="en-US" sz="2800" dirty="0"/>
              <a:t>号结点的祖宗也为</a:t>
            </a:r>
            <a:r>
              <a:rPr lang="en-US" altLang="zh-CN" sz="2800" dirty="0"/>
              <a:t>15</a:t>
            </a:r>
            <a:r>
              <a:rPr lang="zh-CN" altLang="en-US" sz="2800" dirty="0"/>
              <a:t>，所以</a:t>
            </a:r>
            <a:r>
              <a:rPr lang="en-US" altLang="zh-CN" sz="2800" dirty="0"/>
              <a:t>8</a:t>
            </a:r>
            <a:r>
              <a:rPr lang="zh-CN" altLang="en-US" sz="2800" dirty="0"/>
              <a:t>号结点和</a:t>
            </a:r>
            <a:r>
              <a:rPr lang="en-US" altLang="zh-CN" sz="2800" dirty="0"/>
              <a:t>12</a:t>
            </a:r>
            <a:r>
              <a:rPr lang="zh-CN" altLang="en-US" sz="2800" dirty="0"/>
              <a:t>号结点在同一个集合中，而</a:t>
            </a:r>
            <a:r>
              <a:rPr lang="en-US" altLang="zh-CN" sz="2800" dirty="0"/>
              <a:t>2</a:t>
            </a:r>
            <a:r>
              <a:rPr lang="zh-CN" altLang="en-US" sz="2800" dirty="0"/>
              <a:t>号结点的祖宗为</a:t>
            </a:r>
            <a:r>
              <a:rPr lang="en-US" altLang="zh-CN" sz="2800" dirty="0"/>
              <a:t>7</a:t>
            </a:r>
            <a:r>
              <a:rPr lang="zh-CN" altLang="en-US" sz="2800" dirty="0"/>
              <a:t>，所以</a:t>
            </a:r>
            <a:r>
              <a:rPr lang="en-US" altLang="zh-CN" sz="2800" dirty="0"/>
              <a:t>2</a:t>
            </a:r>
            <a:r>
              <a:rPr lang="zh-CN" altLang="en-US" sz="2800" dirty="0"/>
              <a:t>号结点和</a:t>
            </a:r>
            <a:r>
              <a:rPr lang="en-US" altLang="zh-CN" sz="2800" dirty="0"/>
              <a:t>8</a:t>
            </a:r>
            <a:r>
              <a:rPr lang="zh-CN" altLang="en-US" sz="2800" dirty="0"/>
              <a:t>号结点不在同一个集合中</a:t>
            </a:r>
          </a:p>
        </p:txBody>
      </p:sp>
    </p:spTree>
    <p:extLst>
      <p:ext uri="{BB962C8B-B14F-4D97-AF65-F5344CB8AC3E}">
        <p14:creationId xmlns:p14="http://schemas.microsoft.com/office/powerpoint/2010/main" val="8229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803AB3-67DE-4B6F-9565-75CDB2534CEE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9372B-2245-45ED-88AB-3FBDD7C469BF}"/>
              </a:ext>
            </a:extLst>
          </p:cNvPr>
          <p:cNvSpPr txBox="1"/>
          <p:nvPr/>
        </p:nvSpPr>
        <p:spPr>
          <a:xfrm>
            <a:off x="3749879" y="476892"/>
            <a:ext cx="484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合并两个集合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54ADCE-D3EB-447F-A2EF-308C617C8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" b="13567"/>
          <a:stretch/>
        </p:blipFill>
        <p:spPr>
          <a:xfrm>
            <a:off x="1236153" y="1568194"/>
            <a:ext cx="4933950" cy="20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D481BB-F25B-4E95-ABDE-E859C65841E4}"/>
              </a:ext>
            </a:extLst>
          </p:cNvPr>
          <p:cNvSpPr txBox="1"/>
          <p:nvPr/>
        </p:nvSpPr>
        <p:spPr>
          <a:xfrm>
            <a:off x="6761525" y="1507461"/>
            <a:ext cx="3951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合并两个集合只需要将两个集合的祖宗之间建立关系即可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4E82CB-7EF2-46E2-8E86-4063CEFF968D}"/>
              </a:ext>
            </a:extLst>
          </p:cNvPr>
          <p:cNvSpPr txBox="1"/>
          <p:nvPr/>
        </p:nvSpPr>
        <p:spPr>
          <a:xfrm>
            <a:off x="1132513" y="4145347"/>
            <a:ext cx="830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以合并</a:t>
            </a:r>
            <a:r>
              <a:rPr lang="en-US" altLang="zh-CN" sz="2800" dirty="0"/>
              <a:t>8</a:t>
            </a:r>
            <a:r>
              <a:rPr lang="zh-CN" altLang="en-US" sz="2800" dirty="0"/>
              <a:t>号结点和</a:t>
            </a:r>
            <a:r>
              <a:rPr lang="en-US" altLang="zh-CN" sz="2800" dirty="0"/>
              <a:t>9</a:t>
            </a:r>
            <a:r>
              <a:rPr lang="zh-CN" altLang="en-US" sz="2800" dirty="0"/>
              <a:t>号结点所在的集合为例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BDECBF-5AF5-4A3C-B1C0-5C18522ADB8C}"/>
              </a:ext>
            </a:extLst>
          </p:cNvPr>
          <p:cNvSpPr txBox="1"/>
          <p:nvPr/>
        </p:nvSpPr>
        <p:spPr>
          <a:xfrm>
            <a:off x="1132513" y="4668567"/>
            <a:ext cx="981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</a:t>
            </a:r>
            <a:r>
              <a:rPr lang="zh-CN" altLang="en-US" sz="2800" dirty="0"/>
              <a:t>号结点的祖宗为</a:t>
            </a:r>
            <a:r>
              <a:rPr lang="en-US" altLang="zh-CN" sz="2800" dirty="0"/>
              <a:t>5</a:t>
            </a:r>
            <a:r>
              <a:rPr lang="zh-CN" altLang="en-US" sz="2800" dirty="0"/>
              <a:t>号结点，</a:t>
            </a:r>
            <a:r>
              <a:rPr lang="en-US" altLang="zh-CN" sz="2800" dirty="0"/>
              <a:t>9</a:t>
            </a:r>
            <a:r>
              <a:rPr lang="zh-CN" altLang="en-US" sz="2800" dirty="0"/>
              <a:t>号结点的祖宗为</a:t>
            </a:r>
            <a:r>
              <a:rPr lang="en-US" altLang="zh-CN" sz="2800" dirty="0"/>
              <a:t>6</a:t>
            </a:r>
            <a:r>
              <a:rPr lang="zh-CN" altLang="en-US" sz="2800" dirty="0"/>
              <a:t>号结点，将</a:t>
            </a:r>
            <a:r>
              <a:rPr lang="en-US" altLang="zh-CN" sz="2800" dirty="0"/>
              <a:t>5</a:t>
            </a:r>
            <a:r>
              <a:rPr lang="zh-CN" altLang="en-US" sz="2800" dirty="0"/>
              <a:t>号结点和</a:t>
            </a:r>
            <a:r>
              <a:rPr lang="en-US" altLang="zh-CN" sz="2800" dirty="0"/>
              <a:t>6</a:t>
            </a:r>
            <a:r>
              <a:rPr lang="zh-CN" altLang="en-US" sz="2800" dirty="0"/>
              <a:t>号结点之间建立关系，令</a:t>
            </a:r>
            <a:r>
              <a:rPr lang="en-US" altLang="zh-CN" sz="2800" dirty="0"/>
              <a:t>fa[5]=6</a:t>
            </a:r>
            <a:r>
              <a:rPr lang="zh-CN" altLang="en-US" sz="2800" dirty="0"/>
              <a:t>或者</a:t>
            </a:r>
            <a:r>
              <a:rPr lang="en-US" altLang="zh-CN" sz="2800" dirty="0"/>
              <a:t>fa[6]=5</a:t>
            </a:r>
            <a:r>
              <a:rPr lang="zh-CN" altLang="en-US" sz="2800" dirty="0"/>
              <a:t>都可</a:t>
            </a:r>
          </a:p>
        </p:txBody>
      </p:sp>
    </p:spTree>
    <p:extLst>
      <p:ext uri="{BB962C8B-B14F-4D97-AF65-F5344CB8AC3E}">
        <p14:creationId xmlns:p14="http://schemas.microsoft.com/office/powerpoint/2010/main" val="413913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B05EB9-B253-4489-860F-7E7C128B797E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2ACDBA-FEBD-4BEC-8004-9ADBE603A71C}"/>
              </a:ext>
            </a:extLst>
          </p:cNvPr>
          <p:cNvSpPr txBox="1"/>
          <p:nvPr/>
        </p:nvSpPr>
        <p:spPr>
          <a:xfrm>
            <a:off x="3749879" y="476892"/>
            <a:ext cx="484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合并两个集合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F3CC9B-B21D-4A9F-A776-AAA8DFD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7" y="1840728"/>
            <a:ext cx="4371975" cy="2085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560343-EABB-4745-B272-DADBD0939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7751" r="4531" b="13567"/>
          <a:stretch/>
        </p:blipFill>
        <p:spPr>
          <a:xfrm>
            <a:off x="6249797" y="1451837"/>
            <a:ext cx="4630723" cy="2038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8D0938-1415-4D8C-9F53-F8F8D8B0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02" y="3847458"/>
            <a:ext cx="3752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414741-6A3B-40EA-924D-B990D61B4BAB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468D19-2DFF-4A5A-B7ED-93D9745AED3A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237A39-94FE-4BF0-AF95-821D4563C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400222"/>
            <a:ext cx="3257550" cy="666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0155BB-2927-4B9F-AB98-2C3337961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0" y="1145480"/>
            <a:ext cx="3248025" cy="16097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26FCC38-958D-4A02-B3C7-2F138FCF0CE2}"/>
              </a:ext>
            </a:extLst>
          </p:cNvPr>
          <p:cNvSpPr txBox="1"/>
          <p:nvPr/>
        </p:nvSpPr>
        <p:spPr>
          <a:xfrm>
            <a:off x="3855483" y="3670316"/>
            <a:ext cx="92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A951E57-AA7A-4F3C-83B0-A43520045FAE}"/>
              </a:ext>
            </a:extLst>
          </p:cNvPr>
          <p:cNvGrpSpPr/>
          <p:nvPr/>
        </p:nvGrpSpPr>
        <p:grpSpPr>
          <a:xfrm>
            <a:off x="4948456" y="3962704"/>
            <a:ext cx="5925905" cy="2495550"/>
            <a:chOff x="4948456" y="3962704"/>
            <a:chExt cx="5925905" cy="249555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CB14017-E2B5-4475-AD8B-CA150500C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B8CA1C-58BC-44DA-8CA4-07E1EE93EF5D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34CA1D6-FCD6-4B22-ACD6-F30213EB51C0}"/>
              </a:ext>
            </a:extLst>
          </p:cNvPr>
          <p:cNvSpPr txBox="1"/>
          <p:nvPr/>
        </p:nvSpPr>
        <p:spPr>
          <a:xfrm>
            <a:off x="7276226" y="3534391"/>
            <a:ext cx="174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5859CE-C327-4FE8-AB37-70763B304648}"/>
              </a:ext>
            </a:extLst>
          </p:cNvPr>
          <p:cNvCxnSpPr/>
          <p:nvPr/>
        </p:nvCxnSpPr>
        <p:spPr>
          <a:xfrm flipH="1">
            <a:off x="6229569" y="3962703"/>
            <a:ext cx="1046657" cy="555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2004DC3-EA65-4EDB-8EFA-B97197196A5E}"/>
              </a:ext>
            </a:extLst>
          </p:cNvPr>
          <p:cNvSpPr txBox="1"/>
          <p:nvPr/>
        </p:nvSpPr>
        <p:spPr>
          <a:xfrm flipV="1">
            <a:off x="6057594" y="4909827"/>
            <a:ext cx="343950" cy="60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B9A8E1-173E-4779-A7A8-FC94E1CBDDB3}"/>
              </a:ext>
            </a:extLst>
          </p:cNvPr>
          <p:cNvSpPr txBox="1"/>
          <p:nvPr/>
        </p:nvSpPr>
        <p:spPr>
          <a:xfrm>
            <a:off x="8490838" y="3473001"/>
            <a:ext cx="174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3413E3E-3A89-481F-B32A-7C4610ECAF74}"/>
              </a:ext>
            </a:extLst>
          </p:cNvPr>
          <p:cNvCxnSpPr>
            <a:cxnSpLocks/>
          </p:cNvCxnSpPr>
          <p:nvPr/>
        </p:nvCxnSpPr>
        <p:spPr>
          <a:xfrm flipH="1">
            <a:off x="6774155" y="3946627"/>
            <a:ext cx="1783184" cy="571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13F4B13-8257-4E60-A114-98169F1E5E0C}"/>
              </a:ext>
            </a:extLst>
          </p:cNvPr>
          <p:cNvSpPr txBox="1"/>
          <p:nvPr/>
        </p:nvSpPr>
        <p:spPr>
          <a:xfrm>
            <a:off x="6547366" y="4827022"/>
            <a:ext cx="41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9DF4E82-69A2-4F6C-BB69-513228A1E79B}"/>
              </a:ext>
            </a:extLst>
          </p:cNvPr>
          <p:cNvCxnSpPr/>
          <p:nvPr/>
        </p:nvCxnSpPr>
        <p:spPr>
          <a:xfrm>
            <a:off x="4622334" y="4057776"/>
            <a:ext cx="1040235" cy="460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6" grpId="1"/>
      <p:bldP spid="39" grpId="0"/>
      <p:bldP spid="40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349B7E-1B42-41E6-99FF-75AD5D2F4873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55F4A3-B952-43FB-8D8F-B7C60D03DBF1}"/>
              </a:ext>
            </a:extLst>
          </p:cNvPr>
          <p:cNvSpPr txBox="1"/>
          <p:nvPr/>
        </p:nvSpPr>
        <p:spPr>
          <a:xfrm>
            <a:off x="3749879" y="476892"/>
            <a:ext cx="484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C7CD8D-A4C9-42C0-BF1D-87DDE247D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45" y="1581150"/>
            <a:ext cx="4162425" cy="184785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7D675ED-91B1-461F-9403-3DF317FFCD2F}"/>
              </a:ext>
            </a:extLst>
          </p:cNvPr>
          <p:cNvGrpSpPr/>
          <p:nvPr/>
        </p:nvGrpSpPr>
        <p:grpSpPr>
          <a:xfrm>
            <a:off x="1966064" y="4010038"/>
            <a:ext cx="669600" cy="669600"/>
            <a:chOff x="2189527" y="3120705"/>
            <a:chExt cx="669600" cy="669600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116270C8-7484-4AD2-8D15-FEDDA94533EA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C0CB3F-5D4F-45C7-8BAA-E6C47D1EC5DC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1</a:t>
              </a:r>
              <a:endParaRPr lang="zh-CN" altLang="en-US" sz="28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67BB1BE-818B-432D-B9BC-53E5EAB817DA}"/>
              </a:ext>
            </a:extLst>
          </p:cNvPr>
          <p:cNvGrpSpPr/>
          <p:nvPr/>
        </p:nvGrpSpPr>
        <p:grpSpPr>
          <a:xfrm>
            <a:off x="3327117" y="4010038"/>
            <a:ext cx="669600" cy="669600"/>
            <a:chOff x="2189527" y="3120705"/>
            <a:chExt cx="669600" cy="669600"/>
          </a:xfrm>
        </p:grpSpPr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C169FD8-E4B4-4C58-8B9A-A9EF4D873E01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5F1E6F9-E877-4610-864C-EA2E5521FC9E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B4FFAB-3CB0-41FC-B08A-768685081B1D}"/>
              </a:ext>
            </a:extLst>
          </p:cNvPr>
          <p:cNvGrpSpPr/>
          <p:nvPr/>
        </p:nvGrpSpPr>
        <p:grpSpPr>
          <a:xfrm>
            <a:off x="4545298" y="4010038"/>
            <a:ext cx="669600" cy="669600"/>
            <a:chOff x="2189527" y="3120705"/>
            <a:chExt cx="669600" cy="669600"/>
          </a:xfrm>
        </p:grpSpPr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4D32CEDF-0B5F-401C-8790-97150A2BFA60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C45187B-1646-412B-A412-43610C487416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5B34FFD-1582-4A14-8929-1CF5EE39194E}"/>
              </a:ext>
            </a:extLst>
          </p:cNvPr>
          <p:cNvGrpSpPr/>
          <p:nvPr/>
        </p:nvGrpSpPr>
        <p:grpSpPr>
          <a:xfrm>
            <a:off x="5895424" y="4010038"/>
            <a:ext cx="669600" cy="669600"/>
            <a:chOff x="2189527" y="3120705"/>
            <a:chExt cx="669600" cy="669600"/>
          </a:xfrm>
        </p:grpSpPr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ABCBB5D6-2E53-444C-AB56-67DF6247E760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FB7A95-46E8-4B43-857B-CF161EC156B5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543121-8440-43D1-905A-854D3273463C}"/>
              </a:ext>
            </a:extLst>
          </p:cNvPr>
          <p:cNvGrpSpPr/>
          <p:nvPr/>
        </p:nvGrpSpPr>
        <p:grpSpPr>
          <a:xfrm>
            <a:off x="7110690" y="4010038"/>
            <a:ext cx="669600" cy="669600"/>
            <a:chOff x="2189527" y="3120705"/>
            <a:chExt cx="669600" cy="669600"/>
          </a:xfrm>
        </p:grpSpPr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1DC03CCF-CB95-4006-9D12-FFC0064BA1CD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2B6E8C7-CBF3-4139-9854-A12848E97E15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AD030F-4BED-457B-9A8B-A730BB363C4D}"/>
              </a:ext>
            </a:extLst>
          </p:cNvPr>
          <p:cNvGrpSpPr/>
          <p:nvPr/>
        </p:nvGrpSpPr>
        <p:grpSpPr>
          <a:xfrm>
            <a:off x="8471743" y="4010038"/>
            <a:ext cx="669600" cy="669600"/>
            <a:chOff x="2189527" y="3120705"/>
            <a:chExt cx="669600" cy="669600"/>
          </a:xfrm>
        </p:grpSpPr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973D1949-3348-485F-A9EF-846DECA45AF3}"/>
                </a:ext>
              </a:extLst>
            </p:cNvPr>
            <p:cNvSpPr/>
            <p:nvPr/>
          </p:nvSpPr>
          <p:spPr>
            <a:xfrm>
              <a:off x="2189527" y="3120705"/>
              <a:ext cx="669600" cy="6696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8E87AD-C384-4F36-BA7F-E98404CECA05}"/>
                </a:ext>
              </a:extLst>
            </p:cNvPr>
            <p:cNvSpPr txBox="1"/>
            <p:nvPr/>
          </p:nvSpPr>
          <p:spPr>
            <a:xfrm>
              <a:off x="2332399" y="3167390"/>
              <a:ext cx="383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CF44F78-6072-4DDA-97EA-6A5CDD6DB3EB}"/>
              </a:ext>
            </a:extLst>
          </p:cNvPr>
          <p:cNvCxnSpPr>
            <a:stCxn id="23" idx="2"/>
            <a:endCxn id="20" idx="6"/>
          </p:cNvCxnSpPr>
          <p:nvPr/>
        </p:nvCxnSpPr>
        <p:spPr>
          <a:xfrm flipH="1">
            <a:off x="7780290" y="4344838"/>
            <a:ext cx="6914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3D676A-F0D9-451F-8DFF-4BB9C872FFAD}"/>
              </a:ext>
            </a:extLst>
          </p:cNvPr>
          <p:cNvCxnSpPr>
            <a:stCxn id="20" idx="2"/>
            <a:endCxn id="17" idx="6"/>
          </p:cNvCxnSpPr>
          <p:nvPr/>
        </p:nvCxnSpPr>
        <p:spPr>
          <a:xfrm flipH="1">
            <a:off x="6565024" y="4344838"/>
            <a:ext cx="5456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4BE19D9-EA6D-4E01-ADA5-06D44291CFAC}"/>
              </a:ext>
            </a:extLst>
          </p:cNvPr>
          <p:cNvCxnSpPr>
            <a:stCxn id="17" idx="2"/>
            <a:endCxn id="14" idx="6"/>
          </p:cNvCxnSpPr>
          <p:nvPr/>
        </p:nvCxnSpPr>
        <p:spPr>
          <a:xfrm flipH="1">
            <a:off x="5214898" y="4344838"/>
            <a:ext cx="6805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1CF94EE-2F37-4AC5-A0FE-67C9B2953170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 flipH="1">
            <a:off x="3996717" y="4344838"/>
            <a:ext cx="5485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4B7C672-0D4A-41A8-BC82-E6895B282505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>
            <a:off x="2635664" y="4344838"/>
            <a:ext cx="6914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AFA0AF4-46F5-4EE3-B3BD-D467849F19AC}"/>
              </a:ext>
            </a:extLst>
          </p:cNvPr>
          <p:cNvSpPr txBox="1"/>
          <p:nvPr/>
        </p:nvSpPr>
        <p:spPr>
          <a:xfrm>
            <a:off x="2932462" y="5277025"/>
            <a:ext cx="6327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递归次数过多，</a:t>
            </a:r>
            <a:r>
              <a:rPr lang="en-US" altLang="zh-CN" sz="3200" dirty="0"/>
              <a:t>RE</a:t>
            </a:r>
            <a:r>
              <a:rPr lang="zh-CN" altLang="en-US" sz="3200" dirty="0"/>
              <a:t>，</a:t>
            </a:r>
            <a:r>
              <a:rPr lang="en-US" altLang="zh-CN" sz="3200" dirty="0"/>
              <a:t>TLE,</a:t>
            </a:r>
            <a:r>
              <a:rPr lang="zh-CN" altLang="en-US" sz="3200" dirty="0"/>
              <a:t>所以要对</a:t>
            </a:r>
            <a:r>
              <a:rPr lang="en-US" altLang="zh-CN" sz="3200" dirty="0"/>
              <a:t>find</a:t>
            </a:r>
            <a:r>
              <a:rPr lang="zh-CN" altLang="en-US" sz="3200" dirty="0"/>
              <a:t>函数进行优化</a:t>
            </a:r>
          </a:p>
        </p:txBody>
      </p:sp>
    </p:spTree>
    <p:extLst>
      <p:ext uri="{BB962C8B-B14F-4D97-AF65-F5344CB8AC3E}">
        <p14:creationId xmlns:p14="http://schemas.microsoft.com/office/powerpoint/2010/main" val="1677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7F3F29-6F76-47DF-9FCB-D9DB5F00B0A6}"/>
              </a:ext>
            </a:extLst>
          </p:cNvPr>
          <p:cNvSpPr txBox="1"/>
          <p:nvPr/>
        </p:nvSpPr>
        <p:spPr>
          <a:xfrm>
            <a:off x="545284" y="276837"/>
            <a:ext cx="349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5.</a:t>
            </a:r>
            <a:r>
              <a:rPr lang="zh-CN" altLang="en-US" sz="5400" dirty="0"/>
              <a:t>并查集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1DBE2-6561-46B3-BB82-71550A28E67E}"/>
              </a:ext>
            </a:extLst>
          </p:cNvPr>
          <p:cNvSpPr txBox="1"/>
          <p:nvPr/>
        </p:nvSpPr>
        <p:spPr>
          <a:xfrm>
            <a:off x="3749879" y="476892"/>
            <a:ext cx="484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019D47-4878-459F-99FE-2E60DA3B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84" y="1182784"/>
            <a:ext cx="3758216" cy="23422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533DFA-CDD6-4537-8898-461EDF52F4C0}"/>
              </a:ext>
            </a:extLst>
          </p:cNvPr>
          <p:cNvSpPr txBox="1"/>
          <p:nvPr/>
        </p:nvSpPr>
        <p:spPr>
          <a:xfrm>
            <a:off x="529708" y="3446649"/>
            <a:ext cx="373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以查找</a:t>
            </a:r>
            <a:r>
              <a:rPr lang="en-US" altLang="zh-CN" sz="2400" dirty="0"/>
              <a:t>8</a:t>
            </a:r>
            <a:r>
              <a:rPr lang="zh-CN" altLang="en-US" sz="2400" dirty="0"/>
              <a:t>号结点的祖宗为例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658E9E-FD15-4238-BD1D-C1C8D951D028}"/>
              </a:ext>
            </a:extLst>
          </p:cNvPr>
          <p:cNvSpPr txBox="1"/>
          <p:nvPr/>
        </p:nvSpPr>
        <p:spPr>
          <a:xfrm>
            <a:off x="529708" y="3926786"/>
            <a:ext cx="7548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fa[8]=9</a:t>
            </a:r>
            <a:r>
              <a:rPr lang="zh-CN" altLang="en-US" sz="2000" dirty="0"/>
              <a:t>，</a:t>
            </a:r>
            <a:r>
              <a:rPr lang="en-US" altLang="zh-CN" sz="2000" dirty="0"/>
              <a:t>8 != fa[8]</a:t>
            </a:r>
            <a:r>
              <a:rPr lang="zh-CN" altLang="en-US" sz="2000" dirty="0"/>
              <a:t>，执行</a:t>
            </a:r>
            <a:r>
              <a:rPr lang="en-US" altLang="zh-CN" sz="2000" dirty="0"/>
              <a:t>fa[8]=find(fa[8])</a:t>
            </a:r>
            <a:r>
              <a:rPr lang="zh-CN" altLang="en-US" sz="2000" dirty="0"/>
              <a:t>，调用</a:t>
            </a:r>
            <a:r>
              <a:rPr lang="en-US" altLang="zh-CN" sz="2000" dirty="0"/>
              <a:t>find(fa[8])</a:t>
            </a:r>
          </a:p>
          <a:p>
            <a:r>
              <a:rPr lang="en-US" altLang="zh-CN" sz="2000" dirty="0"/>
              <a:t>fa[9]=11</a:t>
            </a:r>
            <a:r>
              <a:rPr lang="zh-CN" altLang="en-US" sz="2000" dirty="0"/>
              <a:t>，</a:t>
            </a:r>
            <a:r>
              <a:rPr lang="en-US" altLang="zh-CN" sz="2000" dirty="0"/>
              <a:t>9 != fa[9]</a:t>
            </a:r>
            <a:r>
              <a:rPr lang="zh-CN" altLang="en-US" sz="2000" dirty="0"/>
              <a:t>，执行</a:t>
            </a:r>
            <a:r>
              <a:rPr lang="en-US" altLang="zh-CN" sz="2000" dirty="0"/>
              <a:t>fa[9]=find(fa[9])</a:t>
            </a:r>
            <a:r>
              <a:rPr lang="zh-CN" altLang="en-US" sz="2000" dirty="0"/>
              <a:t>，调用</a:t>
            </a:r>
            <a:r>
              <a:rPr lang="en-US" altLang="zh-CN" sz="2000" dirty="0"/>
              <a:t>find(fa[9])</a:t>
            </a:r>
          </a:p>
          <a:p>
            <a:r>
              <a:rPr lang="en-US" altLang="zh-CN" sz="2000" dirty="0"/>
              <a:t>fa[11]=15</a:t>
            </a:r>
            <a:r>
              <a:rPr lang="zh-CN" altLang="en-US" sz="2000" dirty="0"/>
              <a:t>，</a:t>
            </a:r>
            <a:r>
              <a:rPr lang="en-US" altLang="zh-CN" sz="2000" dirty="0"/>
              <a:t>11 != fa[11]</a:t>
            </a:r>
            <a:r>
              <a:rPr lang="zh-CN" altLang="en-US" sz="2000" dirty="0"/>
              <a:t>，执行</a:t>
            </a:r>
            <a:r>
              <a:rPr lang="en-US" altLang="zh-CN" sz="2000" dirty="0"/>
              <a:t>fa[11]=find(fa[11])</a:t>
            </a:r>
            <a:r>
              <a:rPr lang="zh-CN" altLang="en-US" sz="2000" dirty="0"/>
              <a:t>，调用</a:t>
            </a:r>
            <a:r>
              <a:rPr lang="en-US" altLang="zh-CN" sz="2000" dirty="0"/>
              <a:t>find(fa[11])</a:t>
            </a:r>
          </a:p>
          <a:p>
            <a:r>
              <a:rPr lang="en-US" altLang="zh-CN" sz="2000" dirty="0"/>
              <a:t>fa[15]=15</a:t>
            </a:r>
            <a:r>
              <a:rPr lang="zh-CN" altLang="en-US" sz="2000" dirty="0"/>
              <a:t>，</a:t>
            </a:r>
            <a:r>
              <a:rPr lang="en-US" altLang="zh-CN" sz="2000" dirty="0"/>
              <a:t>15== fa[15]</a:t>
            </a:r>
            <a:r>
              <a:rPr lang="zh-CN" altLang="en-US" sz="2000" dirty="0"/>
              <a:t>，返回</a:t>
            </a:r>
            <a:r>
              <a:rPr lang="en-US" altLang="zh-CN" sz="2000" dirty="0"/>
              <a:t>15</a:t>
            </a:r>
          </a:p>
          <a:p>
            <a:r>
              <a:rPr lang="en-US" altLang="zh-CN" sz="2000" dirty="0"/>
              <a:t>---------------------------------------------------------</a:t>
            </a:r>
          </a:p>
          <a:p>
            <a:r>
              <a:rPr lang="en-US" altLang="zh-CN" sz="2000" dirty="0"/>
              <a:t>fa[11]=15</a:t>
            </a:r>
            <a:r>
              <a:rPr lang="zh-CN" altLang="en-US" sz="2000" dirty="0"/>
              <a:t>，返回</a:t>
            </a:r>
            <a:r>
              <a:rPr lang="en-US" altLang="zh-CN" sz="2000" dirty="0"/>
              <a:t>fa[11]</a:t>
            </a:r>
          </a:p>
          <a:p>
            <a:r>
              <a:rPr lang="en-US" altLang="zh-CN" sz="2000" dirty="0"/>
              <a:t>fa[9]=15</a:t>
            </a:r>
            <a:r>
              <a:rPr lang="zh-CN" altLang="en-US" sz="2000" dirty="0"/>
              <a:t>，返回</a:t>
            </a:r>
            <a:r>
              <a:rPr lang="en-US" altLang="zh-CN" sz="2000" dirty="0"/>
              <a:t>fa[9]</a:t>
            </a:r>
          </a:p>
          <a:p>
            <a:r>
              <a:rPr lang="en-US" altLang="zh-CN" sz="2000" dirty="0"/>
              <a:t>fa[8]=15</a:t>
            </a:r>
            <a:r>
              <a:rPr lang="zh-CN" altLang="en-US" sz="2000" dirty="0"/>
              <a:t>，返回</a:t>
            </a:r>
            <a:r>
              <a:rPr lang="en-US" altLang="zh-CN" sz="2000" dirty="0"/>
              <a:t>fa[8]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AC474-6BD5-455F-B67B-BD788D21F6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 t="5641" r="12064" b="7578"/>
          <a:stretch/>
        </p:blipFill>
        <p:spPr>
          <a:xfrm>
            <a:off x="4836252" y="376669"/>
            <a:ext cx="4197280" cy="24441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F1D365-93BB-434B-9E0C-CBC96F66D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77" y="2484408"/>
            <a:ext cx="4542743" cy="20411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89DCB9F-1C29-4ABE-B837-F314751C71E0}"/>
              </a:ext>
            </a:extLst>
          </p:cNvPr>
          <p:cNvSpPr txBox="1"/>
          <p:nvPr/>
        </p:nvSpPr>
        <p:spPr>
          <a:xfrm>
            <a:off x="3578028" y="5910569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相当于把查找路径上所有的点都压缩到祖宗结点下</a:t>
            </a:r>
          </a:p>
        </p:txBody>
      </p:sp>
    </p:spTree>
    <p:extLst>
      <p:ext uri="{BB962C8B-B14F-4D97-AF65-F5344CB8AC3E}">
        <p14:creationId xmlns:p14="http://schemas.microsoft.com/office/powerpoint/2010/main" val="5585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8089BE-D033-43E5-8CC6-406B2FD347D1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2B6F8-AF0B-48BC-9F4A-582172AD8CD0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hdu1232——</a:t>
            </a:r>
            <a:r>
              <a:rPr lang="zh-CN" altLang="en-US" b="1" dirty="0"/>
              <a:t>畅通工程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8F3DD-4F35-40ED-A918-FFA69D74932E}"/>
              </a:ext>
            </a:extLst>
          </p:cNvPr>
          <p:cNvSpPr txBox="1"/>
          <p:nvPr/>
        </p:nvSpPr>
        <p:spPr>
          <a:xfrm>
            <a:off x="781574" y="1292963"/>
            <a:ext cx="106288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 Description</a:t>
            </a:r>
          </a:p>
          <a:p>
            <a:r>
              <a:rPr lang="zh-CN" altLang="en-US" dirty="0"/>
              <a:t>某省调查城镇交通状况，得到现有城镇道路统计表，表中列出了每条道路直接连通的城镇。省政府“畅通工程”的目标是使全省任何两个城镇间都可以实现交通（但不一定有直接的道路相连，只要互相间接通过道路可达即可）。问最少还需要建设多少条道路？</a:t>
            </a:r>
            <a:br>
              <a:rPr lang="zh-CN" altLang="en-US" dirty="0"/>
            </a:br>
            <a:r>
              <a:rPr lang="en-US" altLang="zh-CN" b="1" dirty="0"/>
              <a:t>Input</a:t>
            </a:r>
          </a:p>
          <a:p>
            <a:r>
              <a:rPr lang="zh-CN" altLang="en-US" dirty="0"/>
              <a:t>测试输入包含若干测试用例。每个测试用例的第</a:t>
            </a:r>
            <a:r>
              <a:rPr lang="en-US" altLang="zh-CN" dirty="0"/>
              <a:t>1</a:t>
            </a:r>
            <a:r>
              <a:rPr lang="zh-CN" altLang="en-US" dirty="0"/>
              <a:t>行给出两个正整数，分别是城镇数目</a:t>
            </a:r>
            <a:r>
              <a:rPr lang="en-US" altLang="zh-CN" dirty="0"/>
              <a:t>N ( &lt; 1000 )</a:t>
            </a:r>
            <a:r>
              <a:rPr lang="zh-CN" altLang="en-US" dirty="0"/>
              <a:t>和道路数目</a:t>
            </a:r>
            <a:r>
              <a:rPr lang="en-US" altLang="zh-CN" dirty="0"/>
              <a:t>M</a:t>
            </a:r>
            <a:r>
              <a:rPr lang="zh-CN" altLang="en-US" dirty="0"/>
              <a:t>；随后的</a:t>
            </a:r>
            <a:r>
              <a:rPr lang="en-US" altLang="zh-CN" dirty="0"/>
              <a:t>M</a:t>
            </a:r>
            <a:r>
              <a:rPr lang="zh-CN" altLang="en-US" dirty="0"/>
              <a:t>行对应</a:t>
            </a:r>
            <a:r>
              <a:rPr lang="en-US" altLang="zh-CN" dirty="0"/>
              <a:t>M</a:t>
            </a:r>
            <a:r>
              <a:rPr lang="zh-CN" altLang="en-US" dirty="0"/>
              <a:t>条道路，每行给出一对正整数，分别是该条道路直接连通的两个城镇的编号。为简单起见，城镇从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编号。</a:t>
            </a:r>
            <a:br>
              <a:rPr lang="zh-CN" altLang="en-US" dirty="0"/>
            </a:br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两个城市之间可以有多条道路相通</a:t>
            </a:r>
            <a:r>
              <a:rPr lang="en-US" altLang="zh-CN" dirty="0"/>
              <a:t>,</a:t>
            </a:r>
            <a:r>
              <a:rPr lang="zh-CN" altLang="en-US" dirty="0"/>
              <a:t>也就是说</a:t>
            </a:r>
            <a:br>
              <a:rPr lang="zh-CN" altLang="en-US" dirty="0"/>
            </a:br>
            <a:r>
              <a:rPr lang="en-US" altLang="zh-CN" dirty="0"/>
              <a:t>3 3</a:t>
            </a:r>
            <a:br>
              <a:rPr lang="en-US" altLang="zh-CN" dirty="0"/>
            </a:br>
            <a:r>
              <a:rPr lang="en-US" altLang="zh-CN" dirty="0"/>
              <a:t>1 2</a:t>
            </a:r>
            <a:br>
              <a:rPr lang="en-US" altLang="zh-CN" dirty="0"/>
            </a:br>
            <a:r>
              <a:rPr lang="en-US" altLang="zh-CN" dirty="0"/>
              <a:t>1 2</a:t>
            </a:r>
            <a:br>
              <a:rPr lang="en-US" altLang="zh-CN" dirty="0"/>
            </a:br>
            <a:r>
              <a:rPr lang="en-US" altLang="zh-CN" dirty="0"/>
              <a:t>2 1</a:t>
            </a:r>
            <a:br>
              <a:rPr lang="en-US" altLang="zh-CN" dirty="0"/>
            </a:br>
            <a:r>
              <a:rPr lang="zh-CN" altLang="en-US" dirty="0"/>
              <a:t>这种输入也是合法的</a:t>
            </a:r>
            <a:br>
              <a:rPr lang="zh-CN" altLang="en-US" dirty="0"/>
            </a:br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时，输入结束，该用例不被处理。</a:t>
            </a:r>
            <a:br>
              <a:rPr lang="zh-CN" altLang="en-US" dirty="0"/>
            </a:br>
            <a:r>
              <a:rPr lang="en-US" altLang="zh-CN" b="1" dirty="0"/>
              <a:t>Output</a:t>
            </a:r>
          </a:p>
          <a:p>
            <a:r>
              <a:rPr lang="zh-CN" altLang="en-US" dirty="0"/>
              <a:t>对每个测试用例，在</a:t>
            </a:r>
            <a:r>
              <a:rPr lang="en-US" altLang="zh-CN" dirty="0"/>
              <a:t>1</a:t>
            </a:r>
            <a:r>
              <a:rPr lang="zh-CN" altLang="en-US" dirty="0"/>
              <a:t>行里输出最少还需要建设的道路数目。</a:t>
            </a:r>
          </a:p>
        </p:txBody>
      </p:sp>
    </p:spTree>
    <p:extLst>
      <p:ext uri="{BB962C8B-B14F-4D97-AF65-F5344CB8AC3E}">
        <p14:creationId xmlns:p14="http://schemas.microsoft.com/office/powerpoint/2010/main" val="871241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E4A8D-C61E-4C74-9B42-55838E379CCF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6B902-6524-45AA-9870-51CE797C8D28}"/>
              </a:ext>
            </a:extLst>
          </p:cNvPr>
          <p:cNvSpPr txBox="1"/>
          <p:nvPr/>
        </p:nvSpPr>
        <p:spPr>
          <a:xfrm>
            <a:off x="2298584" y="476892"/>
            <a:ext cx="619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CodeForces-1252C ——</a:t>
            </a:r>
            <a:r>
              <a:rPr lang="en-US" altLang="zh-CN" dirty="0"/>
              <a:t>Even Path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06E9F9-CA19-45F7-AA32-6CD3844FC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8" y="1669409"/>
            <a:ext cx="4278385" cy="42783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C4352C-DB1F-4405-9A19-5F351C8C0B9E}"/>
              </a:ext>
            </a:extLst>
          </p:cNvPr>
          <p:cNvSpPr txBox="1"/>
          <p:nvPr/>
        </p:nvSpPr>
        <p:spPr>
          <a:xfrm>
            <a:off x="5556613" y="1258890"/>
            <a:ext cx="6064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N*N</a:t>
            </a:r>
            <a:r>
              <a:rPr lang="zh-CN" altLang="en-US" sz="2400" dirty="0"/>
              <a:t>的方格，两个数组</a:t>
            </a:r>
            <a:r>
              <a:rPr lang="en-US" altLang="zh-CN" sz="2400" dirty="0"/>
              <a:t>col</a:t>
            </a:r>
            <a:r>
              <a:rPr lang="zh-CN" altLang="en-US" sz="2400" dirty="0"/>
              <a:t>，</a:t>
            </a:r>
            <a:r>
              <a:rPr lang="en-US" altLang="zh-CN" sz="2400" dirty="0"/>
              <a:t>row</a:t>
            </a:r>
            <a:r>
              <a:rPr lang="zh-CN" altLang="en-US" sz="2400" dirty="0"/>
              <a:t>，方格里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j)</a:t>
            </a:r>
            <a:r>
              <a:rPr lang="zh-CN" altLang="en-US" sz="2400" dirty="0"/>
              <a:t>上的值等于</a:t>
            </a:r>
            <a:r>
              <a:rPr lang="en-US" altLang="zh-CN" sz="2400" dirty="0"/>
              <a:t>col[j]+row[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Q</a:t>
            </a:r>
            <a:r>
              <a:rPr lang="zh-CN" altLang="en-US" sz="2400" dirty="0"/>
              <a:t>组询问，每次只能走偶数的格子，问是否存在一条路径从</a:t>
            </a:r>
            <a:r>
              <a:rPr lang="en-US" altLang="zh-CN" sz="2400" dirty="0"/>
              <a:t>(x1, y1)</a:t>
            </a:r>
            <a:r>
              <a:rPr lang="zh-CN" altLang="en-US" sz="2400" dirty="0"/>
              <a:t>到</a:t>
            </a:r>
            <a:r>
              <a:rPr lang="en-US" altLang="zh-CN" sz="2400" dirty="0"/>
              <a:t>(x2, y2)</a:t>
            </a:r>
          </a:p>
          <a:p>
            <a:r>
              <a:rPr lang="zh-CN" altLang="en-US" sz="2400" dirty="0"/>
              <a:t>数据范围</a:t>
            </a:r>
            <a:r>
              <a:rPr lang="en-US" altLang="zh-CN" sz="2400" dirty="0"/>
              <a:t>:2&lt;=N&lt;=100000, 1&lt;=Q&lt;=100000,1&lt;=col, row&lt;=1000000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995C53-D699-4BF1-BC98-A10254092DCC}"/>
              </a:ext>
            </a:extLst>
          </p:cNvPr>
          <p:cNvSpPr txBox="1"/>
          <p:nvPr/>
        </p:nvSpPr>
        <p:spPr>
          <a:xfrm>
            <a:off x="5598713" y="3703452"/>
            <a:ext cx="2807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Input</a:t>
            </a:r>
          </a:p>
          <a:p>
            <a:r>
              <a:rPr lang="en-US" altLang="zh-CN" sz="2400" dirty="0"/>
              <a:t>5 3</a:t>
            </a:r>
          </a:p>
          <a:p>
            <a:r>
              <a:rPr lang="en-US" altLang="zh-CN" sz="2400" dirty="0"/>
              <a:t>6 2 7 8 3</a:t>
            </a:r>
          </a:p>
          <a:p>
            <a:r>
              <a:rPr lang="en-US" altLang="zh-CN" sz="2400" dirty="0"/>
              <a:t>3 4 8 5 1</a:t>
            </a:r>
          </a:p>
          <a:p>
            <a:r>
              <a:rPr lang="en-US" altLang="zh-CN" sz="2400" dirty="0"/>
              <a:t>2 2 1 3</a:t>
            </a:r>
          </a:p>
          <a:p>
            <a:r>
              <a:rPr lang="en-US" altLang="zh-CN" sz="2400" dirty="0"/>
              <a:t>4 2 4 3</a:t>
            </a:r>
          </a:p>
          <a:p>
            <a:r>
              <a:rPr lang="en-US" altLang="zh-CN" sz="2400" dirty="0"/>
              <a:t>5 1 3 4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374486-CC48-4610-95FA-91F277BF5A1B}"/>
              </a:ext>
            </a:extLst>
          </p:cNvPr>
          <p:cNvSpPr txBox="1"/>
          <p:nvPr/>
        </p:nvSpPr>
        <p:spPr>
          <a:xfrm>
            <a:off x="7892165" y="3703452"/>
            <a:ext cx="1845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Output</a:t>
            </a:r>
          </a:p>
          <a:p>
            <a:r>
              <a:rPr lang="en-US" altLang="zh-CN" sz="2400" dirty="0"/>
              <a:t>YES</a:t>
            </a:r>
          </a:p>
          <a:p>
            <a:r>
              <a:rPr lang="en-US" altLang="zh-CN" sz="2400" dirty="0"/>
              <a:t>YES</a:t>
            </a:r>
          </a:p>
          <a:p>
            <a:r>
              <a:rPr lang="en-US" altLang="zh-CN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740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1AE98E-E2A7-453D-8A47-CD00C34FB48A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778559-081B-486E-BA4B-956A407C00E6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6C6FA5-92C2-4E12-A982-69EB2EA7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52" y="1400222"/>
            <a:ext cx="3705225" cy="13335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298F745-1299-4A95-9E32-7360B581FEB2}"/>
              </a:ext>
            </a:extLst>
          </p:cNvPr>
          <p:cNvGrpSpPr/>
          <p:nvPr/>
        </p:nvGrpSpPr>
        <p:grpSpPr>
          <a:xfrm>
            <a:off x="2474424" y="3852527"/>
            <a:ext cx="5925905" cy="2495550"/>
            <a:chOff x="4948456" y="3962704"/>
            <a:chExt cx="5925905" cy="24955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A001B3F-932E-4882-9042-165341157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453DC5A-557F-484E-A461-0892F03E0283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84D39C7-753F-486C-AE03-278CE4A54EB7}"/>
              </a:ext>
            </a:extLst>
          </p:cNvPr>
          <p:cNvSpPr txBox="1"/>
          <p:nvPr/>
        </p:nvSpPr>
        <p:spPr>
          <a:xfrm>
            <a:off x="3572355" y="4807914"/>
            <a:ext cx="40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E9E087-FAE7-4FC8-92C8-BCF8D66247B2}"/>
              </a:ext>
            </a:extLst>
          </p:cNvPr>
          <p:cNvSpPr txBox="1"/>
          <p:nvPr/>
        </p:nvSpPr>
        <p:spPr>
          <a:xfrm>
            <a:off x="4074756" y="4807913"/>
            <a:ext cx="41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AACE0F-BE38-4C18-8AED-BDC272A49197}"/>
              </a:ext>
            </a:extLst>
          </p:cNvPr>
          <p:cNvSpPr txBox="1"/>
          <p:nvPr/>
        </p:nvSpPr>
        <p:spPr>
          <a:xfrm>
            <a:off x="5310951" y="3258135"/>
            <a:ext cx="103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9F80AC-BA19-4960-821F-61D9CB9AB6AD}"/>
              </a:ext>
            </a:extLst>
          </p:cNvPr>
          <p:cNvCxnSpPr>
            <a:cxnSpLocks/>
          </p:cNvCxnSpPr>
          <p:nvPr/>
        </p:nvCxnSpPr>
        <p:spPr>
          <a:xfrm flipH="1">
            <a:off x="4284482" y="3639798"/>
            <a:ext cx="1026469" cy="75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5396785-27D3-452F-9DA3-977A855FE1EE}"/>
              </a:ext>
            </a:extLst>
          </p:cNvPr>
          <p:cNvSpPr txBox="1"/>
          <p:nvPr/>
        </p:nvSpPr>
        <p:spPr>
          <a:xfrm>
            <a:off x="2341292" y="2830334"/>
            <a:ext cx="103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EBC017-D182-4CB9-9C0A-BF945728ACF0}"/>
              </a:ext>
            </a:extLst>
          </p:cNvPr>
          <p:cNvCxnSpPr>
            <a:cxnSpLocks/>
          </p:cNvCxnSpPr>
          <p:nvPr/>
        </p:nvCxnSpPr>
        <p:spPr>
          <a:xfrm>
            <a:off x="3067641" y="3370302"/>
            <a:ext cx="708125" cy="102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F86D920-0231-4B75-B4DA-78BCC42BC8D7}"/>
              </a:ext>
            </a:extLst>
          </p:cNvPr>
          <p:cNvGrpSpPr/>
          <p:nvPr/>
        </p:nvGrpSpPr>
        <p:grpSpPr>
          <a:xfrm>
            <a:off x="6271426" y="732664"/>
            <a:ext cx="5925905" cy="2495550"/>
            <a:chOff x="4948456" y="3962704"/>
            <a:chExt cx="5925905" cy="249555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99B3FA4-101B-4C25-AE17-99D5482D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6999561-C543-4C57-AE85-BA521D2D1BB3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3247E25-B93E-4D28-ABED-F5FCE9672401}"/>
              </a:ext>
            </a:extLst>
          </p:cNvPr>
          <p:cNvSpPr txBox="1"/>
          <p:nvPr/>
        </p:nvSpPr>
        <p:spPr>
          <a:xfrm>
            <a:off x="7378862" y="1658721"/>
            <a:ext cx="470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57924A-C50F-4CA9-B4C9-F1DA9D8B9186}"/>
              </a:ext>
            </a:extLst>
          </p:cNvPr>
          <p:cNvSpPr txBox="1"/>
          <p:nvPr/>
        </p:nvSpPr>
        <p:spPr>
          <a:xfrm>
            <a:off x="5954742" y="175110"/>
            <a:ext cx="103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8C08BF-6B0C-4F7E-B1CA-7E4036257866}"/>
              </a:ext>
            </a:extLst>
          </p:cNvPr>
          <p:cNvCxnSpPr>
            <a:cxnSpLocks/>
          </p:cNvCxnSpPr>
          <p:nvPr/>
        </p:nvCxnSpPr>
        <p:spPr>
          <a:xfrm>
            <a:off x="6674055" y="630035"/>
            <a:ext cx="859258" cy="63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45288F-B2A5-47F2-990D-42F3B7CBB778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B0561F-56B4-4F61-BF3D-C52636B5B0CD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94E41B-FA9B-4213-8BFF-BDF52CC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11" y="1400222"/>
            <a:ext cx="3448050" cy="13716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02E3F03-AC77-4A38-BADC-6EDABC1C36D8}"/>
              </a:ext>
            </a:extLst>
          </p:cNvPr>
          <p:cNvGrpSpPr/>
          <p:nvPr/>
        </p:nvGrpSpPr>
        <p:grpSpPr>
          <a:xfrm>
            <a:off x="4500780" y="3558913"/>
            <a:ext cx="5925905" cy="2495550"/>
            <a:chOff x="4948456" y="3962704"/>
            <a:chExt cx="5925905" cy="24955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72A0D4A-59C7-4940-8CA5-6BF79B15B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B52CAD-1A5A-4255-912E-FF23FDE9686B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549A95E-3F98-4FD9-878A-C477B23A9E59}"/>
              </a:ext>
            </a:extLst>
          </p:cNvPr>
          <p:cNvSpPr txBox="1"/>
          <p:nvPr/>
        </p:nvSpPr>
        <p:spPr>
          <a:xfrm>
            <a:off x="5626216" y="4514300"/>
            <a:ext cx="46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853FB4-C8C6-4D97-9D94-4C4844FB7366}"/>
              </a:ext>
            </a:extLst>
          </p:cNvPr>
          <p:cNvSpPr txBox="1"/>
          <p:nvPr/>
        </p:nvSpPr>
        <p:spPr>
          <a:xfrm>
            <a:off x="6096000" y="4514300"/>
            <a:ext cx="486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91BA2B-A873-46FB-B20B-03291F5DCED6}"/>
              </a:ext>
            </a:extLst>
          </p:cNvPr>
          <p:cNvSpPr txBox="1"/>
          <p:nvPr/>
        </p:nvSpPr>
        <p:spPr>
          <a:xfrm>
            <a:off x="7030694" y="2632274"/>
            <a:ext cx="103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DAD0BC-E762-4BEA-95CF-7FBDBD52271F}"/>
              </a:ext>
            </a:extLst>
          </p:cNvPr>
          <p:cNvCxnSpPr>
            <a:cxnSpLocks/>
          </p:cNvCxnSpPr>
          <p:nvPr/>
        </p:nvCxnSpPr>
        <p:spPr>
          <a:xfrm flipH="1">
            <a:off x="6339280" y="3163040"/>
            <a:ext cx="791362" cy="935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86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100F56-C59F-4D55-B52D-825F6736E8C4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33B889-D7F8-4E79-939A-B624C3957C6A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57A162-F0FD-433F-89D9-C1B97C8B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6" y="1531690"/>
            <a:ext cx="3819525" cy="17526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8863DF8-34A2-4F0D-AAF7-F580522F57A4}"/>
              </a:ext>
            </a:extLst>
          </p:cNvPr>
          <p:cNvGrpSpPr/>
          <p:nvPr/>
        </p:nvGrpSpPr>
        <p:grpSpPr>
          <a:xfrm>
            <a:off x="1245851" y="3948506"/>
            <a:ext cx="5925905" cy="2495550"/>
            <a:chOff x="4948456" y="3962704"/>
            <a:chExt cx="5925905" cy="24955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FAAAAAF-EFEA-44A8-B7F5-A33A850DB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E1B72DA-C214-441D-9D74-53824AF98B81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3E4F8E6-ED08-4BB1-A1FD-A58F9B7A0B1E}"/>
              </a:ext>
            </a:extLst>
          </p:cNvPr>
          <p:cNvSpPr txBox="1"/>
          <p:nvPr/>
        </p:nvSpPr>
        <p:spPr>
          <a:xfrm>
            <a:off x="2497351" y="3420769"/>
            <a:ext cx="87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1636E8-D984-4DD0-9036-FED66C51C48F}"/>
              </a:ext>
            </a:extLst>
          </p:cNvPr>
          <p:cNvCxnSpPr>
            <a:cxnSpLocks/>
          </p:cNvCxnSpPr>
          <p:nvPr/>
        </p:nvCxnSpPr>
        <p:spPr>
          <a:xfrm flipH="1">
            <a:off x="2019180" y="3893007"/>
            <a:ext cx="536894" cy="584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AB8F9B0-CA08-456D-8BF2-00D3EAB48044}"/>
              </a:ext>
            </a:extLst>
          </p:cNvPr>
          <p:cNvGrpSpPr/>
          <p:nvPr/>
        </p:nvGrpSpPr>
        <p:grpSpPr>
          <a:xfrm>
            <a:off x="5971932" y="3897913"/>
            <a:ext cx="5925905" cy="2495550"/>
            <a:chOff x="4948456" y="3962704"/>
            <a:chExt cx="5925905" cy="249555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4693BD0-9C4D-40BC-9FC0-0D50D1F6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D9C8EF-9990-48B0-A4BE-18C67263546D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99DC8-6B65-48FD-B87D-7F265DDBEC49}"/>
              </a:ext>
            </a:extLst>
          </p:cNvPr>
          <p:cNvSpPr txBox="1"/>
          <p:nvPr/>
        </p:nvSpPr>
        <p:spPr>
          <a:xfrm>
            <a:off x="7097368" y="4853300"/>
            <a:ext cx="46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7BEC51-CC30-4B4B-9F54-E163D185DFE8}"/>
              </a:ext>
            </a:extLst>
          </p:cNvPr>
          <p:cNvSpPr txBox="1"/>
          <p:nvPr/>
        </p:nvSpPr>
        <p:spPr>
          <a:xfrm>
            <a:off x="7567152" y="4853300"/>
            <a:ext cx="486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A65D6C-810C-4296-97C9-A1696286E275}"/>
              </a:ext>
            </a:extLst>
          </p:cNvPr>
          <p:cNvSpPr txBox="1"/>
          <p:nvPr/>
        </p:nvSpPr>
        <p:spPr>
          <a:xfrm>
            <a:off x="6694697" y="2846552"/>
            <a:ext cx="87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8F3A03-72F6-4714-827C-E17ACDD7B964}"/>
              </a:ext>
            </a:extLst>
          </p:cNvPr>
          <p:cNvCxnSpPr>
            <a:cxnSpLocks/>
          </p:cNvCxnSpPr>
          <p:nvPr/>
        </p:nvCxnSpPr>
        <p:spPr>
          <a:xfrm>
            <a:off x="7332260" y="3429000"/>
            <a:ext cx="359276" cy="991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7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745B4-D2C1-4902-9F39-A59AAF1105BC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8B0794-D9AA-4631-B33B-B73C2BD40DB1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数组模拟栈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E88D59-344F-4B2A-935F-2D06766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96" y="1711572"/>
            <a:ext cx="3067050" cy="143827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964F9A4-B885-4E59-A8E2-CC139111FF9F}"/>
              </a:ext>
            </a:extLst>
          </p:cNvPr>
          <p:cNvGrpSpPr/>
          <p:nvPr/>
        </p:nvGrpSpPr>
        <p:grpSpPr>
          <a:xfrm>
            <a:off x="5971932" y="3897913"/>
            <a:ext cx="5925905" cy="2495550"/>
            <a:chOff x="4948456" y="3962704"/>
            <a:chExt cx="5925905" cy="249555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BF74971-FF96-440A-AEFF-14B1D0F5F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8456" y="3962704"/>
              <a:ext cx="4895850" cy="249555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3A82-8826-4098-8A6F-5E9CC62AD042}"/>
                </a:ext>
              </a:extLst>
            </p:cNvPr>
            <p:cNvSpPr txBox="1"/>
            <p:nvPr/>
          </p:nvSpPr>
          <p:spPr>
            <a:xfrm>
              <a:off x="5541673" y="5792926"/>
              <a:ext cx="533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0     1    2    3   4    5     6</a:t>
              </a:r>
              <a:endParaRPr lang="zh-CN" altLang="en-US" sz="2400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7FA8D6D-EB29-4630-91CD-010D7A51716A}"/>
              </a:ext>
            </a:extLst>
          </p:cNvPr>
          <p:cNvSpPr txBox="1"/>
          <p:nvPr/>
        </p:nvSpPr>
        <p:spPr>
          <a:xfrm>
            <a:off x="7097368" y="4853300"/>
            <a:ext cx="46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88790-1B2C-4E6F-AEE2-D47D224F84D5}"/>
              </a:ext>
            </a:extLst>
          </p:cNvPr>
          <p:cNvSpPr txBox="1"/>
          <p:nvPr/>
        </p:nvSpPr>
        <p:spPr>
          <a:xfrm>
            <a:off x="7567152" y="4853300"/>
            <a:ext cx="486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7A0229-676D-4036-89C6-C87D2AB6D8A0}"/>
              </a:ext>
            </a:extLst>
          </p:cNvPr>
          <p:cNvSpPr txBox="1"/>
          <p:nvPr/>
        </p:nvSpPr>
        <p:spPr>
          <a:xfrm>
            <a:off x="8179409" y="2844225"/>
            <a:ext cx="87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C70155-A19B-4BC2-92FE-84DA93563DF8}"/>
              </a:ext>
            </a:extLst>
          </p:cNvPr>
          <p:cNvCxnSpPr>
            <a:cxnSpLocks/>
          </p:cNvCxnSpPr>
          <p:nvPr/>
        </p:nvCxnSpPr>
        <p:spPr>
          <a:xfrm flipH="1">
            <a:off x="7691537" y="3429000"/>
            <a:ext cx="605175" cy="991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A15A064-A1DF-4BEC-AC14-475D18F8D0F0}"/>
              </a:ext>
            </a:extLst>
          </p:cNvPr>
          <p:cNvSpPr txBox="1"/>
          <p:nvPr/>
        </p:nvSpPr>
        <p:spPr>
          <a:xfrm>
            <a:off x="5345897" y="2795040"/>
            <a:ext cx="872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</a:t>
            </a:r>
            <a:endParaRPr lang="zh-CN" altLang="en-US" sz="3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339BE5E-7346-4BAE-A3B4-188726E0C408}"/>
              </a:ext>
            </a:extLst>
          </p:cNvPr>
          <p:cNvCxnSpPr>
            <a:cxnSpLocks/>
          </p:cNvCxnSpPr>
          <p:nvPr/>
        </p:nvCxnSpPr>
        <p:spPr>
          <a:xfrm>
            <a:off x="5998129" y="3395975"/>
            <a:ext cx="713064" cy="1024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8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B8691F-A036-4AB3-B339-D524C449595D}"/>
              </a:ext>
            </a:extLst>
          </p:cNvPr>
          <p:cNvSpPr txBox="1"/>
          <p:nvPr/>
        </p:nvSpPr>
        <p:spPr>
          <a:xfrm>
            <a:off x="503339" y="27683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1.</a:t>
            </a:r>
            <a:r>
              <a:rPr lang="zh-CN" altLang="en-US" sz="5400" dirty="0"/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23C84-33A6-4E7E-B073-6DC2F8931E68}"/>
              </a:ext>
            </a:extLst>
          </p:cNvPr>
          <p:cNvSpPr txBox="1"/>
          <p:nvPr/>
        </p:nvSpPr>
        <p:spPr>
          <a:xfrm>
            <a:off x="2298584" y="476892"/>
            <a:ext cx="369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STL</a:t>
            </a:r>
            <a:r>
              <a:rPr lang="zh-CN" altLang="en-US" sz="2800" dirty="0"/>
              <a:t>栈</a:t>
            </a:r>
            <a:r>
              <a:rPr lang="en-US" altLang="zh-CN" sz="2800" dirty="0"/>
              <a:t>——stack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D4FF00-B2AD-41E7-93AF-D77E14EF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905" y="2174513"/>
            <a:ext cx="2895600" cy="1472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EEED0-E688-4CE2-8A80-CE3D1BA16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230" y="1534866"/>
            <a:ext cx="4763396" cy="29104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E45591-67D6-428F-88D9-A2700D2A06DB}"/>
              </a:ext>
            </a:extLst>
          </p:cNvPr>
          <p:cNvSpPr txBox="1"/>
          <p:nvPr/>
        </p:nvSpPr>
        <p:spPr>
          <a:xfrm>
            <a:off x="1879133" y="4999968"/>
            <a:ext cx="739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注意：</a:t>
            </a:r>
            <a:r>
              <a:rPr lang="en-US" altLang="zh-CN" sz="3600" dirty="0" err="1"/>
              <a:t>stl</a:t>
            </a:r>
            <a:r>
              <a:rPr lang="zh-CN" altLang="en-US" sz="3600" dirty="0"/>
              <a:t>的</a:t>
            </a:r>
            <a:r>
              <a:rPr lang="en-US" altLang="zh-CN" sz="3600" dirty="0"/>
              <a:t>stack</a:t>
            </a:r>
            <a:r>
              <a:rPr lang="zh-CN" altLang="en-US" sz="3600" dirty="0"/>
              <a:t>里面没有</a:t>
            </a:r>
            <a:r>
              <a:rPr lang="en-US" altLang="zh-CN" sz="3600" dirty="0"/>
              <a:t>clear()</a:t>
            </a:r>
            <a:r>
              <a:rPr lang="zh-CN" altLang="en-US" sz="36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7914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1946</Words>
  <Application>Microsoft Office PowerPoint</Application>
  <PresentationFormat>宽屏</PresentationFormat>
  <Paragraphs>288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Ziyi</dc:creator>
  <cp:lastModifiedBy>Zhu Ziyi</cp:lastModifiedBy>
  <cp:revision>556</cp:revision>
  <dcterms:created xsi:type="dcterms:W3CDTF">2019-10-27T15:11:29Z</dcterms:created>
  <dcterms:modified xsi:type="dcterms:W3CDTF">2019-11-01T09:19:56Z</dcterms:modified>
</cp:coreProperties>
</file>