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slim@outlook.com" initials="P" lastIdx="1" clrIdx="0">
    <p:extLst>
      <p:ext uri="{19B8F6BF-5375-455C-9EA6-DF929625EA0E}">
        <p15:presenceInfo xmlns:p15="http://schemas.microsoft.com/office/powerpoint/2012/main" userId="b41691d9885ba1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BE3C8-F1B2-4A1E-B495-347BEDA21FF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F101-BF7A-4CD6-A6B6-B9B3529BB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5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8F101-BF7A-4CD6-A6B6-B9B3529BB6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1B902-0606-4334-A082-6EB25C87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FA718-EDBE-4627-BFEF-78F818C2E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DAE98-69A5-40DF-AB27-2CCA40C7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CC055-D1EB-495B-AD4D-160F1B92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295F9-A9E7-4397-94D2-E66979DD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A3EA1-3762-4E75-93AF-0AAC0FD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6B1EA-B205-4744-ACAB-E29A6B608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AB201-5519-4DB2-A942-9A9B4CA9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2827A-0E7E-4BE3-A342-890ECA9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F6EC-9EF3-4A49-A3EE-1243302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9CCEA-88EE-4E47-93ED-DC963842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A38F5-82B6-48CA-BA49-EA0A139C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D959C-2D39-4322-94DF-1560AAC7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2A4F5-0AAC-4548-B9F9-2EB8C24C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B08D7-560C-4815-8AF6-01F8CB2D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F106B-7B0F-45C3-9D5F-0819790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21F32-4A6A-4EE2-9C78-0AA1F90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32722-4A26-49EA-9D99-071C842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BBA24-CCDC-4551-B73E-20DC7BCC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9BDB0-EF39-4420-B05B-552A672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F4A86-73CA-4F83-B5FE-311696D7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84548-7A4C-42B6-8228-CB6795E46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A83F7-63E8-4343-859D-8F8BFB93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780E9-230B-4EFF-8622-E79D2D24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9CB92-C1ED-4B8A-AE29-2EAE3D86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89FC-E4C1-403C-BD5F-CE920960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DBABA-E285-4C11-BC06-16EB4296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B606C-5403-4500-BDF0-939E49CA0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20182-425C-4A80-BA1D-58C85B3F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DC825-E460-4185-B558-CAC86E28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B2515-57CE-4B84-A487-7DBDB4DD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B29D-9620-461F-A9F7-9F53875C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CEABF-2ADC-4A85-9AC9-CCBE8D25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CD94D-7A74-4249-98FF-E66ABDE5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1E9502-2998-443E-889A-7BA8F71A5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3A6A7B-69D5-4751-AD34-91E880AC8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1DDE0A-15BE-48DD-9A09-A76D34F1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3FD79A-2C89-4C21-A246-F62B4E16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8EA1E-021D-4516-BBB3-84594DE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8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A91F-E147-4191-84BA-AD266E3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B64002-7C94-4678-A0B6-A6DF68BF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C755A-5EAB-4792-9D2D-6C07ED33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BEE8C-65F5-4548-8107-2BF896EB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FEB5B8-81DB-4D86-A93E-C342CF6F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7F43E-B858-4B95-BCF3-5DEB1DDB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8D2EA-3941-4D95-9893-00D946C3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5814B-1E5D-45CC-A22D-8DC74265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4E45F-0715-41F7-83D4-18FCC7AC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9AEA1-8FAE-4229-BEDA-4B926EAD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0D12F-2697-4773-B4A9-3F803FF1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C0B8F-6997-42B8-BEA7-0B8E00F7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F5AD6-DE2B-408B-BD62-7CCC08DE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9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33E7B-BD7C-4A28-A52D-6F4887C7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37C125-1950-4D95-A2DB-9476FEA41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64140-A245-491F-8E0C-2D0B48D3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2F3B7-3F26-40B7-8FDF-7A161D7E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14648-9B01-4DF7-A88A-1DD0B29B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BC29A-AC70-449A-95B5-00D100F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C3FAF6-8EA7-43D8-9140-2DDD5A0F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366B5-4285-4A53-AE17-5FCE3712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C9E6-4319-4FA8-B218-72BE347E4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1DE7-98C8-4F9D-BEDC-84A74C418636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DA08B-3F2F-46DA-80FD-82CC31A69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6C698-55E0-4CCB-B704-7B94525AF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AD4E-365E-40C5-ABB3-E18158FBC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54BC-8A8C-4B8C-9AB9-267753CE5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DE722-982A-4C2C-8C00-34E725442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并查集、树状数组、线段树</a:t>
            </a:r>
          </a:p>
        </p:txBody>
      </p:sp>
    </p:spTree>
    <p:extLst>
      <p:ext uri="{BB962C8B-B14F-4D97-AF65-F5344CB8AC3E}">
        <p14:creationId xmlns:p14="http://schemas.microsoft.com/office/powerpoint/2010/main" val="144720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F355-7572-42C2-90A4-6FD15702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supermarket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718D5-5308-4B7D-A83D-2BAA503B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个商品，每个商品有价值</a:t>
            </a:r>
            <a:r>
              <a:rPr lang="en-US" altLang="zh-CN" dirty="0"/>
              <a:t>pi</a:t>
            </a:r>
            <a:r>
              <a:rPr lang="zh-CN" altLang="en-US" dirty="0"/>
              <a:t>与过期时间</a:t>
            </a:r>
            <a:r>
              <a:rPr lang="en-US" altLang="zh-CN" dirty="0"/>
              <a:t>di</a:t>
            </a:r>
            <a:r>
              <a:rPr lang="zh-CN" altLang="en-US" dirty="0"/>
              <a:t>，每天只能卖一个商品，过期商品无法卖出，求如何安排每天卖的商品，使收益最大化。</a:t>
            </a:r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4  50 2 10 1 20 2 30 1</a:t>
            </a:r>
          </a:p>
          <a:p>
            <a:r>
              <a:rPr lang="en-US" altLang="zh-CN" dirty="0"/>
              <a:t>7  20 1 2 1 10 3 100 2 8 2 5 20 50 10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80</a:t>
            </a:r>
          </a:p>
          <a:p>
            <a:r>
              <a:rPr lang="en-US" altLang="zh-CN" dirty="0"/>
              <a:t>185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74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26EB0-F918-484E-8E27-5531667F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0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贪心策略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优先考虑卖出利润最大的商品，并且对每个商品，在他过期之前尽量晚卖出。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我们把商品从小到大排序，并建立一个关于“天数”的并查集，初始化每一天为一个集合。对于每个商品，若他在</a:t>
            </a:r>
            <a:r>
              <a:rPr lang="en-US" altLang="zh-CN" dirty="0"/>
              <a:t>d</a:t>
            </a:r>
            <a:r>
              <a:rPr lang="zh-CN" altLang="en-US" dirty="0"/>
              <a:t>天后过期，查询</a:t>
            </a:r>
            <a:r>
              <a:rPr lang="en-US" altLang="zh-CN" dirty="0"/>
              <a:t>d</a:t>
            </a:r>
            <a:r>
              <a:rPr lang="zh-CN" altLang="en-US" dirty="0"/>
              <a:t>的树根，记为</a:t>
            </a:r>
            <a:r>
              <a:rPr lang="en-US" altLang="zh-CN" dirty="0"/>
              <a:t>r</a:t>
            </a:r>
            <a:r>
              <a:rPr lang="zh-CN" altLang="en-US" dirty="0"/>
              <a:t>，若</a:t>
            </a:r>
            <a:r>
              <a:rPr lang="en-US" altLang="zh-CN" dirty="0"/>
              <a:t>r&gt;0</a:t>
            </a:r>
            <a:r>
              <a:rPr lang="zh-CN" altLang="en-US" dirty="0"/>
              <a:t>，则把商品安排在第</a:t>
            </a:r>
            <a:r>
              <a:rPr lang="en-US" altLang="zh-CN" dirty="0"/>
              <a:t>r</a:t>
            </a:r>
            <a:r>
              <a:rPr lang="zh-CN" altLang="en-US" dirty="0"/>
              <a:t>天卖出，再将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r-1</a:t>
            </a:r>
            <a:r>
              <a:rPr lang="zh-CN" altLang="en-US" dirty="0"/>
              <a:t>合并，注意，</a:t>
            </a:r>
            <a:r>
              <a:rPr lang="en-US" altLang="zh-CN" dirty="0"/>
              <a:t>r</a:t>
            </a:r>
            <a:r>
              <a:rPr lang="zh-CN" altLang="en-US" dirty="0"/>
              <a:t>合并在</a:t>
            </a:r>
            <a:r>
              <a:rPr lang="en-US" altLang="zh-CN" dirty="0"/>
              <a:t>r-1</a:t>
            </a:r>
            <a:r>
              <a:rPr lang="zh-CN" altLang="en-US" dirty="0"/>
              <a:t>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这个并查集实际上维护了位置的占用情况，树根所在位置就</a:t>
            </a:r>
            <a:r>
              <a:rPr lang="en-US" altLang="zh-CN" dirty="0" err="1"/>
              <a:t>i</a:t>
            </a:r>
            <a:r>
              <a:rPr lang="zh-CN" altLang="en-US" dirty="0"/>
              <a:t>是过期天数往前的第一个空闲位置。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8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FA32-2131-4C59-AE16-80CEA373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食物链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66838-4AF1-46EB-8AE3-CFF7F52E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知动物，分别编号为</a:t>
            </a:r>
            <a:r>
              <a:rPr lang="en-US" altLang="zh-CN" dirty="0"/>
              <a:t>1~N</a:t>
            </a:r>
            <a:r>
              <a:rPr lang="zh-CN" altLang="en-US" dirty="0"/>
              <a:t>。所有动物属于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类里的一种</a:t>
            </a:r>
            <a:r>
              <a:rPr lang="en-US" altLang="zh-CN" dirty="0"/>
              <a:t>/</a:t>
            </a:r>
            <a:r>
              <a:rPr lang="zh-CN" altLang="en-US" dirty="0"/>
              <a:t>已知</a:t>
            </a:r>
            <a:r>
              <a:rPr lang="en-US" altLang="zh-CN" dirty="0"/>
              <a:t>A</a:t>
            </a:r>
            <a:r>
              <a:rPr lang="zh-CN" altLang="en-US" dirty="0"/>
              <a:t>吃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吃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吃</a:t>
            </a:r>
            <a:r>
              <a:rPr lang="en-US" altLang="zh-CN" dirty="0"/>
              <a:t>A</a:t>
            </a:r>
            <a:r>
              <a:rPr lang="zh-CN" altLang="en-US" dirty="0"/>
              <a:t>。按顺序给出一下两种信息共</a:t>
            </a:r>
            <a:r>
              <a:rPr lang="en-US" altLang="zh-CN" dirty="0"/>
              <a:t>K</a:t>
            </a:r>
            <a:r>
              <a:rPr lang="zh-CN" altLang="en-US" dirty="0"/>
              <a:t>条。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属于同类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吃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问按顺序给出的信息中有几条与之前的信息相悖。计算过程中，跳过错误信息。       </a:t>
            </a:r>
            <a:r>
              <a:rPr lang="en-US" altLang="zh-CN" dirty="0"/>
              <a:t>          </a:t>
            </a:r>
          </a:p>
          <a:p>
            <a:r>
              <a:rPr lang="zh-CN" altLang="en-US" dirty="0"/>
              <a:t>比如已知</a:t>
            </a:r>
            <a:r>
              <a:rPr lang="en-US" altLang="zh-CN" dirty="0"/>
              <a:t>1</a:t>
            </a:r>
            <a:r>
              <a:rPr lang="zh-CN" altLang="en-US" dirty="0"/>
              <a:t>吃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同类</a:t>
            </a:r>
            <a:endParaRPr lang="en-US" altLang="zh-CN" dirty="0"/>
          </a:p>
          <a:p>
            <a:r>
              <a:rPr lang="zh-CN" altLang="en-US" dirty="0"/>
              <a:t>下一条信息为</a:t>
            </a:r>
            <a:r>
              <a:rPr lang="en-US" altLang="zh-CN" dirty="0"/>
              <a:t>3</a:t>
            </a:r>
            <a:r>
              <a:rPr lang="zh-CN" altLang="en-US" dirty="0"/>
              <a:t>吃</a:t>
            </a:r>
            <a:r>
              <a:rPr lang="en-US" altLang="zh-CN" dirty="0"/>
              <a:t>1</a:t>
            </a:r>
            <a:r>
              <a:rPr lang="zh-CN" altLang="en-US" dirty="0"/>
              <a:t>，则与之前矛盾，这条信息不做处理，答案</a:t>
            </a:r>
            <a:r>
              <a:rPr lang="en-US" altLang="zh-CN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70109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08D42-91ED-4B74-8D11-4D3C39A6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E2152-9DC0-4CDE-9031-903382EC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分为</a:t>
            </a:r>
            <a:r>
              <a:rPr lang="en-US" altLang="zh-CN" dirty="0"/>
              <a:t>3</a:t>
            </a:r>
            <a:r>
              <a:rPr lang="zh-CN" altLang="en-US" dirty="0"/>
              <a:t>个域，</a:t>
            </a:r>
            <a:r>
              <a:rPr lang="en-US" altLang="zh-CN" dirty="0" err="1"/>
              <a:t>Xself</a:t>
            </a:r>
            <a:r>
              <a:rPr lang="zh-CN" altLang="en-US" dirty="0"/>
              <a:t>，</a:t>
            </a:r>
            <a:r>
              <a:rPr lang="en-US" altLang="zh-CN" dirty="0" err="1"/>
              <a:t>Xeat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Xenemy</a:t>
            </a:r>
            <a:endParaRPr lang="en-US" altLang="zh-CN" dirty="0"/>
          </a:p>
          <a:p>
            <a:r>
              <a:rPr lang="zh-CN" altLang="en-US" dirty="0"/>
              <a:t>若是第一种情况，即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同类，合并</a:t>
            </a:r>
            <a:r>
              <a:rPr lang="en-US" altLang="zh-CN" dirty="0" err="1"/>
              <a:t>Xself</a:t>
            </a:r>
            <a:r>
              <a:rPr lang="zh-CN" altLang="en-US" dirty="0"/>
              <a:t>与</a:t>
            </a:r>
            <a:r>
              <a:rPr lang="en-US" altLang="zh-CN" dirty="0" err="1"/>
              <a:t>Yself</a:t>
            </a:r>
            <a:r>
              <a:rPr lang="zh-CN" altLang="en-US" dirty="0"/>
              <a:t>，</a:t>
            </a:r>
            <a:r>
              <a:rPr lang="en-US" altLang="zh-CN" dirty="0" err="1"/>
              <a:t>Xeat</a:t>
            </a:r>
            <a:r>
              <a:rPr lang="zh-CN" altLang="en-US" dirty="0"/>
              <a:t>与</a:t>
            </a:r>
            <a:r>
              <a:rPr lang="en-US" altLang="zh-CN" dirty="0"/>
              <a:t>Yea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Xenemy</a:t>
            </a:r>
            <a:r>
              <a:rPr lang="zh-CN" altLang="en-US" dirty="0"/>
              <a:t>与</a:t>
            </a:r>
            <a:r>
              <a:rPr lang="en-US" altLang="zh-CN" dirty="0" err="1"/>
              <a:t>Yenemy</a:t>
            </a:r>
            <a:endParaRPr lang="en-US" altLang="zh-CN" dirty="0"/>
          </a:p>
          <a:p>
            <a:r>
              <a:rPr lang="zh-CN" altLang="en-US" dirty="0"/>
              <a:t>第二种情况，合并</a:t>
            </a:r>
            <a:r>
              <a:rPr lang="en-US" altLang="zh-CN" dirty="0" err="1"/>
              <a:t>Xeat</a:t>
            </a:r>
            <a:r>
              <a:rPr lang="zh-CN" altLang="en-US" dirty="0"/>
              <a:t>与</a:t>
            </a:r>
            <a:r>
              <a:rPr lang="en-US" altLang="zh-CN" dirty="0" err="1"/>
              <a:t>Yself</a:t>
            </a:r>
            <a:r>
              <a:rPr lang="zh-CN" altLang="en-US" dirty="0"/>
              <a:t>，</a:t>
            </a:r>
            <a:r>
              <a:rPr lang="en-US" altLang="zh-CN" dirty="0" err="1"/>
              <a:t>Xself</a:t>
            </a:r>
            <a:r>
              <a:rPr lang="zh-CN" altLang="en-US" dirty="0"/>
              <a:t>与</a:t>
            </a:r>
            <a:r>
              <a:rPr lang="en-US" altLang="zh-CN" dirty="0" err="1"/>
              <a:t>Yenemy</a:t>
            </a:r>
            <a:r>
              <a:rPr lang="zh-CN" altLang="en-US" dirty="0"/>
              <a:t>，</a:t>
            </a:r>
            <a:r>
              <a:rPr lang="en-US" altLang="zh-CN" dirty="0" err="1"/>
              <a:t>Xenemy</a:t>
            </a:r>
            <a:r>
              <a:rPr lang="zh-CN" altLang="en-US" dirty="0"/>
              <a:t>与</a:t>
            </a:r>
            <a:r>
              <a:rPr lang="en-US" altLang="zh-CN" dirty="0" err="1"/>
              <a:t>Yeat</a:t>
            </a:r>
            <a:endParaRPr lang="en-US" altLang="zh-CN" dirty="0"/>
          </a:p>
          <a:p>
            <a:r>
              <a:rPr lang="zh-CN" altLang="en-US" dirty="0"/>
              <a:t>检验（矛盾情况）：</a:t>
            </a:r>
            <a:endParaRPr lang="en-US" altLang="zh-CN" dirty="0"/>
          </a:p>
          <a:p>
            <a:r>
              <a:rPr lang="zh-CN" altLang="en-US" dirty="0"/>
              <a:t>第一种：</a:t>
            </a:r>
            <a:r>
              <a:rPr lang="en-US" altLang="zh-CN" dirty="0" err="1"/>
              <a:t>Xeat</a:t>
            </a:r>
            <a:r>
              <a:rPr lang="zh-CN" altLang="en-US" dirty="0"/>
              <a:t>与</a:t>
            </a:r>
            <a:r>
              <a:rPr lang="en-US" altLang="zh-CN" dirty="0" err="1"/>
              <a:t>Yself</a:t>
            </a:r>
            <a:r>
              <a:rPr lang="zh-CN" altLang="en-US" dirty="0"/>
              <a:t>在同一个集合（</a:t>
            </a:r>
            <a:r>
              <a:rPr lang="en-US" altLang="zh-CN" dirty="0"/>
              <a:t>x</a:t>
            </a:r>
            <a:r>
              <a:rPr lang="zh-CN" altLang="en-US" dirty="0"/>
              <a:t>吃</a:t>
            </a:r>
            <a:r>
              <a:rPr lang="en-US" altLang="zh-CN" dirty="0"/>
              <a:t>y</a:t>
            </a:r>
            <a:r>
              <a:rPr lang="zh-CN" altLang="en-US" dirty="0"/>
              <a:t>）；</a:t>
            </a:r>
            <a:r>
              <a:rPr lang="en-US" altLang="zh-CN" dirty="0" err="1"/>
              <a:t>Xself</a:t>
            </a:r>
            <a:r>
              <a:rPr lang="zh-CN" altLang="en-US" dirty="0"/>
              <a:t>与</a:t>
            </a:r>
            <a:r>
              <a:rPr lang="en-US" altLang="zh-CN" dirty="0" err="1"/>
              <a:t>Yeat</a:t>
            </a:r>
            <a:r>
              <a:rPr lang="zh-CN" altLang="en-US" dirty="0"/>
              <a:t>在同一个集合（</a:t>
            </a:r>
            <a:r>
              <a:rPr lang="en-US" altLang="zh-CN" dirty="0"/>
              <a:t>y</a:t>
            </a:r>
            <a:r>
              <a:rPr lang="zh-CN" altLang="en-US" dirty="0"/>
              <a:t>吃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第二种：</a:t>
            </a:r>
            <a:r>
              <a:rPr lang="en-US" altLang="zh-CN" dirty="0"/>
              <a:t> </a:t>
            </a:r>
            <a:r>
              <a:rPr lang="en-US" altLang="zh-CN" dirty="0" err="1"/>
              <a:t>Xself</a:t>
            </a:r>
            <a:r>
              <a:rPr lang="zh-CN" altLang="en-US" dirty="0"/>
              <a:t>与</a:t>
            </a:r>
            <a:r>
              <a:rPr lang="en-US" altLang="zh-CN" dirty="0" err="1"/>
              <a:t>Yself</a:t>
            </a:r>
            <a:r>
              <a:rPr lang="zh-CN" altLang="en-US" dirty="0"/>
              <a:t>在同一个集合；</a:t>
            </a:r>
            <a:r>
              <a:rPr lang="en-US" altLang="zh-CN" dirty="0" err="1"/>
              <a:t>Xself</a:t>
            </a:r>
            <a:r>
              <a:rPr lang="zh-CN" altLang="en-US" dirty="0"/>
              <a:t>与</a:t>
            </a:r>
            <a:r>
              <a:rPr lang="en-US" altLang="zh-CN" dirty="0" err="1"/>
              <a:t>Yeat</a:t>
            </a:r>
            <a:r>
              <a:rPr lang="zh-CN" altLang="en-US" dirty="0"/>
              <a:t>在同一个集合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2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3A653-6A98-431F-8137-27A4F0D8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9CCD0-B421-423C-B08C-CA38EEDB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一个数可以被“二进制分解” 如</a:t>
            </a:r>
            <a:r>
              <a:rPr lang="en-US" altLang="zh-CN" dirty="0"/>
              <a:t>7=4+2+1 -&gt; 111</a:t>
            </a:r>
          </a:p>
          <a:p>
            <a:r>
              <a:rPr lang="zh-CN" altLang="en-US" dirty="0"/>
              <a:t>那么同理一个区间也可以被“二进制分解”</a:t>
            </a:r>
            <a:endParaRPr lang="en-US" altLang="zh-CN" dirty="0"/>
          </a:p>
          <a:p>
            <a:r>
              <a:rPr lang="en-US" altLang="zh-CN" dirty="0"/>
              <a:t>[1,7]</a:t>
            </a:r>
            <a:r>
              <a:rPr lang="zh-CN" altLang="en-US" dirty="0"/>
              <a:t>可以被分解为</a:t>
            </a:r>
            <a:r>
              <a:rPr lang="en-US" altLang="zh-CN" dirty="0"/>
              <a:t>[1,4][5,6][7,7]</a:t>
            </a:r>
          </a:p>
          <a:p>
            <a:r>
              <a:rPr lang="zh-CN" altLang="en-US" dirty="0"/>
              <a:t>基于上述思想，我们可以维护一个特殊的前缀和数组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c[x]</a:t>
            </a:r>
            <a:r>
              <a:rPr lang="zh-CN" altLang="en-US" dirty="0"/>
              <a:t>保存的是序列</a:t>
            </a:r>
            <a:r>
              <a:rPr lang="en-US" altLang="zh-CN" dirty="0"/>
              <a:t>a</a:t>
            </a:r>
            <a:r>
              <a:rPr lang="zh-CN" altLang="en-US" dirty="0"/>
              <a:t>的区间</a:t>
            </a:r>
            <a:r>
              <a:rPr lang="en-US" altLang="zh-CN" dirty="0"/>
              <a:t>[x-</a:t>
            </a:r>
            <a:r>
              <a:rPr lang="en-US" altLang="zh-CN" dirty="0" err="1"/>
              <a:t>lowbit</a:t>
            </a:r>
            <a:r>
              <a:rPr lang="en-US" altLang="zh-CN" dirty="0"/>
              <a:t>(x)+1]</a:t>
            </a:r>
            <a:r>
              <a:rPr lang="zh-CN" altLang="en-US" dirty="0"/>
              <a:t>中所有数的和</a:t>
            </a:r>
            <a:endParaRPr lang="en-US" altLang="zh-CN" dirty="0"/>
          </a:p>
          <a:p>
            <a:r>
              <a:rPr lang="en-US" altLang="zh-CN" dirty="0" err="1"/>
              <a:t>lowbit</a:t>
            </a:r>
            <a:r>
              <a:rPr lang="en-US" altLang="zh-CN" dirty="0"/>
              <a:t>(x)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的二进制表达式中最低位的</a:t>
            </a:r>
            <a:r>
              <a:rPr lang="en-US" altLang="zh-CN" dirty="0"/>
              <a:t>1</a:t>
            </a:r>
            <a:r>
              <a:rPr lang="zh-CN" altLang="en-US" dirty="0"/>
              <a:t>所对应的值。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 err="1"/>
              <a:t>lowbit</a:t>
            </a:r>
            <a:r>
              <a:rPr lang="en-US" altLang="zh-CN" dirty="0"/>
              <a:t>(1010) = 2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80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18587-ADBE-45DF-857C-8AEB8DD7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4800" cy="206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的树形结构图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D28539-146D-43EE-B229-27FA7A65E0D6}"/>
              </a:ext>
            </a:extLst>
          </p:cNvPr>
          <p:cNvSpPr/>
          <p:nvPr/>
        </p:nvSpPr>
        <p:spPr>
          <a:xfrm>
            <a:off x="1041400" y="838200"/>
            <a:ext cx="10287000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/>
              <a:t>                                                            						      </a:t>
            </a:r>
            <a:r>
              <a:rPr lang="en-US" altLang="zh-CN" dirty="0">
                <a:solidFill>
                  <a:schemeClr val="tx1"/>
                </a:solidFill>
              </a:rPr>
              <a:t>c[16]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966127-5233-4175-AE26-34F5B7622BFA}"/>
              </a:ext>
            </a:extLst>
          </p:cNvPr>
          <p:cNvSpPr/>
          <p:nvPr/>
        </p:nvSpPr>
        <p:spPr>
          <a:xfrm>
            <a:off x="1041400" y="1549400"/>
            <a:ext cx="5054600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      </a:t>
            </a:r>
            <a:r>
              <a:rPr lang="en-US" altLang="zh-CN" dirty="0">
                <a:solidFill>
                  <a:schemeClr val="tx1"/>
                </a:solidFill>
              </a:rPr>
              <a:t>c[8]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9E0313-7572-4230-91B6-47CEFF98CA6A}"/>
              </a:ext>
            </a:extLst>
          </p:cNvPr>
          <p:cNvSpPr/>
          <p:nvPr/>
        </p:nvSpPr>
        <p:spPr>
          <a:xfrm>
            <a:off x="1041400" y="2260600"/>
            <a:ext cx="2523435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      </a:t>
            </a:r>
            <a:r>
              <a:rPr lang="en-US" altLang="zh-CN" dirty="0">
                <a:solidFill>
                  <a:schemeClr val="tx1"/>
                </a:solidFill>
              </a:rPr>
              <a:t>c[4]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A36EB9-BCB5-448C-BC44-14635DA6F714}"/>
              </a:ext>
            </a:extLst>
          </p:cNvPr>
          <p:cNvSpPr/>
          <p:nvPr/>
        </p:nvSpPr>
        <p:spPr>
          <a:xfrm>
            <a:off x="1041400" y="2972904"/>
            <a:ext cx="1251226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A64E0A-DD31-4AA1-BAAD-57F847566FBD}"/>
              </a:ext>
            </a:extLst>
          </p:cNvPr>
          <p:cNvSpPr txBox="1"/>
          <p:nvPr/>
        </p:nvSpPr>
        <p:spPr>
          <a:xfrm>
            <a:off x="1498599" y="2971800"/>
            <a:ext cx="8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c[2]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7B3B8D-3102-4F85-8486-1D55714D2884}"/>
              </a:ext>
            </a:extLst>
          </p:cNvPr>
          <p:cNvSpPr/>
          <p:nvPr/>
        </p:nvSpPr>
        <p:spPr>
          <a:xfrm>
            <a:off x="6096000" y="2260600"/>
            <a:ext cx="2523435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      </a:t>
            </a:r>
            <a:r>
              <a:rPr lang="en-US" altLang="zh-CN" dirty="0">
                <a:solidFill>
                  <a:schemeClr val="tx1"/>
                </a:solidFill>
              </a:rPr>
              <a:t>c[12]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32F0342-F864-443D-A6C7-8299BE41BC74}"/>
              </a:ext>
            </a:extLst>
          </p:cNvPr>
          <p:cNvSpPr/>
          <p:nvPr/>
        </p:nvSpPr>
        <p:spPr>
          <a:xfrm>
            <a:off x="3564835" y="2971800"/>
            <a:ext cx="1251226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356439-41E5-428E-92B0-80243E91294E}"/>
              </a:ext>
            </a:extLst>
          </p:cNvPr>
          <p:cNvSpPr txBox="1"/>
          <p:nvPr/>
        </p:nvSpPr>
        <p:spPr>
          <a:xfrm>
            <a:off x="4022034" y="2970696"/>
            <a:ext cx="8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c[6]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0F2412-7DF2-421A-A957-9F7E8C1ABCE7}"/>
              </a:ext>
            </a:extLst>
          </p:cNvPr>
          <p:cNvSpPr/>
          <p:nvPr/>
        </p:nvSpPr>
        <p:spPr>
          <a:xfrm>
            <a:off x="6098761" y="2971800"/>
            <a:ext cx="1251226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B68557-98C9-49F7-992E-CAB584B34B93}"/>
              </a:ext>
            </a:extLst>
          </p:cNvPr>
          <p:cNvSpPr txBox="1"/>
          <p:nvPr/>
        </p:nvSpPr>
        <p:spPr>
          <a:xfrm>
            <a:off x="6555960" y="2970696"/>
            <a:ext cx="8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c[10]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3F0C3F-D9FF-4830-A7CE-4904226962F8}"/>
              </a:ext>
            </a:extLst>
          </p:cNvPr>
          <p:cNvSpPr/>
          <p:nvPr/>
        </p:nvSpPr>
        <p:spPr>
          <a:xfrm>
            <a:off x="8619435" y="2971800"/>
            <a:ext cx="1251226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32F1D3-9AD3-431E-9805-352BDBF8158D}"/>
              </a:ext>
            </a:extLst>
          </p:cNvPr>
          <p:cNvSpPr txBox="1"/>
          <p:nvPr/>
        </p:nvSpPr>
        <p:spPr>
          <a:xfrm>
            <a:off x="9076634" y="2970696"/>
            <a:ext cx="8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c[14]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892689-FCBF-4F31-99B1-42CBBBA7EF77}"/>
              </a:ext>
            </a:extLst>
          </p:cNvPr>
          <p:cNvSpPr/>
          <p:nvPr/>
        </p:nvSpPr>
        <p:spPr>
          <a:xfrm>
            <a:off x="1041400" y="3784601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     					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DC94E5-C032-4419-A66E-C0B43E2C1507}"/>
              </a:ext>
            </a:extLst>
          </p:cNvPr>
          <p:cNvSpPr txBox="1"/>
          <p:nvPr/>
        </p:nvSpPr>
        <p:spPr>
          <a:xfrm>
            <a:off x="988585" y="3784601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  c[1]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FA98A7-0845-46F7-B639-36AED3C29F05}"/>
              </a:ext>
            </a:extLst>
          </p:cNvPr>
          <p:cNvSpPr/>
          <p:nvPr/>
        </p:nvSpPr>
        <p:spPr>
          <a:xfrm>
            <a:off x="2269987" y="3765828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14FEB6F-F9E0-47C1-803B-8BF06A1DD618}"/>
              </a:ext>
            </a:extLst>
          </p:cNvPr>
          <p:cNvSpPr txBox="1"/>
          <p:nvPr/>
        </p:nvSpPr>
        <p:spPr>
          <a:xfrm>
            <a:off x="2217172" y="3765828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  c[3]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90EEEF-0BB2-4180-967E-A5784C09214B}"/>
              </a:ext>
            </a:extLst>
          </p:cNvPr>
          <p:cNvSpPr/>
          <p:nvPr/>
        </p:nvSpPr>
        <p:spPr>
          <a:xfrm>
            <a:off x="3551389" y="3784601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0A16CB-D86C-49BF-9F60-FC08B8EE8286}"/>
              </a:ext>
            </a:extLst>
          </p:cNvPr>
          <p:cNvSpPr txBox="1"/>
          <p:nvPr/>
        </p:nvSpPr>
        <p:spPr>
          <a:xfrm>
            <a:off x="3498574" y="3784601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  c[5]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1FADFFD-3A10-4AC8-AD31-E64942B488BF}"/>
              </a:ext>
            </a:extLst>
          </p:cNvPr>
          <p:cNvSpPr/>
          <p:nvPr/>
        </p:nvSpPr>
        <p:spPr>
          <a:xfrm>
            <a:off x="4879367" y="3765828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42BC6D2-7F1F-456E-8BAA-5BDB5C3F99E4}"/>
              </a:ext>
            </a:extLst>
          </p:cNvPr>
          <p:cNvSpPr txBox="1"/>
          <p:nvPr/>
        </p:nvSpPr>
        <p:spPr>
          <a:xfrm>
            <a:off x="4826552" y="3765828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  c[7]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23AAFF3-9A76-41C0-997F-44B80F9A4F3A}"/>
              </a:ext>
            </a:extLst>
          </p:cNvPr>
          <p:cNvSpPr/>
          <p:nvPr/>
        </p:nvSpPr>
        <p:spPr>
          <a:xfrm>
            <a:off x="6147710" y="3784601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6F7DA05-7BCD-4071-BCE6-D0F3381107A4}"/>
              </a:ext>
            </a:extLst>
          </p:cNvPr>
          <p:cNvSpPr txBox="1"/>
          <p:nvPr/>
        </p:nvSpPr>
        <p:spPr>
          <a:xfrm>
            <a:off x="6094895" y="3784601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  c[9]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E8FF99-1FDB-4C23-9839-81E60FE0F24D}"/>
              </a:ext>
            </a:extLst>
          </p:cNvPr>
          <p:cNvSpPr/>
          <p:nvPr/>
        </p:nvSpPr>
        <p:spPr>
          <a:xfrm>
            <a:off x="7376297" y="3765828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CFFB307-4E2B-4227-8637-BB13D64F4E44}"/>
              </a:ext>
            </a:extLst>
          </p:cNvPr>
          <p:cNvSpPr txBox="1"/>
          <p:nvPr/>
        </p:nvSpPr>
        <p:spPr>
          <a:xfrm>
            <a:off x="7323482" y="3765828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c[11]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E72D695-824E-4AA6-AFC8-5E32149C3BAC}"/>
              </a:ext>
            </a:extLst>
          </p:cNvPr>
          <p:cNvSpPr/>
          <p:nvPr/>
        </p:nvSpPr>
        <p:spPr>
          <a:xfrm>
            <a:off x="8657699" y="3784601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856752-5307-4D70-B2D1-1C82A5F5E80F}"/>
              </a:ext>
            </a:extLst>
          </p:cNvPr>
          <p:cNvSpPr txBox="1"/>
          <p:nvPr/>
        </p:nvSpPr>
        <p:spPr>
          <a:xfrm>
            <a:off x="8604884" y="3784601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c[13]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0D6D442-47CF-4DCE-A9C7-83EA6903CFDD}"/>
              </a:ext>
            </a:extLst>
          </p:cNvPr>
          <p:cNvSpPr/>
          <p:nvPr/>
        </p:nvSpPr>
        <p:spPr>
          <a:xfrm>
            <a:off x="9985677" y="3765828"/>
            <a:ext cx="625613" cy="4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lvl="3" algn="r"/>
            <a:r>
              <a:rPr lang="en-US" altLang="zh-CN" dirty="0"/>
              <a:t>                                                       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2DA041F-4902-4CF3-976A-9DA3FF42BE4B}"/>
              </a:ext>
            </a:extLst>
          </p:cNvPr>
          <p:cNvSpPr txBox="1"/>
          <p:nvPr/>
        </p:nvSpPr>
        <p:spPr>
          <a:xfrm>
            <a:off x="9932862" y="3765828"/>
            <a:ext cx="6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 c[15]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A38A22-5E6C-4A69-9F61-3AC2802BDE6A}"/>
              </a:ext>
            </a:extLst>
          </p:cNvPr>
          <p:cNvCxnSpPr>
            <a:cxnSpLocks/>
          </p:cNvCxnSpPr>
          <p:nvPr/>
        </p:nvCxnSpPr>
        <p:spPr>
          <a:xfrm flipV="1">
            <a:off x="6094895" y="1259860"/>
            <a:ext cx="4862720" cy="28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FC8D602-8F88-4C40-8BC6-DBD77E785125}"/>
              </a:ext>
            </a:extLst>
          </p:cNvPr>
          <p:cNvCxnSpPr>
            <a:cxnSpLocks/>
          </p:cNvCxnSpPr>
          <p:nvPr/>
        </p:nvCxnSpPr>
        <p:spPr>
          <a:xfrm flipV="1">
            <a:off x="8619435" y="1244048"/>
            <a:ext cx="2338180" cy="101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DCB58C-9FB6-4332-9BC9-083215880682}"/>
              </a:ext>
            </a:extLst>
          </p:cNvPr>
          <p:cNvCxnSpPr>
            <a:cxnSpLocks/>
          </p:cNvCxnSpPr>
          <p:nvPr/>
        </p:nvCxnSpPr>
        <p:spPr>
          <a:xfrm flipV="1">
            <a:off x="9881152" y="1264552"/>
            <a:ext cx="1076463" cy="170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6715B95-0B6F-449D-B3DB-08769F59C01A}"/>
              </a:ext>
            </a:extLst>
          </p:cNvPr>
          <p:cNvCxnSpPr>
            <a:cxnSpLocks/>
          </p:cNvCxnSpPr>
          <p:nvPr/>
        </p:nvCxnSpPr>
        <p:spPr>
          <a:xfrm flipV="1">
            <a:off x="10611290" y="1244048"/>
            <a:ext cx="346325" cy="25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5819635-025E-424C-86C6-80C7C1603219}"/>
              </a:ext>
            </a:extLst>
          </p:cNvPr>
          <p:cNvCxnSpPr>
            <a:cxnSpLocks/>
          </p:cNvCxnSpPr>
          <p:nvPr/>
        </p:nvCxnSpPr>
        <p:spPr>
          <a:xfrm flipV="1">
            <a:off x="3575326" y="1962152"/>
            <a:ext cx="2288652" cy="29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A4001E7-379B-4BF5-BBD2-5E1A6A277409}"/>
              </a:ext>
            </a:extLst>
          </p:cNvPr>
          <p:cNvCxnSpPr>
            <a:cxnSpLocks/>
          </p:cNvCxnSpPr>
          <p:nvPr/>
        </p:nvCxnSpPr>
        <p:spPr>
          <a:xfrm flipV="1">
            <a:off x="4826552" y="1955800"/>
            <a:ext cx="1007799" cy="101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9A68184-4E47-491B-83CD-976BF655F669}"/>
              </a:ext>
            </a:extLst>
          </p:cNvPr>
          <p:cNvCxnSpPr>
            <a:cxnSpLocks/>
          </p:cNvCxnSpPr>
          <p:nvPr/>
        </p:nvCxnSpPr>
        <p:spPr>
          <a:xfrm flipV="1">
            <a:off x="5504980" y="1955800"/>
            <a:ext cx="354356" cy="1828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820925D-1012-41D8-A011-CB0E24AA5797}"/>
              </a:ext>
            </a:extLst>
          </p:cNvPr>
          <p:cNvCxnSpPr>
            <a:cxnSpLocks/>
          </p:cNvCxnSpPr>
          <p:nvPr/>
        </p:nvCxnSpPr>
        <p:spPr>
          <a:xfrm flipV="1">
            <a:off x="2313609" y="2665620"/>
            <a:ext cx="949893" cy="3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A2ECB5B-6397-4530-BB00-B4AD13A85D3C}"/>
              </a:ext>
            </a:extLst>
          </p:cNvPr>
          <p:cNvCxnSpPr>
            <a:cxnSpLocks/>
          </p:cNvCxnSpPr>
          <p:nvPr/>
        </p:nvCxnSpPr>
        <p:spPr>
          <a:xfrm flipV="1">
            <a:off x="2877833" y="2661944"/>
            <a:ext cx="370005" cy="110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D6B4FE5-6217-4ABE-9A4A-41570B300AA6}"/>
              </a:ext>
            </a:extLst>
          </p:cNvPr>
          <p:cNvCxnSpPr>
            <a:cxnSpLocks/>
          </p:cNvCxnSpPr>
          <p:nvPr/>
        </p:nvCxnSpPr>
        <p:spPr>
          <a:xfrm flipV="1">
            <a:off x="1680459" y="3369599"/>
            <a:ext cx="354316" cy="4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D9BA361-A60C-4ECA-836E-9CF686AE3D26}"/>
              </a:ext>
            </a:extLst>
          </p:cNvPr>
          <p:cNvCxnSpPr>
            <a:cxnSpLocks/>
          </p:cNvCxnSpPr>
          <p:nvPr/>
        </p:nvCxnSpPr>
        <p:spPr>
          <a:xfrm flipV="1">
            <a:off x="4163943" y="3384552"/>
            <a:ext cx="354316" cy="4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6E60186-43EB-49DE-ADAB-AF234BE25FE5}"/>
              </a:ext>
            </a:extLst>
          </p:cNvPr>
          <p:cNvCxnSpPr>
            <a:cxnSpLocks/>
          </p:cNvCxnSpPr>
          <p:nvPr/>
        </p:nvCxnSpPr>
        <p:spPr>
          <a:xfrm flipV="1">
            <a:off x="7356792" y="2654069"/>
            <a:ext cx="949893" cy="3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52BDD1B-B6D6-4A47-8EE5-B2E51AA06261}"/>
              </a:ext>
            </a:extLst>
          </p:cNvPr>
          <p:cNvCxnSpPr>
            <a:cxnSpLocks/>
          </p:cNvCxnSpPr>
          <p:nvPr/>
        </p:nvCxnSpPr>
        <p:spPr>
          <a:xfrm flipV="1">
            <a:off x="7999792" y="2650393"/>
            <a:ext cx="291229" cy="109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7850AED-D413-42D2-B8D7-52874DEAD551}"/>
              </a:ext>
            </a:extLst>
          </p:cNvPr>
          <p:cNvCxnSpPr>
            <a:cxnSpLocks/>
          </p:cNvCxnSpPr>
          <p:nvPr/>
        </p:nvCxnSpPr>
        <p:spPr>
          <a:xfrm flipV="1">
            <a:off x="6773799" y="3378362"/>
            <a:ext cx="354316" cy="4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0675CD1-5B2D-4300-86CB-52B9D7E2D0C3}"/>
              </a:ext>
            </a:extLst>
          </p:cNvPr>
          <p:cNvCxnSpPr>
            <a:cxnSpLocks/>
          </p:cNvCxnSpPr>
          <p:nvPr/>
        </p:nvCxnSpPr>
        <p:spPr>
          <a:xfrm flipV="1">
            <a:off x="9280939" y="3378200"/>
            <a:ext cx="354316" cy="4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1586B096-FC38-4B1C-9EBE-386A32ACF4C1}"/>
              </a:ext>
            </a:extLst>
          </p:cNvPr>
          <p:cNvSpPr/>
          <p:nvPr/>
        </p:nvSpPr>
        <p:spPr>
          <a:xfrm>
            <a:off x="1041400" y="4545494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0C90514-0270-4E85-ADD1-A1187E36F2D1}"/>
              </a:ext>
            </a:extLst>
          </p:cNvPr>
          <p:cNvSpPr/>
          <p:nvPr/>
        </p:nvSpPr>
        <p:spPr>
          <a:xfrm>
            <a:off x="1684682" y="4551570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8E2A89A-9D9C-4B7B-B745-9F5B4A963D5D}"/>
              </a:ext>
            </a:extLst>
          </p:cNvPr>
          <p:cNvSpPr/>
          <p:nvPr/>
        </p:nvSpPr>
        <p:spPr>
          <a:xfrm>
            <a:off x="2334041" y="4551570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C45B90C-7771-4E31-B817-158B7E86D8B2}"/>
              </a:ext>
            </a:extLst>
          </p:cNvPr>
          <p:cNvSpPr/>
          <p:nvPr/>
        </p:nvSpPr>
        <p:spPr>
          <a:xfrm>
            <a:off x="2976219" y="4545498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D80838F-645C-46B6-916D-B6E50DE4796F}"/>
              </a:ext>
            </a:extLst>
          </p:cNvPr>
          <p:cNvSpPr/>
          <p:nvPr/>
        </p:nvSpPr>
        <p:spPr>
          <a:xfrm>
            <a:off x="3632200" y="4551570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E5C1720-58C1-4AB9-B81F-7E8951171CD1}"/>
              </a:ext>
            </a:extLst>
          </p:cNvPr>
          <p:cNvSpPr/>
          <p:nvPr/>
        </p:nvSpPr>
        <p:spPr>
          <a:xfrm>
            <a:off x="4274930" y="4545498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203AE22-8120-42D5-9AB4-B384F56584EA}"/>
              </a:ext>
            </a:extLst>
          </p:cNvPr>
          <p:cNvSpPr/>
          <p:nvPr/>
        </p:nvSpPr>
        <p:spPr>
          <a:xfrm>
            <a:off x="4924289" y="4545498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19587B-433B-469A-BC94-7EA8F5B61568}"/>
              </a:ext>
            </a:extLst>
          </p:cNvPr>
          <p:cNvSpPr/>
          <p:nvPr/>
        </p:nvSpPr>
        <p:spPr>
          <a:xfrm>
            <a:off x="5580271" y="4551574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9CFBB45-7DF4-4C98-9D36-1F14F8E283BE}"/>
              </a:ext>
            </a:extLst>
          </p:cNvPr>
          <p:cNvSpPr/>
          <p:nvPr/>
        </p:nvSpPr>
        <p:spPr>
          <a:xfrm>
            <a:off x="6229629" y="4551570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C4F3259-DF43-4B74-B18B-75BA3583A50E}"/>
              </a:ext>
            </a:extLst>
          </p:cNvPr>
          <p:cNvSpPr/>
          <p:nvPr/>
        </p:nvSpPr>
        <p:spPr>
          <a:xfrm>
            <a:off x="6872359" y="4545498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A43C8FB-5F8A-4751-A10C-D69E9A975F55}"/>
              </a:ext>
            </a:extLst>
          </p:cNvPr>
          <p:cNvSpPr/>
          <p:nvPr/>
        </p:nvSpPr>
        <p:spPr>
          <a:xfrm>
            <a:off x="7521718" y="4545498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DF85FF6-5420-4A13-B161-27CBB89FF1E7}"/>
              </a:ext>
            </a:extLst>
          </p:cNvPr>
          <p:cNvSpPr/>
          <p:nvPr/>
        </p:nvSpPr>
        <p:spPr>
          <a:xfrm>
            <a:off x="8151196" y="4551574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B711E19-3FF7-4638-A81C-C8C558B94CDE}"/>
              </a:ext>
            </a:extLst>
          </p:cNvPr>
          <p:cNvSpPr/>
          <p:nvPr/>
        </p:nvSpPr>
        <p:spPr>
          <a:xfrm>
            <a:off x="8793925" y="4545498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F93B9C8-FD77-47B3-8382-768C6F14C157}"/>
              </a:ext>
            </a:extLst>
          </p:cNvPr>
          <p:cNvSpPr/>
          <p:nvPr/>
        </p:nvSpPr>
        <p:spPr>
          <a:xfrm>
            <a:off x="9449907" y="4551574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BA091A1-093C-44E6-8918-E96DFDC631ED}"/>
              </a:ext>
            </a:extLst>
          </p:cNvPr>
          <p:cNvSpPr/>
          <p:nvPr/>
        </p:nvSpPr>
        <p:spPr>
          <a:xfrm>
            <a:off x="10099266" y="4551574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D571ACF-44C9-430A-84AD-F38830F133A3}"/>
              </a:ext>
            </a:extLst>
          </p:cNvPr>
          <p:cNvSpPr/>
          <p:nvPr/>
        </p:nvSpPr>
        <p:spPr>
          <a:xfrm>
            <a:off x="10741996" y="4545502"/>
            <a:ext cx="639059" cy="452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506EE5B-CF13-4A5A-B21F-7D9FADF905E0}"/>
              </a:ext>
            </a:extLst>
          </p:cNvPr>
          <p:cNvCxnSpPr>
            <a:cxnSpLocks/>
            <a:stCxn id="37" idx="2"/>
            <a:endCxn id="100" idx="0"/>
          </p:cNvCxnSpPr>
          <p:nvPr/>
        </p:nvCxnSpPr>
        <p:spPr>
          <a:xfrm>
            <a:off x="1354207" y="4191001"/>
            <a:ext cx="6723" cy="35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BEB71D2-0AA8-475B-9FA5-B360CE1E9C2D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2653571" y="4182238"/>
            <a:ext cx="3671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DD28B1A5-B40B-444F-B419-27DB16BCF8E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2004212" y="3390900"/>
            <a:ext cx="17864" cy="116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C0F9DB9-5868-4C7C-A11B-42497AF2C536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3263502" y="2661944"/>
            <a:ext cx="32247" cy="188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517E6B7-F7F5-4E84-AB03-199AFF48E7F3}"/>
              </a:ext>
            </a:extLst>
          </p:cNvPr>
          <p:cNvCxnSpPr>
            <a:cxnSpLocks/>
          </p:cNvCxnSpPr>
          <p:nvPr/>
        </p:nvCxnSpPr>
        <p:spPr>
          <a:xfrm>
            <a:off x="3943531" y="4184377"/>
            <a:ext cx="6723" cy="35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1139B6B-ADAC-4264-9B9A-F35193E51F28}"/>
              </a:ext>
            </a:extLst>
          </p:cNvPr>
          <p:cNvCxnSpPr>
            <a:cxnSpLocks/>
          </p:cNvCxnSpPr>
          <p:nvPr/>
        </p:nvCxnSpPr>
        <p:spPr>
          <a:xfrm>
            <a:off x="5203362" y="4184376"/>
            <a:ext cx="6723" cy="35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FDEF257-3164-4430-B824-0BE5891E2B1D}"/>
              </a:ext>
            </a:extLst>
          </p:cNvPr>
          <p:cNvCxnSpPr>
            <a:cxnSpLocks/>
          </p:cNvCxnSpPr>
          <p:nvPr/>
        </p:nvCxnSpPr>
        <p:spPr>
          <a:xfrm>
            <a:off x="6524617" y="4169155"/>
            <a:ext cx="6723" cy="35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D52E404-A7E9-47EC-B0E4-DF475C0B4D37}"/>
              </a:ext>
            </a:extLst>
          </p:cNvPr>
          <p:cNvCxnSpPr>
            <a:cxnSpLocks/>
          </p:cNvCxnSpPr>
          <p:nvPr/>
        </p:nvCxnSpPr>
        <p:spPr>
          <a:xfrm>
            <a:off x="7710948" y="4151726"/>
            <a:ext cx="6723" cy="35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6C5B50F1-1234-481A-884A-79A45D2BD40D}"/>
              </a:ext>
            </a:extLst>
          </p:cNvPr>
          <p:cNvCxnSpPr>
            <a:cxnSpLocks/>
          </p:cNvCxnSpPr>
          <p:nvPr/>
        </p:nvCxnSpPr>
        <p:spPr>
          <a:xfrm>
            <a:off x="8970505" y="4184064"/>
            <a:ext cx="6723" cy="35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4EFDAF7F-035B-4626-90BB-120A93730EEB}"/>
              </a:ext>
            </a:extLst>
          </p:cNvPr>
          <p:cNvCxnSpPr>
            <a:cxnSpLocks/>
          </p:cNvCxnSpPr>
          <p:nvPr/>
        </p:nvCxnSpPr>
        <p:spPr>
          <a:xfrm>
            <a:off x="10408232" y="4191000"/>
            <a:ext cx="6723" cy="35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C610DAF-5AC7-40D7-A099-97252584CB97}"/>
              </a:ext>
            </a:extLst>
          </p:cNvPr>
          <p:cNvCxnSpPr>
            <a:cxnSpLocks/>
          </p:cNvCxnSpPr>
          <p:nvPr/>
        </p:nvCxnSpPr>
        <p:spPr>
          <a:xfrm flipH="1">
            <a:off x="4513577" y="3370159"/>
            <a:ext cx="17864" cy="116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5041923-429D-40D0-AF16-00C93D627408}"/>
              </a:ext>
            </a:extLst>
          </p:cNvPr>
          <p:cNvCxnSpPr>
            <a:cxnSpLocks/>
          </p:cNvCxnSpPr>
          <p:nvPr/>
        </p:nvCxnSpPr>
        <p:spPr>
          <a:xfrm flipH="1">
            <a:off x="7116450" y="3377887"/>
            <a:ext cx="17864" cy="116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343EE0-DEEC-4D7C-934D-F9BD27B25181}"/>
              </a:ext>
            </a:extLst>
          </p:cNvPr>
          <p:cNvCxnSpPr>
            <a:cxnSpLocks/>
          </p:cNvCxnSpPr>
          <p:nvPr/>
        </p:nvCxnSpPr>
        <p:spPr>
          <a:xfrm flipH="1">
            <a:off x="9613234" y="3394387"/>
            <a:ext cx="17864" cy="116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1175B14-FA16-4414-9C1B-287201C15FAA}"/>
              </a:ext>
            </a:extLst>
          </p:cNvPr>
          <p:cNvCxnSpPr>
            <a:cxnSpLocks/>
          </p:cNvCxnSpPr>
          <p:nvPr/>
        </p:nvCxnSpPr>
        <p:spPr>
          <a:xfrm>
            <a:off x="8305162" y="2622665"/>
            <a:ext cx="32247" cy="188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4F38C0E-92BD-4A16-B9BA-3368F9C3537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5859336" y="1974852"/>
            <a:ext cx="40465" cy="257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D5D51057-BC47-4180-A47A-2A2F57DBB7C2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10974265" y="1244048"/>
            <a:ext cx="87261" cy="330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4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76307-F639-4F2E-80F5-BFEAAB14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查询前缀和 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F6101-BD78-4218-99DD-D9B00EAF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ask(int x){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ans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for(; x; x -= x &amp; -x) </a:t>
            </a:r>
            <a:r>
              <a:rPr lang="en-US" altLang="zh-CN" dirty="0" err="1"/>
              <a:t>ans</a:t>
            </a:r>
            <a:r>
              <a:rPr lang="en-US" altLang="zh-CN" dirty="0"/>
              <a:t> += c[x];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}/*</a:t>
            </a:r>
            <a:r>
              <a:rPr lang="zh-CN" altLang="en-US" dirty="0"/>
              <a:t>若要查询序列</a:t>
            </a:r>
            <a:r>
              <a:rPr lang="en-US" altLang="zh-CN" dirty="0"/>
              <a:t>a</a:t>
            </a:r>
            <a:r>
              <a:rPr lang="zh-CN" altLang="en-US" dirty="0"/>
              <a:t>的区间</a:t>
            </a:r>
            <a:r>
              <a:rPr lang="en-US" altLang="zh-CN" dirty="0"/>
              <a:t>[l, r]</a:t>
            </a:r>
            <a:r>
              <a:rPr lang="zh-CN" altLang="en-US" dirty="0"/>
              <a:t>中所有数的和，只需要计算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ask(r)-ask(l-1)*/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2DC5F-0CDD-4108-9A2F-40C44DF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单点增加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807F8-1477-416E-BF43-DB993E05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void add(int x, int y){</a:t>
            </a:r>
          </a:p>
          <a:p>
            <a:r>
              <a:rPr lang="en-US" altLang="zh-CN" dirty="0"/>
              <a:t>	for(; x &lt;= n; x += x &amp; -x) c[x] += y;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}/*</a:t>
            </a:r>
            <a:r>
              <a:rPr lang="zh-CN" altLang="en-US" sz="2600" dirty="0"/>
              <a:t>初始化可以直接建立一个全零的数组</a:t>
            </a:r>
            <a:r>
              <a:rPr lang="en-US" altLang="zh-CN" sz="2600" dirty="0"/>
              <a:t>c</a:t>
            </a:r>
            <a:r>
              <a:rPr lang="zh-CN" altLang="en-US" sz="2600" dirty="0"/>
              <a:t>，然后对每个位置</a:t>
            </a:r>
            <a:r>
              <a:rPr lang="en-US" altLang="zh-CN" sz="2600" dirty="0"/>
              <a:t>x</a:t>
            </a:r>
            <a:r>
              <a:rPr lang="zh-CN" altLang="en-US" sz="2600" dirty="0"/>
              <a:t>执行</a:t>
            </a:r>
            <a:r>
              <a:rPr lang="en-US" altLang="zh-CN" sz="2600" dirty="0"/>
              <a:t>add(x, a[x])</a:t>
            </a:r>
            <a:r>
              <a:rPr lang="zh-CN" altLang="en-US" sz="2600" dirty="0"/>
              <a:t>， 或者更高效的，从小到大依次考虑每个节点</a:t>
            </a:r>
            <a:r>
              <a:rPr lang="en-US" altLang="zh-CN" sz="2600" dirty="0"/>
              <a:t>x</a:t>
            </a:r>
            <a:r>
              <a:rPr lang="zh-CN" altLang="en-US" sz="2600" dirty="0"/>
              <a:t>，借助</a:t>
            </a:r>
            <a:r>
              <a:rPr lang="en-US" altLang="zh-CN" sz="2600" dirty="0" err="1"/>
              <a:t>lowbit</a:t>
            </a:r>
            <a:r>
              <a:rPr lang="zh-CN" altLang="en-US" sz="2600" dirty="0"/>
              <a:t>扫描子节点求和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(){//</a:t>
            </a:r>
            <a:r>
              <a:rPr lang="zh-CN" altLang="en-US" dirty="0"/>
              <a:t>线性构造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        pre[</a:t>
            </a:r>
            <a:r>
              <a:rPr lang="en-US" altLang="zh-CN" dirty="0" err="1"/>
              <a:t>i</a:t>
            </a:r>
            <a:r>
              <a:rPr lang="en-US" altLang="zh-CN" dirty="0"/>
              <a:t>]=pre[i-1]+a[</a:t>
            </a:r>
            <a:r>
              <a:rPr lang="en-US" altLang="zh-CN" dirty="0" err="1"/>
              <a:t>i</a:t>
            </a:r>
            <a:r>
              <a:rPr lang="en-US" altLang="zh-CN" dirty="0"/>
              <a:t>];//</a:t>
            </a:r>
            <a:r>
              <a:rPr lang="zh-CN" altLang="en-US" dirty="0"/>
              <a:t>前缀和数组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c[</a:t>
            </a:r>
            <a:r>
              <a:rPr lang="en-US" altLang="zh-CN" dirty="0" err="1"/>
              <a:t>i</a:t>
            </a:r>
            <a:r>
              <a:rPr lang="en-US" altLang="zh-CN" dirty="0"/>
              <a:t>]=pre[</a:t>
            </a:r>
            <a:r>
              <a:rPr lang="en-US" altLang="zh-CN" dirty="0" err="1"/>
              <a:t>i</a:t>
            </a:r>
            <a:r>
              <a:rPr lang="en-US" altLang="zh-CN" dirty="0"/>
              <a:t>]-pre[</a:t>
            </a:r>
            <a:r>
              <a:rPr lang="en-US" altLang="zh-CN" dirty="0" err="1"/>
              <a:t>i-lowbit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)];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25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85B2-C74B-4E5A-9A96-E3EBC6B6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Tiny problem with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A594A-F095-4622-BE43-0FD0B77D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的数列</a:t>
            </a:r>
            <a:r>
              <a:rPr lang="en-US" altLang="zh-CN" dirty="0"/>
              <a:t>A</a:t>
            </a:r>
            <a:r>
              <a:rPr lang="zh-CN" altLang="en-US" dirty="0"/>
              <a:t>，然后输入</a:t>
            </a:r>
            <a:r>
              <a:rPr lang="en-US" altLang="zh-CN" dirty="0"/>
              <a:t>Q</a:t>
            </a:r>
            <a:r>
              <a:rPr lang="zh-CN" altLang="en-US" dirty="0"/>
              <a:t>行操作指令</a:t>
            </a:r>
            <a:endParaRPr lang="en-US" altLang="zh-CN" dirty="0"/>
          </a:p>
          <a:p>
            <a:r>
              <a:rPr lang="zh-CN" altLang="en-US" dirty="0"/>
              <a:t>第一类指令形如“</a:t>
            </a:r>
            <a:r>
              <a:rPr lang="en-US" altLang="zh-CN" dirty="0"/>
              <a:t>C l r d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表示把数列中</a:t>
            </a:r>
            <a:r>
              <a:rPr lang="en-US" altLang="zh-CN" dirty="0" err="1"/>
              <a:t>l~r</a:t>
            </a:r>
            <a:r>
              <a:rPr lang="zh-CN" altLang="en-US" dirty="0"/>
              <a:t>个数都加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第二类指令形如“</a:t>
            </a:r>
            <a:r>
              <a:rPr lang="en-US" altLang="zh-CN" dirty="0"/>
              <a:t>Q x</a:t>
            </a:r>
            <a:r>
              <a:rPr lang="zh-CN" altLang="en-US" dirty="0"/>
              <a:t>”， 表示询问数列中第</a:t>
            </a:r>
            <a:r>
              <a:rPr lang="en-US" altLang="zh-CN" dirty="0"/>
              <a:t>x</a:t>
            </a:r>
            <a:r>
              <a:rPr lang="zh-CN" altLang="en-US" dirty="0"/>
              <a:t>个数的值</a:t>
            </a:r>
          </a:p>
        </p:txBody>
      </p:sp>
    </p:spTree>
    <p:extLst>
      <p:ext uri="{BB962C8B-B14F-4D97-AF65-F5344CB8AC3E}">
        <p14:creationId xmlns:p14="http://schemas.microsoft.com/office/powerpoint/2010/main" val="368827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D1BF-8F32-4B39-9780-366E6B29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r>
              <a:rPr lang="zh-CN" altLang="en-US" dirty="0"/>
              <a:t>新建一个数组</a:t>
            </a:r>
            <a:r>
              <a:rPr lang="en-US" altLang="zh-CN" dirty="0"/>
              <a:t>b</a:t>
            </a:r>
            <a:r>
              <a:rPr lang="zh-CN" altLang="en-US" dirty="0"/>
              <a:t>，起初全为</a:t>
            </a:r>
            <a:r>
              <a:rPr lang="en-US" altLang="zh-CN" dirty="0"/>
              <a:t>0.</a:t>
            </a:r>
          </a:p>
          <a:p>
            <a:r>
              <a:rPr lang="zh-CN" altLang="en-US" dirty="0"/>
              <a:t>对于每条</a:t>
            </a:r>
            <a:r>
              <a:rPr lang="en-US" altLang="zh-CN" dirty="0"/>
              <a:t>C</a:t>
            </a:r>
            <a:r>
              <a:rPr lang="zh-CN" altLang="en-US" dirty="0"/>
              <a:t>指令，我们把它转化为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  把</a:t>
            </a:r>
            <a:r>
              <a:rPr lang="en-US" altLang="zh-CN" dirty="0"/>
              <a:t>b[l]</a:t>
            </a:r>
            <a:r>
              <a:rPr lang="zh-CN" altLang="en-US" dirty="0"/>
              <a:t>加上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2   </a:t>
            </a:r>
            <a:r>
              <a:rPr lang="zh-CN" altLang="en-US" dirty="0"/>
              <a:t>把</a:t>
            </a:r>
            <a:r>
              <a:rPr lang="en-US" altLang="zh-CN" dirty="0"/>
              <a:t>b[r+1]</a:t>
            </a:r>
            <a:r>
              <a:rPr lang="zh-CN" altLang="en-US" dirty="0"/>
              <a:t>减去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考虑</a:t>
            </a:r>
            <a:r>
              <a:rPr lang="en-US" altLang="zh-CN" dirty="0"/>
              <a:t>b</a:t>
            </a:r>
            <a:r>
              <a:rPr lang="zh-CN" altLang="en-US" dirty="0"/>
              <a:t>数组前缀和（</a:t>
            </a:r>
            <a:r>
              <a:rPr lang="en-US" altLang="zh-CN" dirty="0"/>
              <a:t>b[1~x]</a:t>
            </a:r>
            <a:r>
              <a:rPr lang="zh-CN" altLang="en-US" dirty="0"/>
              <a:t>的和）的情况</a:t>
            </a:r>
            <a:endParaRPr lang="en-US" altLang="zh-CN" dirty="0"/>
          </a:p>
          <a:p>
            <a:r>
              <a:rPr lang="en-US" altLang="zh-CN" dirty="0"/>
              <a:t>1   1 &lt;= x &lt; l</a:t>
            </a:r>
            <a:r>
              <a:rPr lang="zh-CN" altLang="en-US" dirty="0"/>
              <a:t>，前缀和不变</a:t>
            </a:r>
            <a:endParaRPr lang="en-US" altLang="zh-CN" dirty="0"/>
          </a:p>
          <a:p>
            <a:r>
              <a:rPr lang="en-US" altLang="zh-CN" dirty="0"/>
              <a:t>2   l &lt;= x &lt;= r</a:t>
            </a:r>
            <a:r>
              <a:rPr lang="zh-CN" altLang="en-US" dirty="0"/>
              <a:t>，前缀和增加了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3   x &gt; r</a:t>
            </a:r>
            <a:r>
              <a:rPr lang="zh-CN" altLang="en-US" dirty="0"/>
              <a:t>，前缀和不变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数组的前缀和代表了</a:t>
            </a:r>
            <a:r>
              <a:rPr lang="en-US" altLang="zh-CN" dirty="0"/>
              <a:t>C</a:t>
            </a:r>
            <a:r>
              <a:rPr lang="zh-CN" altLang="en-US" dirty="0"/>
              <a:t>指令对于</a:t>
            </a:r>
            <a:r>
              <a:rPr lang="en-US" altLang="zh-CN" dirty="0"/>
              <a:t>a</a:t>
            </a:r>
            <a:r>
              <a:rPr lang="zh-CN" altLang="en-US" dirty="0"/>
              <a:t>数组产生的影响</a:t>
            </a:r>
            <a:endParaRPr lang="en-US" altLang="zh-CN" dirty="0"/>
          </a:p>
          <a:p>
            <a:r>
              <a:rPr lang="zh-CN" altLang="en-US" dirty="0"/>
              <a:t>前缀和</a:t>
            </a:r>
            <a:r>
              <a:rPr lang="en-US" altLang="zh-CN" dirty="0"/>
              <a:t>b[1~x]</a:t>
            </a:r>
            <a:r>
              <a:rPr lang="zh-CN" altLang="en-US" dirty="0"/>
              <a:t>加上原来</a:t>
            </a:r>
            <a:r>
              <a:rPr lang="en-US" altLang="zh-CN" dirty="0"/>
              <a:t>a[x]</a:t>
            </a:r>
            <a:r>
              <a:rPr lang="zh-CN" altLang="en-US" dirty="0"/>
              <a:t>就是“</a:t>
            </a:r>
            <a:r>
              <a:rPr lang="en-US" altLang="zh-CN" dirty="0"/>
              <a:t>Q x</a:t>
            </a:r>
            <a:r>
              <a:rPr lang="zh-CN" altLang="en-US" dirty="0"/>
              <a:t>” 的</a:t>
            </a:r>
            <a:r>
              <a:rPr lang="en-US" altLang="zh-CN" dirty="0" err="1"/>
              <a:t>ans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575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0180-5EE5-4BD0-9F6C-6F2DFE91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CFB5A-100A-4BCD-99DE-A178A66B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管理元素分组的数据结构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74364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3233-2572-48D1-A92C-016A994C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problem with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BFEBB-637E-4893-8DE9-DFAFE05F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前面第二类指令换为“</a:t>
            </a:r>
            <a:r>
              <a:rPr lang="en-US" altLang="zh-CN" dirty="0"/>
              <a:t>Q l r</a:t>
            </a:r>
            <a:r>
              <a:rPr lang="zh-CN" altLang="en-US" dirty="0"/>
              <a:t>” 输出区间</a:t>
            </a:r>
            <a:r>
              <a:rPr lang="en-US" altLang="zh-CN" dirty="0"/>
              <a:t>[l, r]</a:t>
            </a:r>
            <a:r>
              <a:rPr lang="zh-CN" altLang="en-US" dirty="0"/>
              <a:t>的和</a:t>
            </a:r>
          </a:p>
        </p:txBody>
      </p:sp>
    </p:spTree>
    <p:extLst>
      <p:ext uri="{BB962C8B-B14F-4D97-AF65-F5344CB8AC3E}">
        <p14:creationId xmlns:p14="http://schemas.microsoft.com/office/powerpoint/2010/main" val="290522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7044B-5207-4585-98DF-06292164D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4643"/>
                <a:ext cx="10515600" cy="5302320"/>
              </a:xfrm>
            </p:spPr>
            <p:txBody>
              <a:bodyPr/>
              <a:lstStyle/>
              <a:p>
                <a:r>
                  <a:rPr lang="zh-CN" altLang="en-US" dirty="0"/>
                  <a:t>序列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的前缀和整体变化值为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上式改写为：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]−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 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增加一个数组，维护</a:t>
                </a:r>
                <a:r>
                  <a:rPr lang="en-US" altLang="zh-CN" dirty="0"/>
                  <a:t>b[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]*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的前缀和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7044B-5207-4585-98DF-06292164D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4643"/>
                <a:ext cx="10515600" cy="5302320"/>
              </a:xfrm>
              <a:blipFill>
                <a:blip r:embed="rId2"/>
                <a:stretch>
                  <a:fillRect l="-1043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6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0DD95-A6CF-487F-A3F3-9D343DD0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zh-CN" altLang="en-US" dirty="0"/>
              <a:t>具体来说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1FE88-F673-440C-B19A-A1627077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6"/>
            <a:ext cx="10515600" cy="5050527"/>
          </a:xfrm>
        </p:spPr>
        <p:txBody>
          <a:bodyPr/>
          <a:lstStyle/>
          <a:p>
            <a:r>
              <a:rPr lang="zh-CN" altLang="en-US" dirty="0"/>
              <a:t>两个树状数组 </a:t>
            </a:r>
            <a:r>
              <a:rPr lang="en-US" altLang="zh-CN" dirty="0"/>
              <a:t>c0 c1</a:t>
            </a:r>
            <a:r>
              <a:rPr lang="zh-CN" altLang="en-US" dirty="0"/>
              <a:t>，对于</a:t>
            </a:r>
            <a:r>
              <a:rPr lang="en-US" altLang="zh-CN" dirty="0"/>
              <a:t>C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、在树状数组</a:t>
            </a:r>
            <a:r>
              <a:rPr lang="en-US" altLang="zh-CN" dirty="0"/>
              <a:t>c0</a:t>
            </a:r>
            <a:r>
              <a:rPr lang="zh-CN" altLang="en-US" dirty="0"/>
              <a:t>中，把位置</a:t>
            </a:r>
            <a:r>
              <a:rPr lang="en-US" altLang="zh-CN" dirty="0"/>
              <a:t>l</a:t>
            </a:r>
            <a:r>
              <a:rPr lang="zh-CN" altLang="en-US" dirty="0"/>
              <a:t>加上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、在树状数组</a:t>
            </a:r>
            <a:r>
              <a:rPr lang="en-US" altLang="zh-CN" dirty="0"/>
              <a:t>c0</a:t>
            </a:r>
            <a:r>
              <a:rPr lang="zh-CN" altLang="en-US" dirty="0"/>
              <a:t>中，把位置</a:t>
            </a:r>
            <a:r>
              <a:rPr lang="en-US" altLang="zh-CN" dirty="0"/>
              <a:t>r+1</a:t>
            </a:r>
            <a:r>
              <a:rPr lang="zh-CN" altLang="en-US" dirty="0"/>
              <a:t>减去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、在树状数组</a:t>
            </a:r>
            <a:r>
              <a:rPr lang="en-US" altLang="zh-CN" dirty="0"/>
              <a:t>c1</a:t>
            </a:r>
            <a:r>
              <a:rPr lang="zh-CN" altLang="en-US" dirty="0"/>
              <a:t>中，把位置</a:t>
            </a:r>
            <a:r>
              <a:rPr lang="en-US" altLang="zh-CN" dirty="0"/>
              <a:t>l</a:t>
            </a:r>
            <a:r>
              <a:rPr lang="zh-CN" altLang="en-US" dirty="0"/>
              <a:t>加上</a:t>
            </a:r>
            <a:r>
              <a:rPr lang="en-US" altLang="zh-CN" dirty="0"/>
              <a:t>l*d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、在树状数组</a:t>
            </a:r>
            <a:r>
              <a:rPr lang="en-US" altLang="zh-CN" dirty="0"/>
              <a:t>c1</a:t>
            </a:r>
            <a:r>
              <a:rPr lang="zh-CN" altLang="en-US" dirty="0"/>
              <a:t>中，把位置</a:t>
            </a:r>
            <a:r>
              <a:rPr lang="en-US" altLang="zh-CN" dirty="0"/>
              <a:t>r+1</a:t>
            </a:r>
            <a:r>
              <a:rPr lang="zh-CN" altLang="en-US" dirty="0"/>
              <a:t>减去</a:t>
            </a:r>
            <a:r>
              <a:rPr lang="en-US" altLang="zh-CN" dirty="0"/>
              <a:t>(r+1)*d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Q</a:t>
            </a:r>
            <a:r>
              <a:rPr lang="zh-CN" altLang="en-US" dirty="0"/>
              <a:t>指令</a:t>
            </a:r>
            <a:r>
              <a:rPr lang="en-US" altLang="zh-CN" dirty="0"/>
              <a:t>,</a:t>
            </a:r>
            <a:r>
              <a:rPr lang="zh-CN" altLang="en-US" dirty="0"/>
              <a:t>预处理</a:t>
            </a:r>
            <a:r>
              <a:rPr lang="en-US" altLang="zh-CN" dirty="0"/>
              <a:t>a</a:t>
            </a:r>
            <a:r>
              <a:rPr lang="zh-CN" altLang="en-US" dirty="0"/>
              <a:t>数组的前缀和数组</a:t>
            </a:r>
            <a:r>
              <a:rPr lang="en-US" altLang="zh-CN" dirty="0"/>
              <a:t>sum</a:t>
            </a:r>
          </a:p>
          <a:p>
            <a:r>
              <a:rPr lang="zh-CN" altLang="en-US" dirty="0"/>
              <a:t>拆为</a:t>
            </a:r>
            <a:r>
              <a:rPr lang="en-US" altLang="zh-CN" dirty="0"/>
              <a:t>1~r</a:t>
            </a:r>
            <a:r>
              <a:rPr lang="zh-CN" altLang="en-US" dirty="0"/>
              <a:t>与</a:t>
            </a:r>
            <a:r>
              <a:rPr lang="en-US" altLang="zh-CN" dirty="0"/>
              <a:t>1~l-1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(sum[r]+(r+1)*ask(c0, r)-ask(c1, r))</a:t>
            </a:r>
          </a:p>
          <a:p>
            <a:r>
              <a:rPr lang="en-US" altLang="zh-CN"/>
              <a:t>-(sum[l-1]+(l-1)*ask(c0,l-1)-ask(c1,l-1))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9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7E86-7D93-487F-B626-30B3BE42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19AD0-1BCA-40C1-9974-00D38A26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线段树是一种基于分治思想的二叉树结构，用于在区间上进行信息统计。是树状数组的“升级版”，更加通用。</a:t>
            </a:r>
          </a:p>
        </p:txBody>
      </p:sp>
    </p:spTree>
    <p:extLst>
      <p:ext uri="{BB962C8B-B14F-4D97-AF65-F5344CB8AC3E}">
        <p14:creationId xmlns:p14="http://schemas.microsoft.com/office/powerpoint/2010/main" val="326180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13004-9C21-4D2B-A470-17C91106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线段树的每一个节点都代表一个区间。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线段树具有唯一的根节点，代表的区间是整个统计范围，如</a:t>
            </a:r>
            <a:r>
              <a:rPr lang="en-US" altLang="zh-CN" dirty="0"/>
              <a:t>[1,n]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线段树的每个叶节点都代表一个长度为</a:t>
            </a:r>
            <a:r>
              <a:rPr lang="en-US" altLang="zh-CN" dirty="0"/>
              <a:t>1</a:t>
            </a:r>
            <a:r>
              <a:rPr lang="zh-CN" altLang="en-US" dirty="0"/>
              <a:t>的元区间</a:t>
            </a:r>
            <a:r>
              <a:rPr lang="en-US" altLang="zh-CN" dirty="0"/>
              <a:t>[</a:t>
            </a:r>
            <a:r>
              <a:rPr lang="en-US" altLang="zh-CN" dirty="0" err="1"/>
              <a:t>x,x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对于每个内部节点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，它的左子节点是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，右子节点是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[mid+1, r],</a:t>
            </a:r>
            <a:r>
              <a:rPr lang="zh-CN" altLang="en-US" dirty="0"/>
              <a:t>其中</a:t>
            </a:r>
            <a:r>
              <a:rPr lang="en-US" altLang="zh-CN" dirty="0"/>
              <a:t>mid = </a:t>
            </a:r>
            <a:r>
              <a:rPr lang="zh-CN" altLang="en-US" dirty="0"/>
              <a:t>（</a:t>
            </a:r>
            <a:r>
              <a:rPr lang="en-US" altLang="zh-CN" dirty="0" err="1"/>
              <a:t>l+r</a:t>
            </a:r>
            <a:r>
              <a:rPr lang="zh-CN" altLang="en-US" dirty="0"/>
              <a:t>）</a:t>
            </a:r>
            <a:r>
              <a:rPr lang="en-US" altLang="zh-CN" dirty="0"/>
              <a:t>/2</a:t>
            </a:r>
            <a:r>
              <a:rPr lang="zh-CN" altLang="en-US" dirty="0"/>
              <a:t>（向下取整）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C1AB2C-8123-4892-8AFA-05FDEE77B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" t="557" r="-1"/>
          <a:stretch/>
        </p:blipFill>
        <p:spPr>
          <a:xfrm>
            <a:off x="2895600" y="3031067"/>
            <a:ext cx="5164666" cy="350414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044B847-18A3-469D-A03D-35005416EE12}"/>
              </a:ext>
            </a:extLst>
          </p:cNvPr>
          <p:cNvCxnSpPr>
            <a:cxnSpLocks/>
          </p:cNvCxnSpPr>
          <p:nvPr/>
        </p:nvCxnSpPr>
        <p:spPr>
          <a:xfrm>
            <a:off x="2895600" y="6053667"/>
            <a:ext cx="0" cy="4148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3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0B331-1914-43C4-9610-68A9E805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节点编号方法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9CA15-ED12-4520-927D-88CFA569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根节点编号为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编号为</a:t>
            </a:r>
            <a:r>
              <a:rPr lang="en-US" altLang="zh-CN" dirty="0"/>
              <a:t>x</a:t>
            </a:r>
            <a:r>
              <a:rPr lang="zh-CN" altLang="en-US" dirty="0"/>
              <a:t>的节点的左子节点编号为</a:t>
            </a:r>
            <a:r>
              <a:rPr lang="en-US" altLang="zh-CN" dirty="0"/>
              <a:t>x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，右子节点编号为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x+1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个节点的满二叉树有</a:t>
            </a:r>
            <a:r>
              <a:rPr lang="en-US" altLang="zh-CN" dirty="0"/>
              <a:t>2*N-1</a:t>
            </a:r>
            <a:r>
              <a:rPr lang="zh-CN" altLang="en-US" dirty="0"/>
              <a:t>个节点，因为最后一层不满，所以数组长度最好取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92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14ECA-730F-464D-A2F8-32A4DAF3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558E2B-4F8F-40EF-99C9-3407E6BDF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0515600" cy="4779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/>
                  <a:t>以区间最大值为例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 err="1"/>
                  <a:t>dat</a:t>
                </a:r>
                <a:r>
                  <a:rPr lang="en-US" altLang="zh-CN" dirty="0"/>
                  <a:t>(l, r)</a:t>
                </a:r>
                <a:r>
                  <a:rPr lang="zh-CN" altLang="en-US" dirty="0"/>
                  <a:t>等于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显然</a:t>
                </a:r>
                <a:endParaRPr lang="en-US" altLang="zh-CN" dirty="0"/>
              </a:p>
              <a:p>
                <a:r>
                  <a:rPr lang="en-US" altLang="zh-CN" dirty="0"/>
                  <a:t>dat(l, r) = max(</a:t>
                </a:r>
                <a:r>
                  <a:rPr lang="en-US" altLang="zh-CN" dirty="0" err="1"/>
                  <a:t>dat</a:t>
                </a:r>
                <a:r>
                  <a:rPr lang="en-US" altLang="zh-CN" dirty="0"/>
                  <a:t>(l, mid), </a:t>
                </a:r>
                <a:r>
                  <a:rPr lang="en-US" altLang="zh-CN" dirty="0" err="1"/>
                  <a:t>dat</a:t>
                </a:r>
                <a:r>
                  <a:rPr lang="en-US" altLang="zh-CN" dirty="0"/>
                  <a:t>(mid+1, r))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struct </a:t>
                </a:r>
                <a:r>
                  <a:rPr lang="en-US" altLang="zh-CN" sz="1800" dirty="0" err="1"/>
                  <a:t>SegmentTree</a:t>
                </a:r>
                <a:r>
                  <a:rPr lang="en-US" altLang="zh-CN" sz="1800" dirty="0"/>
                  <a:t>{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int l, r;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int </a:t>
                </a:r>
                <a:r>
                  <a:rPr lang="en-US" altLang="zh-CN" sz="1800" dirty="0" err="1"/>
                  <a:t>dat</a:t>
                </a:r>
                <a:r>
                  <a:rPr lang="en-US" altLang="zh-CN" sz="1800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}t[Size*4];//struct</a:t>
                </a:r>
                <a:r>
                  <a:rPr lang="zh-CN" altLang="en-US" sz="1800" dirty="0"/>
                  <a:t>数组粗储存线段树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void build(int p, int l, int r){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t[p].l = l;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t[p].r = r;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if(l == r) { t[p].dat = a[l];return;}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int mid = (</a:t>
                </a:r>
                <a:r>
                  <a:rPr lang="en-US" altLang="zh-CN" sz="1800" dirty="0" err="1"/>
                  <a:t>l+r</a:t>
                </a:r>
                <a:r>
                  <a:rPr lang="en-US" altLang="zh-CN" sz="1800" dirty="0"/>
                  <a:t>)/2;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build(p*2,  l, mid);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build(p*2+1, mid+1, r);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t[p].dat = max(t[p*2].</a:t>
                </a:r>
                <a:r>
                  <a:rPr lang="en-US" altLang="zh-CN" sz="1800" dirty="0" err="1"/>
                  <a:t>dat</a:t>
                </a:r>
                <a:r>
                  <a:rPr lang="en-US" altLang="zh-CN" sz="1800" dirty="0"/>
                  <a:t>, t[p*2+1].</a:t>
                </a:r>
                <a:r>
                  <a:rPr lang="en-US" altLang="zh-CN" sz="1800" dirty="0" err="1"/>
                  <a:t>dat</a:t>
                </a:r>
                <a:r>
                  <a:rPr lang="en-US" altLang="zh-CN" sz="1800" dirty="0"/>
                  <a:t>);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}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558E2B-4F8F-40EF-99C9-3407E6BDF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0515600" cy="4779963"/>
              </a:xfrm>
              <a:blipFill>
                <a:blip r:embed="rId2"/>
                <a:stretch>
                  <a:fillRect l="-40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CC8DA72-1BA8-4AF4-B39E-FED6DE14C73E}"/>
              </a:ext>
            </a:extLst>
          </p:cNvPr>
          <p:cNvSpPr txBox="1"/>
          <p:nvPr/>
        </p:nvSpPr>
        <p:spPr>
          <a:xfrm>
            <a:off x="5850467" y="3059668"/>
            <a:ext cx="6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build(1, 1, n);//</a:t>
            </a:r>
            <a:r>
              <a:rPr lang="zh-CN" altLang="en-US" dirty="0"/>
              <a:t>调用入口</a:t>
            </a:r>
          </a:p>
        </p:txBody>
      </p:sp>
    </p:spTree>
    <p:extLst>
      <p:ext uri="{BB962C8B-B14F-4D97-AF65-F5344CB8AC3E}">
        <p14:creationId xmlns:p14="http://schemas.microsoft.com/office/powerpoint/2010/main" val="287538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7DF4-AB26-4C7C-8C9E-D533B2EE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CC595-C0AD-4334-9484-C4D9782C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从根节点出发，递归找到代表区间</a:t>
            </a:r>
            <a:r>
              <a:rPr lang="en-US" altLang="zh-CN" dirty="0"/>
              <a:t>[x, x]</a:t>
            </a:r>
            <a:r>
              <a:rPr lang="zh-CN" altLang="en-US" dirty="0"/>
              <a:t>的叶节点，然后自下向上更新</a:t>
            </a:r>
            <a:r>
              <a:rPr lang="en-US" altLang="zh-CN" dirty="0"/>
              <a:t>[x, x]</a:t>
            </a:r>
            <a:r>
              <a:rPr lang="zh-CN" altLang="en-US" dirty="0"/>
              <a:t>以及它的所有祖先节点保存的信息</a:t>
            </a:r>
            <a:endParaRPr lang="en-US" altLang="zh-CN" dirty="0"/>
          </a:p>
          <a:p>
            <a:r>
              <a:rPr lang="en-US" altLang="zh-CN" dirty="0"/>
              <a:t>void change(int p, int x, int v){</a:t>
            </a:r>
          </a:p>
          <a:p>
            <a:r>
              <a:rPr lang="en-US" altLang="zh-CN" dirty="0"/>
              <a:t>	if(t[p].l == t[p].r) { t[p].dat = v; return;}</a:t>
            </a:r>
          </a:p>
          <a:p>
            <a:r>
              <a:rPr lang="en-US" altLang="zh-CN" dirty="0"/>
              <a:t>	int mid = (t[p].</a:t>
            </a:r>
            <a:r>
              <a:rPr lang="en-US" altLang="zh-CN" dirty="0" err="1"/>
              <a:t>l+t</a:t>
            </a:r>
            <a:r>
              <a:rPr lang="en-US" altLang="zh-CN" dirty="0"/>
              <a:t>[p].r)/2;</a:t>
            </a:r>
          </a:p>
          <a:p>
            <a:r>
              <a:rPr lang="en-US" altLang="zh-CN" dirty="0"/>
              <a:t>	if(x&lt;=mid) change(p*2, x, v);</a:t>
            </a:r>
          </a:p>
          <a:p>
            <a:r>
              <a:rPr lang="en-US" altLang="zh-CN" dirty="0"/>
              <a:t>	else change(p*2+1, x, v);</a:t>
            </a:r>
          </a:p>
          <a:p>
            <a:r>
              <a:rPr lang="en-US" altLang="zh-CN" dirty="0"/>
              <a:t>	t[p].dat = max(t[p*2].</a:t>
            </a:r>
            <a:r>
              <a:rPr lang="en-US" altLang="zh-CN" dirty="0" err="1"/>
              <a:t>dat</a:t>
            </a:r>
            <a:r>
              <a:rPr lang="en-US" altLang="zh-CN" dirty="0"/>
              <a:t>, t[p*2+1].</a:t>
            </a:r>
            <a:r>
              <a:rPr lang="en-US" altLang="zh-CN" dirty="0" err="1"/>
              <a:t>dat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90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AA36-8BBE-47E8-88D7-BD571BE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区间查询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63E49-D54E-4B8E-8446-53E5EC4E5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区间查询是形如“</a:t>
                </a:r>
                <a:r>
                  <a:rPr lang="en-US" altLang="zh-CN" dirty="0"/>
                  <a:t>Q l r</a:t>
                </a:r>
                <a:r>
                  <a:rPr lang="zh-CN" altLang="en-US" dirty="0"/>
                  <a:t>” 的指令，例如查询序列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在区间</a:t>
                </a:r>
                <a:r>
                  <a:rPr lang="en-US" altLang="zh-CN" dirty="0"/>
                  <a:t>[l, r]</a:t>
                </a:r>
                <a:r>
                  <a:rPr lang="zh-CN" altLang="en-US" dirty="0"/>
                  <a:t>上的最大值，即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。我们只需要执行下列操作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 若当前节点代表的区间被</a:t>
                </a:r>
                <a:r>
                  <a:rPr lang="en-US" altLang="zh-CN" dirty="0"/>
                  <a:t>[l, r]</a:t>
                </a:r>
                <a:r>
                  <a:rPr lang="zh-CN" altLang="en-US" dirty="0"/>
                  <a:t>完全覆盖，返回该节点</a:t>
                </a:r>
                <a:r>
                  <a:rPr lang="en-US" altLang="zh-CN" dirty="0" err="1"/>
                  <a:t>dat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 左子节点与</a:t>
                </a:r>
                <a:r>
                  <a:rPr lang="en-US" altLang="zh-CN" dirty="0"/>
                  <a:t>[l, r]</a:t>
                </a:r>
                <a:r>
                  <a:rPr lang="zh-CN" altLang="en-US" dirty="0"/>
                  <a:t>有重合，递归访问左子节点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 右子节点与</a:t>
                </a:r>
                <a:r>
                  <a:rPr lang="en-US" altLang="zh-CN" dirty="0"/>
                  <a:t>[l, r]</a:t>
                </a:r>
                <a:r>
                  <a:rPr lang="zh-CN" altLang="en-US" dirty="0"/>
                  <a:t>有重合，递归访问右子节点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63E49-D54E-4B8E-8446-53E5EC4E5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82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F45B7-7391-45C0-A786-386A6B1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21F21-AFCA-4278-B2FC-8D6DD4A2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int ask(int p, int l, int r){</a:t>
            </a:r>
          </a:p>
          <a:p>
            <a:r>
              <a:rPr lang="en-US" altLang="zh-CN" dirty="0"/>
              <a:t>	if(l &lt;= </a:t>
            </a:r>
            <a:r>
              <a:rPr lang="en-US" altLang="zh-CN" dirty="0" err="1"/>
              <a:t>p.l</a:t>
            </a:r>
            <a:r>
              <a:rPr lang="en-US" altLang="zh-CN" dirty="0"/>
              <a:t> &amp;&amp; r &gt;= t[p].r){</a:t>
            </a:r>
          </a:p>
          <a:p>
            <a:r>
              <a:rPr lang="en-US" altLang="zh-CN" dirty="0"/>
              <a:t>		return t[p].</a:t>
            </a:r>
            <a:r>
              <a:rPr lang="en-US" altLang="zh-CN" dirty="0" err="1"/>
              <a:t>dat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int mid = (t[p].</a:t>
            </a:r>
            <a:r>
              <a:rPr lang="en-US" altLang="zh-CN" dirty="0" err="1"/>
              <a:t>l+t</a:t>
            </a:r>
            <a:r>
              <a:rPr lang="en-US" altLang="zh-CN" dirty="0"/>
              <a:t>[p].r)/2;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val</a:t>
            </a:r>
            <a:r>
              <a:rPr lang="en-US" altLang="zh-CN" dirty="0"/>
              <a:t> = -(1&lt;&lt;30) // </a:t>
            </a:r>
            <a:r>
              <a:rPr lang="en-US" altLang="zh-CN" dirty="0" err="1"/>
              <a:t>ÎÞÇî´ó</a:t>
            </a:r>
            <a:endParaRPr lang="en-US" altLang="zh-CN" dirty="0"/>
          </a:p>
          <a:p>
            <a:r>
              <a:rPr lang="en-US" altLang="zh-CN" dirty="0"/>
              <a:t>	if(l&lt;=mid) </a:t>
            </a:r>
            <a:r>
              <a:rPr lang="en-US" altLang="zh-CN" dirty="0" err="1"/>
              <a:t>val</a:t>
            </a:r>
            <a:r>
              <a:rPr lang="en-US" altLang="zh-CN" dirty="0"/>
              <a:t> = max(</a:t>
            </a:r>
            <a:r>
              <a:rPr lang="en-US" altLang="zh-CN" dirty="0" err="1"/>
              <a:t>val</a:t>
            </a:r>
            <a:r>
              <a:rPr lang="en-US" altLang="zh-CN" dirty="0"/>
              <a:t>, ask(p*2, l, r));</a:t>
            </a:r>
          </a:p>
          <a:p>
            <a:r>
              <a:rPr lang="en-US" altLang="zh-CN" dirty="0"/>
              <a:t>	if(r&gt;mid) </a:t>
            </a:r>
            <a:r>
              <a:rPr lang="en-US" altLang="zh-CN" dirty="0" err="1"/>
              <a:t>val</a:t>
            </a:r>
            <a:r>
              <a:rPr lang="en-US" altLang="zh-CN" dirty="0"/>
              <a:t> = max(</a:t>
            </a:r>
            <a:r>
              <a:rPr lang="en-US" altLang="zh-CN" dirty="0" err="1"/>
              <a:t>val</a:t>
            </a:r>
            <a:r>
              <a:rPr lang="en-US" altLang="zh-CN" dirty="0"/>
              <a:t>, ask(p*2+1, l, r));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val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61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A8DA6-C2CB-48EA-94E4-C2CA22A6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F862-9EE5-4CE5-BCCC-FC013F4D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朋友的朋友就是我的朋友，问有多少个</a:t>
            </a:r>
            <a:r>
              <a:rPr lang="en-US" altLang="zh-CN" dirty="0"/>
              <a:t>”</a:t>
            </a:r>
            <a:r>
              <a:rPr lang="zh-CN" altLang="en-US" dirty="0"/>
              <a:t>朋友集</a:t>
            </a:r>
            <a:r>
              <a:rPr lang="en-US" altLang="zh-CN" dirty="0"/>
              <a:t>”?</a:t>
            </a:r>
          </a:p>
          <a:p>
            <a:r>
              <a:rPr lang="zh-CN" altLang="en-US" dirty="0"/>
              <a:t>比如说 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的朋友， 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的朋友， 那么</a:t>
            </a:r>
            <a:r>
              <a:rPr lang="en-US" altLang="zh-CN" dirty="0"/>
              <a:t>A</a:t>
            </a:r>
            <a:r>
              <a:rPr lang="zh-CN" altLang="en-US" dirty="0"/>
              <a:t>也是</a:t>
            </a:r>
            <a:r>
              <a:rPr lang="en-US" altLang="zh-CN" dirty="0"/>
              <a:t>C</a:t>
            </a:r>
            <a:r>
              <a:rPr lang="zh-CN" altLang="en-US" dirty="0"/>
              <a:t>的朋友，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ABC</a:t>
            </a:r>
            <a:r>
              <a:rPr lang="zh-CN" altLang="en-US" dirty="0"/>
              <a:t>就是一个朋友集 如果还有</a:t>
            </a:r>
            <a:r>
              <a:rPr lang="en-US" altLang="zh-CN" dirty="0"/>
              <a:t>DE</a:t>
            </a:r>
            <a:r>
              <a:rPr lang="zh-CN" altLang="en-US" dirty="0"/>
              <a:t>为朋友，但与</a:t>
            </a:r>
            <a:r>
              <a:rPr lang="en-US" altLang="zh-CN" dirty="0"/>
              <a:t>ABC</a:t>
            </a:r>
            <a:r>
              <a:rPr lang="zh-CN" altLang="en-US" dirty="0"/>
              <a:t>无关，那么就存在两个集合。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F393749-C6CD-40CB-BAF4-130E3EAFCC5B}"/>
              </a:ext>
            </a:extLst>
          </p:cNvPr>
          <p:cNvSpPr/>
          <p:nvPr/>
        </p:nvSpPr>
        <p:spPr>
          <a:xfrm>
            <a:off x="1155701" y="5262827"/>
            <a:ext cx="804333" cy="804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6EA1F5-56C7-41AE-8B5D-0F8630E0CF44}"/>
              </a:ext>
            </a:extLst>
          </p:cNvPr>
          <p:cNvSpPr/>
          <p:nvPr/>
        </p:nvSpPr>
        <p:spPr>
          <a:xfrm>
            <a:off x="2150534" y="4056326"/>
            <a:ext cx="804333" cy="804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4711AB-DFB5-4361-85A2-319B9D40BD32}"/>
              </a:ext>
            </a:extLst>
          </p:cNvPr>
          <p:cNvSpPr/>
          <p:nvPr/>
        </p:nvSpPr>
        <p:spPr>
          <a:xfrm>
            <a:off x="3073402" y="5262827"/>
            <a:ext cx="804333" cy="804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3D8E00-0E0C-4DE8-B590-A24C62B2FB81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1557868" y="4860661"/>
            <a:ext cx="994833" cy="4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F540EC-159C-4169-BE9E-F2F4A393AF7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552701" y="4860661"/>
            <a:ext cx="922868" cy="4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FB5A0E2-9AC8-4431-9034-F5ED2438AF36}"/>
              </a:ext>
            </a:extLst>
          </p:cNvPr>
          <p:cNvSpPr/>
          <p:nvPr/>
        </p:nvSpPr>
        <p:spPr>
          <a:xfrm>
            <a:off x="7840134" y="3519355"/>
            <a:ext cx="804333" cy="804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533D4ED-47EB-4D21-9382-3184A8627C1C}"/>
              </a:ext>
            </a:extLst>
          </p:cNvPr>
          <p:cNvSpPr/>
          <p:nvPr/>
        </p:nvSpPr>
        <p:spPr>
          <a:xfrm>
            <a:off x="7895168" y="5007503"/>
            <a:ext cx="804333" cy="804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</a:t>
            </a:r>
            <a:endParaRPr lang="zh-CN" altLang="en-US" b="1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56C7D2B-4BD7-4FCB-9A39-C7D2769C4EC7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242301" y="4323690"/>
            <a:ext cx="55034" cy="68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66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F6F63-1037-417F-80A8-BCC73AB5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64519-EC59-4B15-A144-DDC9E8D9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我们发现，有时候一段区间的修改是不必要的，比如说后面的查询或者修改操作并没有涉及到这一段区间，那么我们在这一段区间上的递归修改就成了无用费时操作</a:t>
            </a:r>
            <a:endParaRPr lang="en-US" altLang="zh-CN" dirty="0"/>
          </a:p>
          <a:p>
            <a:r>
              <a:rPr lang="zh-CN" altLang="en-US" dirty="0"/>
              <a:t>所以我们使用了延迟标记来标记这些需要修改的区间，等到有需要时再往下递归修改</a:t>
            </a:r>
          </a:p>
        </p:txBody>
      </p:sp>
    </p:spTree>
    <p:extLst>
      <p:ext uri="{BB962C8B-B14F-4D97-AF65-F5344CB8AC3E}">
        <p14:creationId xmlns:p14="http://schemas.microsoft.com/office/powerpoint/2010/main" val="164863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E217B-9BC0-445D-A9AA-5F3E29D0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zh-CN" altLang="en-US" dirty="0"/>
              <a:t>在一次修改指令时，我们发现节点</a:t>
            </a:r>
            <a:r>
              <a:rPr lang="en-US" altLang="zh-CN" dirty="0"/>
              <a:t>P</a:t>
            </a:r>
            <a:r>
              <a:rPr lang="zh-CN" altLang="en-US" dirty="0"/>
              <a:t>所代表的区间被所要修改的区间</a:t>
            </a:r>
            <a:r>
              <a:rPr lang="en-US" altLang="zh-CN" dirty="0"/>
              <a:t>[l ,r]</a:t>
            </a:r>
            <a:r>
              <a:rPr lang="zh-CN" altLang="en-US" dirty="0"/>
              <a:t>完全覆盖，那么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若该区间尚未被加上延迟标记，那么就可以直接在</a:t>
            </a:r>
            <a:r>
              <a:rPr lang="en-US" altLang="zh-CN" dirty="0"/>
              <a:t>l&lt;=pl&lt;=</a:t>
            </a:r>
            <a:r>
              <a:rPr lang="en-US" altLang="zh-CN" dirty="0" err="1"/>
              <a:t>pr</a:t>
            </a:r>
            <a:r>
              <a:rPr lang="en-US" altLang="zh-CN" dirty="0"/>
              <a:t>&lt;=r</a:t>
            </a:r>
            <a:r>
              <a:rPr lang="zh-CN" altLang="en-US" dirty="0"/>
              <a:t>的情况下返回，只不过在此加入一个标记，代表：“该节点曾被修改，但其子节点尚未被更新”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若在后续的指令中，需要从节点</a:t>
            </a:r>
            <a:r>
              <a:rPr lang="en-US" altLang="zh-CN" dirty="0"/>
              <a:t>p</a:t>
            </a:r>
            <a:r>
              <a:rPr lang="zh-CN" altLang="en-US" dirty="0"/>
              <a:t>向下递归，我们再检查</a:t>
            </a:r>
            <a:r>
              <a:rPr lang="en-US" altLang="zh-CN" dirty="0"/>
              <a:t>p</a:t>
            </a:r>
            <a:r>
              <a:rPr lang="zh-CN" altLang="en-US" dirty="0"/>
              <a:t>是否被标记，若有，就根据标记信息更新</a:t>
            </a:r>
            <a:r>
              <a:rPr lang="en-US" altLang="zh-CN" dirty="0"/>
              <a:t>p</a:t>
            </a:r>
            <a:r>
              <a:rPr lang="zh-CN" altLang="en-US" dirty="0"/>
              <a:t>的两个子节点，同时为</a:t>
            </a:r>
            <a:r>
              <a:rPr lang="en-US" altLang="zh-CN" dirty="0"/>
              <a:t>p</a:t>
            </a:r>
            <a:r>
              <a:rPr lang="zh-CN" altLang="en-US" dirty="0"/>
              <a:t>的两个子节点增加标记，然后清除</a:t>
            </a:r>
            <a:r>
              <a:rPr lang="en-US" altLang="zh-CN" dirty="0"/>
              <a:t>p</a:t>
            </a:r>
            <a:r>
              <a:rPr lang="zh-CN" altLang="en-US" dirty="0"/>
              <a:t>的标记。</a:t>
            </a:r>
          </a:p>
        </p:txBody>
      </p:sp>
    </p:spTree>
    <p:extLst>
      <p:ext uri="{BB962C8B-B14F-4D97-AF65-F5344CB8AC3E}">
        <p14:creationId xmlns:p14="http://schemas.microsoft.com/office/powerpoint/2010/main" val="149155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A98A0-3808-42C3-87A1-57C8E72D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向下更新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4BC90-65DE-4F01-9434-503F648D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void spread(int p){</a:t>
            </a:r>
          </a:p>
          <a:p>
            <a:r>
              <a:rPr lang="en-US" altLang="zh-CN" dirty="0"/>
              <a:t>	if(add(p)){          //</a:t>
            </a:r>
            <a:r>
              <a:rPr lang="zh-CN" altLang="en-US" dirty="0"/>
              <a:t>节点</a:t>
            </a:r>
            <a:r>
              <a:rPr lang="en-US" altLang="zh-CN" dirty="0"/>
              <a:t>p</a:t>
            </a:r>
            <a:r>
              <a:rPr lang="zh-CN" altLang="en-US" dirty="0"/>
              <a:t>有标记</a:t>
            </a:r>
            <a:endParaRPr lang="en-US" altLang="zh-CN" dirty="0"/>
          </a:p>
          <a:p>
            <a:r>
              <a:rPr lang="en-US" altLang="zh-CN" dirty="0"/>
              <a:t>		sum(p*2) += add(p)*(r(p*2) - l(p*2) + 1); //</a:t>
            </a:r>
            <a:r>
              <a:rPr lang="zh-CN" altLang="en-US" dirty="0"/>
              <a:t>更新左子节点</a:t>
            </a:r>
            <a:endParaRPr lang="en-US" altLang="zh-CN" dirty="0"/>
          </a:p>
          <a:p>
            <a:r>
              <a:rPr lang="en-US" altLang="zh-CN" dirty="0"/>
              <a:t>		sum(p*2+1) += add(p)*(r(p*2+1)- l(p*2+1)+1);//</a:t>
            </a:r>
            <a:r>
              <a:rPr lang="zh-CN" altLang="en-US" dirty="0"/>
              <a:t>右</a:t>
            </a:r>
            <a:endParaRPr lang="en-US" altLang="zh-CN" dirty="0"/>
          </a:p>
          <a:p>
            <a:r>
              <a:rPr lang="en-US" altLang="zh-CN" dirty="0"/>
              <a:t>		add(p*2) += add(p); //</a:t>
            </a:r>
            <a:r>
              <a:rPr lang="zh-CN" altLang="en-US" dirty="0"/>
              <a:t>左子节点打标记</a:t>
            </a:r>
            <a:endParaRPr lang="en-US" altLang="zh-CN" dirty="0"/>
          </a:p>
          <a:p>
            <a:r>
              <a:rPr lang="en-US" altLang="zh-CN" dirty="0"/>
              <a:t>		add(p*2+1) += add(p);//</a:t>
            </a:r>
            <a:r>
              <a:rPr lang="zh-CN" altLang="en-US" dirty="0"/>
              <a:t>右</a:t>
            </a:r>
            <a:endParaRPr lang="en-US" altLang="zh-CN" dirty="0"/>
          </a:p>
          <a:p>
            <a:r>
              <a:rPr lang="en-US" altLang="zh-CN" dirty="0"/>
              <a:t>		add(p) = 0; // </a:t>
            </a:r>
            <a:r>
              <a:rPr lang="zh-CN" altLang="en-US" dirty="0"/>
              <a:t>清除标记</a:t>
            </a:r>
            <a:endParaRPr lang="en-US" altLang="zh-CN" dirty="0"/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91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CC916-69C1-4011-8B92-BD2EE40B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单点修改</a:t>
            </a:r>
            <a:r>
              <a:rPr lang="en-US" altLang="zh-CN" dirty="0"/>
              <a:t>(</a:t>
            </a:r>
            <a:r>
              <a:rPr lang="zh-CN" altLang="en-US" dirty="0"/>
              <a:t>延迟标记区间和问题版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47AAA-BBDA-4A09-9EAF-A85ED9C2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void change( int p, int l, int r, int d){</a:t>
            </a:r>
          </a:p>
          <a:p>
            <a:r>
              <a:rPr lang="en-US" altLang="zh-CN" dirty="0"/>
              <a:t>	if(l &lt;= l(p)&amp;&amp;r&gt;=r(p)){ // </a:t>
            </a:r>
            <a:r>
              <a:rPr lang="zh-CN" altLang="en-US" dirty="0"/>
              <a:t>完全覆盖</a:t>
            </a:r>
            <a:endParaRPr lang="en-US" altLang="zh-CN" dirty="0"/>
          </a:p>
          <a:p>
            <a:r>
              <a:rPr lang="en-US" altLang="zh-CN" dirty="0"/>
              <a:t>		sum(p) += (LL)d*(r(p)-l(p)+1); / / </a:t>
            </a:r>
            <a:r>
              <a:rPr lang="zh-CN" altLang="en-US" dirty="0"/>
              <a:t>更新本节点</a:t>
            </a:r>
            <a:endParaRPr lang="en-US" altLang="zh-CN" dirty="0"/>
          </a:p>
          <a:p>
            <a:r>
              <a:rPr lang="en-US" altLang="zh-CN" dirty="0"/>
              <a:t>		add(p) += d; //</a:t>
            </a:r>
            <a:r>
              <a:rPr lang="zh-CN" altLang="en-US" dirty="0"/>
              <a:t>标记</a:t>
            </a:r>
            <a:endParaRPr lang="en-US" altLang="zh-CN" dirty="0"/>
          </a:p>
          <a:p>
            <a:r>
              <a:rPr lang="en-US" altLang="zh-CN" dirty="0"/>
              <a:t>		return;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spread(p);  //</a:t>
            </a:r>
            <a:r>
              <a:rPr lang="zh-CN" altLang="en-US" dirty="0"/>
              <a:t>下传</a:t>
            </a:r>
            <a:endParaRPr lang="en-US" altLang="zh-CN" dirty="0"/>
          </a:p>
          <a:p>
            <a:r>
              <a:rPr lang="en-US" altLang="zh-CN" dirty="0"/>
              <a:t>	int mid = (l(p)+r(p))/2;</a:t>
            </a:r>
          </a:p>
          <a:p>
            <a:r>
              <a:rPr lang="en-US" altLang="zh-CN" dirty="0"/>
              <a:t>	if(l &lt;= mid) change(p*2, l, r, d);</a:t>
            </a:r>
          </a:p>
          <a:p>
            <a:r>
              <a:rPr lang="en-US" altLang="zh-CN" dirty="0"/>
              <a:t>	if(r &gt; mid) change(p*2+1, l, r, d);</a:t>
            </a:r>
          </a:p>
          <a:p>
            <a:r>
              <a:rPr lang="en-US" altLang="zh-CN" dirty="0"/>
              <a:t>	sum(p) = sum(p*2) + sum(p*2+1);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92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B1ED5-333D-4ABE-BC3E-61633341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询问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9FEF2-A49C-4373-B1D9-E00FCF3D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LL ask(int p, int l, int r){</a:t>
            </a:r>
          </a:p>
          <a:p>
            <a:r>
              <a:rPr lang="en-US" altLang="zh-CN" dirty="0"/>
              <a:t>	if(l &lt;= l(p)&amp;&amp;r &gt;= r(p)) return sum(p);</a:t>
            </a:r>
          </a:p>
          <a:p>
            <a:r>
              <a:rPr lang="en-US" altLang="zh-CN" dirty="0"/>
              <a:t>	spread(p);</a:t>
            </a:r>
          </a:p>
          <a:p>
            <a:r>
              <a:rPr lang="en-US" altLang="zh-CN" dirty="0"/>
              <a:t>	int mid = (l(p)+r(p))/2;</a:t>
            </a:r>
          </a:p>
          <a:p>
            <a:r>
              <a:rPr lang="en-US" altLang="zh-CN" dirty="0"/>
              <a:t>	LL </a:t>
            </a:r>
            <a:r>
              <a:rPr lang="en-US" altLang="zh-CN" dirty="0" err="1"/>
              <a:t>val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if(l &lt;= mid) </a:t>
            </a:r>
            <a:r>
              <a:rPr lang="en-US" altLang="zh-CN" dirty="0" err="1"/>
              <a:t>val</a:t>
            </a:r>
            <a:r>
              <a:rPr lang="en-US" altLang="zh-CN" dirty="0"/>
              <a:t> += ask(p*2, l, r);</a:t>
            </a:r>
          </a:p>
          <a:p>
            <a:r>
              <a:rPr lang="en-US" altLang="zh-CN" dirty="0"/>
              <a:t>	if(r &gt; mid) </a:t>
            </a:r>
            <a:r>
              <a:rPr lang="en-US" altLang="zh-CN" dirty="0" err="1"/>
              <a:t>val</a:t>
            </a:r>
            <a:r>
              <a:rPr lang="en-US" altLang="zh-CN" dirty="0"/>
              <a:t> += ask(p*2+1, l, r);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87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229F9-B1E8-4FC7-AD48-224E980B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358"/>
            <a:ext cx="10515600" cy="4990041"/>
          </a:xfrm>
        </p:spPr>
        <p:txBody>
          <a:bodyPr/>
          <a:lstStyle/>
          <a:p>
            <a:r>
              <a:rPr lang="zh-CN" altLang="en-US" dirty="0"/>
              <a:t>并查集使用树形结构实现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每个元素对应一个节点，每个集合对应一棵树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具体的父子祖先树的形状这类信息勿需关注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整体在一个集合中才是最重要的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每一个集合，我们用代表元素（根节点）来表示不同集合</a:t>
            </a:r>
          </a:p>
        </p:txBody>
      </p:sp>
    </p:spTree>
    <p:extLst>
      <p:ext uri="{BB962C8B-B14F-4D97-AF65-F5344CB8AC3E}">
        <p14:creationId xmlns:p14="http://schemas.microsoft.com/office/powerpoint/2010/main" val="31752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2B67-FD34-4C99-806D-33200275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9E52F-2B0C-42A7-AA63-D65CE5A0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//n</a:t>
            </a:r>
            <a:r>
              <a:rPr lang="zh-CN" altLang="en-US" dirty="0"/>
              <a:t>个节点代表</a:t>
            </a:r>
            <a:r>
              <a:rPr lang="en-US" altLang="zh-CN" dirty="0"/>
              <a:t>n</a:t>
            </a:r>
            <a:r>
              <a:rPr lang="zh-CN" altLang="en-US" dirty="0"/>
              <a:t>个元素，最开始没有边</a:t>
            </a:r>
            <a:endParaRPr lang="nn-NO" altLang="zh-CN" dirty="0"/>
          </a:p>
          <a:p>
            <a:r>
              <a:rPr lang="nn-NO" altLang="zh-CN" dirty="0"/>
              <a:t>void init(</a:t>
            </a:r>
            <a:r>
              <a:rPr lang="en-US" altLang="zh-CN" dirty="0"/>
              <a:t>int n</a:t>
            </a:r>
            <a:r>
              <a:rPr lang="nn-NO" altLang="zh-CN" dirty="0"/>
              <a:t>){</a:t>
            </a:r>
          </a:p>
          <a:p>
            <a:r>
              <a:rPr lang="nn-NO" altLang="zh-CN" dirty="0"/>
              <a:t>	for(int i = 0;i &lt;= </a:t>
            </a:r>
            <a:r>
              <a:rPr lang="en-US" altLang="zh-CN" dirty="0"/>
              <a:t>n</a:t>
            </a:r>
            <a:r>
              <a:rPr lang="nn-NO" altLang="zh-CN" dirty="0"/>
              <a:t>; i++){</a:t>
            </a:r>
          </a:p>
          <a:p>
            <a:r>
              <a:rPr lang="nn-NO" altLang="zh-CN" dirty="0"/>
              <a:t>		par[i] = i;</a:t>
            </a:r>
            <a:r>
              <a:rPr lang="en-US" altLang="zh-CN" dirty="0"/>
              <a:t>//par</a:t>
            </a:r>
            <a:r>
              <a:rPr lang="zh-CN" altLang="en-US" dirty="0"/>
              <a:t>数组保存当前节点的父节点</a:t>
            </a:r>
            <a:endParaRPr lang="nn-NO" altLang="zh-CN" dirty="0"/>
          </a:p>
          <a:p>
            <a:r>
              <a:rPr lang="nn-NO" altLang="zh-CN" dirty="0"/>
              <a:t>	}</a:t>
            </a:r>
          </a:p>
          <a:p>
            <a:r>
              <a:rPr lang="nn-NO" altLang="zh-CN" dirty="0"/>
              <a:t>}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4F9DCB-877D-431A-AA02-0EC5CEAF80A2}"/>
              </a:ext>
            </a:extLst>
          </p:cNvPr>
          <p:cNvSpPr/>
          <p:nvPr/>
        </p:nvSpPr>
        <p:spPr>
          <a:xfrm>
            <a:off x="5519211" y="4488520"/>
            <a:ext cx="571500" cy="52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2917E72-C62E-4182-9879-EE3D48794860}"/>
              </a:ext>
            </a:extLst>
          </p:cNvPr>
          <p:cNvSpPr/>
          <p:nvPr/>
        </p:nvSpPr>
        <p:spPr>
          <a:xfrm>
            <a:off x="6581247" y="4488520"/>
            <a:ext cx="571500" cy="52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0F316C-0FBB-46B8-A56F-5DACBCF162B9}"/>
              </a:ext>
            </a:extLst>
          </p:cNvPr>
          <p:cNvSpPr/>
          <p:nvPr/>
        </p:nvSpPr>
        <p:spPr>
          <a:xfrm>
            <a:off x="7645929" y="4488519"/>
            <a:ext cx="571500" cy="52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981AAF5-4FF6-4009-BF08-A42D2DA7A3E0}"/>
              </a:ext>
            </a:extLst>
          </p:cNvPr>
          <p:cNvSpPr/>
          <p:nvPr/>
        </p:nvSpPr>
        <p:spPr>
          <a:xfrm>
            <a:off x="8707965" y="4488519"/>
            <a:ext cx="571500" cy="52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2BD8B0-F5D7-4AC1-AEEF-91866D6ADDE3}"/>
              </a:ext>
            </a:extLst>
          </p:cNvPr>
          <p:cNvSpPr/>
          <p:nvPr/>
        </p:nvSpPr>
        <p:spPr>
          <a:xfrm>
            <a:off x="9770001" y="4488518"/>
            <a:ext cx="571500" cy="52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7260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8091-3135-4151-9DF6-17DC05BC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9BF0E-2D7D-4A60-8DA9-E2E6878A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void unite(int x, int y){</a:t>
            </a:r>
          </a:p>
          <a:p>
            <a:r>
              <a:rPr lang="en-US" altLang="zh-CN" dirty="0"/>
              <a:t>	par[x] = y;</a:t>
            </a:r>
          </a:p>
          <a:p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169BB4A-C19E-4A95-B1B0-5FAEE361BD24}"/>
              </a:ext>
            </a:extLst>
          </p:cNvPr>
          <p:cNvSpPr/>
          <p:nvPr/>
        </p:nvSpPr>
        <p:spPr>
          <a:xfrm>
            <a:off x="7632706" y="1536262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CD1339-5716-4337-9AC7-B0A3BC0DC85F}"/>
              </a:ext>
            </a:extLst>
          </p:cNvPr>
          <p:cNvSpPr/>
          <p:nvPr/>
        </p:nvSpPr>
        <p:spPr>
          <a:xfrm>
            <a:off x="7632706" y="2366923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8F3DC2-FF81-4170-9075-02576229E05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7878239" y="2051010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D16DEC4-4015-4253-8907-AFED56007257}"/>
              </a:ext>
            </a:extLst>
          </p:cNvPr>
          <p:cNvSpPr/>
          <p:nvPr/>
        </p:nvSpPr>
        <p:spPr>
          <a:xfrm>
            <a:off x="5187427" y="2057226"/>
            <a:ext cx="571500" cy="52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24FE0-91DC-4C22-8928-C33C02E55493}"/>
              </a:ext>
            </a:extLst>
          </p:cNvPr>
          <p:cNvSpPr/>
          <p:nvPr/>
        </p:nvSpPr>
        <p:spPr>
          <a:xfrm>
            <a:off x="6124316" y="2051010"/>
            <a:ext cx="571500" cy="52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842A824-3988-49F4-A4D8-9A0FCA54AB1C}"/>
              </a:ext>
            </a:extLst>
          </p:cNvPr>
          <p:cNvSpPr/>
          <p:nvPr/>
        </p:nvSpPr>
        <p:spPr>
          <a:xfrm>
            <a:off x="6878516" y="2181120"/>
            <a:ext cx="571490" cy="31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ED5300D-97D6-41F9-A5DF-16C5037195C0}"/>
              </a:ext>
            </a:extLst>
          </p:cNvPr>
          <p:cNvSpPr/>
          <p:nvPr/>
        </p:nvSpPr>
        <p:spPr>
          <a:xfrm>
            <a:off x="1126069" y="4489716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4539770-37F3-4C58-ADCB-8E8DC97E58F5}"/>
              </a:ext>
            </a:extLst>
          </p:cNvPr>
          <p:cNvSpPr/>
          <p:nvPr/>
        </p:nvSpPr>
        <p:spPr>
          <a:xfrm>
            <a:off x="1625601" y="3743855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30A9542-3DD4-4AD0-BB0A-70A558E7E7F2}"/>
              </a:ext>
            </a:extLst>
          </p:cNvPr>
          <p:cNvSpPr/>
          <p:nvPr/>
        </p:nvSpPr>
        <p:spPr>
          <a:xfrm>
            <a:off x="2205570" y="4489716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ECD9378-B1ED-46B1-9339-607523FB21C4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1375835" y="4204495"/>
            <a:ext cx="499532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91E01D3-A31C-4080-8BDD-9CE5499B1D30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875367" y="4204495"/>
            <a:ext cx="579969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52911D21-7D4C-4344-BB5C-3F05B89DD597}"/>
              </a:ext>
            </a:extLst>
          </p:cNvPr>
          <p:cNvSpPr/>
          <p:nvPr/>
        </p:nvSpPr>
        <p:spPr>
          <a:xfrm>
            <a:off x="3039538" y="3429000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AFC2696-2DBF-4B02-8C61-9C9E5032AFD6}"/>
              </a:ext>
            </a:extLst>
          </p:cNvPr>
          <p:cNvSpPr/>
          <p:nvPr/>
        </p:nvSpPr>
        <p:spPr>
          <a:xfrm>
            <a:off x="3039538" y="4259661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6B9D060-9390-4F00-B6C2-554D15656A05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285071" y="394374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7BE4E65-CF07-4586-8D3A-28505078BC27}"/>
              </a:ext>
            </a:extLst>
          </p:cNvPr>
          <p:cNvSpPr/>
          <p:nvPr/>
        </p:nvSpPr>
        <p:spPr>
          <a:xfrm>
            <a:off x="3039538" y="5035285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395381-54E6-4F9C-BB51-754DE676350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285071" y="4719372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ACB8A4B7-A4D5-4E51-B6FA-19C25BAA0728}"/>
              </a:ext>
            </a:extLst>
          </p:cNvPr>
          <p:cNvSpPr/>
          <p:nvPr/>
        </p:nvSpPr>
        <p:spPr>
          <a:xfrm>
            <a:off x="7196673" y="3373963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BDE0498-4A8A-4B6D-BDD5-3AE9D998B22D}"/>
              </a:ext>
            </a:extLst>
          </p:cNvPr>
          <p:cNvSpPr/>
          <p:nvPr/>
        </p:nvSpPr>
        <p:spPr>
          <a:xfrm>
            <a:off x="8068735" y="4104087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45BD5BE-6AE4-47EE-A55E-BC964AE21CAF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7442206" y="3888711"/>
            <a:ext cx="872062" cy="21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71E9EC8D-A9F0-49BE-83F6-200C9A40011F}"/>
              </a:ext>
            </a:extLst>
          </p:cNvPr>
          <p:cNvSpPr/>
          <p:nvPr/>
        </p:nvSpPr>
        <p:spPr>
          <a:xfrm>
            <a:off x="8661396" y="4886787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0FC7A9C-B942-4C3B-B62C-FFDEFE7326A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8314268" y="4618835"/>
            <a:ext cx="592661" cy="2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D558066-7C91-475C-9838-E702103D9C6E}"/>
              </a:ext>
            </a:extLst>
          </p:cNvPr>
          <p:cNvSpPr/>
          <p:nvPr/>
        </p:nvSpPr>
        <p:spPr>
          <a:xfrm>
            <a:off x="5863173" y="4886787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8047FBA-0664-42FA-B62D-B78A0ABDD16C}"/>
              </a:ext>
            </a:extLst>
          </p:cNvPr>
          <p:cNvSpPr/>
          <p:nvPr/>
        </p:nvSpPr>
        <p:spPr>
          <a:xfrm>
            <a:off x="6362705" y="4140926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559884D-BB03-49E9-83CC-1D0E919F6B8F}"/>
              </a:ext>
            </a:extLst>
          </p:cNvPr>
          <p:cNvSpPr/>
          <p:nvPr/>
        </p:nvSpPr>
        <p:spPr>
          <a:xfrm>
            <a:off x="6942674" y="4886787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1DA2188-01CF-4AD3-9201-01D1C307DED5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6112939" y="4601566"/>
            <a:ext cx="499532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BCC5AE-3B6F-4702-AA45-4EBC6B357043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612471" y="4601566"/>
            <a:ext cx="579969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7A3CF98-DE27-4E11-AF20-3DDE19761359}"/>
              </a:ext>
            </a:extLst>
          </p:cNvPr>
          <p:cNvCxnSpPr>
            <a:cxnSpLocks/>
            <a:stCxn id="26" idx="4"/>
            <a:endCxn id="37" idx="0"/>
          </p:cNvCxnSpPr>
          <p:nvPr/>
        </p:nvCxnSpPr>
        <p:spPr>
          <a:xfrm flipH="1">
            <a:off x="6612471" y="3888711"/>
            <a:ext cx="829735" cy="25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62543EA-9D4F-4C4D-8577-5B4C19E98E1C}"/>
              </a:ext>
            </a:extLst>
          </p:cNvPr>
          <p:cNvSpPr/>
          <p:nvPr/>
        </p:nvSpPr>
        <p:spPr>
          <a:xfrm>
            <a:off x="4419621" y="4331759"/>
            <a:ext cx="571490" cy="31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E17A5-8F87-4F71-B320-1CB6123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查询（根节点）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E478F-46CC-462A-94CD-6F687C08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find(int x){</a:t>
            </a:r>
          </a:p>
          <a:p>
            <a:r>
              <a:rPr lang="en-US" altLang="zh-CN" dirty="0"/>
              <a:t>	if(par[x] == x) return x;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的根为</a:t>
            </a:r>
            <a:r>
              <a:rPr lang="en-US" altLang="zh-CN" dirty="0"/>
              <a:t>1       7</a:t>
            </a:r>
            <a:r>
              <a:rPr lang="zh-CN" altLang="en-US" dirty="0"/>
              <a:t>的根为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34418E-4DA6-4880-8BD4-FA6334DFEC2A}"/>
              </a:ext>
            </a:extLst>
          </p:cNvPr>
          <p:cNvSpPr/>
          <p:nvPr/>
        </p:nvSpPr>
        <p:spPr>
          <a:xfrm>
            <a:off x="1569514" y="5140127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55B36C-4122-4F8D-BF5E-DBD5CD57F3E6}"/>
              </a:ext>
            </a:extLst>
          </p:cNvPr>
          <p:cNvSpPr/>
          <p:nvPr/>
        </p:nvSpPr>
        <p:spPr>
          <a:xfrm>
            <a:off x="2069046" y="4394266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79FF8F-DF22-4460-9EFC-9C17AD9E37A4}"/>
              </a:ext>
            </a:extLst>
          </p:cNvPr>
          <p:cNvSpPr/>
          <p:nvPr/>
        </p:nvSpPr>
        <p:spPr>
          <a:xfrm>
            <a:off x="2564345" y="5140127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870ADB-FEE7-40F0-B177-D0EA453D7077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1819280" y="4854906"/>
            <a:ext cx="499532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C2F90-4F33-4389-B985-06214F7675F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318812" y="4854906"/>
            <a:ext cx="495299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6B50B68-841F-40F2-8E16-A78CB4D9380C}"/>
              </a:ext>
            </a:extLst>
          </p:cNvPr>
          <p:cNvSpPr/>
          <p:nvPr/>
        </p:nvSpPr>
        <p:spPr>
          <a:xfrm>
            <a:off x="6783918" y="3737107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7FB84BD-8D74-4037-9530-416F206F5550}"/>
              </a:ext>
            </a:extLst>
          </p:cNvPr>
          <p:cNvSpPr/>
          <p:nvPr/>
        </p:nvSpPr>
        <p:spPr>
          <a:xfrm>
            <a:off x="6783918" y="456776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919AA00-7CB9-4E77-9D03-AC3BDC5CB80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029451" y="4251855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E84381F-009B-4518-8021-0351C6A42B25}"/>
              </a:ext>
            </a:extLst>
          </p:cNvPr>
          <p:cNvSpPr/>
          <p:nvPr/>
        </p:nvSpPr>
        <p:spPr>
          <a:xfrm>
            <a:off x="6783918" y="5343392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ECC08F-9FF9-4DB7-B166-B46D225534C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29451" y="5027479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F3E2B323-04DE-4771-9CC3-8F5A8AF64638}"/>
              </a:ext>
            </a:extLst>
          </p:cNvPr>
          <p:cNvCxnSpPr>
            <a:cxnSpLocks/>
            <a:stCxn id="6" idx="0"/>
            <a:endCxn id="5" idx="6"/>
          </p:cNvCxnSpPr>
          <p:nvPr/>
        </p:nvCxnSpPr>
        <p:spPr>
          <a:xfrm rot="16200000" flipV="1">
            <a:off x="2433575" y="4759590"/>
            <a:ext cx="515541" cy="245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08EDB26-F181-482E-A48B-1998598BF22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1686393" y="4757474"/>
            <a:ext cx="515541" cy="2497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C4B4800-C3BF-428E-A156-073245768B18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6783918" y="4825142"/>
            <a:ext cx="12700" cy="7756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4E7134D-357E-4D53-9653-DDB446F9B9E8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0800000">
            <a:off x="6783918" y="3994482"/>
            <a:ext cx="12700" cy="8306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7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6013-3C59-4979-9894-D0622F42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AD24C-66A9-433D-B6BB-04A412F0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int find(int x){</a:t>
            </a:r>
          </a:p>
          <a:p>
            <a:r>
              <a:rPr lang="en-US" altLang="zh-CN" dirty="0"/>
              <a:t>	if(par[x] == x) return x;</a:t>
            </a:r>
          </a:p>
          <a:p>
            <a:r>
              <a:rPr lang="en-US" altLang="zh-CN" dirty="0"/>
              <a:t>	else return par[x] = find(par[x]);//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2525E5A-0C07-4BC8-9C0C-8DB7A95A72DC}"/>
              </a:ext>
            </a:extLst>
          </p:cNvPr>
          <p:cNvSpPr/>
          <p:nvPr/>
        </p:nvSpPr>
        <p:spPr>
          <a:xfrm>
            <a:off x="2067985" y="3525440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A53CD2-788E-4D9B-B221-B5F3C7693D6A}"/>
              </a:ext>
            </a:extLst>
          </p:cNvPr>
          <p:cNvSpPr/>
          <p:nvPr/>
        </p:nvSpPr>
        <p:spPr>
          <a:xfrm>
            <a:off x="2067985" y="4356101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E6033-21E9-4548-A87D-994BB08D721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313518" y="404018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D61C6E46-FF44-450D-8B72-F96A17AEB3F7}"/>
              </a:ext>
            </a:extLst>
          </p:cNvPr>
          <p:cNvSpPr/>
          <p:nvPr/>
        </p:nvSpPr>
        <p:spPr>
          <a:xfrm>
            <a:off x="2067985" y="5131725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8FFA52-F735-4618-8AA7-AF432F1FDB3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13518" y="4815812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67E48844-1222-4926-950F-181ED3D2A51D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10800000">
            <a:off x="2067985" y="4613475"/>
            <a:ext cx="12700" cy="7756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57B1BEB4-B0EB-41E3-8CD8-D921AB56247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>
            <a:off x="2067985" y="3782815"/>
            <a:ext cx="12700" cy="8306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B2F24B1-DF63-416E-BD2D-C8D1521D2F34}"/>
              </a:ext>
            </a:extLst>
          </p:cNvPr>
          <p:cNvSpPr/>
          <p:nvPr/>
        </p:nvSpPr>
        <p:spPr>
          <a:xfrm>
            <a:off x="3040606" y="4365231"/>
            <a:ext cx="571490" cy="31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B07D5E-A583-41D7-8788-BBA9B53C041B}"/>
              </a:ext>
            </a:extLst>
          </p:cNvPr>
          <p:cNvSpPr/>
          <p:nvPr/>
        </p:nvSpPr>
        <p:spPr>
          <a:xfrm>
            <a:off x="4269325" y="4021469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3D2AE3-EE56-4C60-A338-B8DDCCA60833}"/>
              </a:ext>
            </a:extLst>
          </p:cNvPr>
          <p:cNvSpPr/>
          <p:nvPr/>
        </p:nvSpPr>
        <p:spPr>
          <a:xfrm>
            <a:off x="3690410" y="4852129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36ED143-48B6-40AB-99E4-10129668A511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3935943" y="4536217"/>
            <a:ext cx="578915" cy="3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FB70EF7-C0FB-48DB-A0C0-ACACEDE89600}"/>
              </a:ext>
            </a:extLst>
          </p:cNvPr>
          <p:cNvSpPr/>
          <p:nvPr/>
        </p:nvSpPr>
        <p:spPr>
          <a:xfrm>
            <a:off x="4966759" y="4852130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5D2929C-C4AA-4017-B5D3-7BEADB07C9B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4514858" y="4536217"/>
            <a:ext cx="697434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078AA51-5DF9-48C8-BCE1-B3BC30C5102B}"/>
              </a:ext>
            </a:extLst>
          </p:cNvPr>
          <p:cNvSpPr/>
          <p:nvPr/>
        </p:nvSpPr>
        <p:spPr>
          <a:xfrm>
            <a:off x="7385052" y="860027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9B0E540-EDFE-4BC4-8499-DE6E4B4B1016}"/>
              </a:ext>
            </a:extLst>
          </p:cNvPr>
          <p:cNvSpPr/>
          <p:nvPr/>
        </p:nvSpPr>
        <p:spPr>
          <a:xfrm>
            <a:off x="7385052" y="155739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69830F-14FC-43B5-8FAA-FF8984FA0FA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7630585" y="1374775"/>
            <a:ext cx="0" cy="18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92267A9-B8B7-4106-A88D-28F9861D52FA}"/>
              </a:ext>
            </a:extLst>
          </p:cNvPr>
          <p:cNvSpPr/>
          <p:nvPr/>
        </p:nvSpPr>
        <p:spPr>
          <a:xfrm>
            <a:off x="7385052" y="2288110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471B9F0-0E5A-4184-988A-98BAFED1CC1B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7630585" y="2072146"/>
            <a:ext cx="0" cy="21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64C5FFE-D629-4056-BA64-FC591F1235F4}"/>
              </a:ext>
            </a:extLst>
          </p:cNvPr>
          <p:cNvCxnSpPr>
            <a:cxnSpLocks/>
            <a:stCxn id="26" idx="2"/>
            <a:endCxn id="24" idx="2"/>
          </p:cNvCxnSpPr>
          <p:nvPr/>
        </p:nvCxnSpPr>
        <p:spPr>
          <a:xfrm rot="10800000">
            <a:off x="7385052" y="1814772"/>
            <a:ext cx="12700" cy="73071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1E7B1CB-668E-47D2-B782-185385CCC0A7}"/>
              </a:ext>
            </a:extLst>
          </p:cNvPr>
          <p:cNvCxnSpPr>
            <a:cxnSpLocks/>
            <a:stCxn id="24" idx="2"/>
            <a:endCxn id="23" idx="2"/>
          </p:cNvCxnSpPr>
          <p:nvPr/>
        </p:nvCxnSpPr>
        <p:spPr>
          <a:xfrm rot="10800000">
            <a:off x="7385052" y="1117402"/>
            <a:ext cx="12700" cy="69737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2B4C5722-466B-43D6-8BBC-0DB56E58B756}"/>
              </a:ext>
            </a:extLst>
          </p:cNvPr>
          <p:cNvSpPr/>
          <p:nvPr/>
        </p:nvSpPr>
        <p:spPr>
          <a:xfrm>
            <a:off x="7385052" y="3018822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BDA5189-344D-413D-A171-AA93E8D1A934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7630585" y="2802858"/>
            <a:ext cx="0" cy="21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8320431-7947-4D19-BB49-6F91782E3721}"/>
              </a:ext>
            </a:extLst>
          </p:cNvPr>
          <p:cNvSpPr/>
          <p:nvPr/>
        </p:nvSpPr>
        <p:spPr>
          <a:xfrm>
            <a:off x="7374462" y="3749534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8605749-6458-4952-9687-8BB50304592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619995" y="3533570"/>
            <a:ext cx="0" cy="21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48762506-815F-49D3-AAC9-81F7DBE659D3}"/>
              </a:ext>
            </a:extLst>
          </p:cNvPr>
          <p:cNvCxnSpPr>
            <a:cxnSpLocks/>
          </p:cNvCxnSpPr>
          <p:nvPr/>
        </p:nvCxnSpPr>
        <p:spPr>
          <a:xfrm rot="10800000">
            <a:off x="7368121" y="3303151"/>
            <a:ext cx="12700" cy="73071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FB4A3EAF-577B-4D3C-A25A-4CECBBAF92C4}"/>
              </a:ext>
            </a:extLst>
          </p:cNvPr>
          <p:cNvCxnSpPr>
            <a:cxnSpLocks/>
          </p:cNvCxnSpPr>
          <p:nvPr/>
        </p:nvCxnSpPr>
        <p:spPr>
          <a:xfrm rot="10800000">
            <a:off x="7359655" y="2567972"/>
            <a:ext cx="12700" cy="73071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B992A33-4B7F-4AB3-830F-ED7462EC70C8}"/>
              </a:ext>
            </a:extLst>
          </p:cNvPr>
          <p:cNvSpPr/>
          <p:nvPr/>
        </p:nvSpPr>
        <p:spPr>
          <a:xfrm>
            <a:off x="10103905" y="1433314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45C4031-59D2-46E8-925B-A10FDB99E25A}"/>
              </a:ext>
            </a:extLst>
          </p:cNvPr>
          <p:cNvSpPr/>
          <p:nvPr/>
        </p:nvSpPr>
        <p:spPr>
          <a:xfrm>
            <a:off x="8969367" y="2153173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3DC8CF-B2A7-4910-AF07-575881C07A9A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9214900" y="1948062"/>
            <a:ext cx="1134538" cy="20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300A5E16-9E02-4124-9724-2D45C297384C}"/>
              </a:ext>
            </a:extLst>
          </p:cNvPr>
          <p:cNvSpPr/>
          <p:nvPr/>
        </p:nvSpPr>
        <p:spPr>
          <a:xfrm>
            <a:off x="9782169" y="218012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C02FE5E-9588-429D-B6C0-F49AF505FC00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 flipH="1">
            <a:off x="10027702" y="1948062"/>
            <a:ext cx="321736" cy="23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1EC1519-F603-4ED2-877C-441448F8DE23}"/>
              </a:ext>
            </a:extLst>
          </p:cNvPr>
          <p:cNvSpPr/>
          <p:nvPr/>
        </p:nvSpPr>
        <p:spPr>
          <a:xfrm>
            <a:off x="10534648" y="218012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584D8D-5189-46AF-8176-E677D7525B31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>
            <a:off x="10349438" y="1948062"/>
            <a:ext cx="430743" cy="23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459D7B41-97AE-4160-9F6E-FBA97455C22E}"/>
              </a:ext>
            </a:extLst>
          </p:cNvPr>
          <p:cNvSpPr/>
          <p:nvPr/>
        </p:nvSpPr>
        <p:spPr>
          <a:xfrm>
            <a:off x="11316226" y="218012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2ED682-5F39-47BF-BE92-A5FD43F9A748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10349438" y="1948062"/>
            <a:ext cx="1212321" cy="23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箭头: 右 66">
            <a:extLst>
              <a:ext uri="{FF2B5EF4-FFF2-40B4-BE49-F238E27FC236}">
                <a16:creationId xmlns:a16="http://schemas.microsoft.com/office/drawing/2014/main" id="{A1E4EAC8-DCE4-48E2-BCFC-FA488760851E}"/>
              </a:ext>
            </a:extLst>
          </p:cNvPr>
          <p:cNvSpPr/>
          <p:nvPr/>
        </p:nvSpPr>
        <p:spPr>
          <a:xfrm>
            <a:off x="8070327" y="2105486"/>
            <a:ext cx="571490" cy="31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5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07DA9-A6BB-4B4D-BBB3-DA0B909F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按秩合并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F5E11-03C8-43C1-AE75-6B9E07F1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void unite(int a, int b){</a:t>
            </a:r>
          </a:p>
          <a:p>
            <a:r>
              <a:rPr lang="en-US" altLang="zh-CN" dirty="0"/>
              <a:t>	int x = find(a), y = find(b);</a:t>
            </a:r>
          </a:p>
          <a:p>
            <a:r>
              <a:rPr lang="en-US" altLang="zh-CN" dirty="0"/>
              <a:t>	if(x==y) return;</a:t>
            </a:r>
          </a:p>
          <a:p>
            <a:r>
              <a:rPr lang="en-US" altLang="zh-CN" dirty="0"/>
              <a:t>	if(Rank[x] &lt; Rank[y]){</a:t>
            </a:r>
          </a:p>
          <a:p>
            <a:r>
              <a:rPr lang="en-US" altLang="zh-CN" dirty="0"/>
              <a:t>		par[x] = y;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else{</a:t>
            </a:r>
          </a:p>
          <a:p>
            <a:r>
              <a:rPr lang="en-US" altLang="zh-CN" dirty="0"/>
              <a:t>		par[y] = x;</a:t>
            </a:r>
          </a:p>
          <a:p>
            <a:r>
              <a:rPr lang="en-US" altLang="zh-CN" dirty="0"/>
              <a:t>		if(Rank[x] == Rank[y]){</a:t>
            </a:r>
          </a:p>
          <a:p>
            <a:r>
              <a:rPr lang="en-US" altLang="zh-CN" dirty="0"/>
              <a:t>			Rank[x]++;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E1AA23-B77A-490F-8C92-8AEAC8EC9501}"/>
              </a:ext>
            </a:extLst>
          </p:cNvPr>
          <p:cNvSpPr/>
          <p:nvPr/>
        </p:nvSpPr>
        <p:spPr>
          <a:xfrm>
            <a:off x="4699008" y="3414317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9F4A4A5-78A5-4576-9C7C-339836200EB5}"/>
              </a:ext>
            </a:extLst>
          </p:cNvPr>
          <p:cNvSpPr/>
          <p:nvPr/>
        </p:nvSpPr>
        <p:spPr>
          <a:xfrm>
            <a:off x="5198540" y="2668456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305172-5637-4516-918C-04947A25F725}"/>
              </a:ext>
            </a:extLst>
          </p:cNvPr>
          <p:cNvSpPr/>
          <p:nvPr/>
        </p:nvSpPr>
        <p:spPr>
          <a:xfrm>
            <a:off x="5778509" y="3414317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7C1EFA-0DCA-4FE8-8A07-3E7B9E3B7808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4948774" y="3129096"/>
            <a:ext cx="499532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71A776-4A57-4156-9245-6967BD07A4F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48306" y="3129096"/>
            <a:ext cx="579969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4EFCD406-8C1C-4FF2-B4F1-7DF579BCCE5A}"/>
              </a:ext>
            </a:extLst>
          </p:cNvPr>
          <p:cNvSpPr/>
          <p:nvPr/>
        </p:nvSpPr>
        <p:spPr>
          <a:xfrm>
            <a:off x="6553203" y="238402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0E4704E-BA0E-4262-BC0B-A34747644A88}"/>
              </a:ext>
            </a:extLst>
          </p:cNvPr>
          <p:cNvSpPr/>
          <p:nvPr/>
        </p:nvSpPr>
        <p:spPr>
          <a:xfrm>
            <a:off x="6553203" y="3214689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C4285F2-2236-4C4B-81CB-4C61EFA67BD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798736" y="2898776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84237F4E-AB88-4BF2-82BE-0DE12D9EB4EA}"/>
              </a:ext>
            </a:extLst>
          </p:cNvPr>
          <p:cNvSpPr/>
          <p:nvPr/>
        </p:nvSpPr>
        <p:spPr>
          <a:xfrm>
            <a:off x="6553203" y="3990313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C2B6DB-3748-4EC3-A679-783F8A78566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798736" y="3674400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F974FA-0D5C-4E10-B0BC-472E6F0D29B7}"/>
              </a:ext>
            </a:extLst>
          </p:cNvPr>
          <p:cNvSpPr/>
          <p:nvPr/>
        </p:nvSpPr>
        <p:spPr>
          <a:xfrm>
            <a:off x="9186338" y="2411214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9575FC-6D42-4302-824C-A448C50111DE}"/>
              </a:ext>
            </a:extLst>
          </p:cNvPr>
          <p:cNvSpPr/>
          <p:nvPr/>
        </p:nvSpPr>
        <p:spPr>
          <a:xfrm>
            <a:off x="10058400" y="314133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BDFEE33-4DBB-4E0E-B74F-5FC47B88FC9A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9431871" y="2925962"/>
            <a:ext cx="872062" cy="21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70BD411A-F132-46D6-A2CA-291678E5E150}"/>
              </a:ext>
            </a:extLst>
          </p:cNvPr>
          <p:cNvSpPr/>
          <p:nvPr/>
        </p:nvSpPr>
        <p:spPr>
          <a:xfrm>
            <a:off x="10651061" y="3924038"/>
            <a:ext cx="491066" cy="51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4A7A13-78DE-4EB2-A3EB-495B97C1AA83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10303933" y="3656086"/>
            <a:ext cx="592661" cy="2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07E9ED4-E23D-4789-B5EF-894ADF8ED311}"/>
              </a:ext>
            </a:extLst>
          </p:cNvPr>
          <p:cNvSpPr/>
          <p:nvPr/>
        </p:nvSpPr>
        <p:spPr>
          <a:xfrm>
            <a:off x="7852838" y="3924038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120DDDC-23E0-4692-ABE1-E9DBDBBC159D}"/>
              </a:ext>
            </a:extLst>
          </p:cNvPr>
          <p:cNvSpPr/>
          <p:nvPr/>
        </p:nvSpPr>
        <p:spPr>
          <a:xfrm>
            <a:off x="8352370" y="3178177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444E59-A1C1-4209-9A1E-1BDD4754317A}"/>
              </a:ext>
            </a:extLst>
          </p:cNvPr>
          <p:cNvSpPr/>
          <p:nvPr/>
        </p:nvSpPr>
        <p:spPr>
          <a:xfrm>
            <a:off x="8932339" y="3924038"/>
            <a:ext cx="499532" cy="46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177D5C0-691B-4154-AE7D-239643FA0EE9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8102604" y="3638817"/>
            <a:ext cx="499532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E953C7A-64A0-4D34-A2AA-2F99372A7659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8602136" y="3638817"/>
            <a:ext cx="579969" cy="28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1814E8F-037E-4EDC-8559-31C7DE0CA151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8602136" y="2925962"/>
            <a:ext cx="829735" cy="25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5CBC3D1-0D07-4110-974F-5B60AF596A3A}"/>
              </a:ext>
            </a:extLst>
          </p:cNvPr>
          <p:cNvSpPr/>
          <p:nvPr/>
        </p:nvSpPr>
        <p:spPr>
          <a:xfrm>
            <a:off x="7459153" y="3256492"/>
            <a:ext cx="571490" cy="31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153EED-C3A4-47A3-8E0F-18A8C9D518B4}"/>
              </a:ext>
            </a:extLst>
          </p:cNvPr>
          <p:cNvSpPr txBox="1"/>
          <p:nvPr/>
        </p:nvSpPr>
        <p:spPr>
          <a:xfrm>
            <a:off x="4800600" y="1825625"/>
            <a:ext cx="107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2E9EFE-EE50-4E3E-B87D-33FCEA506009}"/>
              </a:ext>
            </a:extLst>
          </p:cNvPr>
          <p:cNvSpPr txBox="1"/>
          <p:nvPr/>
        </p:nvSpPr>
        <p:spPr>
          <a:xfrm>
            <a:off x="6294975" y="1849758"/>
            <a:ext cx="107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243EF5-3036-4BBB-B94C-4CDFD3B98968}"/>
              </a:ext>
            </a:extLst>
          </p:cNvPr>
          <p:cNvSpPr txBox="1"/>
          <p:nvPr/>
        </p:nvSpPr>
        <p:spPr>
          <a:xfrm>
            <a:off x="8352370" y="1834449"/>
            <a:ext cx="23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高度小的树放在下面</a:t>
            </a:r>
          </a:p>
        </p:txBody>
      </p:sp>
    </p:spTree>
    <p:extLst>
      <p:ext uri="{BB962C8B-B14F-4D97-AF65-F5344CB8AC3E}">
        <p14:creationId xmlns:p14="http://schemas.microsoft.com/office/powerpoint/2010/main" val="336586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1836</Words>
  <Application>Microsoft Office PowerPoint</Application>
  <PresentationFormat>宽屏</PresentationFormat>
  <Paragraphs>342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Office 主题​​</vt:lpstr>
      <vt:lpstr>数据结构进阶</vt:lpstr>
      <vt:lpstr>并查集</vt:lpstr>
      <vt:lpstr>经典例题</vt:lpstr>
      <vt:lpstr>PowerPoint 演示文稿</vt:lpstr>
      <vt:lpstr>初始化</vt:lpstr>
      <vt:lpstr>2.合并</vt:lpstr>
      <vt:lpstr>查询（根节点）</vt:lpstr>
      <vt:lpstr>路径压缩</vt:lpstr>
      <vt:lpstr>按秩合并</vt:lpstr>
      <vt:lpstr>supermarket</vt:lpstr>
      <vt:lpstr>PowerPoint 演示文稿</vt:lpstr>
      <vt:lpstr>食物链</vt:lpstr>
      <vt:lpstr>扩展域</vt:lpstr>
      <vt:lpstr>树状数组</vt:lpstr>
      <vt:lpstr>C的树形结构图</vt:lpstr>
      <vt:lpstr>查询前缀和 O(logn)</vt:lpstr>
      <vt:lpstr>单点增加</vt:lpstr>
      <vt:lpstr>A Tiny problem with integers</vt:lpstr>
      <vt:lpstr>PowerPoint 演示文稿</vt:lpstr>
      <vt:lpstr>A Simple problem with integers</vt:lpstr>
      <vt:lpstr>PowerPoint 演示文稿</vt:lpstr>
      <vt:lpstr>具体来说</vt:lpstr>
      <vt:lpstr>线段树</vt:lpstr>
      <vt:lpstr>PowerPoint 演示文稿</vt:lpstr>
      <vt:lpstr>节点编号方法</vt:lpstr>
      <vt:lpstr>建树</vt:lpstr>
      <vt:lpstr>单点修改</vt:lpstr>
      <vt:lpstr>区间查询</vt:lpstr>
      <vt:lpstr>代码</vt:lpstr>
      <vt:lpstr>延迟标记</vt:lpstr>
      <vt:lpstr>PowerPoint 演示文稿</vt:lpstr>
      <vt:lpstr>向下更新</vt:lpstr>
      <vt:lpstr>单点修改(延迟标记区间和问题版)</vt:lpstr>
      <vt:lpstr>询问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数据结构进阶</dc:title>
  <dc:creator>Puslim@outlook.com</dc:creator>
  <cp:lastModifiedBy>Puslim@outlook.com</cp:lastModifiedBy>
  <cp:revision>18</cp:revision>
  <dcterms:created xsi:type="dcterms:W3CDTF">2019-05-08T14:34:40Z</dcterms:created>
  <dcterms:modified xsi:type="dcterms:W3CDTF">2019-05-17T14:41:17Z</dcterms:modified>
</cp:coreProperties>
</file>