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  <p:sldId id="261" r:id="rId5"/>
    <p:sldId id="257" r:id="rId6"/>
    <p:sldId id="271" r:id="rId7"/>
    <p:sldId id="274" r:id="rId8"/>
    <p:sldId id="275" r:id="rId9"/>
    <p:sldId id="276" r:id="rId10"/>
    <p:sldId id="272" r:id="rId11"/>
    <p:sldId id="277" r:id="rId12"/>
    <p:sldId id="278" r:id="rId13"/>
    <p:sldId id="279" r:id="rId14"/>
    <p:sldId id="273" r:id="rId15"/>
    <p:sldId id="280" r:id="rId16"/>
    <p:sldId id="281" r:id="rId17"/>
    <p:sldId id="262" r:id="rId18"/>
    <p:sldId id="282" r:id="rId19"/>
    <p:sldId id="283" r:id="rId20"/>
    <p:sldId id="285" r:id="rId21"/>
    <p:sldId id="284" r:id="rId22"/>
    <p:sldId id="286" r:id="rId23"/>
    <p:sldId id="287" r:id="rId24"/>
    <p:sldId id="288" r:id="rId25"/>
    <p:sldId id="289" r:id="rId26"/>
    <p:sldId id="290" r:id="rId27"/>
    <p:sldId id="291" r:id="rId28"/>
    <p:sldId id="301" r:id="rId29"/>
    <p:sldId id="302" r:id="rId30"/>
    <p:sldId id="303" r:id="rId31"/>
    <p:sldId id="263" r:id="rId32"/>
    <p:sldId id="304" r:id="rId33"/>
    <p:sldId id="305" r:id="rId34"/>
    <p:sldId id="306" r:id="rId35"/>
    <p:sldId id="259" r:id="rId36"/>
    <p:sldId id="307" r:id="rId37"/>
    <p:sldId id="308" r:id="rId38"/>
    <p:sldId id="309" r:id="rId39"/>
    <p:sldId id="310" r:id="rId40"/>
    <p:sldId id="311" r:id="rId41"/>
    <p:sldId id="312" r:id="rId42"/>
    <p:sldId id="265" r:id="rId43"/>
    <p:sldId id="266" r:id="rId4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12478"/>
          <a:stretch>
            <a:fillRect/>
          </a:stretch>
        </p:blipFill>
        <p:spPr>
          <a:xfrm>
            <a:off x="-17145" y="-24765"/>
            <a:ext cx="12232640" cy="6947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23742"/>
          <a:stretch>
            <a:fillRect/>
          </a:stretch>
        </p:blipFill>
        <p:spPr>
          <a:xfrm>
            <a:off x="-20320" y="-34925"/>
            <a:ext cx="12232640" cy="688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45260" y="2201545"/>
            <a:ext cx="353822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数论初步</a:t>
            </a:r>
            <a:endParaRPr lang="zh-CN" altLang="en-US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5260" y="3743325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韩耀东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3590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质数的筛选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线性筛法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20" y="1247775"/>
            <a:ext cx="9653905" cy="1711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" y="4338955"/>
            <a:ext cx="10431145" cy="629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3590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质数的筛选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线性筛法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20" y="1530985"/>
            <a:ext cx="9900285" cy="1664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850005"/>
            <a:ext cx="10934065" cy="1741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1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质因数分解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229995"/>
            <a:ext cx="7995285" cy="2052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3727450"/>
            <a:ext cx="10836910" cy="1734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1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质因数分解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20" y="852805"/>
            <a:ext cx="8568055" cy="549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1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质因数分解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1141730"/>
            <a:ext cx="9838055" cy="1156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40" y="2687955"/>
            <a:ext cx="3982720" cy="2254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2298065"/>
            <a:ext cx="9869805" cy="3827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对角的矩形 3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44290" y="1889125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质数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2982595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约数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4290" y="4045585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同余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511935" y="2699385"/>
            <a:ext cx="7524055" cy="1368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基本定理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8485" y="2715260"/>
            <a:ext cx="1145540" cy="1145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79220" y="2604135"/>
            <a:ext cx="7524055" cy="136801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512570" y="4424680"/>
            <a:ext cx="10016490" cy="16160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8485" y="4672965"/>
            <a:ext cx="1145540" cy="1145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379220" y="4354830"/>
            <a:ext cx="10035540" cy="15748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15010" y="2873375"/>
            <a:ext cx="1009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约数个数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5010" y="4831080"/>
            <a:ext cx="1009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正约数和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0870" y="1163320"/>
            <a:ext cx="5890895" cy="8782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55" y="2998470"/>
            <a:ext cx="7026910" cy="5803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85" y="4830445"/>
            <a:ext cx="9483725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10" grpId="0"/>
      <p:bldP spid="6" grpId="1" animBg="1"/>
      <p:bldP spid="4" grpId="1" animBg="1"/>
      <p:bldP spid="5" grpId="1" animBg="1"/>
      <p:bldP spid="10" grpId="1"/>
      <p:bldP spid="7" grpId="0" animBg="1"/>
      <p:bldP spid="8" grpId="0" animBg="1"/>
      <p:bldP spid="9" grpId="0" animBg="1"/>
      <p:bldP spid="11" grpId="0"/>
      <p:bldP spid="7" grpId="1" animBg="1"/>
      <p:bldP spid="8" grpId="1" animBg="1"/>
      <p:bldP spid="9" grpId="1" animBg="1"/>
      <p:bldP spid="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约数集合求法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261745"/>
            <a:ext cx="7220585" cy="4979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约数集合求法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4565" y="2235835"/>
            <a:ext cx="3096260" cy="26409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1765300"/>
            <a:ext cx="8107045" cy="3326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约数集合例题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3585" y="1153795"/>
            <a:ext cx="1094549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鸡尾酒被困入了一个迷宫！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这个迷宫总共有n个房间组成，鸡尾酒初始在1号房间，n号房间为迷宫的出口。每进入一次第i个房间都需要缴纳ai的过路费（包括初始的一号房间）。每个房间有一张纸条和一个箱子。纸条上写着的数字di代表鸡尾酒下一个可以到达的房间编号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鸡尾酒也可以选择花费bi的金钱打开箱子，箱子中有一个密码ci，打开箱子之后鸡尾酒可以移动到i+k号房间，其中c可被k整除。但如果i+k&gt;n，则不能移动。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求鸡尾酒从走出迷宫的最小花费。若鸡尾酒无法走出迷宫，输出-1。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43585" y="5702300"/>
            <a:ext cx="58680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把每个</a:t>
            </a:r>
            <a:r>
              <a:rPr lang="en-US" altLang="zh-CN" sz="2400"/>
              <a:t>ci</a:t>
            </a:r>
            <a:r>
              <a:rPr lang="zh-CN" altLang="en-US" sz="2400"/>
              <a:t>的约数集合求出来，然后跑最短路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44290" y="1889125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质数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44290" y="2982595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约数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4045585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同余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1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最大公约数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193165"/>
            <a:ext cx="7295515" cy="3425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1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最大公约数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202690"/>
            <a:ext cx="9529445" cy="4727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320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互质与欧拉函数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074420"/>
            <a:ext cx="9854565" cy="2354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320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互质与欧拉函数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0" y="1248410"/>
            <a:ext cx="8240395" cy="462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320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互质与欧拉函数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1360170"/>
            <a:ext cx="9282430" cy="413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320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互质与欧拉函数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1360170"/>
            <a:ext cx="9282430" cy="413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320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互质与欧拉函数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760" y="1050925"/>
            <a:ext cx="8823960" cy="3601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60" y="4885690"/>
            <a:ext cx="7526020" cy="756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60" y="5954395"/>
            <a:ext cx="2719070" cy="54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320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互质与欧拉函数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503045"/>
            <a:ext cx="10094595" cy="401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320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互质与欧拉函数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141730"/>
            <a:ext cx="7686675" cy="2276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3531235"/>
            <a:ext cx="8143875" cy="2820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538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Here is the title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剪去对角的矩形 3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剪去对角的矩形 8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44290" y="1889125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质数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2982595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约数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4290" y="4045585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同余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1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质数的判定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916430"/>
            <a:ext cx="3746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试除法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2540000"/>
            <a:ext cx="56788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若一个正整数N为合数，则存在一个能整除N的数T，其中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2&lt;=T&lt;=sqrt(N)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3704590"/>
            <a:ext cx="9463405" cy="2782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793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同余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369060"/>
            <a:ext cx="9126220" cy="3756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793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同余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389380"/>
            <a:ext cx="9126220" cy="3756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欧拉定理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395095"/>
            <a:ext cx="9582785" cy="2494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4340860"/>
            <a:ext cx="9006840" cy="158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欧拉定理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338580"/>
            <a:ext cx="4640580" cy="25120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4101465"/>
            <a:ext cx="7888605" cy="2195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扩展欧几里得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184275"/>
            <a:ext cx="4285615" cy="6261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029460"/>
            <a:ext cx="6805930" cy="450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2872740"/>
            <a:ext cx="6921500" cy="2823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扩展欧几里得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264920"/>
            <a:ext cx="7800975" cy="2533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3798570"/>
            <a:ext cx="7026275" cy="228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乘法逆元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130300"/>
            <a:ext cx="9344660" cy="4758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乘法逆元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3946525"/>
            <a:ext cx="6889750" cy="1384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1605915"/>
            <a:ext cx="8838565" cy="1113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中国剩余定理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580515"/>
            <a:ext cx="10189210" cy="3019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4599940"/>
            <a:ext cx="5753100" cy="177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中国剩余定理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20" y="1100455"/>
            <a:ext cx="9177020" cy="4395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4861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质数的筛选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——Eratosthenes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筛法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210" y="1580515"/>
            <a:ext cx="10101580" cy="11068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3117850"/>
            <a:ext cx="2406015" cy="2397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中国剩余定理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445895"/>
            <a:ext cx="9255760" cy="1555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3195320"/>
            <a:ext cx="8716645" cy="2402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675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61440" y="3733800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韩耀东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4861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质数的筛选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——Eratosthenes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筛法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" y="1702435"/>
            <a:ext cx="7000240" cy="600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2667000"/>
            <a:ext cx="7792720" cy="13093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80" y="4213225"/>
            <a:ext cx="3545840" cy="2230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4861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质数的筛选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——Eratosthenes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筛法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7850" y="1156335"/>
            <a:ext cx="10728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优化一：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不需要让每个数都被它的因数筛一次，如果这个数是合数，那么它的倍数其实已经被筛过了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3059430"/>
            <a:ext cx="6947535" cy="1707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4861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质数的筛选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——Eratosthenes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筛法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7850" y="1156335"/>
            <a:ext cx="10728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优化二：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对于当前的一个数</a:t>
            </a:r>
            <a:r>
              <a:rPr lang="en-US" altLang="zh-CN" sz="2400"/>
              <a:t>x</a:t>
            </a:r>
            <a:r>
              <a:rPr lang="zh-CN" altLang="en-US" sz="2400"/>
              <a:t>，对于任意一个小于</a:t>
            </a:r>
            <a:r>
              <a:rPr lang="en-US" altLang="zh-CN" sz="2400"/>
              <a:t>x^2</a:t>
            </a:r>
            <a:r>
              <a:rPr lang="zh-CN" altLang="en-US" sz="2400"/>
              <a:t>的数，都已经被两个小于</a:t>
            </a:r>
            <a:r>
              <a:rPr lang="en-US" altLang="zh-CN" sz="2400"/>
              <a:t>x</a:t>
            </a:r>
            <a:r>
              <a:rPr lang="zh-CN" altLang="en-US" sz="2400"/>
              <a:t>的数 </a:t>
            </a:r>
            <a:r>
              <a:rPr lang="en-US" altLang="zh-CN" sz="2400"/>
              <a:t>a,b</a:t>
            </a:r>
            <a:r>
              <a:rPr lang="zh-CN" altLang="en-US" sz="2400"/>
              <a:t>筛选过了。所以我们从</a:t>
            </a:r>
            <a:r>
              <a:rPr lang="en-US" altLang="zh-CN" sz="2400"/>
              <a:t>x^2</a:t>
            </a:r>
            <a:r>
              <a:rPr lang="zh-CN" altLang="en-US" sz="2400"/>
              <a:t>开始筛选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3274695"/>
            <a:ext cx="6026150" cy="1588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3590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质数的筛选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线性筛法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7850" y="2436495"/>
            <a:ext cx="35902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线性筛法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850" y="3025140"/>
            <a:ext cx="7538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提问一：如何做到线性？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提问二：每个合数可以被哪一种具有特殊意义的数来表示？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5665" y="1107440"/>
            <a:ext cx="98488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埃筛的复杂度为</a:t>
            </a:r>
            <a:r>
              <a:rPr lang="en-US" altLang="zh-CN" sz="2200"/>
              <a:t>O(nlog(n)),</a:t>
            </a:r>
            <a:r>
              <a:rPr lang="zh-CN" altLang="en-US" sz="2200"/>
              <a:t>已经是非常优秀的了。但是枚举几个例子就可以发现，它的筛选仍然有重复。例如</a:t>
            </a:r>
            <a:r>
              <a:rPr lang="en-US" altLang="zh-CN" sz="2200"/>
              <a:t>12</a:t>
            </a:r>
            <a:r>
              <a:rPr lang="zh-CN" altLang="en-US" sz="2200"/>
              <a:t>可以被</a:t>
            </a:r>
            <a:r>
              <a:rPr lang="en-US" altLang="zh-CN" sz="2200"/>
              <a:t>2</a:t>
            </a:r>
            <a:r>
              <a:rPr lang="zh-CN" altLang="en-US" sz="2200"/>
              <a:t>和</a:t>
            </a:r>
            <a:r>
              <a:rPr lang="en-US" altLang="zh-CN" sz="2200"/>
              <a:t>3</a:t>
            </a:r>
            <a:r>
              <a:rPr lang="zh-CN" altLang="en-US" sz="2200"/>
              <a:t>同时筛到。于是乎我们很有必要学一下线性筛法</a:t>
            </a:r>
            <a:endParaRPr lang="zh-CN" altLang="en-US" sz="2200"/>
          </a:p>
        </p:txBody>
      </p:sp>
      <p:sp>
        <p:nvSpPr>
          <p:cNvPr id="7" name="文本框 6"/>
          <p:cNvSpPr txBox="1"/>
          <p:nvPr/>
        </p:nvSpPr>
        <p:spPr>
          <a:xfrm>
            <a:off x="577850" y="4420870"/>
            <a:ext cx="83223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每个合数必有一个最大因子（不包括它本身），用这个因子把合数筛掉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buClrTx/>
              <a:buSzTx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换言之：每个合数必有一个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最小质因子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，用这个因数把合数筛掉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/>
      <p:bldP spid="4" grpId="1"/>
      <p:bldP spid="5" grpId="0"/>
      <p:bldP spid="5" grpId="1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3590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质数的筛选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线性筛法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285" y="1409065"/>
            <a:ext cx="6547485" cy="4387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WPS 演示</Application>
  <PresentationFormat>宽屏</PresentationFormat>
  <Paragraphs>156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FeiFly</dc:creator>
  <cp:lastModifiedBy>暮冥</cp:lastModifiedBy>
  <cp:revision>48</cp:revision>
  <dcterms:created xsi:type="dcterms:W3CDTF">2018-04-06T14:47:00Z</dcterms:created>
  <dcterms:modified xsi:type="dcterms:W3CDTF">2019-04-26T07:15:07Z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