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5"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65EC833-8DE4-4642-9BAF-093374D28FF1}">
          <p14:sldIdLst>
            <p14:sldId id="256"/>
            <p14:sldId id="257"/>
            <p14:sldId id="259"/>
            <p14:sldId id="260"/>
            <p14:sldId id="261"/>
            <p14:sldId id="262"/>
            <p14:sldId id="258"/>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7"/>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9E04C-3B14-4B26-81E5-FA0B7B064D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3EB4F6-FB58-4394-8EED-2451F5A8B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F78BD4-597F-48B7-87DC-F82E98807286}"/>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A5062E63-8877-4D14-99A6-F329AE98EA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E1C13A-1820-4BAE-BE79-48A9604B7079}"/>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06149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B5692-D874-4F8E-A28D-B2E4200091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E36EC6-1CDD-4CBF-8ED2-6FEA385020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A64C05-0D7E-4701-B4A7-9947E893BE0E}"/>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8B8BF2BF-2E38-44C5-A36A-F21C8157CA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452714-601E-4C92-9ABE-D304692CFC14}"/>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76402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F6F6E6-7672-43ED-91CD-8B31AACDB9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86FAD7-6834-4324-8951-17DF51722A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A212E3-2B79-4579-9E0D-6A9789A6AF2B}"/>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054C11A4-E7B0-496E-8263-563DE8E4F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5E7E1E-4E98-45EB-B469-0439B6E72D3D}"/>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39252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1426-8AE3-4017-AC85-6038BC03B0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D65B03-FFE3-4C67-86A5-83CA0A1347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053D8F-255C-4CFE-93D7-586AB759BDDF}"/>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8211225B-4640-46BF-88F3-F892D0478B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D7B4E5-9389-4A54-9267-B923E8C2FD9C}"/>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396672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ADA19-D573-4170-92AB-B6C3BAFE0A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50C822-D2D5-4606-A367-016504B5B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AD0F6C-6E8A-48E4-9D70-BA57A76A66D6}"/>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22E3B171-0585-45A1-BCD8-DBFFA21FA7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5EB240-A642-4AFC-AA50-434ADCDC383C}"/>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82274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30C80-972C-4434-BE6C-2886FE8745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CCA4C6-DAAD-4DF6-BF67-150ADA0729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8845ED-2E55-4CBB-B0ED-378B7A4500A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B9C26E-F60D-429C-B638-F9A397967204}"/>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6" name="页脚占位符 5">
            <a:extLst>
              <a:ext uri="{FF2B5EF4-FFF2-40B4-BE49-F238E27FC236}">
                <a16:creationId xmlns:a16="http://schemas.microsoft.com/office/drawing/2014/main" id="{2E6BE7DB-3E16-4E20-A6B2-D9AA2E30F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6B26E5-27F3-4431-9741-3A6B00297FD1}"/>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346415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37CED-1B3A-49ED-9B95-A7D5AD785C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51311C-7D44-415E-89DF-A2968648D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8E455D-FE82-4013-94E1-8F3DA91598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450713-EF7F-4D3C-94B5-566BB215B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B268DE-5ADB-44DA-83AA-9CD098BB4B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7FBBADE-9EAC-4945-866A-955F3D00C46D}"/>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8" name="页脚占位符 7">
            <a:extLst>
              <a:ext uri="{FF2B5EF4-FFF2-40B4-BE49-F238E27FC236}">
                <a16:creationId xmlns:a16="http://schemas.microsoft.com/office/drawing/2014/main" id="{D5A6D653-26E1-4BA1-8315-34D604B3C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67EC75-783C-49C3-B64B-FF504CC0988D}"/>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08704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95005-F0A7-4A22-8AEB-6BB5A6AE4A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A0CC0F-9BB8-43AE-852F-B7E5CD8F51BA}"/>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4" name="页脚占位符 3">
            <a:extLst>
              <a:ext uri="{FF2B5EF4-FFF2-40B4-BE49-F238E27FC236}">
                <a16:creationId xmlns:a16="http://schemas.microsoft.com/office/drawing/2014/main" id="{BFC7DD75-0FB9-4838-A01D-8660C726E1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EE6E43-1868-44C4-B2AB-1DD7835BBA19}"/>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28720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75FDDB-4E1A-4BD2-919B-C85FC570DEFC}"/>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3" name="页脚占位符 2">
            <a:extLst>
              <a:ext uri="{FF2B5EF4-FFF2-40B4-BE49-F238E27FC236}">
                <a16:creationId xmlns:a16="http://schemas.microsoft.com/office/drawing/2014/main" id="{C3749FDF-8408-4730-B94B-2E63C57877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58D8E4-5365-4636-8B97-D34536E3BAF7}"/>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269164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4B93D-273C-4084-9FF9-D2E034603F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2D2975-39F1-4B2E-A9D2-A1198DE3D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D0CDACB-0DFC-4941-89EF-53F153CBF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E17117-43B9-4F5B-9F27-970A38720D05}"/>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6" name="页脚占位符 5">
            <a:extLst>
              <a:ext uri="{FF2B5EF4-FFF2-40B4-BE49-F238E27FC236}">
                <a16:creationId xmlns:a16="http://schemas.microsoft.com/office/drawing/2014/main" id="{2D975720-3929-4BF6-A1CF-F1BE7E74D9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B3996E-125F-470E-871B-8492ED61B50E}"/>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75906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5F93-7154-46B0-BBA5-5C695CDDBB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C73942-BB53-4C70-BE6F-E4DD66292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A17186-17A4-43F4-956C-E84E4357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E70113-5E29-4990-BCB3-CB53599E9090}"/>
              </a:ext>
            </a:extLst>
          </p:cNvPr>
          <p:cNvSpPr>
            <a:spLocks noGrp="1"/>
          </p:cNvSpPr>
          <p:nvPr>
            <p:ph type="dt" sz="half" idx="10"/>
          </p:nvPr>
        </p:nvSpPr>
        <p:spPr/>
        <p:txBody>
          <a:bodyPr/>
          <a:lstStyle/>
          <a:p>
            <a:fld id="{897BBBA8-EC67-4A2C-B1D2-EC19BE6295E8}" type="datetimeFigureOut">
              <a:rPr lang="zh-CN" altLang="en-US" smtClean="0"/>
              <a:t>2019/7/17</a:t>
            </a:fld>
            <a:endParaRPr lang="zh-CN" altLang="en-US"/>
          </a:p>
        </p:txBody>
      </p:sp>
      <p:sp>
        <p:nvSpPr>
          <p:cNvPr id="6" name="页脚占位符 5">
            <a:extLst>
              <a:ext uri="{FF2B5EF4-FFF2-40B4-BE49-F238E27FC236}">
                <a16:creationId xmlns:a16="http://schemas.microsoft.com/office/drawing/2014/main" id="{7E66EA24-AF65-44E3-9A6C-D3692A4721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5A85A5-AB34-41D8-9AF9-CE372EC5B7F6}"/>
              </a:ext>
            </a:extLst>
          </p:cNvPr>
          <p:cNvSpPr>
            <a:spLocks noGrp="1"/>
          </p:cNvSpPr>
          <p:nvPr>
            <p:ph type="sldNum" sz="quarter" idx="12"/>
          </p:nvPr>
        </p:nvSpPr>
        <p:spPr/>
        <p:txBody>
          <a:body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86311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89FDFA-DA21-45A4-9DE7-CDACBB5FF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91431A-36DA-4575-B06D-0BFC39DCC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09A039-BE86-4849-8720-5021D6DB2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BBBA8-EC67-4A2C-B1D2-EC19BE6295E8}" type="datetimeFigureOut">
              <a:rPr lang="zh-CN" altLang="en-US" smtClean="0"/>
              <a:t>2019/7/17</a:t>
            </a:fld>
            <a:endParaRPr lang="zh-CN" altLang="en-US"/>
          </a:p>
        </p:txBody>
      </p:sp>
      <p:sp>
        <p:nvSpPr>
          <p:cNvPr id="5" name="页脚占位符 4">
            <a:extLst>
              <a:ext uri="{FF2B5EF4-FFF2-40B4-BE49-F238E27FC236}">
                <a16:creationId xmlns:a16="http://schemas.microsoft.com/office/drawing/2014/main" id="{F4C96588-58C1-4B91-8534-843ECF4902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678A84-7A29-4CB7-BB5A-E0FF26BA1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757D6-C05B-4668-A1ED-42D54F57E68A}" type="slidenum">
              <a:rPr lang="zh-CN" altLang="en-US" smtClean="0"/>
              <a:t>‹#›</a:t>
            </a:fld>
            <a:endParaRPr lang="zh-CN" altLang="en-US"/>
          </a:p>
        </p:txBody>
      </p:sp>
    </p:spTree>
    <p:extLst>
      <p:ext uri="{BB962C8B-B14F-4D97-AF65-F5344CB8AC3E}">
        <p14:creationId xmlns:p14="http://schemas.microsoft.com/office/powerpoint/2010/main" val="180192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D345-1459-4944-9435-24260F6E617D}"/>
              </a:ext>
            </a:extLst>
          </p:cNvPr>
          <p:cNvSpPr>
            <a:spLocks noGrp="1"/>
          </p:cNvSpPr>
          <p:nvPr>
            <p:ph type="ctrTitle"/>
          </p:nvPr>
        </p:nvSpPr>
        <p:spPr/>
        <p:txBody>
          <a:bodyPr/>
          <a:lstStyle/>
          <a:p>
            <a:r>
              <a:rPr lang="zh-CN" altLang="en-US" dirty="0"/>
              <a:t>简单博弈论</a:t>
            </a:r>
          </a:p>
        </p:txBody>
      </p:sp>
      <p:sp>
        <p:nvSpPr>
          <p:cNvPr id="3" name="副标题 2">
            <a:extLst>
              <a:ext uri="{FF2B5EF4-FFF2-40B4-BE49-F238E27FC236}">
                <a16:creationId xmlns:a16="http://schemas.microsoft.com/office/drawing/2014/main" id="{CEC6D41E-38F2-448A-BB71-F97ABF51542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9264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A937366-B70F-4984-9885-78015305126B}"/>
                  </a:ext>
                </a:extLst>
              </p:cNvPr>
              <p:cNvSpPr>
                <a:spLocks noGrp="1"/>
              </p:cNvSpPr>
              <p:nvPr>
                <p:ph type="title"/>
              </p:nvPr>
            </p:nvSpPr>
            <p:spPr/>
            <p:txBody>
              <a:bodyPr/>
              <a:lstStyle/>
              <a:p>
                <a:r>
                  <a:rPr lang="en-US" altLang="zh-CN" dirty="0"/>
                  <a:t>1.22</a:t>
                </a:r>
                <a:r>
                  <a:rPr lang="zh-CN" altLang="en-US" dirty="0"/>
                  <a:t>例题</a:t>
                </a:r>
                <a:r>
                  <a:rPr lang="en-US" altLang="zh-CN" dirty="0"/>
                  <a:t>2:</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_1847</m:t>
                    </m:r>
                  </m:oMath>
                </a14:m>
                <a:endParaRPr lang="zh-CN" altLang="en-US" dirty="0"/>
              </a:p>
            </p:txBody>
          </p:sp>
        </mc:Choice>
        <mc:Fallback xmlns="">
          <p:sp>
            <p:nvSpPr>
              <p:cNvPr id="2" name="标题 1">
                <a:extLst>
                  <a:ext uri="{FF2B5EF4-FFF2-40B4-BE49-F238E27FC236}">
                    <a16:creationId xmlns:a16="http://schemas.microsoft.com/office/drawing/2014/main" id="{DA937366-B70F-4984-9885-78015305126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D4B54531-2CBF-4355-A43C-83880CC83A54}"/>
              </a:ext>
            </a:extLst>
          </p:cNvPr>
          <p:cNvSpPr>
            <a:spLocks noGrp="1"/>
          </p:cNvSpPr>
          <p:nvPr>
            <p:ph idx="1"/>
          </p:nvPr>
        </p:nvSpPr>
        <p:spPr>
          <a:xfrm>
            <a:off x="838200" y="1825625"/>
            <a:ext cx="10515600" cy="4351338"/>
          </a:xfrm>
        </p:spPr>
        <p:txBody>
          <a:bodyPr/>
          <a:lstStyle/>
          <a:p>
            <a:r>
              <a:rPr lang="zh-CN" altLang="en-US" dirty="0"/>
              <a:t>题意</a:t>
            </a:r>
            <a:r>
              <a:rPr lang="en-US" altLang="zh-CN" dirty="0"/>
              <a:t>: </a:t>
            </a:r>
            <a:r>
              <a:rPr lang="zh-CN" altLang="en-US" dirty="0"/>
              <a:t>给定</a:t>
            </a:r>
            <a:r>
              <a:rPr lang="en-US" altLang="zh-CN" dirty="0"/>
              <a:t>n</a:t>
            </a:r>
            <a:r>
              <a:rPr lang="zh-CN" altLang="en-US" dirty="0"/>
              <a:t>枚石子，两人轮流取石子，每人只能取</a:t>
            </a:r>
            <a:r>
              <a:rPr lang="en-US" altLang="zh-CN" dirty="0">
                <a:solidFill>
                  <a:srgbClr val="FF0000"/>
                </a:solidFill>
              </a:rPr>
              <a:t>2</a:t>
            </a:r>
            <a:r>
              <a:rPr lang="zh-CN" altLang="en-US" dirty="0">
                <a:solidFill>
                  <a:srgbClr val="FF0000"/>
                </a:solidFill>
              </a:rPr>
              <a:t>的幂次枚</a:t>
            </a:r>
            <a:r>
              <a:rPr lang="en-US" altLang="zh-CN" dirty="0">
                <a:solidFill>
                  <a:srgbClr val="FF0000"/>
                </a:solidFill>
              </a:rPr>
              <a:t>(1, 2, 4, 8, 16)</a:t>
            </a:r>
            <a:r>
              <a:rPr lang="en-US" altLang="zh-CN" dirty="0"/>
              <a:t>,</a:t>
            </a:r>
            <a:r>
              <a:rPr lang="zh-CN" altLang="en-US" dirty="0"/>
              <a:t> 最后无法操作的人判负。问两人都采取最优策略，谁能取得胜利。</a:t>
            </a:r>
          </a:p>
          <a:p>
            <a:pPr marL="0" indent="0">
              <a:buNone/>
            </a:pPr>
            <a:endParaRPr lang="zh-CN" altLang="en-US" dirty="0"/>
          </a:p>
        </p:txBody>
      </p:sp>
    </p:spTree>
    <p:extLst>
      <p:ext uri="{BB962C8B-B14F-4D97-AF65-F5344CB8AC3E}">
        <p14:creationId xmlns:p14="http://schemas.microsoft.com/office/powerpoint/2010/main" val="407573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7AE91-8431-46F0-A891-3A04C5C13717}"/>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3CB7D9-E396-4C15-8BF7-DB428E544141}"/>
                  </a:ext>
                </a:extLst>
              </p:cNvPr>
              <p:cNvSpPr>
                <a:spLocks noGrp="1"/>
              </p:cNvSpPr>
              <p:nvPr>
                <p:ph idx="1"/>
              </p:nvPr>
            </p:nvSpPr>
            <p:spPr/>
            <p:txBody>
              <a:bodyPr>
                <a:normAutofit fontScale="92500"/>
              </a:bodyPr>
              <a:lstStyle/>
              <a:p>
                <a:r>
                  <a:rPr lang="en-US" altLang="zh-CN" dirty="0"/>
                  <a:t>1:</a:t>
                </a:r>
                <a:r>
                  <a:rPr lang="zh-CN" altLang="en-US" dirty="0"/>
                  <a:t> 我们采取最</a:t>
                </a:r>
                <a:r>
                  <a:rPr lang="en-US" altLang="zh-CN" dirty="0"/>
                  <a:t>(</a:t>
                </a:r>
                <a:r>
                  <a:rPr lang="en-US" altLang="zh-CN" dirty="0" err="1"/>
                  <a:t>zhao</a:t>
                </a:r>
                <a:r>
                  <a:rPr lang="en-US" altLang="zh-CN" dirty="0"/>
                  <a:t>)</a:t>
                </a:r>
                <a:r>
                  <a:rPr lang="zh-CN" altLang="en-US" dirty="0"/>
                  <a:t>极</a:t>
                </a:r>
                <a:r>
                  <a:rPr lang="en-US" altLang="zh-CN" dirty="0"/>
                  <a:t>(</a:t>
                </a:r>
                <a:r>
                  <a:rPr lang="en-US" altLang="zh-CN" dirty="0" err="1"/>
                  <a:t>gui</a:t>
                </a:r>
                <a:r>
                  <a:rPr lang="en-US" altLang="zh-CN" dirty="0"/>
                  <a:t>)</a:t>
                </a:r>
                <a:r>
                  <a:rPr lang="zh-CN" altLang="en-US" dirty="0"/>
                  <a:t>端</a:t>
                </a:r>
                <a:r>
                  <a:rPr lang="en-US" altLang="zh-CN" dirty="0"/>
                  <a:t>(lv)</a:t>
                </a:r>
                <a:r>
                  <a:rPr lang="zh-CN" altLang="en-US" dirty="0"/>
                  <a:t>的思路</a:t>
                </a:r>
                <a:r>
                  <a:rPr lang="en-US" altLang="zh-CN" dirty="0"/>
                  <a:t>: </a:t>
                </a:r>
                <a14:m>
                  <m:oMath xmlns:m="http://schemas.openxmlformats.org/officeDocument/2006/math">
                    <m:r>
                      <a:rPr lang="en-US" altLang="zh-CN" i="1" dirty="0" smtClean="0">
                        <a:latin typeface="Cambria Math" panose="02040503050406030204" pitchFamily="18" charset="0"/>
                      </a:rPr>
                      <m:t>𝑛</m:t>
                    </m:r>
                  </m:oMath>
                </a14:m>
                <a:r>
                  <a:rPr lang="zh-CN" altLang="en-US" dirty="0"/>
                  <a:t>为</a:t>
                </a:r>
                <a14:m>
                  <m:oMath xmlns:m="http://schemas.openxmlformats.org/officeDocument/2006/math">
                    <m:r>
                      <a:rPr lang="en-US" altLang="zh-CN" i="1" dirty="0" smtClean="0">
                        <a:latin typeface="Cambria Math" panose="02040503050406030204" pitchFamily="18" charset="0"/>
                      </a:rPr>
                      <m:t>0</m:t>
                    </m:r>
                  </m:oMath>
                </a14:m>
                <a:r>
                  <a:rPr lang="zh-CN" altLang="en-US" dirty="0"/>
                  <a:t>时必败态</a:t>
                </a:r>
                <a:r>
                  <a:rPr lang="en-US" altLang="zh-CN" dirty="0"/>
                  <a:t>, </a:t>
                </a:r>
                <a14:m>
                  <m:oMath xmlns:m="http://schemas.openxmlformats.org/officeDocument/2006/math">
                    <m:r>
                      <a:rPr lang="en-US" altLang="zh-CN" i="1" dirty="0" smtClean="0">
                        <a:latin typeface="Cambria Math" panose="02040503050406030204" pitchFamily="18" charset="0"/>
                      </a:rPr>
                      <m:t>1</m:t>
                    </m:r>
                  </m:oMath>
                </a14:m>
                <a:r>
                  <a:rPr lang="zh-CN" altLang="en-US" dirty="0"/>
                  <a:t>为必胜态</a:t>
                </a:r>
                <a:r>
                  <a:rPr lang="en-US" altLang="zh-CN" dirty="0"/>
                  <a:t>, </a:t>
                </a:r>
                <a14:m>
                  <m:oMath xmlns:m="http://schemas.openxmlformats.org/officeDocument/2006/math">
                    <m:r>
                      <a:rPr lang="en-US" altLang="zh-CN" i="1" dirty="0" smtClean="0">
                        <a:latin typeface="Cambria Math" panose="02040503050406030204" pitchFamily="18" charset="0"/>
                      </a:rPr>
                      <m:t>2</m:t>
                    </m:r>
                  </m:oMath>
                </a14:m>
                <a:r>
                  <a:rPr lang="zh-CN" altLang="en-US" dirty="0"/>
                  <a:t>为必胜态</a:t>
                </a:r>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3</m:t>
                    </m:r>
                  </m:oMath>
                </a14:m>
                <a:r>
                  <a:rPr lang="zh-CN" altLang="en-US" dirty="0"/>
                  <a:t> 为必败态</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b="0" i="1" smtClean="0">
                        <a:latin typeface="Cambria Math" panose="02040503050406030204" pitchFamily="18" charset="0"/>
                      </a:rPr>
                      <m:t>4 </m:t>
                    </m:r>
                    <m:r>
                      <a:rPr lang="en-US" altLang="zh-CN" i="1">
                        <a:latin typeface="Cambria Math" panose="02040503050406030204" pitchFamily="18" charset="0"/>
                      </a:rPr>
                      <m:t>=</m:t>
                    </m:r>
                    <m:r>
                      <a:rPr lang="en-US" altLang="zh-CN" i="1" dirty="0" smtClean="0">
                        <a:latin typeface="Cambria Math" panose="02040503050406030204" pitchFamily="18" charset="0"/>
                      </a:rPr>
                      <m:t> (3 + 1) </m:t>
                    </m:r>
                  </m:oMath>
                </a14:m>
                <a:r>
                  <a:rPr lang="zh-CN" altLang="en-US" dirty="0"/>
                  <a:t>为必胜态， </a:t>
                </a:r>
                <a14:m>
                  <m:oMath xmlns:m="http://schemas.openxmlformats.org/officeDocument/2006/math">
                    <m:r>
                      <a:rPr lang="en-US" altLang="zh-CN" i="1" dirty="0" smtClean="0">
                        <a:latin typeface="Cambria Math" panose="02040503050406030204" pitchFamily="18" charset="0"/>
                      </a:rPr>
                      <m:t>5 = (3 + 2)</m:t>
                    </m:r>
                  </m:oMath>
                </a14:m>
                <a:r>
                  <a:rPr lang="zh-CN" altLang="en-US" dirty="0"/>
                  <a:t>为必胜态</a:t>
                </a:r>
                <a:r>
                  <a:rPr lang="en-US" altLang="zh-CN" dirty="0"/>
                  <a:t>, </a:t>
                </a:r>
                <a14:m>
                  <m:oMath xmlns:m="http://schemas.openxmlformats.org/officeDocument/2006/math">
                    <m:r>
                      <a:rPr lang="en-US" altLang="zh-CN" i="1" dirty="0" smtClean="0">
                        <a:latin typeface="Cambria Math" panose="02040503050406030204" pitchFamily="18" charset="0"/>
                      </a:rPr>
                      <m:t>6 = (3 + 3)</m:t>
                    </m:r>
                  </m:oMath>
                </a14:m>
                <a:r>
                  <a:rPr lang="zh-CN" altLang="en-US" dirty="0"/>
                  <a:t>为必败态</a:t>
                </a:r>
                <a:r>
                  <a:rPr lang="en-US" altLang="zh-CN" dirty="0"/>
                  <a:t>, </a:t>
                </a:r>
                <a:r>
                  <a:rPr lang="zh-CN" altLang="en-US" dirty="0"/>
                  <a:t>不难发现</a:t>
                </a:r>
                <a:r>
                  <a:rPr lang="en-US" altLang="zh-CN" dirty="0"/>
                  <a:t>3</a:t>
                </a:r>
                <a:r>
                  <a:rPr lang="zh-CN" altLang="en-US" dirty="0"/>
                  <a:t>的倍数为必败态。</a:t>
                </a:r>
                <a:endParaRPr lang="en-US" altLang="zh-CN" dirty="0"/>
              </a:p>
              <a:p>
                <a:r>
                  <a:rPr lang="zh-CN" altLang="en-US" dirty="0"/>
                  <a:t>接下来我们证明一下。</a:t>
                </a:r>
                <a:endParaRPr lang="en-US" altLang="zh-CN" dirty="0"/>
              </a:p>
            </p:txBody>
          </p:sp>
        </mc:Choice>
        <mc:Fallback xmlns="">
          <p:sp>
            <p:nvSpPr>
              <p:cNvPr id="3" name="内容占位符 2">
                <a:extLst>
                  <a:ext uri="{FF2B5EF4-FFF2-40B4-BE49-F238E27FC236}">
                    <a16:creationId xmlns:a16="http://schemas.microsoft.com/office/drawing/2014/main" id="{AB3CB7D9-E396-4C15-8BF7-DB428E544141}"/>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01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1080E15-7EF4-4711-94A2-AE54C13444BA}"/>
                  </a:ext>
                </a:extLst>
              </p:cNvPr>
              <p:cNvSpPr>
                <a:spLocks noGrp="1"/>
              </p:cNvSpPr>
              <p:nvPr>
                <p:ph type="title"/>
              </p:nvPr>
            </p:nvSpPr>
            <p:spPr/>
            <p:txBody>
              <a:bodyPr/>
              <a:lstStyle/>
              <a:p>
                <a:r>
                  <a:rPr lang="en-US" altLang="zh-CN" dirty="0"/>
                  <a:t>1.32</a:t>
                </a:r>
                <a:r>
                  <a:rPr lang="zh-CN" altLang="en-US" dirty="0"/>
                  <a:t>例题</a:t>
                </a:r>
                <a:r>
                  <a:rPr lang="en-US" altLang="zh-CN" dirty="0"/>
                  <a:t>2: </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_1850</m:t>
                    </m:r>
                  </m:oMath>
                </a14:m>
                <a:endParaRPr lang="zh-CN" altLang="en-US" dirty="0"/>
              </a:p>
            </p:txBody>
          </p:sp>
        </mc:Choice>
        <mc:Fallback xmlns="">
          <p:sp>
            <p:nvSpPr>
              <p:cNvPr id="2" name="标题 1">
                <a:extLst>
                  <a:ext uri="{FF2B5EF4-FFF2-40B4-BE49-F238E27FC236}">
                    <a16:creationId xmlns:a16="http://schemas.microsoft.com/office/drawing/2014/main" id="{B1080E15-7EF4-4711-94A2-AE54C13444B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DBE69A-FDF1-44BE-9B99-FA01E0F2AFB4}"/>
                  </a:ext>
                </a:extLst>
              </p:cNvPr>
              <p:cNvSpPr>
                <a:spLocks noGrp="1"/>
              </p:cNvSpPr>
              <p:nvPr>
                <p:ph idx="1"/>
              </p:nvPr>
            </p:nvSpPr>
            <p:spPr/>
            <p:txBody>
              <a:bodyPr/>
              <a:lstStyle/>
              <a:p>
                <a:r>
                  <a:rPr lang="zh-CN" altLang="en-US" dirty="0"/>
                  <a:t>解题思路：</a:t>
                </a:r>
                <a:endParaRPr lang="en-US" altLang="zh-CN" dirty="0"/>
              </a:p>
              <a:p>
                <a:r>
                  <a:rPr lang="en-US" altLang="zh-CN" dirty="0"/>
                  <a:t>2:</a:t>
                </a:r>
                <a:r>
                  <a:rPr lang="zh-CN" altLang="en-US" dirty="0"/>
                  <a:t> 设</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0" smtClean="0">
                        <a:latin typeface="Cambria Math" panose="02040503050406030204" pitchFamily="18" charset="0"/>
                      </a:rPr>
                      <m:t> </m:t>
                    </m:r>
                  </m:oMath>
                </a14:m>
                <a:r>
                  <a:rPr lang="en-US" altLang="zh-CN" dirty="0"/>
                  <a:t>, </a:t>
                </a:r>
                <a:r>
                  <a:rPr lang="zh-CN" altLang="en-US" dirty="0"/>
                  <a:t>则</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0, 1, 2</m:t>
                    </m:r>
                  </m:oMath>
                </a14:m>
                <a:r>
                  <a:rPr lang="zh-CN" altLang="en-US" dirty="0"/>
                  <a:t>。</a:t>
                </a:r>
                <a:endParaRPr lang="en-US" altLang="zh-CN" dirty="0"/>
              </a:p>
              <a:p>
                <a:r>
                  <a:rPr lang="zh-CN" altLang="en-US" dirty="0"/>
                  <a:t>若</a:t>
                </a:r>
                <a14:m>
                  <m:oMath xmlns:m="http://schemas.openxmlformats.org/officeDocument/2006/math">
                    <m:r>
                      <a:rPr lang="en-US" altLang="zh-CN" i="1" dirty="0" smtClean="0">
                        <a:latin typeface="Cambria Math" panose="02040503050406030204" pitchFamily="18" charset="0"/>
                      </a:rPr>
                      <m:t>𝑟</m:t>
                    </m:r>
                    <m:r>
                      <a:rPr lang="zh-CN" altLang="en-US" i="1" dirty="0">
                        <a:latin typeface="Cambria Math" panose="02040503050406030204" pitchFamily="18" charset="0"/>
                      </a:rPr>
                      <m:t> </m:t>
                    </m:r>
                    <m:r>
                      <a:rPr lang="en-US" altLang="zh-CN" i="1" dirty="0" smtClean="0">
                        <a:latin typeface="Cambria Math" panose="02040503050406030204" pitchFamily="18" charset="0"/>
                      </a:rPr>
                      <m:t>= 0</m:t>
                    </m:r>
                  </m:oMath>
                </a14:m>
                <a:r>
                  <a:rPr lang="en-US" altLang="zh-CN" dirty="0"/>
                  <a:t>,</a:t>
                </a:r>
                <a:r>
                  <a:rPr lang="zh-CN" altLang="en-US" dirty="0"/>
                  <a:t> 则先手无论怎么取</a:t>
                </a:r>
                <a:r>
                  <a:rPr lang="en-US" altLang="zh-CN" dirty="0"/>
                  <a:t>, </a:t>
                </a:r>
                <a:r>
                  <a:rPr lang="zh-CN" altLang="en-US" dirty="0"/>
                  <a:t>下一个状态</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0</m:t>
                    </m:r>
                  </m:oMath>
                </a14:m>
                <a:r>
                  <a:rPr lang="zh-CN" altLang="en-US" dirty="0"/>
                  <a:t>。</a:t>
                </a:r>
                <a:endParaRPr lang="en-US" altLang="zh-CN" dirty="0"/>
              </a:p>
              <a:p>
                <a:r>
                  <a:rPr lang="zh-CN" altLang="en-US" dirty="0"/>
                  <a:t>若</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1, 2</m:t>
                    </m:r>
                  </m:oMath>
                </a14:m>
                <a:r>
                  <a:rPr lang="en-US" altLang="zh-CN" dirty="0"/>
                  <a:t>,</a:t>
                </a:r>
                <a:r>
                  <a:rPr lang="zh-CN" altLang="en-US" dirty="0"/>
                  <a:t> 则先手取</a:t>
                </a:r>
                <a:r>
                  <a:rPr lang="en-US" altLang="zh-CN" dirty="0"/>
                  <a:t>1,</a:t>
                </a:r>
                <a:r>
                  <a:rPr lang="zh-CN" altLang="en-US" dirty="0"/>
                  <a:t> </a:t>
                </a:r>
                <a:r>
                  <a:rPr lang="en-US" altLang="zh-CN" dirty="0"/>
                  <a:t>2</a:t>
                </a:r>
                <a:r>
                  <a:rPr lang="zh-CN" altLang="en-US" dirty="0"/>
                  <a:t>则下一个状态</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0</m:t>
                    </m:r>
                  </m:oMath>
                </a14:m>
                <a:r>
                  <a:rPr lang="en-US" altLang="zh-CN" dirty="0"/>
                  <a:t>;</a:t>
                </a:r>
              </a:p>
              <a:p>
                <a:r>
                  <a:rPr lang="zh-CN" altLang="en-US" dirty="0"/>
                  <a:t>即当</a:t>
                </a:r>
                <a14:m>
                  <m:oMath xmlns:m="http://schemas.openxmlformats.org/officeDocument/2006/math">
                    <m:r>
                      <a:rPr lang="en-US" altLang="zh-CN" i="1" dirty="0" smtClean="0">
                        <a:latin typeface="Cambria Math" panose="02040503050406030204" pitchFamily="18" charset="0"/>
                      </a:rPr>
                      <m:t>𝑛</m:t>
                    </m:r>
                  </m:oMath>
                </a14:m>
                <a:r>
                  <a:rPr lang="zh-CN" altLang="en-US" dirty="0"/>
                  <a:t>为</a:t>
                </a:r>
                <a14:m>
                  <m:oMath xmlns:m="http://schemas.openxmlformats.org/officeDocument/2006/math">
                    <m:r>
                      <a:rPr lang="en-US" altLang="zh-CN" i="1" dirty="0" smtClean="0">
                        <a:latin typeface="Cambria Math" panose="02040503050406030204" pitchFamily="18" charset="0"/>
                      </a:rPr>
                      <m:t>3</m:t>
                    </m:r>
                  </m:oMath>
                </a14:m>
                <a:r>
                  <a:rPr lang="zh-CN" altLang="en-US" dirty="0"/>
                  <a:t>的倍数时</a:t>
                </a:r>
                <a:r>
                  <a:rPr lang="en-US" altLang="zh-CN" dirty="0"/>
                  <a:t>, </a:t>
                </a:r>
                <a:r>
                  <a:rPr lang="zh-CN" altLang="en-US" dirty="0"/>
                  <a:t>先手无论怎么操作</a:t>
                </a:r>
                <a:r>
                  <a:rPr lang="en-US" altLang="zh-CN" dirty="0"/>
                  <a:t>, </a:t>
                </a:r>
                <a:r>
                  <a:rPr lang="zh-CN" altLang="en-US" dirty="0"/>
                  <a:t>下一个状态一定不为</a:t>
                </a:r>
                <a14:m>
                  <m:oMath xmlns:m="http://schemas.openxmlformats.org/officeDocument/2006/math">
                    <m:r>
                      <a:rPr lang="en-US" altLang="zh-CN" i="1" dirty="0" smtClean="0">
                        <a:latin typeface="Cambria Math" panose="02040503050406030204" pitchFamily="18" charset="0"/>
                      </a:rPr>
                      <m:t>3</m:t>
                    </m:r>
                  </m:oMath>
                </a14:m>
                <a:r>
                  <a:rPr lang="zh-CN" altLang="en-US" dirty="0"/>
                  <a:t>的倍数。</a:t>
                </a:r>
                <a:endParaRPr lang="en-US" altLang="zh-CN" dirty="0"/>
              </a:p>
              <a:p>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不为</a:t>
                </a:r>
                <a14:m>
                  <m:oMath xmlns:m="http://schemas.openxmlformats.org/officeDocument/2006/math">
                    <m:r>
                      <a:rPr lang="en-US" altLang="zh-CN" i="1" dirty="0" smtClean="0">
                        <a:latin typeface="Cambria Math" panose="02040503050406030204" pitchFamily="18" charset="0"/>
                      </a:rPr>
                      <m:t>3</m:t>
                    </m:r>
                  </m:oMath>
                </a14:m>
                <a:r>
                  <a:rPr lang="zh-CN" altLang="en-US" dirty="0"/>
                  <a:t>的倍数时</a:t>
                </a:r>
                <a:r>
                  <a:rPr lang="en-US" altLang="zh-CN" dirty="0"/>
                  <a:t>, </a:t>
                </a:r>
                <a:r>
                  <a:rPr lang="zh-CN" altLang="en-US" dirty="0"/>
                  <a:t>先手可以通过一定操作将下一个状态变为</a:t>
                </a:r>
                <a14:m>
                  <m:oMath xmlns:m="http://schemas.openxmlformats.org/officeDocument/2006/math">
                    <m:r>
                      <a:rPr lang="en-US" altLang="zh-CN" i="1" dirty="0" smtClean="0">
                        <a:latin typeface="Cambria Math" panose="02040503050406030204" pitchFamily="18" charset="0"/>
                      </a:rPr>
                      <m:t>3</m:t>
                    </m:r>
                  </m:oMath>
                </a14:m>
                <a:r>
                  <a:rPr lang="zh-CN" altLang="en-US" dirty="0"/>
                  <a:t>的倍数。</a:t>
                </a:r>
                <a:endParaRPr lang="en-US" altLang="zh-CN" dirty="0"/>
              </a:p>
              <a:p>
                <a:r>
                  <a:rPr lang="zh-CN" altLang="en-US" dirty="0"/>
                  <a:t>如此循环往复</a:t>
                </a:r>
                <a:r>
                  <a:rPr lang="en-US" altLang="zh-CN" dirty="0"/>
                  <a:t>, </a:t>
                </a:r>
                <a:r>
                  <a:rPr lang="zh-CN" altLang="en-US" dirty="0"/>
                  <a:t>直至不能操作的局面。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7DBE69A-FDF1-44BE-9B99-FA01E0F2AFB4}"/>
                  </a:ext>
                </a:extLst>
              </p:cNvPr>
              <p:cNvSpPr>
                <a:spLocks noGrp="1" noRot="1" noChangeAspect="1" noMove="1" noResize="1" noEditPoints="1" noAdjustHandles="1" noChangeArrowheads="1" noChangeShapeType="1" noTextEdit="1"/>
              </p:cNvSpPr>
              <p:nvPr>
                <p:ph idx="1"/>
              </p:nvPr>
            </p:nvSpPr>
            <p:spPr>
              <a:blipFill>
                <a:blip r:embed="rId3"/>
                <a:stretch>
                  <a:fillRect l="-1043" t="-2521" r="-116"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559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B56A1B4-082C-480B-8736-418EC3BFAF4B}"/>
                  </a:ext>
                </a:extLst>
              </p:cNvPr>
              <p:cNvSpPr>
                <a:spLocks noGrp="1"/>
              </p:cNvSpPr>
              <p:nvPr>
                <p:ph type="title"/>
              </p:nvPr>
            </p:nvSpPr>
            <p:spPr/>
            <p:txBody>
              <a:bodyPr/>
              <a:lstStyle/>
              <a:p>
                <a:r>
                  <a:rPr lang="en-US" altLang="zh-CN" dirty="0"/>
                  <a:t>2.0:</a:t>
                </a:r>
                <a:r>
                  <a:rPr lang="zh-CN" altLang="en-US" dirty="0"/>
                  <a:t> </a:t>
                </a:r>
                <a14:m>
                  <m:oMath xmlns:m="http://schemas.openxmlformats.org/officeDocument/2006/math">
                    <m:r>
                      <a:rPr lang="en-US" altLang="zh-CN" i="1" dirty="0" smtClean="0">
                        <a:latin typeface="Cambria Math" panose="02040503050406030204" pitchFamily="18" charset="0"/>
                      </a:rPr>
                      <m:t>𝑁𝑖𝑚</m:t>
                    </m:r>
                  </m:oMath>
                </a14:m>
                <a:r>
                  <a:rPr lang="zh-CN" altLang="en-US" dirty="0"/>
                  <a:t>博弈</a:t>
                </a:r>
              </a:p>
            </p:txBody>
          </p:sp>
        </mc:Choice>
        <mc:Fallback xmlns="">
          <p:sp>
            <p:nvSpPr>
              <p:cNvPr id="2" name="标题 1">
                <a:extLst>
                  <a:ext uri="{FF2B5EF4-FFF2-40B4-BE49-F238E27FC236}">
                    <a16:creationId xmlns:a16="http://schemas.microsoft.com/office/drawing/2014/main" id="{DB56A1B4-082C-480B-8736-418EC3BFAF4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684043-1EB7-4455-9E42-A5830E952861}"/>
                  </a:ext>
                </a:extLst>
              </p:cNvPr>
              <p:cNvSpPr>
                <a:spLocks noGrp="1"/>
              </p:cNvSpPr>
              <p:nvPr>
                <p:ph idx="1"/>
              </p:nvPr>
            </p:nvSpPr>
            <p:spPr/>
            <p:txBody>
              <a:bodyPr>
                <a:normAutofit/>
              </a:bodyPr>
              <a:lstStyle/>
              <a:p>
                <a:r>
                  <a:rPr lang="zh-CN" altLang="en-US" dirty="0"/>
                  <a:t>假设有</a:t>
                </a:r>
                <a14:m>
                  <m:oMath xmlns:m="http://schemas.openxmlformats.org/officeDocument/2006/math">
                    <m:r>
                      <a:rPr lang="en-US" altLang="zh-CN" i="1" dirty="0" smtClean="0">
                        <a:latin typeface="Cambria Math" panose="02040503050406030204" pitchFamily="18" charset="0"/>
                      </a:rPr>
                      <m:t>𝑛</m:t>
                    </m:r>
                  </m:oMath>
                </a14:m>
                <a:r>
                  <a:rPr lang="zh-CN" altLang="en-US" dirty="0"/>
                  <a:t>堆石子，每堆石子分别有</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0"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0"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1" dirty="0" smtClean="0">
                            <a:latin typeface="Cambria Math" panose="02040503050406030204" pitchFamily="18" charset="0"/>
                          </a:rPr>
                          <m:t>𝑛</m:t>
                        </m:r>
                      </m:sub>
                    </m:sSub>
                  </m:oMath>
                </a14:m>
                <a:r>
                  <a:rPr lang="zh-CN" altLang="en-US" dirty="0"/>
                  <a:t>个</a:t>
                </a:r>
                <a:r>
                  <a:rPr lang="en-US" altLang="zh-CN" dirty="0"/>
                  <a:t>, </a:t>
                </a:r>
                <a:r>
                  <a:rPr lang="zh-CN" altLang="en-US" dirty="0"/>
                  <a:t>每次可以选择任意一堆且至少取</a:t>
                </a:r>
                <a14:m>
                  <m:oMath xmlns:m="http://schemas.openxmlformats.org/officeDocument/2006/math">
                    <m:r>
                      <a:rPr lang="en-US" altLang="zh-CN" i="1" dirty="0" smtClean="0">
                        <a:latin typeface="Cambria Math" panose="02040503050406030204" pitchFamily="18" charset="0"/>
                      </a:rPr>
                      <m:t>1</m:t>
                    </m:r>
                    <m:r>
                      <a:rPr lang="zh-CN" altLang="en-US" i="1" dirty="0">
                        <a:latin typeface="Cambria Math" panose="02040503050406030204" pitchFamily="18" charset="0"/>
                      </a:rPr>
                      <m:t>枚</m:t>
                    </m:r>
                  </m:oMath>
                </a14:m>
                <a:r>
                  <a:rPr lang="zh-CN" altLang="en-US" dirty="0"/>
                  <a:t>石子</a:t>
                </a:r>
                <a:r>
                  <a:rPr lang="en-US" altLang="zh-CN" dirty="0"/>
                  <a:t>, </a:t>
                </a:r>
                <a:r>
                  <a:rPr lang="zh-CN" altLang="en-US" dirty="0"/>
                  <a:t>甲乙两个玩家轮流取石子</a:t>
                </a:r>
                <a:r>
                  <a:rPr lang="en-US" altLang="zh-CN" dirty="0"/>
                  <a:t>, </a:t>
                </a:r>
                <a:r>
                  <a:rPr lang="zh-CN" altLang="en-US" dirty="0"/>
                  <a:t>最后把石子取完的人获胜</a:t>
                </a:r>
                <a:r>
                  <a:rPr lang="en-US" altLang="zh-CN" dirty="0"/>
                  <a:t>, </a:t>
                </a:r>
                <a:r>
                  <a:rPr lang="zh-CN" altLang="en-US" dirty="0"/>
                  <a:t>保证甲乙每一步的决策都是最优的</a:t>
                </a:r>
                <a:r>
                  <a:rPr lang="en-US" altLang="zh-CN" dirty="0"/>
                  <a:t>, </a:t>
                </a:r>
                <a:r>
                  <a:rPr lang="zh-CN" altLang="en-US" dirty="0"/>
                  <a:t>甲为先手操作</a:t>
                </a:r>
                <a:r>
                  <a:rPr lang="en-US" altLang="zh-CN" dirty="0"/>
                  <a:t>, </a:t>
                </a:r>
                <a:r>
                  <a:rPr lang="zh-CN" altLang="en-US" dirty="0"/>
                  <a:t>问甲胜还是乙胜。</a:t>
                </a:r>
                <a:endParaRPr lang="en-US" altLang="zh-CN" dirty="0"/>
              </a:p>
              <a:p>
                <a:r>
                  <a:rPr lang="zh-CN" altLang="en-US" dirty="0"/>
                  <a:t>结论</a:t>
                </a:r>
                <a:r>
                  <a:rPr lang="en-US" altLang="zh-CN" dirty="0"/>
                  <a:t>: </a:t>
                </a:r>
                <a:r>
                  <a:rPr lang="zh-CN" altLang="en-US" dirty="0"/>
                  <a:t>设</a:t>
                </a:r>
                <a14:m>
                  <m:oMath xmlns:m="http://schemas.openxmlformats.org/officeDocument/2006/math">
                    <m:r>
                      <a:rPr lang="en-US" altLang="zh-CN" b="0" i="0" dirty="0" smtClean="0">
                        <a:latin typeface="Cambria Math" panose="02040503050406030204" pitchFamily="18" charset="0"/>
                      </a:rPr>
                      <m:t> </m:t>
                    </m:r>
                    <m:sSub>
                      <m:sSubPr>
                        <m:ctrlPr>
                          <a:rPr lang="zh-CN" altLang="en-US" i="1" dirty="0">
                            <a:latin typeface="Cambria Math" panose="02040503050406030204" pitchFamily="18" charset="0"/>
                          </a:rPr>
                        </m:ctrlPr>
                      </m:sSubPr>
                      <m:e>
                        <m:r>
                          <a:rPr lang="en-US" altLang="zh-CN" b="0" i="1" dirty="0" smtClean="0">
                            <a:latin typeface="Cambria Math" panose="02040503050406030204" pitchFamily="18" charset="0"/>
                          </a:rPr>
                          <m:t>𝑟𝑒𝑠</m:t>
                        </m:r>
                        <m:r>
                          <a:rPr lang="en-US" altLang="zh-CN" b="0" i="1" dirty="0" smtClean="0">
                            <a:latin typeface="Cambria Math" panose="02040503050406030204" pitchFamily="18" charset="0"/>
                          </a:rPr>
                          <m:t>= </m:t>
                        </m:r>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r>
                      <a:rPr lang="zh-CN" altLang="en-US" i="1" dirty="0" smtClean="0">
                        <a:latin typeface="Cambria Math" panose="02040503050406030204" pitchFamily="18" charset="0"/>
                      </a:rPr>
                      <m:t>。</m:t>
                    </m:r>
                  </m:oMath>
                </a14:m>
                <a:endParaRPr lang="en-US" altLang="zh-CN" dirty="0"/>
              </a:p>
              <a:p>
                <a:r>
                  <a:rPr lang="zh-CN" altLang="en-US" dirty="0"/>
                  <a:t>若</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en-US" altLang="zh-CN" dirty="0"/>
                  <a:t>, </a:t>
                </a:r>
                <a:r>
                  <a:rPr lang="zh-CN" altLang="en-US" dirty="0"/>
                  <a:t>则先手必败</a:t>
                </a:r>
                <a:r>
                  <a:rPr lang="en-US" altLang="zh-CN" dirty="0"/>
                  <a:t>, </a:t>
                </a:r>
                <a:r>
                  <a:rPr lang="zh-CN" altLang="en-US" dirty="0"/>
                  <a:t>反之必胜。</a:t>
                </a:r>
                <a:endParaRPr lang="en-US" altLang="zh-CN" dirty="0"/>
              </a:p>
              <a:p>
                <a:r>
                  <a:rPr lang="zh-CN" altLang="en-US" dirty="0"/>
                  <a:t>接下来我们看详细证明。</a:t>
                </a:r>
                <a:endParaRPr lang="en-US" altLang="zh-CN" dirty="0"/>
              </a:p>
            </p:txBody>
          </p:sp>
        </mc:Choice>
        <mc:Fallback xmlns="">
          <p:sp>
            <p:nvSpPr>
              <p:cNvPr id="3" name="内容占位符 2">
                <a:extLst>
                  <a:ext uri="{FF2B5EF4-FFF2-40B4-BE49-F238E27FC236}">
                    <a16:creationId xmlns:a16="http://schemas.microsoft.com/office/drawing/2014/main" id="{2F684043-1EB7-4455-9E42-A5830E952861}"/>
                  </a:ext>
                </a:extLst>
              </p:cNvPr>
              <p:cNvSpPr>
                <a:spLocks noGrp="1" noRot="1" noChangeAspect="1" noMove="1" noResize="1" noEditPoints="1" noAdjustHandles="1" noChangeArrowheads="1" noChangeShapeType="1" noTextEdit="1"/>
              </p:cNvSpPr>
              <p:nvPr>
                <p:ph idx="1"/>
              </p:nvPr>
            </p:nvSpPr>
            <p:spPr>
              <a:blipFill>
                <a:blip r:embed="rId3"/>
                <a:stretch>
                  <a:fillRect l="-1043" t="-2381" r="-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0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7A0B7-5057-423B-AA03-4142847394A1}"/>
              </a:ext>
            </a:extLst>
          </p:cNvPr>
          <p:cNvSpPr>
            <a:spLocks noGrp="1"/>
          </p:cNvSpPr>
          <p:nvPr>
            <p:ph type="title"/>
          </p:nvPr>
        </p:nvSpPr>
        <p:spPr/>
        <p:txBody>
          <a:bodyPr/>
          <a:lstStyle/>
          <a:p>
            <a:r>
              <a:rPr lang="en-US" altLang="zh-CN" dirty="0"/>
              <a:t>2.1</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A3D51F-ADB1-496E-9B79-3B86B0411D08}"/>
                  </a:ext>
                </a:extLst>
              </p:cNvPr>
              <p:cNvSpPr>
                <a:spLocks noGrp="1"/>
              </p:cNvSpPr>
              <p:nvPr>
                <p:ph idx="1"/>
              </p:nvPr>
            </p:nvSpPr>
            <p:spPr/>
            <p:txBody>
              <a:bodyPr>
                <a:normAutofit/>
              </a:bodyPr>
              <a:lstStyle/>
              <a:p>
                <a:r>
                  <a:rPr lang="en-US" altLang="zh-CN" dirty="0"/>
                  <a:t>1): </a:t>
                </a:r>
                <a:r>
                  <a:rPr lang="zh-CN" altLang="en-US" dirty="0"/>
                  <a:t>考虑极端情况</a:t>
                </a:r>
                <a:r>
                  <a:rPr lang="en-US" altLang="zh-CN" dirty="0"/>
                  <a:t>, </a:t>
                </a:r>
                <a:r>
                  <a:rPr lang="zh-CN" altLang="en-US" dirty="0"/>
                  <a:t>当</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 </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oMath>
                </a14:m>
                <a:r>
                  <a:rPr lang="zh-CN" altLang="en-US" dirty="0"/>
                  <a:t>全为</a:t>
                </a:r>
                <a14:m>
                  <m:oMath xmlns:m="http://schemas.openxmlformats.org/officeDocument/2006/math">
                    <m:r>
                      <a:rPr lang="en-US" altLang="zh-CN" i="1" dirty="0" smtClean="0">
                        <a:latin typeface="Cambria Math" panose="02040503050406030204" pitchFamily="18" charset="0"/>
                      </a:rPr>
                      <m:t>0</m:t>
                    </m:r>
                  </m:oMath>
                </a14:m>
                <a:r>
                  <a:rPr lang="zh-CN" altLang="en-US" dirty="0"/>
                  <a:t>时</a:t>
                </a:r>
                <a:r>
                  <a:rPr lang="en-US" altLang="zh-CN" dirty="0"/>
                  <a:t>, </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en-US" altLang="zh-CN" dirty="0"/>
                  <a:t>, </a:t>
                </a:r>
                <a:r>
                  <a:rPr lang="zh-CN" altLang="en-US" dirty="0"/>
                  <a:t>此时先手无法操作</a:t>
                </a:r>
                <a:r>
                  <a:rPr lang="en-US" altLang="zh-CN" dirty="0"/>
                  <a:t>, </a:t>
                </a:r>
                <a:r>
                  <a:rPr lang="zh-CN" altLang="en-US" dirty="0"/>
                  <a:t>先手必败。</a:t>
                </a:r>
                <a:endParaRPr lang="en-US" altLang="zh-CN" dirty="0"/>
              </a:p>
              <a:p>
                <a:r>
                  <a:rPr lang="en-US" altLang="zh-CN" dirty="0"/>
                  <a:t>2): </a:t>
                </a:r>
                <a:r>
                  <a:rPr lang="zh-CN" altLang="en-US" dirty="0"/>
                  <a:t>当</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0</m:t>
                    </m:r>
                  </m:oMath>
                </a14:m>
                <a:r>
                  <a:rPr lang="zh-CN" altLang="en-US" dirty="0"/>
                  <a:t>时</a:t>
                </a:r>
                <a:r>
                  <a:rPr lang="en-US" altLang="zh-CN" dirty="0"/>
                  <a:t>, </a:t>
                </a:r>
                <a:r>
                  <a:rPr lang="zh-CN" altLang="en-US" dirty="0"/>
                  <a:t>我们取</a:t>
                </a:r>
                <a14:m>
                  <m:oMath xmlns:m="http://schemas.openxmlformats.org/officeDocument/2006/math">
                    <m:r>
                      <a:rPr lang="en-US" altLang="zh-CN" i="1" dirty="0" smtClean="0">
                        <a:latin typeface="Cambria Math" panose="02040503050406030204" pitchFamily="18" charset="0"/>
                      </a:rPr>
                      <m:t>𝑟𝑒𝑠</m:t>
                    </m:r>
                  </m:oMath>
                </a14:m>
                <a:r>
                  <a:rPr lang="zh-CN" altLang="en-US" dirty="0"/>
                  <a:t>最高位</a:t>
                </a:r>
                <a:r>
                  <a:rPr lang="en-US" altLang="zh-CN" dirty="0"/>
                  <a:t>, </a:t>
                </a:r>
                <a:r>
                  <a:rPr lang="zh-CN" altLang="en-US" dirty="0"/>
                  <a:t>设最高位</a:t>
                </a:r>
                <a14:m>
                  <m:oMath xmlns:m="http://schemas.openxmlformats.org/officeDocument/2006/math">
                    <m:r>
                      <a:rPr lang="en-US" altLang="zh-CN" i="1" dirty="0" smtClean="0">
                        <a:latin typeface="Cambria Math" panose="02040503050406030204" pitchFamily="18" charset="0"/>
                      </a:rPr>
                      <m:t>1</m:t>
                    </m:r>
                  </m:oMath>
                </a14:m>
                <a:r>
                  <a:rPr lang="zh-CN" altLang="en-US" dirty="0"/>
                  <a:t>为第</a:t>
                </a:r>
                <a14:m>
                  <m:oMath xmlns:m="http://schemas.openxmlformats.org/officeDocument/2006/math">
                    <m:r>
                      <a:rPr lang="en-US" altLang="zh-CN" i="1" dirty="0" smtClean="0">
                        <a:latin typeface="Cambria Math" panose="02040503050406030204" pitchFamily="18" charset="0"/>
                      </a:rPr>
                      <m:t>𝑘</m:t>
                    </m:r>
                  </m:oMath>
                </a14:m>
                <a:r>
                  <a:rPr lang="zh-CN" altLang="en-US" dirty="0"/>
                  <a:t>位</a:t>
                </a:r>
                <a:r>
                  <a:rPr lang="en-US" altLang="zh-CN" dirty="0"/>
                  <a:t>, </a:t>
                </a:r>
                <a:r>
                  <a:rPr lang="zh-CN" altLang="en-US" dirty="0"/>
                  <a:t>则一定存在</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𝑖</m:t>
                        </m:r>
                      </m:sub>
                    </m:sSub>
                  </m:oMath>
                </a14:m>
                <a:r>
                  <a:rPr lang="zh-CN" altLang="en-US" dirty="0"/>
                  <a:t>第</a:t>
                </a:r>
                <a14:m>
                  <m:oMath xmlns:m="http://schemas.openxmlformats.org/officeDocument/2006/math">
                    <m:r>
                      <a:rPr lang="en-US" altLang="zh-CN" i="1" dirty="0" smtClean="0">
                        <a:latin typeface="Cambria Math" panose="02040503050406030204" pitchFamily="18" charset="0"/>
                      </a:rPr>
                      <m:t>𝑘</m:t>
                    </m:r>
                  </m:oMath>
                </a14:m>
                <a:r>
                  <a:rPr lang="zh-CN" altLang="en-US" dirty="0"/>
                  <a:t>位为</a:t>
                </a:r>
                <a:r>
                  <a:rPr lang="en-US" altLang="zh-CN" dirty="0"/>
                  <a:t>1</a:t>
                </a:r>
                <a:r>
                  <a:rPr lang="zh-CN" altLang="en-US" dirty="0"/>
                  <a:t>。对于此</a:t>
                </a:r>
                <a:r>
                  <a:rPr lang="en-US" altLang="zh-CN" dirty="0"/>
                  <a:t>, </a:t>
                </a:r>
                <a:r>
                  <a:rPr lang="zh-CN" altLang="en-US" dirty="0"/>
                  <a:t>我们可以反证</a:t>
                </a:r>
                <a:r>
                  <a:rPr lang="en-US" altLang="zh-CN" dirty="0"/>
                  <a:t>, </a:t>
                </a:r>
                <a:r>
                  <a:rPr lang="zh-CN" altLang="en-US" dirty="0"/>
                  <a:t>若</a:t>
                </a:r>
                <a14:m>
                  <m:oMath xmlns:m="http://schemas.openxmlformats.org/officeDocument/2006/math">
                    <m:r>
                      <a:rPr lang="en-US" altLang="zh-CN" i="1" dirty="0" smtClean="0">
                        <a:latin typeface="Cambria Math" panose="02040503050406030204" pitchFamily="18" charset="0"/>
                      </a:rPr>
                      <m:t>𝑎</m:t>
                    </m:r>
                  </m:oMath>
                </a14:m>
                <a:r>
                  <a:rPr lang="zh-CN" altLang="en-US" dirty="0"/>
                  <a:t>中所有第</a:t>
                </a:r>
                <a14:m>
                  <m:oMath xmlns:m="http://schemas.openxmlformats.org/officeDocument/2006/math">
                    <m:r>
                      <a:rPr lang="en-US" altLang="zh-CN" i="1" dirty="0" smtClean="0">
                        <a:latin typeface="Cambria Math" panose="02040503050406030204" pitchFamily="18" charset="0"/>
                      </a:rPr>
                      <m:t>𝑘</m:t>
                    </m:r>
                  </m:oMath>
                </a14:m>
                <a:r>
                  <a:rPr lang="zh-CN" altLang="en-US" dirty="0"/>
                  <a:t>位全为</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则</a:t>
                </a:r>
                <a14:m>
                  <m:oMath xmlns:m="http://schemas.openxmlformats.org/officeDocument/2006/math">
                    <m:r>
                      <a:rPr lang="en-US" altLang="zh-CN" i="1" dirty="0" smtClean="0">
                        <a:latin typeface="Cambria Math" panose="02040503050406030204" pitchFamily="18" charset="0"/>
                      </a:rPr>
                      <m:t>𝑟𝑒𝑠</m:t>
                    </m:r>
                  </m:oMath>
                </a14:m>
                <a:r>
                  <a:rPr lang="zh-CN" altLang="en-US" dirty="0"/>
                  <a:t>第</a:t>
                </a:r>
                <a14:m>
                  <m:oMath xmlns:m="http://schemas.openxmlformats.org/officeDocument/2006/math">
                    <m:r>
                      <a:rPr lang="en-US" altLang="zh-CN" i="1" dirty="0" smtClean="0">
                        <a:latin typeface="Cambria Math" panose="02040503050406030204" pitchFamily="18" charset="0"/>
                      </a:rPr>
                      <m:t>𝑘</m:t>
                    </m:r>
                  </m:oMath>
                </a14:m>
                <a:r>
                  <a:rPr lang="zh-CN" altLang="en-US" dirty="0"/>
                  <a:t>位也为</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矛盾。</a:t>
                </a:r>
                <a:endParaRPr lang="en-US" altLang="zh-CN" dirty="0"/>
              </a:p>
              <a:p>
                <a:r>
                  <a:rPr lang="zh-CN" altLang="en-US" dirty="0"/>
                  <a:t>所以我们让</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 </a:t>
                </a:r>
                <a:r>
                  <a:rPr lang="zh-CN" altLang="en-US" dirty="0"/>
                  <a:t>我们可以得出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a:t> &lt;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1">
                        <a:latin typeface="Cambria Math" panose="02040503050406030204" pitchFamily="18" charset="0"/>
                      </a:rPr>
                      <m:t>。那么</m:t>
                    </m:r>
                  </m:oMath>
                </a14:m>
                <a:r>
                  <a:rPr lang="zh-CN" altLang="en-US" dirty="0"/>
                  <a:t>我们完全可以从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oMath>
                </a14:m>
                <a:r>
                  <a:rPr lang="zh-CN" altLang="en-US" dirty="0"/>
                  <a:t>中拿走</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a:t>, </a:t>
                </a:r>
                <a:r>
                  <a:rPr lang="zh-CN" altLang="en-US" dirty="0"/>
                  <a:t>即</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1">
                        <a:latin typeface="Cambria Math" panose="02040503050406030204" pitchFamily="18" charset="0"/>
                      </a:rPr>
                      <m:t> </m:t>
                    </m:r>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a:latin typeface="Cambria Math" panose="02040503050406030204" pitchFamily="18" charset="0"/>
                      </a:rPr>
                      <m:t>^</m:t>
                    </m:r>
                    <m:r>
                      <a:rPr lang="en-US" altLang="zh-CN" i="1" smtClean="0">
                        <a:latin typeface="Cambria Math" panose="02040503050406030204" pitchFamily="18" charset="0"/>
                      </a:rPr>
                      <m:t>𝑥</m:t>
                    </m:r>
                  </m:oMath>
                </a14:m>
                <a:r>
                  <a:rPr lang="en-US" altLang="zh-CN" dirty="0"/>
                  <a:t>&gt;0, </a:t>
                </a:r>
                <a:r>
                  <a:rPr lang="zh-CN" altLang="en-US" dirty="0"/>
                  <a:t>最后剩下</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1">
                        <a:latin typeface="Cambria Math" panose="02040503050406030204" pitchFamily="18" charset="0"/>
                      </a:rPr>
                      <m:t> </m:t>
                    </m:r>
                    <m:r>
                      <a:rPr lang="en-US" altLang="zh-CN" b="0" i="0"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1">
                        <a:latin typeface="Cambria Math" panose="02040503050406030204" pitchFamily="18" charset="0"/>
                      </a:rPr>
                      <m:t> </m:t>
                    </m:r>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a:t>) =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a:t>;</a:t>
                </a:r>
              </a:p>
              <a:p>
                <a:r>
                  <a:rPr lang="zh-CN" altLang="en-US" dirty="0"/>
                  <a:t>此时后手的局面</a:t>
                </a:r>
                <a14:m>
                  <m:oMath xmlns:m="http://schemas.openxmlformats.org/officeDocument/2006/math">
                    <m:r>
                      <a:rPr lang="zh-CN" altLang="en-US" i="1" dirty="0" smtClean="0">
                        <a:latin typeface="Cambria Math" panose="02040503050406030204" pitchFamily="18" charset="0"/>
                      </a:rPr>
                      <m:t>为</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𝑟𝑒𝑠</m:t>
                        </m:r>
                        <m:r>
                          <a:rPr lang="en-US" altLang="zh-CN" i="1" dirty="0">
                            <a:latin typeface="Cambria Math" panose="02040503050406030204" pitchFamily="18" charset="0"/>
                          </a:rPr>
                          <m:t>= </m:t>
                        </m:r>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smtClean="0">
                        <a:latin typeface="Cambria Math" panose="02040503050406030204" pitchFamily="18" charset="0"/>
                      </a:rPr>
                      <m:t>=0</m:t>
                    </m:r>
                  </m:oMath>
                </a14:m>
                <a:endParaRPr lang="en-US" altLang="zh-CN" dirty="0"/>
              </a:p>
              <a:p>
                <a:r>
                  <a:rPr lang="zh-CN" altLang="en-US" dirty="0"/>
                  <a:t>即先手通过一定的操作让后手面对</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=0</m:t>
                    </m:r>
                  </m:oMath>
                </a14:m>
                <a:r>
                  <a:rPr lang="zh-CN" altLang="en-US" dirty="0"/>
                  <a:t>的情况。</a:t>
                </a:r>
                <a:endParaRPr lang="en-US" altLang="zh-CN" dirty="0"/>
              </a:p>
            </p:txBody>
          </p:sp>
        </mc:Choice>
        <mc:Fallback xmlns="">
          <p:sp>
            <p:nvSpPr>
              <p:cNvPr id="3" name="内容占位符 2">
                <a:extLst>
                  <a:ext uri="{FF2B5EF4-FFF2-40B4-BE49-F238E27FC236}">
                    <a16:creationId xmlns:a16="http://schemas.microsoft.com/office/drawing/2014/main" id="{4FA3D51F-ADB1-496E-9B79-3B86B0411D08}"/>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96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1DF79-F0AA-46B6-AD25-72B6831DBEDA}"/>
              </a:ext>
            </a:extLst>
          </p:cNvPr>
          <p:cNvSpPr>
            <a:spLocks noGrp="1"/>
          </p:cNvSpPr>
          <p:nvPr>
            <p:ph type="title"/>
          </p:nvPr>
        </p:nvSpPr>
        <p:spPr/>
        <p:txBody>
          <a:bodyPr/>
          <a:lstStyle/>
          <a:p>
            <a:r>
              <a:rPr lang="en-US" altLang="zh-CN" dirty="0"/>
              <a:t>2.1</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5D2694-63A0-4DEF-B5B9-583FFF91CD36}"/>
                  </a:ext>
                </a:extLst>
              </p:cNvPr>
              <p:cNvSpPr>
                <a:spLocks noGrp="1"/>
              </p:cNvSpPr>
              <p:nvPr>
                <p:ph idx="1"/>
              </p:nvPr>
            </p:nvSpPr>
            <p:spPr/>
            <p:txBody>
              <a:bodyPr/>
              <a:lstStyle/>
              <a:p>
                <a:r>
                  <a:rPr lang="en-US" altLang="zh-CN" dirty="0"/>
                  <a:t>3):</a:t>
                </a:r>
                <a:r>
                  <a:rPr lang="zh-CN" altLang="en-US" dirty="0"/>
                  <a:t> 当</a:t>
                </a:r>
                <a14:m>
                  <m:oMath xmlns:m="http://schemas.openxmlformats.org/officeDocument/2006/math">
                    <m:r>
                      <a:rPr lang="en-US" altLang="zh-CN" i="1" dirty="0">
                        <a:latin typeface="Cambria Math" panose="02040503050406030204" pitchFamily="18" charset="0"/>
                      </a:rPr>
                      <m:t>𝑟𝑒𝑠</m:t>
                    </m:r>
                    <m:r>
                      <a:rPr lang="en-US" altLang="zh-CN" i="1" dirty="0">
                        <a:latin typeface="Cambria Math" panose="02040503050406030204" pitchFamily="18" charset="0"/>
                      </a:rPr>
                      <m:t> = </m:t>
                    </m:r>
                    <m:r>
                      <a:rPr lang="en-US" altLang="zh-CN" i="1" dirty="0">
                        <a:latin typeface="Cambria Math" panose="02040503050406030204" pitchFamily="18" charset="0"/>
                      </a:rPr>
                      <m:t>𝑥</m:t>
                    </m:r>
                    <m:r>
                      <a:rPr lang="en-US" altLang="zh-CN" i="1" dirty="0">
                        <a:latin typeface="Cambria Math" panose="02040503050406030204" pitchFamily="18" charset="0"/>
                      </a:rPr>
                      <m:t> = 0</m:t>
                    </m:r>
                    <m:r>
                      <a:rPr lang="zh-CN" altLang="en-US" i="1" dirty="0">
                        <a:latin typeface="Cambria Math" panose="02040503050406030204" pitchFamily="18" charset="0"/>
                      </a:rPr>
                      <m:t>且</m:t>
                    </m:r>
                    <m:r>
                      <a:rPr lang="en-US" altLang="zh-CN" i="1" dirty="0" smtClean="0">
                        <a:latin typeface="Cambria Math" panose="02040503050406030204" pitchFamily="18" charset="0"/>
                      </a:rPr>
                      <m:t>𝑎</m:t>
                    </m:r>
                  </m:oMath>
                </a14:m>
                <a:r>
                  <a:rPr lang="zh-CN" altLang="en-US" dirty="0"/>
                  <a:t>不全为</a:t>
                </a:r>
                <a:r>
                  <a:rPr lang="en-US" altLang="zh-CN" dirty="0"/>
                  <a:t>0</a:t>
                </a:r>
                <a:r>
                  <a:rPr lang="zh-CN" altLang="en-US" dirty="0"/>
                  <a:t>时</a:t>
                </a:r>
                <a:r>
                  <a:rPr lang="en-US" altLang="zh-CN" dirty="0"/>
                  <a:t>, </a:t>
                </a:r>
                <a:r>
                  <a:rPr lang="zh-CN" altLang="en-US" dirty="0"/>
                  <a:t>我们无法通过任何操作让下一个状态的</a:t>
                </a:r>
                <a14:m>
                  <m:oMath xmlns:m="http://schemas.openxmlformats.org/officeDocument/2006/math">
                    <m:r>
                      <a:rPr lang="en-US" altLang="zh-CN" i="1" dirty="0" smtClean="0">
                        <a:latin typeface="Cambria Math" panose="02040503050406030204" pitchFamily="18" charset="0"/>
                      </a:rPr>
                      <m:t>𝑟𝑒𝑠</m:t>
                    </m:r>
                  </m:oMath>
                </a14:m>
                <a:r>
                  <a:rPr lang="zh-CN" altLang="en-US" dirty="0"/>
                  <a:t>也为</a:t>
                </a:r>
                <a14:m>
                  <m:oMath xmlns:m="http://schemas.openxmlformats.org/officeDocument/2006/math">
                    <m:r>
                      <a:rPr lang="en-US" altLang="zh-CN" i="1" dirty="0" smtClean="0">
                        <a:latin typeface="Cambria Math" panose="02040503050406030204" pitchFamily="18" charset="0"/>
                      </a:rPr>
                      <m:t>0</m:t>
                    </m:r>
                  </m:oMath>
                </a14:m>
                <a:r>
                  <a:rPr lang="zh-CN" altLang="en-US" dirty="0"/>
                  <a:t>。这一步的证明可以采用反证法。</a:t>
                </a:r>
                <a:endParaRPr lang="en-US" altLang="zh-CN" dirty="0"/>
              </a:p>
              <a:p>
                <a:r>
                  <a:rPr lang="zh-CN" altLang="en-US" dirty="0"/>
                  <a:t>若存在</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𝑖</m:t>
                        </m:r>
                      </m:sub>
                    </m:sSub>
                    <m:r>
                      <a:rPr lang="zh-CN" altLang="en-US" i="1">
                        <a:latin typeface="Cambria Math" panose="02040503050406030204" pitchFamily="18" charset="0"/>
                      </a:rPr>
                      <m:t>拿走</m:t>
                    </m:r>
                  </m:oMath>
                </a14:m>
                <a:r>
                  <a:rPr lang="zh-CN" altLang="en-US" dirty="0"/>
                  <a:t>一定的石子变为</a:t>
                </a:r>
                <a14:m>
                  <m:oMath xmlns:m="http://schemas.openxmlformats.org/officeDocument/2006/math">
                    <m:sSubSup>
                      <m:sSubSupPr>
                        <m:ctrlPr>
                          <a:rPr lang="zh-CN" altLang="en-US" i="1" smtClean="0">
                            <a:latin typeface="Cambria Math" panose="02040503050406030204" pitchFamily="18" charset="0"/>
                          </a:rPr>
                        </m:ctrlPr>
                      </m:sSubSupPr>
                      <m:e>
                        <m:r>
                          <a:rPr lang="zh-CN" altLang="en-US" i="1" smtClean="0">
                            <a:latin typeface="Cambria Math" panose="02040503050406030204" pitchFamily="18" charset="0"/>
                          </a:rPr>
                          <m:t>𝑎</m:t>
                        </m:r>
                      </m:e>
                      <m:sub>
                        <m:r>
                          <a:rPr lang="zh-CN" altLang="en-US" i="1" smtClean="0">
                            <a:latin typeface="Cambria Math" panose="02040503050406030204" pitchFamily="18" charset="0"/>
                          </a:rPr>
                          <m:t>𝑖</m:t>
                        </m:r>
                      </m:sub>
                      <m:sup>
                        <m:r>
                          <a:rPr lang="zh-CN" altLang="en-US" i="1" smtClean="0">
                            <a:latin typeface="Cambria Math" panose="02040503050406030204" pitchFamily="18" charset="0"/>
                          </a:rPr>
                          <m:t>′</m:t>
                        </m:r>
                      </m:sup>
                    </m:sSubSup>
                  </m:oMath>
                </a14:m>
                <a:r>
                  <a:rPr lang="zh-CN" altLang="en-US" dirty="0"/>
                  <a:t>且</a:t>
                </a:r>
                <a14:m>
                  <m:oMath xmlns:m="http://schemas.openxmlformats.org/officeDocument/2006/math">
                    <m:r>
                      <a:rPr lang="en-US" altLang="zh-CN" i="1" dirty="0" smtClean="0">
                        <a:latin typeface="Cambria Math" panose="02040503050406030204" pitchFamily="18" charset="0"/>
                      </a:rPr>
                      <m:t>𝑟𝑒𝑠</m:t>
                    </m:r>
                  </m:oMath>
                </a14:m>
                <a:r>
                  <a:rPr lang="zh-CN" altLang="en-US" dirty="0"/>
                  <a:t>不变。</a:t>
                </a:r>
                <a:endParaRPr lang="en-US" altLang="zh-CN" dirty="0"/>
              </a:p>
              <a:p>
                <a:r>
                  <a:rPr lang="zh-CN" altLang="en-US" dirty="0"/>
                  <a:t>在目前状态</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𝑟𝑒𝑠</m:t>
                        </m:r>
                        <m:r>
                          <a:rPr lang="en-US" altLang="zh-CN" i="1" dirty="0">
                            <a:latin typeface="Cambria Math" panose="02040503050406030204" pitchFamily="18" charset="0"/>
                          </a:rPr>
                          <m:t>= </m:t>
                        </m:r>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r>
                      <a:rPr lang="en-US" altLang="zh-CN" i="1" dirty="0">
                        <a:latin typeface="Cambria Math" panose="02040503050406030204" pitchFamily="18" charset="0"/>
                      </a:rPr>
                      <m:t>=0</m:t>
                    </m:r>
                    <m:r>
                      <a:rPr lang="zh-CN" altLang="en-US" i="1" dirty="0" smtClean="0">
                        <a:latin typeface="Cambria Math" panose="02040503050406030204" pitchFamily="18" charset="0"/>
                      </a:rPr>
                      <m:t>设为</m:t>
                    </m:r>
                  </m:oMath>
                </a14:m>
                <a:r>
                  <a:rPr lang="zh-CN" altLang="en-US" dirty="0"/>
                  <a:t>①式。</a:t>
                </a:r>
                <a:endParaRPr lang="en-US" altLang="zh-CN" dirty="0"/>
              </a:p>
              <a:p>
                <a:r>
                  <a:rPr lang="zh-CN" altLang="en-US" dirty="0"/>
                  <a:t>在下个状态</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𝑟𝑒𝑠</m:t>
                        </m:r>
                        <m:r>
                          <a:rPr lang="en-US" altLang="zh-CN" i="1" dirty="0">
                            <a:latin typeface="Cambria Math" panose="02040503050406030204" pitchFamily="18" charset="0"/>
                          </a:rPr>
                          <m:t>= </m:t>
                        </m:r>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i="1" dirty="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i="1">
                            <a:latin typeface="Cambria Math" panose="02040503050406030204" pitchFamily="18" charset="0"/>
                          </a:rPr>
                          <m:t>𝑖</m:t>
                        </m:r>
                      </m:sub>
                      <m:sup>
                        <m:r>
                          <a:rPr lang="zh-CN" altLang="en-US" i="1">
                            <a:latin typeface="Cambria Math" panose="02040503050406030204" pitchFamily="18" charset="0"/>
                          </a:rPr>
                          <m:t>′</m:t>
                        </m:r>
                      </m:sup>
                    </m:sSubSup>
                    <m:r>
                      <a:rPr lang="en-US" altLang="zh-CN" i="1">
                        <a:latin typeface="Cambria Math" panose="02040503050406030204" pitchFamily="18" charset="0"/>
                      </a:rPr>
                      <m:t>^</m:t>
                    </m:r>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r>
                      <a:rPr lang="en-US" altLang="zh-CN" i="1" dirty="0">
                        <a:latin typeface="Cambria Math" panose="02040503050406030204" pitchFamily="18" charset="0"/>
                      </a:rPr>
                      <m:t>=0</m:t>
                    </m:r>
                    <m:r>
                      <a:rPr lang="zh-CN" altLang="en-US" i="1" dirty="0">
                        <a:latin typeface="Cambria Math" panose="02040503050406030204" pitchFamily="18" charset="0"/>
                      </a:rPr>
                      <m:t>设为</m:t>
                    </m:r>
                  </m:oMath>
                </a14:m>
                <a:r>
                  <a:rPr lang="zh-CN" altLang="en-US" dirty="0"/>
                  <a:t>②式。</a:t>
                </a:r>
                <a:endParaRPr lang="en-US" altLang="zh-CN" dirty="0"/>
              </a:p>
              <a:p>
                <a14:m>
                  <m:oMath xmlns:m="http://schemas.openxmlformats.org/officeDocument/2006/math">
                    <m:r>
                      <a:rPr lang="zh-CN" altLang="en-US" i="1" dirty="0" smtClean="0">
                        <a:latin typeface="Cambria Math" panose="02040503050406030204" pitchFamily="18" charset="0"/>
                      </a:rPr>
                      <m:t>①</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②</m:t>
                    </m:r>
                    <m:r>
                      <a:rPr lang="zh-CN" altLang="en-US" i="1" dirty="0" smtClean="0">
                        <a:latin typeface="Cambria Math" panose="02040503050406030204" pitchFamily="18" charset="0"/>
                      </a:rPr>
                      <m:t> = 0^0 =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i="1" dirty="0" smtClean="0">
                        <a:latin typeface="Cambria Math" panose="02040503050406030204" pitchFamily="18" charset="0"/>
                      </a:rPr>
                      <m:t>^</m:t>
                    </m:r>
                    <m:r>
                      <a:rPr lang="zh-CN" altLang="en-US" i="1" dirty="0">
                        <a:latin typeface="Cambria Math" panose="02040503050406030204" pitchFamily="18" charset="0"/>
                      </a:rPr>
                      <m:t> </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i="1">
                            <a:latin typeface="Cambria Math" panose="02040503050406030204" pitchFamily="18" charset="0"/>
                          </a:rPr>
                          <m:t>𝑖</m:t>
                        </m:r>
                      </m:sub>
                      <m:sup>
                        <m:r>
                          <a:rPr lang="zh-CN" altLang="en-US" i="1">
                            <a:latin typeface="Cambria Math" panose="02040503050406030204" pitchFamily="18" charset="0"/>
                          </a:rPr>
                          <m:t>′</m:t>
                        </m:r>
                      </m:sup>
                    </m:sSubSup>
                    <m:r>
                      <a:rPr lang="en-US" altLang="zh-CN" i="1" dirty="0" smtClean="0">
                        <a:latin typeface="Cambria Math" panose="02040503050406030204" pitchFamily="18" charset="0"/>
                      </a:rPr>
                      <m:t> = 0</m:t>
                    </m:r>
                  </m:oMath>
                </a14:m>
                <a:endParaRPr lang="en-US" altLang="zh-CN" dirty="0"/>
              </a:p>
              <a:p>
                <a:r>
                  <a:rPr lang="zh-CN" altLang="en-US" dirty="0"/>
                  <a:t>即</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oMath>
                </a14:m>
                <a:r>
                  <a:rPr lang="en-US" altLang="zh-CN" dirty="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i="1">
                            <a:latin typeface="Cambria Math" panose="02040503050406030204" pitchFamily="18" charset="0"/>
                          </a:rPr>
                          <m:t>𝑖</m:t>
                        </m:r>
                      </m:sub>
                      <m:sup>
                        <m:r>
                          <a:rPr lang="zh-CN" altLang="en-US" i="1">
                            <a:latin typeface="Cambria Math" panose="02040503050406030204" pitchFamily="18" charset="0"/>
                          </a:rPr>
                          <m:t>′</m:t>
                        </m:r>
                      </m:sup>
                    </m:sSubSup>
                  </m:oMath>
                </a14:m>
                <a:r>
                  <a:rPr lang="en-US" altLang="zh-CN" dirty="0"/>
                  <a:t>, </a:t>
                </a:r>
                <a:r>
                  <a:rPr lang="zh-CN" altLang="en-US" dirty="0"/>
                  <a:t>与假设矛盾。</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E65D2694-63A0-4DEF-B5B9-583FFF91CD3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161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BD090-F3D6-4094-9A37-A1D754CA2623}"/>
              </a:ext>
            </a:extLst>
          </p:cNvPr>
          <p:cNvSpPr>
            <a:spLocks noGrp="1"/>
          </p:cNvSpPr>
          <p:nvPr>
            <p:ph type="title"/>
          </p:nvPr>
        </p:nvSpPr>
        <p:spPr/>
        <p:txBody>
          <a:bodyPr/>
          <a:lstStyle/>
          <a:p>
            <a:r>
              <a:rPr lang="en-US" altLang="zh-CN" dirty="0"/>
              <a:t>2.1</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A4121-DB97-4B82-BFC8-890324EA9D28}"/>
                  </a:ext>
                </a:extLst>
              </p:cNvPr>
              <p:cNvSpPr>
                <a:spLocks noGrp="1"/>
              </p:cNvSpPr>
              <p:nvPr>
                <p:ph idx="1"/>
              </p:nvPr>
            </p:nvSpPr>
            <p:spPr/>
            <p:txBody>
              <a:bodyPr/>
              <a:lstStyle/>
              <a:p>
                <a:r>
                  <a:rPr lang="zh-CN" altLang="en-US" dirty="0"/>
                  <a:t>综上所述</a:t>
                </a:r>
                <a:r>
                  <a:rPr lang="en-US" altLang="zh-CN" dirty="0"/>
                  <a:t>, </a:t>
                </a:r>
                <a:r>
                  <a:rPr lang="zh-CN" altLang="en-US" dirty="0"/>
                  <a:t>当</a:t>
                </a:r>
                <a14:m>
                  <m:oMath xmlns:m="http://schemas.openxmlformats.org/officeDocument/2006/math">
                    <m:r>
                      <a:rPr lang="en-US" altLang="zh-CN" i="1" dirty="0" smtClean="0">
                        <a:latin typeface="Cambria Math" panose="02040503050406030204" pitchFamily="18" charset="0"/>
                      </a:rPr>
                      <m:t>𝑎</m:t>
                    </m:r>
                  </m:oMath>
                </a14:m>
                <a:r>
                  <a:rPr lang="zh-CN" altLang="en-US" dirty="0"/>
                  <a:t>不全为</a:t>
                </a:r>
                <a14:m>
                  <m:oMath xmlns:m="http://schemas.openxmlformats.org/officeDocument/2006/math">
                    <m:r>
                      <a:rPr lang="en-US" altLang="zh-CN" i="1" dirty="0" smtClean="0">
                        <a:latin typeface="Cambria Math" panose="02040503050406030204" pitchFamily="18" charset="0"/>
                      </a:rPr>
                      <m:t>0</m:t>
                    </m:r>
                  </m:oMath>
                </a14:m>
                <a:r>
                  <a:rPr lang="zh-CN" altLang="en-US" dirty="0"/>
                  <a:t>时</a:t>
                </a:r>
                <a:r>
                  <a:rPr lang="en-US" altLang="zh-CN" dirty="0"/>
                  <a:t>, </a:t>
                </a:r>
                <a:r>
                  <a:rPr lang="zh-CN" altLang="en-US" dirty="0"/>
                  <a:t>任意一个</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的局面</a:t>
                </a:r>
                <a:r>
                  <a:rPr lang="en-US" altLang="zh-CN" dirty="0"/>
                  <a:t>, </a:t>
                </a:r>
                <a:r>
                  <a:rPr lang="zh-CN" altLang="en-US" dirty="0"/>
                  <a:t>先手可以通过一定的操作让后手面对</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的局面。</a:t>
                </a:r>
                <a:endParaRPr lang="en-US" altLang="zh-CN" dirty="0"/>
              </a:p>
              <a:p>
                <a:r>
                  <a:rPr lang="zh-CN" altLang="en-US" dirty="0"/>
                  <a:t>对于任意一个</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的局面</a:t>
                </a:r>
                <a:r>
                  <a:rPr lang="en-US" altLang="zh-CN" dirty="0"/>
                  <a:t>, </a:t>
                </a:r>
                <a:r>
                  <a:rPr lang="zh-CN" altLang="en-US" dirty="0"/>
                  <a:t>先手无法通过任何操作让后手面对</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的局面。</a:t>
                </a:r>
                <a:endParaRPr lang="en-US" altLang="zh-CN" dirty="0"/>
              </a:p>
              <a:p>
                <a:r>
                  <a:rPr lang="zh-CN" altLang="en-US" dirty="0"/>
                  <a:t>得出结论</a:t>
                </a:r>
                <a:r>
                  <a:rPr lang="en-US" altLang="zh-CN" dirty="0"/>
                  <a:t>, </a:t>
                </a:r>
                <a:r>
                  <a:rPr lang="zh-CN" altLang="en-US" dirty="0"/>
                  <a:t>当</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时先手必败</a:t>
                </a:r>
                <a:r>
                  <a:rPr lang="en-US" altLang="zh-CN" dirty="0"/>
                  <a:t>, </a:t>
                </a:r>
                <a:r>
                  <a:rPr lang="zh-CN" altLang="en-US" dirty="0"/>
                  <a:t>反之必胜。</a:t>
                </a:r>
              </a:p>
            </p:txBody>
          </p:sp>
        </mc:Choice>
        <mc:Fallback xmlns="">
          <p:sp>
            <p:nvSpPr>
              <p:cNvPr id="3" name="内容占位符 2">
                <a:extLst>
                  <a:ext uri="{FF2B5EF4-FFF2-40B4-BE49-F238E27FC236}">
                    <a16:creationId xmlns:a16="http://schemas.microsoft.com/office/drawing/2014/main" id="{7D6A4121-DB97-4B82-BFC8-890324EA9D28}"/>
                  </a:ext>
                </a:extLst>
              </p:cNvPr>
              <p:cNvSpPr>
                <a:spLocks noGrp="1" noRot="1" noChangeAspect="1" noMove="1" noResize="1" noEditPoints="1" noAdjustHandles="1" noChangeArrowheads="1" noChangeShapeType="1" noTextEdit="1"/>
              </p:cNvSpPr>
              <p:nvPr>
                <p:ph idx="1"/>
              </p:nvPr>
            </p:nvSpPr>
            <p:spPr>
              <a:blipFill>
                <a:blip r:embed="rId2"/>
                <a:stretch>
                  <a:fillRect l="-1043" t="-238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30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F3188-0FF7-4C9C-A1CA-5A4A9D25DD06}"/>
                  </a:ext>
                </a:extLst>
              </p:cNvPr>
              <p:cNvSpPr>
                <a:spLocks noGrp="1"/>
              </p:cNvSpPr>
              <p:nvPr>
                <p:ph type="title"/>
              </p:nvPr>
            </p:nvSpPr>
            <p:spPr/>
            <p:txBody>
              <a:bodyPr/>
              <a:lstStyle/>
              <a:p>
                <a:r>
                  <a:rPr lang="en-US" altLang="zh-CN" dirty="0"/>
                  <a:t>2.21</a:t>
                </a:r>
                <a:r>
                  <a:rPr lang="zh-CN" altLang="en-US" dirty="0"/>
                  <a:t>例题</a:t>
                </a:r>
                <a:r>
                  <a:rPr lang="en-US" altLang="zh-CN" dirty="0"/>
                  <a:t>1:</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_1850</m:t>
                    </m:r>
                  </m:oMath>
                </a14:m>
                <a:endParaRPr lang="zh-CN" altLang="en-US" dirty="0"/>
              </a:p>
            </p:txBody>
          </p:sp>
        </mc:Choice>
        <mc:Fallback xmlns="">
          <p:sp>
            <p:nvSpPr>
              <p:cNvPr id="2" name="标题 1">
                <a:extLst>
                  <a:ext uri="{FF2B5EF4-FFF2-40B4-BE49-F238E27FC236}">
                    <a16:creationId xmlns:a16="http://schemas.microsoft.com/office/drawing/2014/main" id="{B52F3188-0FF7-4C9C-A1CA-5A4A9D25DD0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4D2E7D-5311-459E-B671-7E309B02ECDF}"/>
                  </a:ext>
                </a:extLst>
              </p:cNvPr>
              <p:cNvSpPr>
                <a:spLocks noGrp="1"/>
              </p:cNvSpPr>
              <p:nvPr>
                <p:ph idx="1"/>
              </p:nvPr>
            </p:nvSpPr>
            <p:spPr/>
            <p:txBody>
              <a:bodyPr/>
              <a:lstStyle/>
              <a:p>
                <a:r>
                  <a:rPr lang="zh-CN" altLang="en-US" dirty="0"/>
                  <a:t>题意</a:t>
                </a:r>
                <a:r>
                  <a:rPr lang="en-US" altLang="zh-CN" dirty="0"/>
                  <a:t>: </a:t>
                </a:r>
                <a:r>
                  <a:rPr lang="zh-CN" altLang="en-US" dirty="0"/>
                  <a:t>假设有</a:t>
                </a:r>
                <a14:m>
                  <m:oMath xmlns:m="http://schemas.openxmlformats.org/officeDocument/2006/math">
                    <m:r>
                      <a:rPr lang="en-US" altLang="zh-CN" i="1" dirty="0">
                        <a:latin typeface="Cambria Math" panose="02040503050406030204" pitchFamily="18" charset="0"/>
                      </a:rPr>
                      <m:t>𝑛</m:t>
                    </m:r>
                  </m:oMath>
                </a14:m>
                <a:r>
                  <a:rPr lang="zh-CN" altLang="en-US" dirty="0"/>
                  <a:t>堆石子，每堆石子分别有</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 </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oMath>
                </a14:m>
                <a:r>
                  <a:rPr lang="zh-CN" altLang="en-US" dirty="0"/>
                  <a:t>个</a:t>
                </a:r>
                <a:r>
                  <a:rPr lang="en-US" altLang="zh-CN" dirty="0"/>
                  <a:t>, </a:t>
                </a:r>
                <a:r>
                  <a:rPr lang="zh-CN" altLang="en-US" dirty="0"/>
                  <a:t>每次可以选择任意一堆且至少取</a:t>
                </a:r>
                <a14:m>
                  <m:oMath xmlns:m="http://schemas.openxmlformats.org/officeDocument/2006/math">
                    <m:r>
                      <a:rPr lang="en-US" altLang="zh-CN" i="1" dirty="0">
                        <a:latin typeface="Cambria Math" panose="02040503050406030204" pitchFamily="18" charset="0"/>
                      </a:rPr>
                      <m:t>1</m:t>
                    </m:r>
                    <m:r>
                      <a:rPr lang="zh-CN" altLang="en-US" i="1" dirty="0">
                        <a:latin typeface="Cambria Math" panose="02040503050406030204" pitchFamily="18" charset="0"/>
                      </a:rPr>
                      <m:t>枚</m:t>
                    </m:r>
                  </m:oMath>
                </a14:m>
                <a:r>
                  <a:rPr lang="zh-CN" altLang="en-US" dirty="0"/>
                  <a:t>石子，甲乙两个玩家轮流取石子，最后把石子取完的人获胜，保证甲乙每一步的决策都是最优的</a:t>
                </a:r>
                <a:r>
                  <a:rPr lang="en-US" altLang="zh-CN" dirty="0"/>
                  <a:t>, </a:t>
                </a:r>
                <a:r>
                  <a:rPr lang="zh-CN" altLang="en-US" dirty="0"/>
                  <a:t>甲为先手操作</a:t>
                </a:r>
                <a:r>
                  <a:rPr lang="en-US" altLang="zh-CN" dirty="0"/>
                  <a:t>, </a:t>
                </a:r>
                <a:r>
                  <a:rPr lang="zh-CN" altLang="en-US" dirty="0"/>
                  <a:t>若甲必败则输出</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否则输出甲如果想赢</a:t>
                </a:r>
                <a:r>
                  <a:rPr lang="en-US" altLang="zh-CN" dirty="0"/>
                  <a:t>, </a:t>
                </a:r>
                <a:r>
                  <a:rPr lang="zh-CN" altLang="en-US" dirty="0"/>
                  <a:t>第一步有几种选择？</a:t>
                </a:r>
                <a:endParaRPr lang="en-US" altLang="zh-CN" dirty="0"/>
              </a:p>
            </p:txBody>
          </p:sp>
        </mc:Choice>
        <mc:Fallback xmlns="">
          <p:sp>
            <p:nvSpPr>
              <p:cNvPr id="3" name="内容占位符 2">
                <a:extLst>
                  <a:ext uri="{FF2B5EF4-FFF2-40B4-BE49-F238E27FC236}">
                    <a16:creationId xmlns:a16="http://schemas.microsoft.com/office/drawing/2014/main" id="{954D2E7D-5311-459E-B671-7E309B02ECDF}"/>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05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80A2D-3741-44A6-BC4D-569B118A0FD4}"/>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E9D886-63EC-49D5-A536-947DB3939D7A}"/>
                  </a:ext>
                </a:extLst>
              </p:cNvPr>
              <p:cNvSpPr>
                <a:spLocks noGrp="1"/>
              </p:cNvSpPr>
              <p:nvPr>
                <p:ph idx="1"/>
              </p:nvPr>
            </p:nvSpPr>
            <p:spPr/>
            <p:txBody>
              <a:bodyPr/>
              <a:lstStyle/>
              <a:p>
                <a:r>
                  <a:rPr lang="zh-CN" altLang="en-US" dirty="0"/>
                  <a:t>跟</a:t>
                </a:r>
                <a14:m>
                  <m:oMath xmlns:m="http://schemas.openxmlformats.org/officeDocument/2006/math">
                    <m:r>
                      <a:rPr lang="en-US" altLang="zh-CN" i="1" dirty="0" smtClean="0">
                        <a:latin typeface="Cambria Math" panose="02040503050406030204" pitchFamily="18" charset="0"/>
                      </a:rPr>
                      <m:t>𝑁𝑖𝑚</m:t>
                    </m:r>
                  </m:oMath>
                </a14:m>
                <a:r>
                  <a:rPr lang="zh-CN" altLang="en-US" dirty="0"/>
                  <a:t>游戏证明一样</a:t>
                </a:r>
                <a:r>
                  <a:rPr lang="en-US" altLang="zh-CN" dirty="0"/>
                  <a:t>, </a:t>
                </a:r>
                <a:r>
                  <a:rPr lang="zh-CN" altLang="en-US" dirty="0"/>
                  <a:t>若</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en-US" altLang="zh-CN" dirty="0"/>
                  <a:t>,</a:t>
                </a:r>
                <a:r>
                  <a:rPr lang="zh-CN" altLang="en-US" dirty="0"/>
                  <a:t> 那么先手可以找出一个数</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𝑖</m:t>
                        </m:r>
                      </m:sub>
                    </m:sSub>
                  </m:oMath>
                </a14:m>
                <a:r>
                  <a:rPr lang="zh-CN" altLang="en-US" dirty="0"/>
                  <a:t>使</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b="0" i="0" smtClean="0">
                        <a:latin typeface="Cambria Math" panose="02040503050406030204" pitchFamily="18" charset="0"/>
                      </a:rPr>
                      <m:t>^</m:t>
                    </m:r>
                    <m:r>
                      <m:rPr>
                        <m:sty m:val="p"/>
                      </m:rPr>
                      <a:rPr lang="en-US" altLang="zh-CN" i="1" smtClean="0">
                        <a:latin typeface="Cambria Math" panose="02040503050406030204" pitchFamily="18" charset="0"/>
                      </a:rPr>
                      <m:t>res</m:t>
                    </m:r>
                  </m:oMath>
                </a14:m>
                <a:r>
                  <a:rPr lang="en-US" altLang="zh-CN" dirty="0"/>
                  <a:t>&lt;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oMath>
                </a14:m>
                <a:r>
                  <a:rPr lang="en-US" altLang="zh-CN" dirty="0"/>
                  <a:t>, </a:t>
                </a:r>
                <a:r>
                  <a:rPr lang="zh-CN" altLang="en-US" dirty="0"/>
                  <a:t>就可以像证明中的操作一样让后手面对</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 0</m:t>
                    </m:r>
                  </m:oMath>
                </a14:m>
                <a:r>
                  <a:rPr lang="zh-CN" altLang="en-US" dirty="0"/>
                  <a:t>的情况。</a:t>
                </a:r>
                <a:endParaRPr lang="en-US" altLang="zh-CN" dirty="0"/>
              </a:p>
              <a:p>
                <a:r>
                  <a:rPr lang="zh-CN" altLang="en-US" dirty="0"/>
                  <a:t>所以我们只需要求出</a:t>
                </a:r>
                <a14:m>
                  <m:oMath xmlns:m="http://schemas.openxmlformats.org/officeDocument/2006/math">
                    <m:r>
                      <a:rPr lang="en-US" altLang="zh-CN" i="1" dirty="0" smtClean="0">
                        <a:latin typeface="Cambria Math" panose="02040503050406030204" pitchFamily="18" charset="0"/>
                      </a:rPr>
                      <m:t>𝑟𝑒𝑠</m:t>
                    </m:r>
                  </m:oMath>
                </a14:m>
                <a:r>
                  <a:rPr lang="zh-CN" altLang="en-US" dirty="0"/>
                  <a:t>后让</a:t>
                </a:r>
                <a14:m>
                  <m:oMath xmlns:m="http://schemas.openxmlformats.org/officeDocument/2006/math">
                    <m:r>
                      <a:rPr lang="en-US" altLang="zh-CN" i="1" dirty="0" smtClean="0">
                        <a:latin typeface="Cambria Math" panose="02040503050406030204" pitchFamily="18" charset="0"/>
                      </a:rPr>
                      <m:t>𝑟𝑒𝑠</m:t>
                    </m:r>
                  </m:oMath>
                </a14:m>
                <a:r>
                  <a:rPr lang="zh-CN" altLang="en-US" dirty="0"/>
                  <a:t>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oMath>
                </a14:m>
                <a:r>
                  <a:rPr lang="zh-CN" altLang="en-US" dirty="0"/>
                  <a:t>异或后看看有没有变小。若</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i="1">
                        <a:latin typeface="Cambria Math" panose="02040503050406030204" pitchFamily="18" charset="0"/>
                      </a:rPr>
                      <m:t>res</m:t>
                    </m:r>
                  </m:oMath>
                </a14:m>
                <a:r>
                  <a:rPr lang="en-US" altLang="zh-CN" dirty="0"/>
                  <a:t>&lt;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en-US" altLang="zh-CN" b="0" i="0" smtClean="0">
                        <a:latin typeface="Cambria Math" panose="02040503050406030204" pitchFamily="18" charset="0"/>
                      </a:rPr>
                      <m:t>, </m:t>
                    </m:r>
                    <m:r>
                      <a:rPr lang="zh-CN" altLang="en-US" i="1">
                        <a:latin typeface="Cambria Math" panose="02040503050406030204" pitchFamily="18" charset="0"/>
                      </a:rPr>
                      <m:t>则</m:t>
                    </m:r>
                    <m:r>
                      <m:rPr>
                        <m:sty m:val="p"/>
                      </m:rPr>
                      <a:rPr lang="en-US" altLang="zh-CN" i="1" smtClean="0">
                        <a:latin typeface="Cambria Math" panose="02040503050406030204" pitchFamily="18" charset="0"/>
                      </a:rPr>
                      <m:t>ans</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84E9D886-63EC-49D5-A536-947DB3939D7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463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3ABF5D9-E3E4-4BD6-89C1-B88C45A7396D}"/>
                  </a:ext>
                </a:extLst>
              </p:cNvPr>
              <p:cNvSpPr>
                <a:spLocks noGrp="1"/>
              </p:cNvSpPr>
              <p:nvPr>
                <p:ph type="title"/>
              </p:nvPr>
            </p:nvSpPr>
            <p:spPr>
              <a:xfrm>
                <a:off x="838200" y="374552"/>
                <a:ext cx="10515600" cy="1325563"/>
              </a:xfrm>
            </p:spPr>
            <p:txBody>
              <a:bodyPr/>
              <a:lstStyle/>
              <a:p>
                <a:r>
                  <a:rPr lang="en-US" altLang="zh-CN" dirty="0"/>
                  <a:t>2.22</a:t>
                </a:r>
                <a:r>
                  <a:rPr lang="zh-CN" altLang="en-US" dirty="0"/>
                  <a:t>例题</a:t>
                </a:r>
                <a:r>
                  <a:rPr lang="en-US" altLang="zh-CN" dirty="0"/>
                  <a:t>2:</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_1730</m:t>
                    </m:r>
                  </m:oMath>
                </a14:m>
                <a:endParaRPr lang="zh-CN" altLang="en-US" dirty="0"/>
              </a:p>
            </p:txBody>
          </p:sp>
        </mc:Choice>
        <mc:Fallback xmlns="">
          <p:sp>
            <p:nvSpPr>
              <p:cNvPr id="2" name="标题 1">
                <a:extLst>
                  <a:ext uri="{FF2B5EF4-FFF2-40B4-BE49-F238E27FC236}">
                    <a16:creationId xmlns:a16="http://schemas.microsoft.com/office/drawing/2014/main" id="{73ABF5D9-E3E4-4BD6-89C1-B88C45A7396D}"/>
                  </a:ext>
                </a:extLst>
              </p:cNvPr>
              <p:cNvSpPr>
                <a:spLocks noGrp="1" noRot="1" noChangeAspect="1" noMove="1" noResize="1" noEditPoints="1" noAdjustHandles="1" noChangeArrowheads="1" noChangeShapeType="1" noTextEdit="1"/>
              </p:cNvSpPr>
              <p:nvPr>
                <p:ph type="title"/>
              </p:nvPr>
            </p:nvSpPr>
            <p:spPr>
              <a:xfrm>
                <a:off x="838200" y="374552"/>
                <a:ext cx="10515600" cy="1325563"/>
              </a:xfrm>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696DFE-8139-43DA-BC05-A69568535499}"/>
                  </a:ext>
                </a:extLst>
              </p:cNvPr>
              <p:cNvSpPr>
                <a:spLocks noGrp="1"/>
              </p:cNvSpPr>
              <p:nvPr>
                <p:ph idx="1"/>
              </p:nvPr>
            </p:nvSpPr>
            <p:spPr/>
            <p:txBody>
              <a:bodyPr/>
              <a:lstStyle/>
              <a:p>
                <a:r>
                  <a:rPr lang="zh-CN" altLang="en-US" dirty="0"/>
                  <a:t>题意</a:t>
                </a:r>
                <a:r>
                  <a:rPr lang="en-US" altLang="zh-CN" dirty="0"/>
                  <a:t>:</a:t>
                </a:r>
                <a:r>
                  <a:rPr lang="zh-CN" altLang="en-US" dirty="0"/>
                  <a:t>如图所示，游戏在一个</a:t>
                </a:r>
                <a14:m>
                  <m:oMath xmlns:m="http://schemas.openxmlformats.org/officeDocument/2006/math">
                    <m:r>
                      <a:rPr lang="en-US" altLang="zh-CN" i="1" dirty="0" smtClean="0">
                        <a:latin typeface="Cambria Math" panose="02040503050406030204" pitchFamily="18" charset="0"/>
                      </a:rPr>
                      <m:t>𝑛</m:t>
                    </m:r>
                  </m:oMath>
                </a14:m>
                <a:r>
                  <a:rPr lang="zh-CN" altLang="en-US" dirty="0"/>
                  <a:t>行</a:t>
                </a:r>
                <a14:m>
                  <m:oMath xmlns:m="http://schemas.openxmlformats.org/officeDocument/2006/math">
                    <m:r>
                      <a:rPr lang="en-US" altLang="zh-CN" i="1" dirty="0" smtClean="0">
                        <a:latin typeface="Cambria Math" panose="02040503050406030204" pitchFamily="18" charset="0"/>
                      </a:rPr>
                      <m:t>𝑚</m:t>
                    </m:r>
                  </m:oMath>
                </a14:m>
                <a:r>
                  <a:rPr lang="zh-CN" altLang="en-US" dirty="0"/>
                  <a:t>列</a:t>
                </a:r>
                <a14:m>
                  <m:oMath xmlns:m="http://schemas.openxmlformats.org/officeDocument/2006/math">
                    <m:r>
                      <a:rPr lang="en-US" altLang="zh-CN" i="1" dirty="0" smtClean="0">
                        <a:latin typeface="Cambria Math" panose="02040503050406030204" pitchFamily="18" charset="0"/>
                      </a:rPr>
                      <m:t>(1 </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 ≤ 1000</m:t>
                    </m:r>
                  </m:oMath>
                </a14:m>
                <a:endParaRPr lang="en-US" altLang="zh-CN" dirty="0"/>
              </a:p>
              <a:p>
                <a:r>
                  <a:rPr lang="zh-CN" altLang="en-US" dirty="0"/>
                  <a:t>且</a:t>
                </a:r>
                <a14:m>
                  <m:oMath xmlns:m="http://schemas.openxmlformats.org/officeDocument/2006/math">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 100) </m:t>
                    </m:r>
                  </m:oMath>
                </a14:m>
                <a:r>
                  <a:rPr lang="zh-CN" altLang="en-US" dirty="0"/>
                  <a:t>的棋盘上进行</a:t>
                </a:r>
                <a:r>
                  <a:rPr lang="en-US" altLang="zh-CN" dirty="0"/>
                  <a:t>, </a:t>
                </a:r>
                <a:r>
                  <a:rPr lang="zh-CN" altLang="en-US" dirty="0"/>
                  <a:t>每行有一个黑子</a:t>
                </a:r>
                <a:endParaRPr lang="en-US" altLang="zh-CN" dirty="0"/>
              </a:p>
              <a:p>
                <a:r>
                  <a:rPr lang="en-US" altLang="zh-CN" dirty="0"/>
                  <a:t>(</a:t>
                </a:r>
                <a:r>
                  <a:rPr lang="zh-CN" altLang="en-US" dirty="0"/>
                  <a:t>黑方</a:t>
                </a:r>
                <a:r>
                  <a:rPr lang="en-US" altLang="zh-CN" dirty="0"/>
                  <a:t>)</a:t>
                </a:r>
                <a:r>
                  <a:rPr lang="zh-CN" altLang="en-US" dirty="0"/>
                  <a:t>和一个白子</a:t>
                </a:r>
                <a:r>
                  <a:rPr lang="en-US" altLang="zh-CN" dirty="0"/>
                  <a:t>(</a:t>
                </a:r>
                <a:r>
                  <a:rPr lang="zh-CN" altLang="en-US" dirty="0"/>
                  <a:t>白方</a:t>
                </a:r>
                <a:r>
                  <a:rPr lang="en-US" altLang="zh-CN" dirty="0"/>
                  <a:t>)</a:t>
                </a:r>
                <a:r>
                  <a:rPr lang="zh-CN" altLang="en-US" dirty="0"/>
                  <a:t>。执黑的一方先行，每次玩家</a:t>
                </a:r>
                <a:endParaRPr lang="en-US" altLang="zh-CN" dirty="0"/>
              </a:p>
              <a:p>
                <a:r>
                  <a:rPr lang="zh-CN" altLang="en-US" dirty="0"/>
                  <a:t>可以移动己方的任何一枚棋子到同一行的任何一个空</a:t>
                </a:r>
                <a:endParaRPr lang="en-US" altLang="zh-CN" dirty="0"/>
              </a:p>
              <a:p>
                <a:r>
                  <a:rPr lang="zh-CN" altLang="en-US" dirty="0"/>
                  <a:t>格上</a:t>
                </a:r>
                <a:r>
                  <a:rPr lang="en-US" altLang="zh-CN" dirty="0"/>
                  <a:t>, </a:t>
                </a:r>
                <a:r>
                  <a:rPr lang="zh-CN" altLang="en-US" dirty="0"/>
                  <a:t>当然这过程中不许越过该行的敌方棋子。双方轮流移动，直到某一方无法行动为止，移动最后一步的玩家获胜。黑方总是先下。图</a:t>
                </a:r>
                <a:r>
                  <a:rPr lang="en-US" altLang="zh-CN" dirty="0"/>
                  <a:t>1</a:t>
                </a:r>
                <a:r>
                  <a:rPr lang="zh-CN" altLang="en-US" dirty="0"/>
                  <a:t>是某个初始局面，图二是黑方移动一个棋子后的局面（第一行的黑子左移两步）。 </a:t>
                </a:r>
              </a:p>
            </p:txBody>
          </p:sp>
        </mc:Choice>
        <mc:Fallback xmlns="">
          <p:sp>
            <p:nvSpPr>
              <p:cNvPr id="3" name="内容占位符 2">
                <a:extLst>
                  <a:ext uri="{FF2B5EF4-FFF2-40B4-BE49-F238E27FC236}">
                    <a16:creationId xmlns:a16="http://schemas.microsoft.com/office/drawing/2014/main" id="{1D696DFE-8139-43DA-BC05-A69568535499}"/>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C00608E-8AFF-44AC-A581-A151CFD47237}"/>
              </a:ext>
            </a:extLst>
          </p:cNvPr>
          <p:cNvPicPr>
            <a:picLocks noChangeAspect="1"/>
          </p:cNvPicPr>
          <p:nvPr/>
        </p:nvPicPr>
        <p:blipFill>
          <a:blip r:embed="rId4"/>
          <a:stretch>
            <a:fillRect/>
          </a:stretch>
        </p:blipFill>
        <p:spPr>
          <a:xfrm>
            <a:off x="9516861" y="681037"/>
            <a:ext cx="2266644" cy="2993681"/>
          </a:xfrm>
          <a:prstGeom prst="rect">
            <a:avLst/>
          </a:prstGeom>
        </p:spPr>
      </p:pic>
    </p:spTree>
    <p:extLst>
      <p:ext uri="{BB962C8B-B14F-4D97-AF65-F5344CB8AC3E}">
        <p14:creationId xmlns:p14="http://schemas.microsoft.com/office/powerpoint/2010/main" val="250601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26EE2-9AE4-49F0-9799-C45ED977F96C}"/>
              </a:ext>
            </a:extLst>
          </p:cNvPr>
          <p:cNvSpPr>
            <a:spLocks noGrp="1"/>
          </p:cNvSpPr>
          <p:nvPr>
            <p:ph type="title"/>
          </p:nvPr>
        </p:nvSpPr>
        <p:spPr/>
        <p:txBody>
          <a:bodyPr/>
          <a:lstStyle/>
          <a:p>
            <a:r>
              <a:rPr lang="zh-CN" altLang="en-US" dirty="0"/>
              <a:t>今天的内容有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20CEAF-E076-4B9E-A36A-C873BB791614}"/>
                  </a:ext>
                </a:extLst>
              </p:cNvPr>
              <p:cNvSpPr>
                <a:spLocks noGrp="1"/>
              </p:cNvSpPr>
              <p:nvPr>
                <p:ph idx="1"/>
              </p:nvPr>
            </p:nvSpPr>
            <p:spPr/>
            <p:txBody>
              <a:bodyPr/>
              <a:lstStyle/>
              <a:p>
                <a:r>
                  <a:rPr lang="en-US" altLang="zh-CN" dirty="0"/>
                  <a:t>1</a:t>
                </a:r>
                <a:r>
                  <a:rPr lang="zh-CN" altLang="en-US" dirty="0"/>
                  <a:t>：</a:t>
                </a:r>
                <a14:m>
                  <m:oMath xmlns:m="http://schemas.openxmlformats.org/officeDocument/2006/math">
                    <m:r>
                      <a:rPr lang="en-US" altLang="zh-CN" i="1" dirty="0" smtClean="0">
                        <a:latin typeface="Cambria Math" panose="02040503050406030204" pitchFamily="18" charset="0"/>
                      </a:rPr>
                      <m:t>𝐵𝑎𝑠h</m:t>
                    </m:r>
                  </m:oMath>
                </a14:m>
                <a:r>
                  <a:rPr lang="zh-CN" altLang="en-US" dirty="0"/>
                  <a:t>博弈</a:t>
                </a:r>
                <a:r>
                  <a:rPr lang="en-US" altLang="zh-CN" dirty="0"/>
                  <a:t>(</a:t>
                </a:r>
                <a:r>
                  <a:rPr lang="zh-CN" altLang="en-US" dirty="0"/>
                  <a:t>巴什博弈</a:t>
                </a:r>
                <a:r>
                  <a:rPr lang="en-US" altLang="zh-CN" dirty="0"/>
                  <a:t>)</a:t>
                </a:r>
              </a:p>
              <a:p>
                <a:r>
                  <a:rPr lang="en-US" altLang="zh-CN" dirty="0"/>
                  <a:t>2</a:t>
                </a:r>
                <a:r>
                  <a:rPr lang="zh-CN" altLang="en-US" dirty="0"/>
                  <a:t>：</a:t>
                </a:r>
                <a14:m>
                  <m:oMath xmlns:m="http://schemas.openxmlformats.org/officeDocument/2006/math">
                    <m:r>
                      <a:rPr lang="en-US" altLang="zh-CN" i="1" dirty="0" smtClean="0">
                        <a:latin typeface="Cambria Math" panose="02040503050406030204" pitchFamily="18" charset="0"/>
                      </a:rPr>
                      <m:t>𝑁𝑖𝑚</m:t>
                    </m:r>
                  </m:oMath>
                </a14:m>
                <a:r>
                  <a:rPr lang="zh-CN" altLang="en-US" dirty="0"/>
                  <a:t>博弈</a:t>
                </a:r>
                <a:r>
                  <a:rPr lang="en-US" altLang="zh-CN" dirty="0"/>
                  <a:t>(</a:t>
                </a:r>
                <a:r>
                  <a:rPr lang="zh-CN" altLang="en-US" dirty="0"/>
                  <a:t>尼姆博弈</a:t>
                </a:r>
                <a:r>
                  <a:rPr lang="en-US" altLang="zh-CN" dirty="0"/>
                  <a:t>)</a:t>
                </a:r>
              </a:p>
              <a:p>
                <a:r>
                  <a:rPr lang="en-US" altLang="zh-CN" dirty="0"/>
                  <a:t>3</a:t>
                </a:r>
                <a:r>
                  <a:rPr lang="zh-CN" altLang="en-US" dirty="0"/>
                  <a:t>：</a:t>
                </a:r>
                <a14:m>
                  <m:oMath xmlns:m="http://schemas.openxmlformats.org/officeDocument/2006/math">
                    <m:r>
                      <a:rPr lang="en-US" altLang="zh-CN" i="1" dirty="0" smtClean="0">
                        <a:latin typeface="Cambria Math" panose="02040503050406030204" pitchFamily="18" charset="0"/>
                      </a:rPr>
                      <m:t>𝑊𝑦𝑡h𝑜𝑓𝑓</m:t>
                    </m:r>
                  </m:oMath>
                </a14:m>
                <a:r>
                  <a:rPr lang="zh-CN" altLang="en-US" dirty="0"/>
                  <a:t>博弈</a:t>
                </a:r>
                <a:r>
                  <a:rPr lang="en-US" altLang="zh-CN" dirty="0"/>
                  <a:t>(</a:t>
                </a:r>
                <a:r>
                  <a:rPr lang="zh-CN" altLang="en-US" dirty="0"/>
                  <a:t>威佐夫博弈</a:t>
                </a:r>
                <a:r>
                  <a:rPr lang="en-US" altLang="zh-CN" dirty="0"/>
                  <a:t>)</a:t>
                </a:r>
              </a:p>
              <a:p>
                <a:r>
                  <a:rPr lang="en-US" altLang="zh-CN" dirty="0"/>
                  <a:t>4</a:t>
                </a:r>
                <a:r>
                  <a:rPr lang="zh-CN" altLang="en-US" dirty="0"/>
                  <a:t>：</a:t>
                </a:r>
                <a14:m>
                  <m:oMath xmlns:m="http://schemas.openxmlformats.org/officeDocument/2006/math">
                    <m:r>
                      <a:rPr lang="en-US" altLang="zh-CN" i="1" dirty="0" smtClean="0">
                        <a:latin typeface="Cambria Math" panose="02040503050406030204" pitchFamily="18" charset="0"/>
                      </a:rPr>
                      <m:t>𝐹𝑖𝑏𝑜𝑛𝑎𝑐𝑐𝑖</m:t>
                    </m:r>
                  </m:oMath>
                </a14:m>
                <a:r>
                  <a:rPr lang="zh-CN" altLang="en-US" dirty="0"/>
                  <a:t>博弈</a:t>
                </a:r>
                <a:r>
                  <a:rPr lang="en-US" altLang="zh-CN" dirty="0"/>
                  <a:t>(</a:t>
                </a:r>
                <a:r>
                  <a:rPr lang="zh-CN" altLang="en-US" dirty="0"/>
                  <a:t>斐波那契博弈</a:t>
                </a:r>
                <a:r>
                  <a:rPr lang="en-US" altLang="zh-CN" dirty="0"/>
                  <a:t>)</a:t>
                </a:r>
              </a:p>
              <a:p>
                <a:r>
                  <a:rPr lang="en-US" altLang="zh-CN" dirty="0"/>
                  <a:t>5</a:t>
                </a:r>
                <a:r>
                  <a:rPr lang="zh-CN" altLang="en-US" dirty="0"/>
                  <a:t>：</a:t>
                </a:r>
                <a14:m>
                  <m:oMath xmlns:m="http://schemas.openxmlformats.org/officeDocument/2006/math">
                    <m:r>
                      <a:rPr lang="en-US" altLang="zh-CN" i="1" dirty="0" smtClean="0">
                        <a:latin typeface="Cambria Math" panose="02040503050406030204" pitchFamily="18" charset="0"/>
                      </a:rPr>
                      <m:t>𝑆𝐺</m:t>
                    </m:r>
                  </m:oMath>
                </a14:m>
                <a:r>
                  <a:rPr lang="zh-CN" altLang="en-US" dirty="0"/>
                  <a:t>函数</a:t>
                </a:r>
              </a:p>
            </p:txBody>
          </p:sp>
        </mc:Choice>
        <mc:Fallback xmlns="">
          <p:sp>
            <p:nvSpPr>
              <p:cNvPr id="3" name="内容占位符 2">
                <a:extLst>
                  <a:ext uri="{FF2B5EF4-FFF2-40B4-BE49-F238E27FC236}">
                    <a16:creationId xmlns:a16="http://schemas.microsoft.com/office/drawing/2014/main" id="{8020CEAF-E076-4B9E-A36A-C873BB79161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115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1671F-77C7-4AE2-814B-609C8F8531C9}"/>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D61192FB-58A3-4C30-8754-BAEDA357F720}"/>
              </a:ext>
            </a:extLst>
          </p:cNvPr>
          <p:cNvSpPr>
            <a:spLocks noGrp="1"/>
          </p:cNvSpPr>
          <p:nvPr>
            <p:ph idx="1"/>
          </p:nvPr>
        </p:nvSpPr>
        <p:spPr/>
        <p:txBody>
          <a:bodyPr/>
          <a:lstStyle/>
          <a:p>
            <a:r>
              <a:rPr lang="zh-CN" altLang="en-US" dirty="0"/>
              <a:t>每行两个棋子中间的建个距离就是可以取的石子数量</a:t>
            </a:r>
            <a:r>
              <a:rPr lang="en-US" altLang="zh-CN" dirty="0"/>
              <a:t>, </a:t>
            </a:r>
            <a:r>
              <a:rPr lang="zh-CN" altLang="en-US" dirty="0"/>
              <a:t>所以该题转换为了最经典的</a:t>
            </a:r>
            <a:r>
              <a:rPr lang="en-US" altLang="zh-CN" dirty="0" err="1"/>
              <a:t>Nim</a:t>
            </a:r>
            <a:r>
              <a:rPr lang="zh-CN" altLang="en-US" dirty="0"/>
              <a:t>博弈问题。</a:t>
            </a:r>
          </a:p>
        </p:txBody>
      </p:sp>
    </p:spTree>
    <p:extLst>
      <p:ext uri="{BB962C8B-B14F-4D97-AF65-F5344CB8AC3E}">
        <p14:creationId xmlns:p14="http://schemas.microsoft.com/office/powerpoint/2010/main" val="144888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DCC7A8C-C35A-447D-AE65-BBC2F1F96EA0}"/>
                  </a:ext>
                </a:extLst>
              </p:cNvPr>
              <p:cNvSpPr>
                <a:spLocks noGrp="1"/>
              </p:cNvSpPr>
              <p:nvPr>
                <p:ph type="title"/>
              </p:nvPr>
            </p:nvSpPr>
            <p:spPr/>
            <p:txBody>
              <a:bodyPr/>
              <a:lstStyle/>
              <a:p>
                <a:r>
                  <a:rPr lang="en-US" altLang="zh-CN" dirty="0"/>
                  <a:t>2.4:</a:t>
                </a:r>
                <a:r>
                  <a:rPr lang="zh-CN" altLang="en-US" dirty="0"/>
                  <a:t> </a:t>
                </a:r>
                <a14:m>
                  <m:oMath xmlns:m="http://schemas.openxmlformats.org/officeDocument/2006/math">
                    <m:r>
                      <a:rPr lang="en-US" altLang="zh-CN" i="1" dirty="0" smtClean="0">
                        <a:latin typeface="Cambria Math" panose="02040503050406030204" pitchFamily="18" charset="0"/>
                      </a:rPr>
                      <m:t>𝑁𝑖𝑚</m:t>
                    </m:r>
                  </m:oMath>
                </a14:m>
                <a:r>
                  <a:rPr lang="zh-CN" altLang="en-US" dirty="0"/>
                  <a:t>博弈拓展</a:t>
                </a:r>
                <a:r>
                  <a:rPr lang="en-US" altLang="zh-CN" dirty="0"/>
                  <a:t>-</a:t>
                </a:r>
                <a:r>
                  <a:rPr lang="zh-CN" altLang="en-US" dirty="0"/>
                  <a:t>台阶</a:t>
                </a:r>
                <a14:m>
                  <m:oMath xmlns:m="http://schemas.openxmlformats.org/officeDocument/2006/math">
                    <m:r>
                      <a:rPr lang="en-US" altLang="zh-CN" i="1" dirty="0" smtClean="0">
                        <a:latin typeface="Cambria Math" panose="02040503050406030204" pitchFamily="18" charset="0"/>
                      </a:rPr>
                      <m:t>𝑁𝑖𝑚</m:t>
                    </m:r>
                  </m:oMath>
                </a14:m>
                <a:endParaRPr lang="zh-CN" altLang="en-US" dirty="0"/>
              </a:p>
            </p:txBody>
          </p:sp>
        </mc:Choice>
        <mc:Fallback xmlns="">
          <p:sp>
            <p:nvSpPr>
              <p:cNvPr id="2" name="标题 1">
                <a:extLst>
                  <a:ext uri="{FF2B5EF4-FFF2-40B4-BE49-F238E27FC236}">
                    <a16:creationId xmlns:a16="http://schemas.microsoft.com/office/drawing/2014/main" id="{4DCC7A8C-C35A-447D-AE65-BBC2F1F96EA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A35CCC-1D5D-4B18-A8CF-AA24086DF8B2}"/>
                  </a:ext>
                </a:extLst>
              </p:cNvPr>
              <p:cNvSpPr>
                <a:spLocks noGrp="1"/>
              </p:cNvSpPr>
              <p:nvPr>
                <p:ph idx="1"/>
              </p:nvPr>
            </p:nvSpPr>
            <p:spPr/>
            <p:txBody>
              <a:bodyPr/>
              <a:lstStyle/>
              <a:p>
                <a:r>
                  <a:rPr lang="zh-CN" altLang="en-US" dirty="0"/>
                  <a:t>问题描述</a:t>
                </a:r>
                <a:r>
                  <a:rPr lang="en-US" altLang="zh-CN" dirty="0"/>
                  <a:t>: </a:t>
                </a:r>
                <a:r>
                  <a:rPr lang="zh-CN" altLang="en-US" dirty="0"/>
                  <a:t>有一个</a:t>
                </a:r>
                <a14:m>
                  <m:oMath xmlns:m="http://schemas.openxmlformats.org/officeDocument/2006/math">
                    <m:r>
                      <a:rPr lang="en-US" altLang="zh-CN" i="1" dirty="0" smtClean="0">
                        <a:latin typeface="Cambria Math" panose="02040503050406030204" pitchFamily="18" charset="0"/>
                      </a:rPr>
                      <m:t>𝑛</m:t>
                    </m:r>
                  </m:oMath>
                </a14:m>
                <a:r>
                  <a:rPr lang="zh-CN" altLang="en-US" dirty="0"/>
                  <a:t>级台阶的楼梯</a:t>
                </a:r>
                <a:r>
                  <a:rPr lang="en-US" altLang="zh-CN" dirty="0"/>
                  <a:t>, </a:t>
                </a:r>
                <a:r>
                  <a:rPr lang="zh-CN" altLang="en-US" dirty="0"/>
                  <a:t>每级台阶上有若干个石子</a:t>
                </a:r>
                <a:r>
                  <a:rPr lang="en-US" altLang="zh-CN" dirty="0"/>
                  <a:t>, </a:t>
                </a:r>
                <a:r>
                  <a:rPr lang="zh-CN" altLang="en-US" dirty="0"/>
                  <a:t>其中第</a:t>
                </a:r>
                <a14:m>
                  <m:oMath xmlns:m="http://schemas.openxmlformats.org/officeDocument/2006/math">
                    <m:r>
                      <a:rPr lang="en-US" altLang="zh-CN" i="1" dirty="0" smtClean="0">
                        <a:latin typeface="Cambria Math" panose="02040503050406030204" pitchFamily="18" charset="0"/>
                      </a:rPr>
                      <m:t>𝑖</m:t>
                    </m:r>
                  </m:oMath>
                </a14:m>
                <a:r>
                  <a:rPr lang="zh-CN" altLang="en-US" dirty="0"/>
                  <a:t>级台阶上有</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oMath>
                </a14:m>
                <a:r>
                  <a:rPr lang="zh-CN" altLang="en-US" dirty="0"/>
                  <a:t>个石子</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i="1" dirty="0" smtClean="0">
                        <a:latin typeface="Cambria Math" panose="02040503050406030204" pitchFamily="18" charset="0"/>
                      </a:rPr>
                      <m:t>)</m:t>
                    </m:r>
                  </m:oMath>
                </a14:m>
                <a:r>
                  <a:rPr lang="en-US" altLang="zh-CN" dirty="0"/>
                  <a:t>.</a:t>
                </a:r>
              </a:p>
              <a:p>
                <a:r>
                  <a:rPr lang="zh-CN" altLang="en-US" dirty="0"/>
                  <a:t>两位玩家路轮流操作</a:t>
                </a:r>
                <a:r>
                  <a:rPr lang="en-US" altLang="zh-CN" dirty="0"/>
                  <a:t>, </a:t>
                </a:r>
                <a:r>
                  <a:rPr lang="zh-CN" altLang="en-US" dirty="0"/>
                  <a:t>每次操作可以从任意一级台阶上拿若干个石子放到下一级台阶上</a:t>
                </a:r>
                <a:r>
                  <a:rPr lang="en-US" altLang="zh-CN" dirty="0"/>
                  <a:t>(</a:t>
                </a:r>
                <a:r>
                  <a:rPr lang="zh-CN" altLang="en-US" dirty="0"/>
                  <a:t>不能不拿</a:t>
                </a:r>
                <a:r>
                  <a:rPr lang="en-US" altLang="zh-CN" dirty="0"/>
                  <a:t>)</a:t>
                </a:r>
                <a:r>
                  <a:rPr lang="zh-CN" altLang="en-US" dirty="0"/>
                  <a:t>。</a:t>
                </a:r>
                <a:endParaRPr lang="en-US" altLang="zh-CN" dirty="0"/>
              </a:p>
              <a:p>
                <a:r>
                  <a:rPr lang="zh-CN" altLang="en-US" dirty="0"/>
                  <a:t>已经拿到地面的石子不能再拿</a:t>
                </a:r>
                <a:r>
                  <a:rPr lang="en-US" altLang="zh-CN" dirty="0"/>
                  <a:t>, </a:t>
                </a:r>
                <a:r>
                  <a:rPr lang="zh-CN" altLang="en-US" dirty="0"/>
                  <a:t>最后无法进行操作的人视为失败。</a:t>
                </a:r>
                <a:endParaRPr lang="en-US" altLang="zh-CN" dirty="0"/>
              </a:p>
              <a:p>
                <a:r>
                  <a:rPr lang="zh-CN" altLang="en-US" dirty="0"/>
                  <a:t>问如果两人都采取最优策略</a:t>
                </a:r>
                <a:r>
                  <a:rPr lang="en-US" altLang="zh-CN" dirty="0"/>
                  <a:t>, </a:t>
                </a:r>
                <a:r>
                  <a:rPr lang="zh-CN" altLang="en-US" dirty="0"/>
                  <a:t>先手是否必胜。</a:t>
                </a:r>
              </a:p>
            </p:txBody>
          </p:sp>
        </mc:Choice>
        <mc:Fallback xmlns="">
          <p:sp>
            <p:nvSpPr>
              <p:cNvPr id="3" name="内容占位符 2">
                <a:extLst>
                  <a:ext uri="{FF2B5EF4-FFF2-40B4-BE49-F238E27FC236}">
                    <a16:creationId xmlns:a16="http://schemas.microsoft.com/office/drawing/2014/main" id="{BBA35CCC-1D5D-4B18-A8CF-AA24086DF8B2}"/>
                  </a:ext>
                </a:extLst>
              </p:cNvPr>
              <p:cNvSpPr>
                <a:spLocks noGrp="1" noRot="1" noChangeAspect="1" noMove="1" noResize="1" noEditPoints="1" noAdjustHandles="1" noChangeArrowheads="1" noChangeShapeType="1" noTextEdit="1"/>
              </p:cNvSpPr>
              <p:nvPr>
                <p:ph idx="1"/>
              </p:nvPr>
            </p:nvSpPr>
            <p:spPr>
              <a:blipFill>
                <a:blip r:embed="rId3"/>
                <a:stretch>
                  <a:fillRect l="-1043" t="-2381" r="-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6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FB0D4996-A643-4D17-8D42-DE50A493C972}"/>
                  </a:ext>
                </a:extLst>
              </p:cNvPr>
              <p:cNvSpPr>
                <a:spLocks noGrp="1"/>
              </p:cNvSpPr>
              <p:nvPr>
                <p:ph type="title"/>
              </p:nvPr>
            </p:nvSpPr>
            <p:spPr/>
            <p:txBody>
              <a:bodyPr/>
              <a:lstStyle/>
              <a:p>
                <a:r>
                  <a:rPr lang="en-US" altLang="zh-CN" dirty="0"/>
                  <a:t>2.4:</a:t>
                </a:r>
                <a:r>
                  <a:rPr lang="zh-CN" altLang="en-US" dirty="0"/>
                  <a:t> </a:t>
                </a:r>
                <a14:m>
                  <m:oMath xmlns:m="http://schemas.openxmlformats.org/officeDocument/2006/math">
                    <m:r>
                      <a:rPr lang="en-US" altLang="zh-CN" i="1" dirty="0" smtClean="0">
                        <a:latin typeface="Cambria Math" panose="02040503050406030204" pitchFamily="18" charset="0"/>
                      </a:rPr>
                      <m:t>𝑁𝑖𝑚</m:t>
                    </m:r>
                  </m:oMath>
                </a14:m>
                <a:r>
                  <a:rPr lang="zh-CN" altLang="en-US" dirty="0"/>
                  <a:t>博弈拓展</a:t>
                </a:r>
                <a:r>
                  <a:rPr lang="en-US" altLang="zh-CN" dirty="0"/>
                  <a:t>-</a:t>
                </a:r>
                <a:r>
                  <a:rPr lang="zh-CN" altLang="en-US" dirty="0"/>
                  <a:t>台阶</a:t>
                </a:r>
                <a14:m>
                  <m:oMath xmlns:m="http://schemas.openxmlformats.org/officeDocument/2006/math">
                    <m:r>
                      <a:rPr lang="en-US" altLang="zh-CN" i="1" dirty="0" smtClean="0">
                        <a:latin typeface="Cambria Math" panose="02040503050406030204" pitchFamily="18" charset="0"/>
                      </a:rPr>
                      <m:t>𝑁𝑖𝑚</m:t>
                    </m:r>
                  </m:oMath>
                </a14:m>
                <a:endParaRPr lang="zh-CN" altLang="en-US" dirty="0"/>
              </a:p>
            </p:txBody>
          </p:sp>
        </mc:Choice>
        <mc:Fallback xmlns="">
          <p:sp>
            <p:nvSpPr>
              <p:cNvPr id="2" name="标题 1">
                <a:extLst>
                  <a:ext uri="{FF2B5EF4-FFF2-40B4-BE49-F238E27FC236}">
                    <a16:creationId xmlns:a16="http://schemas.microsoft.com/office/drawing/2014/main" id="{FB0D4996-A643-4D17-8D42-DE50A493C97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C89B1F-646F-49A5-B5C9-C90DE5C96C31}"/>
                  </a:ext>
                </a:extLst>
              </p:cNvPr>
              <p:cNvSpPr>
                <a:spLocks noGrp="1"/>
              </p:cNvSpPr>
              <p:nvPr>
                <p:ph idx="1"/>
              </p:nvPr>
            </p:nvSpPr>
            <p:spPr/>
            <p:txBody>
              <a:bodyPr/>
              <a:lstStyle/>
              <a:p>
                <a:r>
                  <a:rPr lang="zh-CN" altLang="en-US" dirty="0"/>
                  <a:t>结论</a:t>
                </a:r>
                <a:r>
                  <a:rPr lang="en-US" altLang="zh-CN" dirty="0"/>
                  <a:t>: </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𝑟𝑒𝑠</m:t>
                        </m:r>
                        <m:r>
                          <a:rPr lang="en-US" altLang="zh-CN" i="1" dirty="0">
                            <a:latin typeface="Cambria Math" panose="02040503050406030204" pitchFamily="18" charset="0"/>
                          </a:rPr>
                          <m:t>= </m:t>
                        </m:r>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en-US" altLang="zh-CN" b="0" i="0" dirty="0" smtClean="0">
                            <a:latin typeface="Cambria Math" panose="02040503050406030204" pitchFamily="18" charset="0"/>
                          </a:rPr>
                          <m:t>3</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en-US" altLang="zh-CN" b="0" i="0" dirty="0" smtClean="0">
                            <a:latin typeface="Cambria Math" panose="02040503050406030204" pitchFamily="18" charset="0"/>
                          </a:rPr>
                          <m:t>5</m:t>
                        </m:r>
                      </m:sub>
                    </m:sSub>
                    <m:r>
                      <a:rPr lang="en-US" altLang="zh-CN" i="1">
                        <a:latin typeface="Cambria Math" panose="02040503050406030204" pitchFamily="18" charset="0"/>
                      </a:rPr>
                      <m:t>^</m:t>
                    </m:r>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r>
                      <a:rPr lang="en-US" altLang="zh-CN" i="1" dirty="0">
                        <a:latin typeface="Cambria Math" panose="02040503050406030204" pitchFamily="18" charset="0"/>
                      </a:rPr>
                      <m:t>=0</m:t>
                    </m:r>
                  </m:oMath>
                </a14:m>
                <a:r>
                  <a:rPr lang="en-US" altLang="zh-CN" dirty="0"/>
                  <a:t>(</a:t>
                </a:r>
                <a:r>
                  <a:rPr lang="zh-CN" altLang="en-US" dirty="0"/>
                  <a:t>当然这里的</a:t>
                </a:r>
                <a14:m>
                  <m:oMath xmlns:m="http://schemas.openxmlformats.org/officeDocument/2006/math">
                    <m:r>
                      <a:rPr lang="en-US" altLang="zh-CN" i="1" dirty="0" smtClean="0">
                        <a:latin typeface="Cambria Math" panose="02040503050406030204" pitchFamily="18" charset="0"/>
                      </a:rPr>
                      <m:t>𝑛</m:t>
                    </m:r>
                  </m:oMath>
                </a14:m>
                <a:r>
                  <a:rPr lang="zh-CN" altLang="en-US" dirty="0"/>
                  <a:t>是奇数</a:t>
                </a:r>
                <a:r>
                  <a:rPr lang="en-US" altLang="zh-CN" dirty="0"/>
                  <a:t>)</a:t>
                </a:r>
                <a:r>
                  <a:rPr lang="zh-CN" altLang="en-US" dirty="0"/>
                  <a:t>先手必败</a:t>
                </a:r>
                <a:r>
                  <a:rPr lang="en-US" altLang="zh-CN" dirty="0"/>
                  <a:t>, </a:t>
                </a:r>
                <a:r>
                  <a:rPr lang="zh-CN" altLang="en-US" dirty="0"/>
                  <a:t>反之先手必胜。</a:t>
                </a:r>
                <a:endParaRPr lang="en-US" altLang="zh-CN" dirty="0"/>
              </a:p>
              <a:p>
                <a:r>
                  <a:rPr lang="zh-CN" altLang="en-US" dirty="0"/>
                  <a:t>即我们统计所有奇数部分的异或。</a:t>
                </a:r>
                <a:endParaRPr lang="en-US" altLang="zh-CN" dirty="0"/>
              </a:p>
              <a:p>
                <a:r>
                  <a:rPr lang="zh-CN" altLang="en-US" dirty="0"/>
                  <a:t>接下来来看证明。</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DC89B1F-646F-49A5-B5C9-C90DE5C96C31}"/>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83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34A51-D048-4D49-9633-69331CDE5973}"/>
              </a:ext>
            </a:extLst>
          </p:cNvPr>
          <p:cNvSpPr>
            <a:spLocks noGrp="1"/>
          </p:cNvSpPr>
          <p:nvPr>
            <p:ph type="title"/>
          </p:nvPr>
        </p:nvSpPr>
        <p:spPr/>
        <p:txBody>
          <a:bodyPr/>
          <a:lstStyle/>
          <a:p>
            <a:r>
              <a:rPr lang="en-US" altLang="zh-CN" dirty="0"/>
              <a:t>2.5:</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6B6E76-19E7-48D3-A381-954AD3E35825}"/>
                  </a:ext>
                </a:extLst>
              </p:cNvPr>
              <p:cNvSpPr>
                <a:spLocks noGrp="1"/>
              </p:cNvSpPr>
              <p:nvPr>
                <p:ph idx="1"/>
              </p:nvPr>
            </p:nvSpPr>
            <p:spPr/>
            <p:txBody>
              <a:bodyPr>
                <a:normAutofit/>
              </a:bodyPr>
              <a:lstStyle/>
              <a:p>
                <a:r>
                  <a:rPr lang="en-US" altLang="zh-CN" dirty="0"/>
                  <a:t>1): </a:t>
                </a:r>
                <a:r>
                  <a:rPr lang="zh-CN" altLang="en-US" dirty="0"/>
                  <a:t>考虑极端情况</a:t>
                </a:r>
                <a:r>
                  <a:rPr lang="en-US" altLang="zh-CN" dirty="0"/>
                  <a:t>, </a:t>
                </a:r>
                <a:r>
                  <a:rPr lang="zh-CN" altLang="en-US" dirty="0"/>
                  <a:t>当</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dirty="0">
                            <a:latin typeface="Cambria Math" panose="02040503050406030204" pitchFamily="18" charset="0"/>
                          </a:rPr>
                          <m:t>1</m:t>
                        </m:r>
                      </m:sub>
                    </m:sSub>
                    <m:r>
                      <a:rPr lang="en-US" altLang="zh-CN" i="1" dirty="0">
                        <a:latin typeface="Cambria Math" panose="02040503050406030204" pitchFamily="18" charset="0"/>
                      </a:rPr>
                      <m:t>, </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en-US" altLang="zh-CN" b="0" i="0" dirty="0" smtClean="0">
                            <a:latin typeface="Cambria Math" panose="02040503050406030204" pitchFamily="18" charset="0"/>
                          </a:rPr>
                          <m:t>3</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oMath>
                </a14:m>
                <a:r>
                  <a:rPr lang="zh-CN" altLang="en-US" dirty="0"/>
                  <a:t>全为</a:t>
                </a:r>
                <a14:m>
                  <m:oMath xmlns:m="http://schemas.openxmlformats.org/officeDocument/2006/math">
                    <m:r>
                      <a:rPr lang="en-US" altLang="zh-CN" i="1" dirty="0">
                        <a:latin typeface="Cambria Math" panose="02040503050406030204" pitchFamily="18" charset="0"/>
                      </a:rPr>
                      <m:t>0</m:t>
                    </m:r>
                  </m:oMath>
                </a14:m>
                <a:r>
                  <a:rPr lang="zh-CN" altLang="en-US" dirty="0"/>
                  <a:t>时</a:t>
                </a:r>
                <a:r>
                  <a:rPr lang="en-US" altLang="zh-CN" dirty="0"/>
                  <a:t>, </a:t>
                </a:r>
                <a14:m>
                  <m:oMath xmlns:m="http://schemas.openxmlformats.org/officeDocument/2006/math">
                    <m:r>
                      <a:rPr lang="en-US" altLang="zh-CN" i="1" dirty="0">
                        <a:latin typeface="Cambria Math" panose="02040503050406030204" pitchFamily="18" charset="0"/>
                      </a:rPr>
                      <m:t>𝑟𝑒𝑠</m:t>
                    </m:r>
                    <m:r>
                      <a:rPr lang="en-US" altLang="zh-CN" i="1" dirty="0">
                        <a:latin typeface="Cambria Math" panose="02040503050406030204" pitchFamily="18" charset="0"/>
                      </a:rPr>
                      <m:t> = 0</m:t>
                    </m:r>
                  </m:oMath>
                </a14:m>
                <a:r>
                  <a:rPr lang="en-US" altLang="zh-CN" dirty="0"/>
                  <a:t>, </a:t>
                </a:r>
                <a:r>
                  <a:rPr lang="zh-CN" altLang="en-US" dirty="0"/>
                  <a:t>此时先手只能将偶数级台阶往下搬</a:t>
                </a:r>
                <a:r>
                  <a:rPr lang="en-US" altLang="zh-CN" dirty="0"/>
                  <a:t>, </a:t>
                </a:r>
                <a:r>
                  <a:rPr lang="zh-CN" altLang="en-US" dirty="0"/>
                  <a:t>后手只需要将先手从偶数级台阶上搬下来的石子全部搬到下一级偶数级台阶</a:t>
                </a:r>
                <a:r>
                  <a:rPr lang="en-US" altLang="zh-CN" dirty="0"/>
                  <a:t>, </a:t>
                </a:r>
                <a:r>
                  <a:rPr lang="zh-CN" altLang="en-US" dirty="0"/>
                  <a:t>先手必败。</a:t>
                </a:r>
                <a:endParaRPr lang="en-US" altLang="zh-CN" dirty="0"/>
              </a:p>
              <a:p>
                <a:r>
                  <a:rPr lang="en-US" altLang="zh-CN" dirty="0"/>
                  <a:t>2): </a:t>
                </a:r>
                <a:r>
                  <a:rPr lang="zh-CN" altLang="en-US" dirty="0"/>
                  <a:t>当</a:t>
                </a:r>
                <a14:m>
                  <m:oMath xmlns:m="http://schemas.openxmlformats.org/officeDocument/2006/math">
                    <m:r>
                      <a:rPr lang="en-US" altLang="zh-CN" i="1" dirty="0">
                        <a:latin typeface="Cambria Math" panose="02040503050406030204" pitchFamily="18" charset="0"/>
                      </a:rPr>
                      <m:t>𝑟𝑒𝑠</m:t>
                    </m:r>
                    <m:r>
                      <a:rPr lang="en-US" altLang="zh-CN" i="1" dirty="0">
                        <a:latin typeface="Cambria Math" panose="02040503050406030204" pitchFamily="18" charset="0"/>
                      </a:rPr>
                      <m:t> = </m:t>
                    </m:r>
                    <m:r>
                      <a:rPr lang="en-US" altLang="zh-CN" i="1" dirty="0">
                        <a:latin typeface="Cambria Math" panose="02040503050406030204" pitchFamily="18" charset="0"/>
                      </a:rPr>
                      <m:t>𝑥</m:t>
                    </m:r>
                    <m:r>
                      <a:rPr lang="en-US" altLang="zh-CN" i="1" dirty="0">
                        <a:latin typeface="Cambria Math" panose="02040503050406030204" pitchFamily="18" charset="0"/>
                      </a:rPr>
                      <m:t> ≠ 0</m:t>
                    </m:r>
                  </m:oMath>
                </a14:m>
                <a:r>
                  <a:rPr lang="zh-CN" altLang="en-US" dirty="0"/>
                  <a:t>时</a:t>
                </a:r>
                <a:r>
                  <a:rPr lang="en-US" altLang="zh-CN" dirty="0"/>
                  <a:t>, </a:t>
                </a:r>
                <a:r>
                  <a:rPr lang="zh-CN" altLang="en-US" dirty="0"/>
                  <a:t>通过经典</a:t>
                </a:r>
                <a14:m>
                  <m:oMath xmlns:m="http://schemas.openxmlformats.org/officeDocument/2006/math">
                    <m:r>
                      <a:rPr lang="en-US" altLang="zh-CN" i="1" dirty="0" smtClean="0">
                        <a:latin typeface="Cambria Math" panose="02040503050406030204" pitchFamily="18" charset="0"/>
                      </a:rPr>
                      <m:t>𝑁𝑖𝑚</m:t>
                    </m:r>
                  </m:oMath>
                </a14:m>
                <a:r>
                  <a:rPr lang="zh-CN" altLang="en-US" dirty="0"/>
                  <a:t>游戏的证明</a:t>
                </a:r>
                <a:r>
                  <a:rPr lang="en-US" altLang="zh-CN" dirty="0"/>
                  <a:t>, </a:t>
                </a:r>
                <a:r>
                  <a:rPr lang="zh-CN" altLang="en-US" dirty="0"/>
                  <a:t>我们知道一定有一种方法搬一定的石子到下一级让后手面对</a:t>
                </a:r>
                <a14:m>
                  <m:oMath xmlns:m="http://schemas.openxmlformats.org/officeDocument/2006/math">
                    <m:r>
                      <a:rPr lang="en-US" altLang="zh-CN" i="1" dirty="0" smtClean="0">
                        <a:latin typeface="Cambria Math" panose="02040503050406030204" pitchFamily="18" charset="0"/>
                      </a:rPr>
                      <m:t>𝑟𝑒𝑠</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oMath>
                </a14:m>
                <a:r>
                  <a:rPr lang="zh-CN" altLang="en-US" dirty="0"/>
                  <a:t>的局面。</a:t>
                </a:r>
                <a:endParaRPr lang="en-US" altLang="zh-CN" dirty="0"/>
              </a:p>
              <a:p>
                <a:r>
                  <a:rPr lang="en-US" altLang="zh-CN" dirty="0"/>
                  <a:t>3):</a:t>
                </a:r>
                <a:r>
                  <a:rPr lang="zh-CN" altLang="en-US" dirty="0"/>
                  <a:t>当</a:t>
                </a:r>
                <a14:m>
                  <m:oMath xmlns:m="http://schemas.openxmlformats.org/officeDocument/2006/math">
                    <m:r>
                      <a:rPr lang="en-US" altLang="zh-CN" i="1" dirty="0">
                        <a:latin typeface="Cambria Math" panose="02040503050406030204" pitchFamily="18" charset="0"/>
                      </a:rPr>
                      <m:t>𝑟𝑒𝑠</m:t>
                    </m:r>
                    <m:r>
                      <a:rPr lang="en-US" altLang="zh-CN" i="1" dirty="0">
                        <a:latin typeface="Cambria Math" panose="02040503050406030204" pitchFamily="18" charset="0"/>
                      </a:rPr>
                      <m:t> = </m:t>
                    </m:r>
                    <m:r>
                      <a:rPr lang="en-US" altLang="zh-CN" i="1" dirty="0">
                        <a:latin typeface="Cambria Math" panose="02040503050406030204" pitchFamily="18" charset="0"/>
                      </a:rPr>
                      <m:t>𝑥</m:t>
                    </m:r>
                    <m:r>
                      <a:rPr lang="en-US" altLang="zh-CN" i="1" dirty="0">
                        <a:latin typeface="Cambria Math" panose="02040503050406030204" pitchFamily="18" charset="0"/>
                      </a:rPr>
                      <m:t> = 0</m:t>
                    </m:r>
                    <m:r>
                      <a:rPr lang="zh-CN" altLang="en-US" i="1" dirty="0">
                        <a:latin typeface="Cambria Math" panose="02040503050406030204" pitchFamily="18" charset="0"/>
                      </a:rPr>
                      <m:t>且</m:t>
                    </m:r>
                    <m:r>
                      <a:rPr lang="en-US" altLang="zh-CN" i="1" dirty="0">
                        <a:latin typeface="Cambria Math" panose="02040503050406030204" pitchFamily="18" charset="0"/>
                      </a:rPr>
                      <m:t>𝑎</m:t>
                    </m:r>
                  </m:oMath>
                </a14:m>
                <a:r>
                  <a:rPr lang="zh-CN" altLang="en-US" dirty="0"/>
                  <a:t>不全为</a:t>
                </a:r>
                <a:r>
                  <a:rPr lang="en-US" altLang="zh-CN" dirty="0"/>
                  <a:t>0</a:t>
                </a:r>
                <a:r>
                  <a:rPr lang="zh-CN" altLang="en-US" dirty="0"/>
                  <a:t>时</a:t>
                </a:r>
                <a:r>
                  <a:rPr lang="en-US" altLang="zh-CN" dirty="0"/>
                  <a:t>, </a:t>
                </a:r>
                <a:r>
                  <a:rPr lang="zh-CN" altLang="en-US" dirty="0"/>
                  <a:t>我们无法通过任何操作让下一个状态的</a:t>
                </a:r>
                <a14:m>
                  <m:oMath xmlns:m="http://schemas.openxmlformats.org/officeDocument/2006/math">
                    <m:r>
                      <a:rPr lang="en-US" altLang="zh-CN" i="1" dirty="0">
                        <a:latin typeface="Cambria Math" panose="02040503050406030204" pitchFamily="18" charset="0"/>
                      </a:rPr>
                      <m:t>𝑟𝑒𝑠</m:t>
                    </m:r>
                  </m:oMath>
                </a14:m>
                <a:r>
                  <a:rPr lang="zh-CN" altLang="en-US" dirty="0"/>
                  <a:t>也为</a:t>
                </a:r>
                <a14:m>
                  <m:oMath xmlns:m="http://schemas.openxmlformats.org/officeDocument/2006/math">
                    <m:r>
                      <a:rPr lang="en-US" altLang="zh-CN" i="1" dirty="0">
                        <a:latin typeface="Cambria Math" panose="02040503050406030204" pitchFamily="18" charset="0"/>
                      </a:rPr>
                      <m:t>0</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6B6E76-19E7-48D3-A381-954AD3E35825}"/>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28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A119-F8F0-4843-A4C4-3D44F5A81919}"/>
              </a:ext>
            </a:extLst>
          </p:cNvPr>
          <p:cNvSpPr>
            <a:spLocks noGrp="1"/>
          </p:cNvSpPr>
          <p:nvPr>
            <p:ph type="title"/>
          </p:nvPr>
        </p:nvSpPr>
        <p:spPr/>
        <p:txBody>
          <a:bodyPr/>
          <a:lstStyle/>
          <a:p>
            <a:r>
              <a:rPr lang="en-US" altLang="zh-CN" dirty="0"/>
              <a:t>2.5:</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EAF246-7E5E-4249-8094-D564FE009D2C}"/>
                  </a:ext>
                </a:extLst>
              </p:cNvPr>
              <p:cNvSpPr>
                <a:spLocks noGrp="1"/>
              </p:cNvSpPr>
              <p:nvPr>
                <p:ph idx="1"/>
              </p:nvPr>
            </p:nvSpPr>
            <p:spPr/>
            <p:txBody>
              <a:bodyPr/>
              <a:lstStyle/>
              <a:p>
                <a:r>
                  <a:rPr lang="zh-CN" altLang="en-US" dirty="0"/>
                  <a:t>即对于</a:t>
                </a:r>
                <a14:m>
                  <m:oMath xmlns:m="http://schemas.openxmlformats.org/officeDocument/2006/math">
                    <m:r>
                      <a:rPr lang="en-US" altLang="zh-CN" i="1" dirty="0" smtClean="0">
                        <a:latin typeface="Cambria Math" panose="02040503050406030204" pitchFamily="18" charset="0"/>
                      </a:rPr>
                      <m:t>𝑟𝑒𝑠</m:t>
                    </m:r>
                  </m:oMath>
                </a14:m>
                <a:r>
                  <a:rPr lang="zh-CN" altLang="en-US" dirty="0"/>
                  <a:t>不为</a:t>
                </a:r>
                <a14:m>
                  <m:oMath xmlns:m="http://schemas.openxmlformats.org/officeDocument/2006/math">
                    <m:r>
                      <a:rPr lang="en-US" altLang="zh-CN" i="1" dirty="0" smtClean="0">
                        <a:latin typeface="Cambria Math" panose="02040503050406030204" pitchFamily="18" charset="0"/>
                      </a:rPr>
                      <m:t>0</m:t>
                    </m:r>
                  </m:oMath>
                </a14:m>
                <a:r>
                  <a:rPr lang="zh-CN" altLang="en-US" dirty="0"/>
                  <a:t>的情况</a:t>
                </a:r>
                <a:r>
                  <a:rPr lang="en-US" altLang="zh-CN" dirty="0"/>
                  <a:t>, </a:t>
                </a:r>
                <a:r>
                  <a:rPr lang="zh-CN" altLang="en-US" dirty="0"/>
                  <a:t>先手总能通过一定的操作让后手面对</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 </m:t>
                    </m:r>
                  </m:oMath>
                </a14:m>
                <a:r>
                  <a:rPr lang="zh-CN" altLang="en-US" dirty="0"/>
                  <a:t>为</a:t>
                </a:r>
                <a14:m>
                  <m:oMath xmlns:m="http://schemas.openxmlformats.org/officeDocument/2006/math">
                    <m:r>
                      <a:rPr lang="en-US" altLang="zh-CN" i="1" dirty="0" smtClean="0">
                        <a:latin typeface="Cambria Math" panose="02040503050406030204" pitchFamily="18" charset="0"/>
                      </a:rPr>
                      <m:t>0</m:t>
                    </m:r>
                  </m:oMath>
                </a14:m>
                <a:r>
                  <a:rPr lang="zh-CN" altLang="en-US" dirty="0"/>
                  <a:t>的情况</a:t>
                </a:r>
                <a:r>
                  <a:rPr lang="en-US" altLang="zh-CN" dirty="0"/>
                  <a:t>,</a:t>
                </a:r>
                <a:r>
                  <a:rPr lang="zh-CN" altLang="en-US" dirty="0"/>
                  <a:t>。</a:t>
                </a:r>
                <a:endParaRPr lang="en-US" altLang="zh-CN" dirty="0"/>
              </a:p>
              <a:p>
                <a:r>
                  <a:rPr lang="zh-CN" altLang="en-US" dirty="0"/>
                  <a:t>然而</a:t>
                </a:r>
                <a14:m>
                  <m:oMath xmlns:m="http://schemas.openxmlformats.org/officeDocument/2006/math">
                    <m:r>
                      <a:rPr lang="en-US" altLang="zh-CN" i="1" dirty="0" smtClean="0">
                        <a:latin typeface="Cambria Math" panose="02040503050406030204" pitchFamily="18" charset="0"/>
                      </a:rPr>
                      <m:t>𝑟𝑒𝑠</m:t>
                    </m:r>
                  </m:oMath>
                </a14:m>
                <a:r>
                  <a:rPr lang="zh-CN" altLang="en-US" dirty="0"/>
                  <a:t>为</a:t>
                </a:r>
                <a14:m>
                  <m:oMath xmlns:m="http://schemas.openxmlformats.org/officeDocument/2006/math">
                    <m:r>
                      <a:rPr lang="en-US" altLang="zh-CN" i="1" dirty="0" smtClean="0">
                        <a:latin typeface="Cambria Math" panose="02040503050406030204" pitchFamily="18" charset="0"/>
                      </a:rPr>
                      <m:t>0</m:t>
                    </m:r>
                  </m:oMath>
                </a14:m>
                <a:r>
                  <a:rPr lang="zh-CN" altLang="en-US" dirty="0"/>
                  <a:t>时</a:t>
                </a:r>
                <a:r>
                  <a:rPr lang="en-US" altLang="zh-CN" dirty="0"/>
                  <a:t>, </a:t>
                </a:r>
                <a:r>
                  <a:rPr lang="zh-CN" altLang="en-US" dirty="0"/>
                  <a:t>先手无论做什么操作都无法让后手面对</a:t>
                </a:r>
                <a14:m>
                  <m:oMath xmlns:m="http://schemas.openxmlformats.org/officeDocument/2006/math">
                    <m:r>
                      <a:rPr lang="en-US" altLang="zh-CN" i="1" dirty="0" smtClean="0">
                        <a:latin typeface="Cambria Math" panose="02040503050406030204" pitchFamily="18" charset="0"/>
                      </a:rPr>
                      <m:t>𝑟𝑒𝑠</m:t>
                    </m:r>
                  </m:oMath>
                </a14:m>
                <a:r>
                  <a:rPr lang="zh-CN" altLang="en-US" dirty="0"/>
                  <a:t>为</a:t>
                </a:r>
                <a14:m>
                  <m:oMath xmlns:m="http://schemas.openxmlformats.org/officeDocument/2006/math">
                    <m:r>
                      <a:rPr lang="en-US" altLang="zh-CN" i="1" dirty="0" smtClean="0">
                        <a:latin typeface="Cambria Math" panose="02040503050406030204" pitchFamily="18" charset="0"/>
                      </a:rPr>
                      <m:t>0</m:t>
                    </m:r>
                  </m:oMath>
                </a14:m>
                <a:r>
                  <a:rPr lang="zh-CN" altLang="en-US" dirty="0"/>
                  <a:t>的情况。</a:t>
                </a:r>
                <a:endParaRPr lang="en-US" altLang="zh-CN" dirty="0"/>
              </a:p>
              <a:p>
                <a:r>
                  <a:rPr lang="zh-CN" altLang="en-US" dirty="0"/>
                  <a:t>那么此刻我们就将题目转化为在奇数台阶上的经典</a:t>
                </a:r>
                <a:r>
                  <a:rPr lang="en-US" altLang="zh-CN" dirty="0" err="1"/>
                  <a:t>Nim</a:t>
                </a:r>
                <a:r>
                  <a:rPr lang="zh-CN" altLang="en-US" dirty="0"/>
                  <a:t>游戏。</a:t>
                </a:r>
                <a:endParaRPr lang="en-US" altLang="zh-CN" dirty="0"/>
              </a:p>
            </p:txBody>
          </p:sp>
        </mc:Choice>
        <mc:Fallback xmlns="">
          <p:sp>
            <p:nvSpPr>
              <p:cNvPr id="3" name="内容占位符 2">
                <a:extLst>
                  <a:ext uri="{FF2B5EF4-FFF2-40B4-BE49-F238E27FC236}">
                    <a16:creationId xmlns:a16="http://schemas.microsoft.com/office/drawing/2014/main" id="{04EAF246-7E5E-4249-8094-D564FE009D2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10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AF3A4-0300-4294-95DE-2A285CB9151E}"/>
              </a:ext>
            </a:extLst>
          </p:cNvPr>
          <p:cNvSpPr>
            <a:spLocks noGrp="1"/>
          </p:cNvSpPr>
          <p:nvPr>
            <p:ph type="title"/>
          </p:nvPr>
        </p:nvSpPr>
        <p:spPr/>
        <p:txBody>
          <a:bodyPr/>
          <a:lstStyle/>
          <a:p>
            <a:r>
              <a:rPr lang="en-US" altLang="zh-CN" dirty="0"/>
              <a:t>2.6</a:t>
            </a:r>
            <a:r>
              <a:rPr lang="zh-CN" altLang="en-US" dirty="0"/>
              <a:t>问题讨论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0F3307-6291-4CE9-80FF-669711BF6CCF}"/>
                  </a:ext>
                </a:extLst>
              </p:cNvPr>
              <p:cNvSpPr>
                <a:spLocks noGrp="1"/>
              </p:cNvSpPr>
              <p:nvPr>
                <p:ph idx="1"/>
              </p:nvPr>
            </p:nvSpPr>
            <p:spPr/>
            <p:txBody>
              <a:bodyPr>
                <a:normAutofit/>
              </a:bodyPr>
              <a:lstStyle/>
              <a:p>
                <a:r>
                  <a:rPr lang="zh-CN" altLang="en-US" dirty="0">
                    <a:solidFill>
                      <a:srgbClr val="FF0000"/>
                    </a:solidFill>
                  </a:rPr>
                  <a:t>为什么不用</a:t>
                </a:r>
                <a14:m>
                  <m:oMath xmlns:m="http://schemas.openxmlformats.org/officeDocument/2006/math">
                    <m:sSub>
                      <m:sSubPr>
                        <m:ctrlPr>
                          <a:rPr lang="zh-CN" altLang="en-US"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𝑟𝑒𝑠</m:t>
                        </m:r>
                        <m:r>
                          <a:rPr lang="en-US" altLang="zh-CN" i="1" dirty="0">
                            <a:solidFill>
                              <a:srgbClr val="FF0000"/>
                            </a:solidFill>
                            <a:latin typeface="Cambria Math" panose="02040503050406030204" pitchFamily="18" charset="0"/>
                          </a:rPr>
                          <m:t>= </m:t>
                        </m:r>
                        <m:r>
                          <a:rPr lang="zh-CN" altLang="en-US" i="1" dirty="0">
                            <a:solidFill>
                              <a:srgbClr val="FF0000"/>
                            </a:solidFill>
                            <a:latin typeface="Cambria Math" panose="02040503050406030204" pitchFamily="18" charset="0"/>
                          </a:rPr>
                          <m:t>𝑎</m:t>
                        </m:r>
                      </m:e>
                      <m:sub>
                        <m:r>
                          <a:rPr lang="en-US" altLang="zh-CN" b="0" i="0" dirty="0" smtClean="0">
                            <a:solidFill>
                              <a:srgbClr val="FF0000"/>
                            </a:solidFill>
                            <a:latin typeface="Cambria Math" panose="02040503050406030204" pitchFamily="18" charset="0"/>
                          </a:rPr>
                          <m:t>2</m:t>
                        </m:r>
                      </m:sub>
                    </m:sSub>
                    <m:r>
                      <a:rPr lang="en-US" altLang="zh-CN" i="1" dirty="0">
                        <a:solidFill>
                          <a:srgbClr val="FF0000"/>
                        </a:solidFill>
                        <a:latin typeface="Cambria Math" panose="02040503050406030204" pitchFamily="18" charset="0"/>
                      </a:rPr>
                      <m:t>^</m:t>
                    </m:r>
                    <m:sSub>
                      <m:sSubPr>
                        <m:ctrlPr>
                          <a:rPr lang="zh-CN" altLang="en-US" i="1" dirty="0">
                            <a:solidFill>
                              <a:srgbClr val="FF0000"/>
                            </a:solidFill>
                            <a:latin typeface="Cambria Math" panose="02040503050406030204" pitchFamily="18" charset="0"/>
                          </a:rPr>
                        </m:ctrlPr>
                      </m:sSubPr>
                      <m:e>
                        <m:r>
                          <a:rPr lang="zh-CN" altLang="en-US" i="1" dirty="0">
                            <a:solidFill>
                              <a:srgbClr val="FF0000"/>
                            </a:solidFill>
                            <a:latin typeface="Cambria Math" panose="02040503050406030204" pitchFamily="18" charset="0"/>
                          </a:rPr>
                          <m:t>𝑎</m:t>
                        </m:r>
                      </m:e>
                      <m:sub>
                        <m:r>
                          <a:rPr lang="en-US" altLang="zh-CN" b="0" i="0" dirty="0" smtClean="0">
                            <a:solidFill>
                              <a:srgbClr val="FF0000"/>
                            </a:solidFill>
                            <a:latin typeface="Cambria Math" panose="02040503050406030204" pitchFamily="18" charset="0"/>
                          </a:rPr>
                          <m:t>4</m:t>
                        </m:r>
                      </m:sub>
                    </m:sSub>
                    <m:r>
                      <a:rPr lang="en-US" altLang="zh-CN" i="1" dirty="0">
                        <a:solidFill>
                          <a:srgbClr val="FF0000"/>
                        </a:solidFill>
                        <a:latin typeface="Cambria Math" panose="02040503050406030204" pitchFamily="18" charset="0"/>
                      </a:rPr>
                      <m:t>^</m:t>
                    </m:r>
                    <m:sSub>
                      <m:sSubPr>
                        <m:ctrlPr>
                          <a:rPr lang="zh-CN" altLang="en-US" i="1" dirty="0">
                            <a:solidFill>
                              <a:srgbClr val="FF0000"/>
                            </a:solidFill>
                            <a:latin typeface="Cambria Math" panose="02040503050406030204" pitchFamily="18" charset="0"/>
                          </a:rPr>
                        </m:ctrlPr>
                      </m:sSubPr>
                      <m:e>
                        <m:r>
                          <a:rPr lang="zh-CN" altLang="en-US" i="1" dirty="0">
                            <a:solidFill>
                              <a:srgbClr val="FF0000"/>
                            </a:solidFill>
                            <a:latin typeface="Cambria Math" panose="02040503050406030204" pitchFamily="18" charset="0"/>
                          </a:rPr>
                          <m:t>𝑎</m:t>
                        </m:r>
                      </m:e>
                      <m:sub>
                        <m:r>
                          <a:rPr lang="en-US" altLang="zh-CN" b="0" i="1" dirty="0" smtClean="0">
                            <a:solidFill>
                              <a:srgbClr val="FF0000"/>
                            </a:solidFill>
                            <a:latin typeface="Cambria Math" panose="02040503050406030204" pitchFamily="18" charset="0"/>
                          </a:rPr>
                          <m:t>6</m:t>
                        </m:r>
                      </m:sub>
                    </m:sSub>
                    <m:r>
                      <a:rPr lang="en-US" altLang="zh-CN" i="1">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m:t>
                    </m:r>
                    <m:sSub>
                      <m:sSubPr>
                        <m:ctrlPr>
                          <a:rPr lang="zh-CN" altLang="en-US" i="1" dirty="0">
                            <a:solidFill>
                              <a:srgbClr val="FF0000"/>
                            </a:solidFill>
                            <a:latin typeface="Cambria Math" panose="02040503050406030204" pitchFamily="18" charset="0"/>
                          </a:rPr>
                        </m:ctrlPr>
                      </m:sSubPr>
                      <m:e>
                        <m:r>
                          <a:rPr lang="zh-CN" altLang="en-US" i="1" dirty="0">
                            <a:solidFill>
                              <a:srgbClr val="FF0000"/>
                            </a:solidFill>
                            <a:latin typeface="Cambria Math" panose="02040503050406030204" pitchFamily="18" charset="0"/>
                          </a:rPr>
                          <m:t>𝑎</m:t>
                        </m:r>
                      </m:e>
                      <m:sub>
                        <m:r>
                          <a:rPr lang="zh-CN" altLang="en-US" i="1" dirty="0">
                            <a:solidFill>
                              <a:srgbClr val="FF0000"/>
                            </a:solidFill>
                            <a:latin typeface="Cambria Math" panose="02040503050406030204" pitchFamily="18" charset="0"/>
                          </a:rPr>
                          <m:t>𝑛</m:t>
                        </m:r>
                      </m:sub>
                    </m:sSub>
                    <m:r>
                      <a:rPr lang="en-US" altLang="zh-CN" i="1" dirty="0">
                        <a:solidFill>
                          <a:srgbClr val="FF0000"/>
                        </a:solidFill>
                        <a:latin typeface="Cambria Math" panose="02040503050406030204" pitchFamily="18" charset="0"/>
                      </a:rPr>
                      <m:t>=</m:t>
                    </m:r>
                    <m:r>
                      <a:rPr lang="en-US" altLang="zh-CN" b="0" i="1" dirty="0" smtClean="0">
                        <a:solidFill>
                          <a:srgbClr val="FF0000"/>
                        </a:solidFill>
                        <a:latin typeface="Cambria Math" panose="02040503050406030204" pitchFamily="18" charset="0"/>
                      </a:rPr>
                      <m:t>0</m:t>
                    </m:r>
                    <m:r>
                      <a:rPr lang="en-US" altLang="zh-CN" b="0" i="0" dirty="0" smtClean="0">
                        <a:solidFill>
                          <a:srgbClr val="FF0000"/>
                        </a:solidFill>
                        <a:latin typeface="Cambria Math" panose="02040503050406030204" pitchFamily="18" charset="0"/>
                      </a:rPr>
                      <m:t>(</m:t>
                    </m:r>
                    <m:r>
                      <m:rPr>
                        <m:sty m:val="p"/>
                      </m:rPr>
                      <a:rPr lang="en-US" altLang="zh-CN" b="0" i="0" dirty="0" smtClean="0">
                        <a:solidFill>
                          <a:srgbClr val="FF0000"/>
                        </a:solidFill>
                        <a:latin typeface="Cambria Math" panose="02040503050406030204" pitchFamily="18" charset="0"/>
                      </a:rPr>
                      <m:t>n</m:t>
                    </m:r>
                    <m:r>
                      <a:rPr lang="zh-CN" altLang="en-US" i="1" dirty="0">
                        <a:solidFill>
                          <a:srgbClr val="FF0000"/>
                        </a:solidFill>
                        <a:latin typeface="Cambria Math" panose="02040503050406030204" pitchFamily="18" charset="0"/>
                      </a:rPr>
                      <m:t>为</m:t>
                    </m:r>
                    <m:r>
                      <a:rPr lang="zh-CN" altLang="en-US" i="1" dirty="0" smtClean="0">
                        <a:solidFill>
                          <a:srgbClr val="FF0000"/>
                        </a:solidFill>
                        <a:latin typeface="Cambria Math" panose="02040503050406030204" pitchFamily="18" charset="0"/>
                      </a:rPr>
                      <m:t>偶数</m:t>
                    </m:r>
                    <m:r>
                      <a:rPr lang="en-US" altLang="zh-CN" b="0" i="0" dirty="0" smtClean="0">
                        <a:solidFill>
                          <a:srgbClr val="FF0000"/>
                        </a:solidFill>
                        <a:latin typeface="Cambria Math" panose="02040503050406030204" pitchFamily="18" charset="0"/>
                      </a:rPr>
                      <m:t>)</m:t>
                    </m:r>
                  </m:oMath>
                </a14:m>
                <a:r>
                  <a:rPr lang="zh-CN" altLang="en-US" dirty="0">
                    <a:solidFill>
                      <a:srgbClr val="FF0000"/>
                    </a:solidFill>
                  </a:rPr>
                  <a:t>来判定胜负？</a:t>
                </a:r>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6F0F3307-6291-4CE9-80FF-669711BF6CCF}"/>
                  </a:ext>
                </a:extLst>
              </p:cNvPr>
              <p:cNvSpPr>
                <a:spLocks noGrp="1" noRot="1" noChangeAspect="1" noMove="1" noResize="1" noEditPoints="1" noAdjustHandles="1" noChangeArrowheads="1" noChangeShapeType="1" noTextEdit="1"/>
              </p:cNvSpPr>
              <p:nvPr>
                <p:ph idx="1"/>
              </p:nvPr>
            </p:nvSpPr>
            <p:spPr>
              <a:blipFill>
                <a:blip r:embed="rId2"/>
                <a:stretch>
                  <a:fillRect l="-1043" t="-238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397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CB24A488-5B6A-42AE-AB21-F34E4EF5A294}"/>
                  </a:ext>
                </a:extLst>
              </p:cNvPr>
              <p:cNvSpPr>
                <a:spLocks noGrp="1"/>
              </p:cNvSpPr>
              <p:nvPr>
                <p:ph type="title"/>
              </p:nvPr>
            </p:nvSpPr>
            <p:spPr/>
            <p:txBody>
              <a:bodyPr/>
              <a:lstStyle/>
              <a:p>
                <a:r>
                  <a:rPr lang="en-US" altLang="zh-CN" dirty="0"/>
                  <a:t>2.71</a:t>
                </a:r>
                <a:r>
                  <a:rPr lang="zh-CN" altLang="en-US" dirty="0"/>
                  <a:t>例题</a:t>
                </a:r>
                <a:r>
                  <a:rPr lang="en-US" altLang="zh-CN" dirty="0"/>
                  <a:t>1: </a:t>
                </a:r>
                <a14:m>
                  <m:oMath xmlns:m="http://schemas.openxmlformats.org/officeDocument/2006/math">
                    <m:r>
                      <a:rPr lang="en-US" altLang="zh-CN" i="1" dirty="0" smtClean="0">
                        <a:latin typeface="Cambria Math" panose="02040503050406030204" pitchFamily="18" charset="0"/>
                      </a:rPr>
                      <m:t>𝑝𝑜𝑗</m:t>
                    </m:r>
                    <m:r>
                      <a:rPr lang="en-US" altLang="zh-CN" i="1" dirty="0" smtClean="0">
                        <a:latin typeface="Cambria Math" panose="02040503050406030204" pitchFamily="18" charset="0"/>
                      </a:rPr>
                      <m:t>_1704</m:t>
                    </m:r>
                  </m:oMath>
                </a14:m>
                <a:endParaRPr lang="zh-CN" altLang="en-US" dirty="0"/>
              </a:p>
            </p:txBody>
          </p:sp>
        </mc:Choice>
        <mc:Fallback xmlns="">
          <p:sp>
            <p:nvSpPr>
              <p:cNvPr id="2" name="标题 1">
                <a:extLst>
                  <a:ext uri="{FF2B5EF4-FFF2-40B4-BE49-F238E27FC236}">
                    <a16:creationId xmlns:a16="http://schemas.microsoft.com/office/drawing/2014/main" id="{CB24A488-5B6A-42AE-AB21-F34E4EF5A29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1AAFDB7-4A2C-41F1-8605-719375CD76F8}"/>
              </a:ext>
            </a:extLst>
          </p:cNvPr>
          <p:cNvSpPr>
            <a:spLocks noGrp="1"/>
          </p:cNvSpPr>
          <p:nvPr>
            <p:ph idx="1"/>
          </p:nvPr>
        </p:nvSpPr>
        <p:spPr/>
        <p:txBody>
          <a:bodyPr/>
          <a:lstStyle/>
          <a:p>
            <a:r>
              <a:rPr lang="zh-CN" altLang="en-US" dirty="0"/>
              <a:t>数列上有</a:t>
            </a:r>
            <a:r>
              <a:rPr lang="en-US" altLang="zh-CN" dirty="0"/>
              <a:t>n</a:t>
            </a:r>
            <a:r>
              <a:rPr lang="zh-CN" altLang="en-US" dirty="0"/>
              <a:t>个棋子</a:t>
            </a:r>
            <a:r>
              <a:rPr lang="en-US" altLang="zh-CN" dirty="0"/>
              <a:t>, </a:t>
            </a:r>
            <a:r>
              <a:rPr lang="zh-CN" altLang="en-US" dirty="0"/>
              <a:t>甲乙两名玩家轮流移动棋子</a:t>
            </a:r>
            <a:r>
              <a:rPr lang="en-US" altLang="zh-CN" dirty="0"/>
              <a:t>, </a:t>
            </a:r>
            <a:r>
              <a:rPr lang="zh-CN" altLang="en-US" dirty="0"/>
              <a:t>每次玩家选择棋子时</a:t>
            </a:r>
            <a:r>
              <a:rPr lang="en-US" altLang="zh-CN" dirty="0"/>
              <a:t>, </a:t>
            </a:r>
            <a:r>
              <a:rPr lang="zh-CN" altLang="en-US" dirty="0"/>
              <a:t>都会将其向左移动</a:t>
            </a:r>
            <a:r>
              <a:rPr lang="en-US" altLang="zh-CN" dirty="0"/>
              <a:t>, </a:t>
            </a:r>
            <a:r>
              <a:rPr lang="zh-CN" altLang="en-US" dirty="0"/>
              <a:t>同时不能越过其他任何棋子或者左边界。</a:t>
            </a:r>
            <a:endParaRPr lang="en-US" altLang="zh-CN" dirty="0"/>
          </a:p>
          <a:p>
            <a:r>
              <a:rPr lang="zh-CN" altLang="en-US" dirty="0"/>
              <a:t>玩家可以自由选择棋子移动的步数，限制是棋子必须移动一步，一个网格中最多只能包含一个棋子。最终不能移动的玩家输掉比赛。</a:t>
            </a:r>
          </a:p>
        </p:txBody>
      </p:sp>
    </p:spTree>
    <p:extLst>
      <p:ext uri="{BB962C8B-B14F-4D97-AF65-F5344CB8AC3E}">
        <p14:creationId xmlns:p14="http://schemas.microsoft.com/office/powerpoint/2010/main" val="1642298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26485-3B72-49CF-A65B-31242CBC9F68}"/>
              </a:ext>
            </a:extLst>
          </p:cNvPr>
          <p:cNvSpPr>
            <a:spLocks noGrp="1"/>
          </p:cNvSpPr>
          <p:nvPr>
            <p:ph type="title"/>
          </p:nvPr>
        </p:nvSpPr>
        <p:spPr>
          <a:xfrm>
            <a:off x="838200" y="327418"/>
            <a:ext cx="10515600" cy="1325563"/>
          </a:xfrm>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756991-4A81-4E5E-815F-5E37B9E7E789}"/>
                  </a:ext>
                </a:extLst>
              </p:cNvPr>
              <p:cNvSpPr>
                <a:spLocks noGrp="1"/>
              </p:cNvSpPr>
              <p:nvPr>
                <p:ph idx="1"/>
              </p:nvPr>
            </p:nvSpPr>
            <p:spPr/>
            <p:txBody>
              <a:bodyPr>
                <a:normAutofit fontScale="92500"/>
              </a:bodyPr>
              <a:lstStyle/>
              <a:p>
                <a:r>
                  <a:rPr lang="zh-CN" altLang="en-US" dirty="0"/>
                  <a:t>跟</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_1730</m:t>
                    </m:r>
                  </m:oMath>
                </a14:m>
                <a:r>
                  <a:rPr lang="zh-CN" altLang="en-US" dirty="0"/>
                  <a:t>一样</a:t>
                </a:r>
                <a:r>
                  <a:rPr lang="en-US" altLang="zh-CN" dirty="0"/>
                  <a:t>, </a:t>
                </a:r>
                <a:r>
                  <a:rPr lang="zh-CN" altLang="en-US" dirty="0"/>
                  <a:t>我们可以将中间的间隔看成可以取的石子数量。</a:t>
                </a:r>
                <a:endParaRPr lang="en-US" altLang="zh-CN" dirty="0"/>
              </a:p>
              <a:p>
                <a:r>
                  <a:rPr lang="zh-CN" altLang="en-US" dirty="0"/>
                  <a:t>只是这里有些不同</a:t>
                </a:r>
                <a:r>
                  <a:rPr lang="en-US" altLang="zh-CN" dirty="0"/>
                  <a:t>, </a:t>
                </a:r>
                <a:r>
                  <a:rPr lang="zh-CN" altLang="en-US" dirty="0"/>
                  <a:t>每次我们向左移动一格。</a:t>
                </a:r>
                <a:endParaRPr lang="en-US" altLang="zh-CN" dirty="0"/>
              </a:p>
              <a:p>
                <a:r>
                  <a:rPr lang="zh-CN" altLang="en-US" dirty="0"/>
                  <a:t>左边的石子会减少右边的石子会增加。</a:t>
                </a:r>
                <a:endParaRPr lang="en-US" altLang="zh-CN" dirty="0"/>
              </a:p>
              <a:p>
                <a:r>
                  <a:rPr lang="zh-CN" altLang="en-US" dirty="0"/>
                  <a:t>即每次想左走一格</a:t>
                </a:r>
                <a:r>
                  <a:rPr lang="en-US" altLang="zh-CN" dirty="0"/>
                  <a:t>, </a:t>
                </a:r>
                <a:r>
                  <a:rPr lang="zh-CN" altLang="en-US" dirty="0"/>
                  <a:t>都可以认为是把左边的石头搬到右边。</a:t>
                </a:r>
                <a:endParaRPr lang="en-US" altLang="zh-CN" dirty="0"/>
              </a:p>
              <a:p>
                <a:r>
                  <a:rPr lang="zh-CN" altLang="en-US" dirty="0"/>
                  <a:t>我们最终的目标是把所有石头都搬到最右边。</a:t>
                </a:r>
                <a:endParaRPr lang="en-US" altLang="zh-CN" dirty="0"/>
              </a:p>
              <a:p>
                <a:r>
                  <a:rPr lang="zh-CN" altLang="en-US" dirty="0"/>
                  <a:t>所以此时我们就可以把题目看成台阶</a:t>
                </a:r>
                <a14:m>
                  <m:oMath xmlns:m="http://schemas.openxmlformats.org/officeDocument/2006/math">
                    <m:r>
                      <a:rPr lang="en-US" altLang="zh-CN" i="1" dirty="0" smtClean="0">
                        <a:latin typeface="Cambria Math" panose="02040503050406030204" pitchFamily="18" charset="0"/>
                      </a:rPr>
                      <m:t>𝑁𝑖𝑚</m:t>
                    </m:r>
                  </m:oMath>
                </a14:m>
                <a:r>
                  <a:rPr lang="zh-CN" altLang="en-US" dirty="0"/>
                  <a:t>博弈</a:t>
                </a:r>
                <a:endParaRPr lang="en-US" altLang="zh-CN" dirty="0"/>
              </a:p>
            </p:txBody>
          </p:sp>
        </mc:Choice>
        <mc:Fallback xmlns="">
          <p:sp>
            <p:nvSpPr>
              <p:cNvPr id="3" name="内容占位符 2">
                <a:extLst>
                  <a:ext uri="{FF2B5EF4-FFF2-40B4-BE49-F238E27FC236}">
                    <a16:creationId xmlns:a16="http://schemas.microsoft.com/office/drawing/2014/main" id="{4F756991-4A81-4E5E-815F-5E37B9E7E789}"/>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27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25F8AEAE-8C14-4A91-97D5-99452A82C352}"/>
                  </a:ext>
                </a:extLst>
              </p:cNvPr>
              <p:cNvSpPr>
                <a:spLocks noGrp="1"/>
              </p:cNvSpPr>
              <p:nvPr>
                <p:ph type="title"/>
              </p:nvPr>
            </p:nvSpPr>
            <p:spPr/>
            <p:txBody>
              <a:bodyPr/>
              <a:lstStyle/>
              <a:p>
                <a:r>
                  <a:rPr lang="en-US" altLang="zh-CN" dirty="0"/>
                  <a:t>2.72</a:t>
                </a:r>
                <a:r>
                  <a:rPr lang="zh-CN" altLang="en-US" dirty="0"/>
                  <a:t>例题</a:t>
                </a:r>
                <a:r>
                  <a:rPr lang="en-US" altLang="zh-CN" dirty="0"/>
                  <a:t>1:</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_4315</m:t>
                    </m:r>
                  </m:oMath>
                </a14:m>
                <a:endParaRPr lang="zh-CN" altLang="en-US" dirty="0"/>
              </a:p>
            </p:txBody>
          </p:sp>
        </mc:Choice>
        <mc:Fallback xmlns="">
          <p:sp>
            <p:nvSpPr>
              <p:cNvPr id="2" name="标题 1">
                <a:extLst>
                  <a:ext uri="{FF2B5EF4-FFF2-40B4-BE49-F238E27FC236}">
                    <a16:creationId xmlns:a16="http://schemas.microsoft.com/office/drawing/2014/main" id="{25F8AEAE-8C14-4A91-97D5-99452A82C35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90C5ECA4-F57B-41A7-98C1-B45E8E2501B0}"/>
              </a:ext>
            </a:extLst>
          </p:cNvPr>
          <p:cNvSpPr>
            <a:spLocks noGrp="1"/>
          </p:cNvSpPr>
          <p:nvPr>
            <p:ph idx="1"/>
          </p:nvPr>
        </p:nvSpPr>
        <p:spPr/>
        <p:txBody>
          <a:bodyPr/>
          <a:lstStyle/>
          <a:p>
            <a:r>
              <a:rPr lang="zh-CN" altLang="en-US" dirty="0"/>
              <a:t>题目描述</a:t>
            </a:r>
            <a:r>
              <a:rPr lang="en-US" altLang="zh-CN" dirty="0"/>
              <a:t>: </a:t>
            </a:r>
            <a:r>
              <a:rPr lang="zh-CN" altLang="en-US" dirty="0"/>
              <a:t>甲乙两人玩游戏</a:t>
            </a:r>
            <a:r>
              <a:rPr lang="en-US" altLang="zh-CN" dirty="0"/>
              <a:t>, </a:t>
            </a:r>
            <a:r>
              <a:rPr lang="zh-CN" altLang="en-US" dirty="0"/>
              <a:t>两人可以轮流从图中选择一个圆往上移任意一格</a:t>
            </a:r>
            <a:r>
              <a:rPr lang="en-US" altLang="zh-CN" dirty="0"/>
              <a:t>, </a:t>
            </a:r>
            <a:r>
              <a:rPr lang="zh-CN" altLang="en-US" dirty="0"/>
              <a:t>但是不能越过其他圆且两个圆不能放在同一个格子中。上边界是终点且上边界可以放多个圆。指定一个红色的圆</a:t>
            </a:r>
            <a:r>
              <a:rPr lang="en-US" altLang="zh-CN" dirty="0"/>
              <a:t>,</a:t>
            </a:r>
            <a:r>
              <a:rPr lang="zh-CN" altLang="en-US" dirty="0"/>
              <a:t>把红圆移动到终点即取得胜利。甲乙两人都采取最优策略</a:t>
            </a:r>
            <a:r>
              <a:rPr lang="en-US" altLang="zh-CN" dirty="0"/>
              <a:t>, </a:t>
            </a:r>
            <a:r>
              <a:rPr lang="zh-CN" altLang="en-US" dirty="0"/>
              <a:t>问谁能取得胜利。</a:t>
            </a:r>
          </a:p>
        </p:txBody>
      </p:sp>
    </p:spTree>
    <p:extLst>
      <p:ext uri="{BB962C8B-B14F-4D97-AF65-F5344CB8AC3E}">
        <p14:creationId xmlns:p14="http://schemas.microsoft.com/office/powerpoint/2010/main" val="2863361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63C90-829C-41C4-AC91-5EC3FF9C7924}"/>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F5F25B-22BA-4A53-8462-9EE1AC655E35}"/>
                  </a:ext>
                </a:extLst>
              </p:cNvPr>
              <p:cNvSpPr>
                <a:spLocks noGrp="1"/>
              </p:cNvSpPr>
              <p:nvPr>
                <p:ph idx="1"/>
              </p:nvPr>
            </p:nvSpPr>
            <p:spPr/>
            <p:txBody>
              <a:bodyPr/>
              <a:lstStyle/>
              <a:p>
                <a:r>
                  <a:rPr lang="zh-CN" altLang="en-US" dirty="0"/>
                  <a:t>当</a:t>
                </a:r>
                <a14:m>
                  <m:oMath xmlns:m="http://schemas.openxmlformats.org/officeDocument/2006/math">
                    <m:r>
                      <a:rPr lang="en-US" altLang="zh-CN" i="1" dirty="0" smtClean="0">
                        <a:latin typeface="Cambria Math" panose="02040503050406030204" pitchFamily="18" charset="0"/>
                      </a:rPr>
                      <m:t>𝑘</m:t>
                    </m:r>
                  </m:oMath>
                </a14:m>
                <a:r>
                  <a:rPr lang="zh-CN" altLang="en-US" dirty="0"/>
                  <a:t>为</a:t>
                </a:r>
                <a14:m>
                  <m:oMath xmlns:m="http://schemas.openxmlformats.org/officeDocument/2006/math">
                    <m:r>
                      <a:rPr lang="en-US" altLang="zh-CN" i="1" dirty="0" smtClean="0">
                        <a:latin typeface="Cambria Math" panose="02040503050406030204" pitchFamily="18" charset="0"/>
                      </a:rPr>
                      <m:t>1</m:t>
                    </m:r>
                  </m:oMath>
                </a14:m>
                <a:r>
                  <a:rPr lang="zh-CN" altLang="en-US" dirty="0"/>
                  <a:t>时</a:t>
                </a:r>
                <a:r>
                  <a:rPr lang="en-US" altLang="zh-CN" dirty="0"/>
                  <a:t>, </a:t>
                </a:r>
                <a:r>
                  <a:rPr lang="zh-CN" altLang="en-US" dirty="0"/>
                  <a:t>先手必胜。</a:t>
                </a:r>
                <a:endParaRPr lang="en-US" altLang="zh-CN" dirty="0"/>
              </a:p>
              <a:p>
                <a:r>
                  <a:rPr lang="zh-CN" altLang="en-US" dirty="0"/>
                  <a:t>当</a:t>
                </a:r>
                <a:r>
                  <a:rPr lang="en-US" altLang="zh-CN" dirty="0"/>
                  <a:t>k</a:t>
                </a:r>
                <a:r>
                  <a:rPr lang="zh-CN" altLang="en-US" dirty="0"/>
                  <a:t>不为</a:t>
                </a:r>
                <a:r>
                  <a:rPr lang="en-US" altLang="zh-CN" dirty="0"/>
                  <a:t>1</a:t>
                </a:r>
                <a:r>
                  <a:rPr lang="zh-CN" altLang="en-US" dirty="0"/>
                  <a:t>时</a:t>
                </a:r>
                <a:r>
                  <a:rPr lang="en-US" altLang="zh-CN" dirty="0"/>
                  <a:t>: </a:t>
                </a:r>
              </a:p>
              <a:p>
                <a:pPr lvl="1"/>
                <a:r>
                  <a:rPr lang="zh-CN" altLang="en-US" dirty="0"/>
                  <a:t>我们考虑最</a:t>
                </a:r>
                <a:r>
                  <a:rPr lang="en-US" altLang="zh-CN" dirty="0"/>
                  <a:t>(</a:t>
                </a:r>
                <a:r>
                  <a:rPr lang="en-US" altLang="zh-CN" dirty="0" err="1"/>
                  <a:t>zhao</a:t>
                </a:r>
                <a:r>
                  <a:rPr lang="en-US" altLang="zh-CN" dirty="0"/>
                  <a:t>)</a:t>
                </a:r>
                <a:r>
                  <a:rPr lang="zh-CN" altLang="en-US" dirty="0"/>
                  <a:t>极</a:t>
                </a:r>
                <a:r>
                  <a:rPr lang="en-US" altLang="zh-CN" dirty="0"/>
                  <a:t>(</a:t>
                </a:r>
                <a:r>
                  <a:rPr lang="en-US" altLang="zh-CN" dirty="0" err="1"/>
                  <a:t>gui</a:t>
                </a:r>
                <a:r>
                  <a:rPr lang="en-US" altLang="zh-CN" dirty="0"/>
                  <a:t>)</a:t>
                </a:r>
                <a:r>
                  <a:rPr lang="zh-CN" altLang="en-US" dirty="0"/>
                  <a:t>端</a:t>
                </a:r>
                <a:r>
                  <a:rPr lang="en-US" altLang="zh-CN" dirty="0"/>
                  <a:t>(lv)</a:t>
                </a:r>
                <a:r>
                  <a:rPr lang="zh-CN" altLang="en-US" dirty="0"/>
                  <a:t>的情况</a:t>
                </a:r>
                <a:r>
                  <a:rPr lang="en-US" altLang="zh-CN" dirty="0"/>
                  <a:t>, </a:t>
                </a:r>
                <a:r>
                  <a:rPr lang="zh-CN" altLang="en-US" dirty="0"/>
                  <a:t>当所有球都挨在一起时。</a:t>
                </a:r>
                <a:endParaRPr lang="en-US" altLang="zh-CN" dirty="0"/>
              </a:p>
              <a:p>
                <a:pPr lvl="1"/>
                <a:r>
                  <a:rPr lang="zh-CN" altLang="en-US" dirty="0"/>
                  <a:t>这里和</a:t>
                </a:r>
                <a14:m>
                  <m:oMath xmlns:m="http://schemas.openxmlformats.org/officeDocument/2006/math">
                    <m:r>
                      <a:rPr lang="en-US" altLang="zh-CN" i="1" dirty="0" smtClean="0">
                        <a:latin typeface="Cambria Math" panose="02040503050406030204" pitchFamily="18" charset="0"/>
                      </a:rPr>
                      <m:t>𝑛</m:t>
                    </m:r>
                  </m:oMath>
                </a14:m>
                <a:r>
                  <a:rPr lang="zh-CN" altLang="en-US" dirty="0"/>
                  <a:t>的情况还有些关系</a:t>
                </a:r>
                <a:endParaRPr lang="en-US" altLang="zh-CN" dirty="0"/>
              </a:p>
              <a:p>
                <a:pPr lvl="1"/>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为</a:t>
                </a:r>
                <a:r>
                  <a:rPr lang="en-US" altLang="zh-CN" dirty="0"/>
                  <a:t>2, 4, 6(</a:t>
                </a:r>
                <a:r>
                  <a:rPr lang="zh-CN" altLang="en-US" dirty="0"/>
                  <a:t>偶数</a:t>
                </a:r>
                <a:r>
                  <a:rPr lang="en-US" altLang="zh-CN" dirty="0"/>
                  <a:t>)</a:t>
                </a:r>
                <a:r>
                  <a:rPr lang="zh-CN" altLang="en-US" dirty="0"/>
                  <a:t>时</a:t>
                </a:r>
                <a:r>
                  <a:rPr lang="en-US" altLang="zh-CN" dirty="0"/>
                  <a:t>, </a:t>
                </a:r>
                <a:r>
                  <a:rPr lang="zh-CN" altLang="en-US" dirty="0"/>
                  <a:t>先手必败</a:t>
                </a:r>
                <a:endParaRPr lang="en-US" altLang="zh-CN" dirty="0"/>
              </a:p>
              <a:p>
                <a:pPr lvl="1"/>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为</a:t>
                </a:r>
                <a:r>
                  <a:rPr lang="en-US" altLang="zh-CN" dirty="0"/>
                  <a:t>1, 3, 5(</a:t>
                </a:r>
                <a:r>
                  <a:rPr lang="zh-CN" altLang="en-US" dirty="0"/>
                  <a:t>奇数</a:t>
                </a:r>
                <a:r>
                  <a:rPr lang="en-US" altLang="zh-CN" dirty="0"/>
                  <a:t>)</a:t>
                </a:r>
                <a:r>
                  <a:rPr lang="zh-CN" altLang="en-US" dirty="0"/>
                  <a:t>时</a:t>
                </a:r>
                <a:r>
                  <a:rPr lang="en-US" altLang="zh-CN" dirty="0"/>
                  <a:t>, </a:t>
                </a:r>
                <a:r>
                  <a:rPr lang="zh-CN" altLang="en-US" dirty="0"/>
                  <a:t>先手必胜</a:t>
                </a:r>
                <a:endParaRPr lang="en-US" altLang="zh-CN" dirty="0"/>
              </a:p>
              <a:p>
                <a:pPr lvl="1"/>
                <a:r>
                  <a:rPr lang="zh-CN" altLang="en-US" dirty="0"/>
                  <a:t>接下来来看分析。</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04F5F25B-22BA-4A53-8462-9EE1AC655E3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54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10D9-410D-4FFA-83C4-B94B8F057B27}"/>
              </a:ext>
            </a:extLst>
          </p:cNvPr>
          <p:cNvSpPr>
            <a:spLocks noGrp="1"/>
          </p:cNvSpPr>
          <p:nvPr>
            <p:ph type="title"/>
          </p:nvPr>
        </p:nvSpPr>
        <p:spPr/>
        <p:txBody>
          <a:bodyPr/>
          <a:lstStyle/>
          <a:p>
            <a:r>
              <a:rPr lang="zh-CN" altLang="en-US" dirty="0"/>
              <a:t>博弈论问题一般有如下几个特点</a:t>
            </a:r>
          </a:p>
        </p:txBody>
      </p:sp>
      <p:sp>
        <p:nvSpPr>
          <p:cNvPr id="3" name="内容占位符 2">
            <a:extLst>
              <a:ext uri="{FF2B5EF4-FFF2-40B4-BE49-F238E27FC236}">
                <a16:creationId xmlns:a16="http://schemas.microsoft.com/office/drawing/2014/main" id="{F5701B72-823B-4C63-AC0A-09BD1661A187}"/>
              </a:ext>
            </a:extLst>
          </p:cNvPr>
          <p:cNvSpPr>
            <a:spLocks noGrp="1"/>
          </p:cNvSpPr>
          <p:nvPr>
            <p:ph idx="1"/>
          </p:nvPr>
        </p:nvSpPr>
        <p:spPr>
          <a:xfrm>
            <a:off x="838200" y="1825625"/>
            <a:ext cx="10515600" cy="4351338"/>
          </a:xfrm>
        </p:spPr>
        <p:txBody>
          <a:bodyPr/>
          <a:lstStyle/>
          <a:p>
            <a:r>
              <a:rPr lang="en-US" altLang="zh-CN" dirty="0"/>
              <a:t>1</a:t>
            </a:r>
            <a:r>
              <a:rPr lang="zh-CN" altLang="en-US" dirty="0"/>
              <a:t>：</a:t>
            </a:r>
            <a:r>
              <a:rPr lang="zh-CN" altLang="en-US" dirty="0">
                <a:solidFill>
                  <a:srgbClr val="FF0000"/>
                </a:solidFill>
              </a:rPr>
              <a:t>博弈模型为两人轮流决策的博弈。并且两人都使用最优策略来取得胜利。</a:t>
            </a:r>
            <a:endParaRPr lang="en-US" altLang="zh-CN" dirty="0">
              <a:solidFill>
                <a:srgbClr val="FF0000"/>
              </a:solidFill>
            </a:endParaRPr>
          </a:p>
          <a:p>
            <a:r>
              <a:rPr lang="en-US" altLang="zh-CN" dirty="0"/>
              <a:t>2</a:t>
            </a:r>
            <a:r>
              <a:rPr lang="zh-CN" altLang="en-US" dirty="0"/>
              <a:t>：博弈是有限的。即无论两人如何决策，都会在有限步决出胜负。</a:t>
            </a:r>
            <a:endParaRPr lang="en-US" altLang="zh-CN" dirty="0"/>
          </a:p>
          <a:p>
            <a:r>
              <a:rPr lang="en-US" altLang="zh-CN" dirty="0"/>
              <a:t>3</a:t>
            </a:r>
            <a:r>
              <a:rPr lang="zh-CN" altLang="en-US" dirty="0"/>
              <a:t>：博弈是公平的。即两人进行决策的规则相同。</a:t>
            </a:r>
          </a:p>
        </p:txBody>
      </p:sp>
    </p:spTree>
    <p:extLst>
      <p:ext uri="{BB962C8B-B14F-4D97-AF65-F5344CB8AC3E}">
        <p14:creationId xmlns:p14="http://schemas.microsoft.com/office/powerpoint/2010/main" val="35937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1ABE7-21FE-4A1D-B519-1B07AECF4A5C}"/>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6C2EA1-94A1-456E-9F1B-9FFB20247DB3}"/>
                  </a:ext>
                </a:extLst>
              </p:cNvPr>
              <p:cNvSpPr>
                <a:spLocks noGrp="1"/>
              </p:cNvSpPr>
              <p:nvPr>
                <p:ph idx="1"/>
              </p:nvPr>
            </p:nvSpPr>
            <p:spPr/>
            <p:txBody>
              <a:bodyPr/>
              <a:lstStyle/>
              <a:p>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为偶数时</a:t>
                </a:r>
                <a:r>
                  <a:rPr lang="en-US" altLang="zh-CN" dirty="0"/>
                  <a:t>, </a:t>
                </a:r>
                <a:r>
                  <a:rPr lang="zh-CN" altLang="en-US" dirty="0"/>
                  <a:t>先手怎么无论怎么操作</a:t>
                </a:r>
                <a:r>
                  <a:rPr lang="en-US" altLang="zh-CN" dirty="0"/>
                  <a:t>, </a:t>
                </a:r>
                <a:r>
                  <a:rPr lang="zh-CN" altLang="en-US" dirty="0"/>
                  <a:t>后手都能将局面恢复成两两相邻的局面。即将两两相邻的局面还给了先手</a:t>
                </a:r>
                <a:endParaRPr lang="en-US" altLang="zh-CN" dirty="0"/>
              </a:p>
              <a:p>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为奇数时</a:t>
                </a:r>
                <a:r>
                  <a:rPr lang="en-US" altLang="zh-CN" dirty="0"/>
                  <a:t>, </a:t>
                </a:r>
                <a:r>
                  <a:rPr lang="zh-CN" altLang="en-US" dirty="0"/>
                  <a:t>先手可以直接把第一个圆直接移出去</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𝑘</m:t>
                    </m:r>
                    <m:r>
                      <a:rPr lang="en-US" altLang="zh-CN" i="1" dirty="0" smtClean="0">
                        <a:solidFill>
                          <a:srgbClr val="FF0000"/>
                        </a:solidFill>
                        <a:latin typeface="Cambria Math" panose="02040503050406030204" pitchFamily="18" charset="0"/>
                      </a:rPr>
                      <m:t>!=2)</m:t>
                    </m:r>
                  </m:oMath>
                </a14:m>
                <a:r>
                  <a:rPr lang="en-US" altLang="zh-CN" dirty="0"/>
                  <a:t>, </a:t>
                </a:r>
                <a:r>
                  <a:rPr lang="zh-CN" altLang="en-US" dirty="0"/>
                  <a:t>把偶数圆的情况留给后手。后手无论如何操作</a:t>
                </a:r>
                <a:r>
                  <a:rPr lang="en-US" altLang="zh-CN" dirty="0"/>
                  <a:t>, </a:t>
                </a:r>
                <a:r>
                  <a:rPr lang="zh-CN" altLang="en-US" dirty="0"/>
                  <a:t>先手都能将两两相邻的局面给后手知道最前端的圆顶到最前面。</a:t>
                </a:r>
                <a:endParaRPr lang="en-US" altLang="zh-CN" dirty="0"/>
              </a:p>
              <a:p>
                <a:r>
                  <a:rPr lang="zh-CN" altLang="en-US" dirty="0"/>
                  <a:t>同时我们大多数情况胜负与</a:t>
                </a:r>
                <a14:m>
                  <m:oMath xmlns:m="http://schemas.openxmlformats.org/officeDocument/2006/math">
                    <m:r>
                      <a:rPr lang="en-US" altLang="zh-CN" i="1" dirty="0" smtClean="0">
                        <a:latin typeface="Cambria Math" panose="02040503050406030204" pitchFamily="18" charset="0"/>
                      </a:rPr>
                      <m:t>𝑘</m:t>
                    </m:r>
                  </m:oMath>
                </a14:m>
                <a:r>
                  <a:rPr lang="zh-CN" altLang="en-US" dirty="0"/>
                  <a:t>的位置无关。</a:t>
                </a:r>
              </a:p>
            </p:txBody>
          </p:sp>
        </mc:Choice>
        <mc:Fallback xmlns="">
          <p:sp>
            <p:nvSpPr>
              <p:cNvPr id="3" name="内容占位符 2">
                <a:extLst>
                  <a:ext uri="{FF2B5EF4-FFF2-40B4-BE49-F238E27FC236}">
                    <a16:creationId xmlns:a16="http://schemas.microsoft.com/office/drawing/2014/main" id="{7A6C2EA1-94A1-456E-9F1B-9FFB20247DB3}"/>
                  </a:ext>
                </a:extLst>
              </p:cNvPr>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628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6C861-0C06-4E33-9A72-C6A670CA3F94}"/>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8E699B-9242-4FA7-9AE3-4A5AA90AE44C}"/>
                  </a:ext>
                </a:extLst>
              </p:cNvPr>
              <p:cNvSpPr>
                <a:spLocks noGrp="1"/>
              </p:cNvSpPr>
              <p:nvPr>
                <p:ph idx="1"/>
              </p:nvPr>
            </p:nvSpPr>
            <p:spPr/>
            <p:txBody>
              <a:bodyPr>
                <a:normAutofit fontScale="92500"/>
              </a:bodyPr>
              <a:lstStyle/>
              <a:p>
                <a:r>
                  <a:rPr lang="zh-CN" altLang="en-US" dirty="0"/>
                  <a:t>同时我们发现</a:t>
                </a:r>
                <a:r>
                  <a:rPr lang="en-US" altLang="zh-CN" dirty="0"/>
                  <a:t>, </a:t>
                </a:r>
                <a:r>
                  <a:rPr lang="zh-CN" altLang="en-US" dirty="0"/>
                  <a:t>任何圆的移动都相当于将上面的石子搬到下面，我们将其转化为阶梯</a:t>
                </a:r>
                <a14:m>
                  <m:oMath xmlns:m="http://schemas.openxmlformats.org/officeDocument/2006/math">
                    <m:r>
                      <a:rPr lang="en-US" altLang="zh-CN" i="1" dirty="0" smtClean="0">
                        <a:latin typeface="Cambria Math" panose="02040503050406030204" pitchFamily="18" charset="0"/>
                      </a:rPr>
                      <m:t>𝑁𝑖𝑚</m:t>
                    </m:r>
                  </m:oMath>
                </a14:m>
                <a:r>
                  <a:rPr lang="zh-CN" altLang="en-US" dirty="0"/>
                  <a:t>模型。</a:t>
                </a:r>
                <a:endParaRPr lang="en-US" altLang="zh-CN" dirty="0"/>
              </a:p>
              <a:p>
                <a:r>
                  <a:rPr lang="zh-CN" altLang="en-US" dirty="0"/>
                  <a:t>刚才我们分析的两两相邻的情况就相当于所有石子的个数都为</a:t>
                </a:r>
                <a14:m>
                  <m:oMath xmlns:m="http://schemas.openxmlformats.org/officeDocument/2006/math">
                    <m:r>
                      <a:rPr lang="en-US" altLang="zh-CN" i="1" dirty="0" smtClean="0">
                        <a:latin typeface="Cambria Math" panose="02040503050406030204" pitchFamily="18" charset="0"/>
                      </a:rPr>
                      <m:t>0</m:t>
                    </m:r>
                  </m:oMath>
                </a14:m>
                <a:r>
                  <a:rPr lang="zh-CN" altLang="en-US" dirty="0"/>
                  <a:t>。</a:t>
                </a:r>
                <a:endParaRPr lang="en-US" altLang="zh-CN" dirty="0"/>
              </a:p>
              <a:p>
                <a:r>
                  <a:rPr lang="zh-CN" altLang="en-US" dirty="0"/>
                  <a:t>只是在奇数情况下</a:t>
                </a:r>
                <a:r>
                  <a:rPr lang="en-US" altLang="zh-CN" dirty="0"/>
                  <a:t>, </a:t>
                </a:r>
                <a:r>
                  <a:rPr lang="zh-CN" altLang="en-US" dirty="0"/>
                  <a:t>最高的奇数层阶梯上的石子不为</a:t>
                </a:r>
                <a:r>
                  <a:rPr lang="en-US" altLang="zh-CN" dirty="0"/>
                  <a:t>0</a:t>
                </a:r>
                <a:r>
                  <a:rPr lang="zh-CN" altLang="en-US" dirty="0"/>
                  <a:t>时</a:t>
                </a:r>
                <a:r>
                  <a:rPr lang="en-US" altLang="zh-CN" dirty="0"/>
                  <a:t>, </a:t>
                </a:r>
                <a:r>
                  <a:rPr lang="zh-CN" altLang="en-US" dirty="0"/>
                  <a:t>根据阶梯</a:t>
                </a:r>
                <a:r>
                  <a:rPr lang="en-US" altLang="zh-CN" dirty="0" err="1"/>
                  <a:t>Nim</a:t>
                </a:r>
                <a:r>
                  <a:rPr lang="zh-CN" altLang="en-US" dirty="0"/>
                  <a:t>结论我们可以直接判胜利</a:t>
                </a:r>
                <a:r>
                  <a:rPr lang="en-US" altLang="zh-CN" dirty="0"/>
                  <a:t>, </a:t>
                </a:r>
                <a:r>
                  <a:rPr lang="zh-CN" altLang="en-US" dirty="0"/>
                  <a:t>为</a:t>
                </a:r>
                <a:r>
                  <a:rPr lang="en-US" altLang="zh-CN" dirty="0"/>
                  <a:t>0</a:t>
                </a:r>
                <a:r>
                  <a:rPr lang="zh-CN" altLang="en-US" dirty="0"/>
                  <a:t>时我们可以将必败态交给后手。</a:t>
                </a:r>
                <a:endParaRPr lang="en-US" altLang="zh-CN" dirty="0"/>
              </a:p>
              <a:p>
                <a:r>
                  <a:rPr lang="zh-CN" altLang="en-US" dirty="0"/>
                  <a:t>当</a:t>
                </a:r>
                <a14:m>
                  <m:oMath xmlns:m="http://schemas.openxmlformats.org/officeDocument/2006/math">
                    <m:r>
                      <a:rPr lang="en-US" altLang="zh-CN" i="1" dirty="0" smtClean="0">
                        <a:latin typeface="Cambria Math" panose="02040503050406030204" pitchFamily="18" charset="0"/>
                      </a:rPr>
                      <m:t>𝑘</m:t>
                    </m:r>
                    <m:r>
                      <a:rPr lang="en-US" altLang="zh-CN" i="1" dirty="0">
                        <a:latin typeface="Cambria Math" panose="02040503050406030204" pitchFamily="18" charset="0"/>
                      </a:rPr>
                      <m:t>=</m:t>
                    </m:r>
                    <m:r>
                      <a:rPr lang="en-US" altLang="zh-CN" i="1" dirty="0" smtClean="0">
                        <a:latin typeface="Cambria Math" panose="02040503050406030204" pitchFamily="18" charset="0"/>
                      </a:rPr>
                      <m:t>1</m:t>
                    </m:r>
                  </m:oMath>
                </a14:m>
                <a:r>
                  <a:rPr lang="en-US" altLang="zh-CN" dirty="0"/>
                  <a:t>,</a:t>
                </a:r>
                <a:r>
                  <a:rPr lang="zh-CN" altLang="en-US" dirty="0"/>
                  <a:t> 我们可以直接判定先手胜利</a:t>
                </a:r>
                <a:endParaRPr lang="en-US" altLang="zh-CN" dirty="0"/>
              </a:p>
              <a:p>
                <a:r>
                  <a:rPr lang="zh-CN" altLang="en-US" dirty="0"/>
                  <a:t>当</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zh-CN" altLang="en-US" dirty="0"/>
                  <a:t>：这里我们需要特判一个问题</a:t>
                </a:r>
                <a:r>
                  <a:rPr lang="en-US" altLang="zh-CN" dirty="0"/>
                  <a:t>, </a:t>
                </a:r>
                <a:r>
                  <a:rPr lang="zh-CN" altLang="en-US" dirty="0"/>
                  <a:t>当</a:t>
                </a:r>
                <a14:m>
                  <m:oMath xmlns:m="http://schemas.openxmlformats.org/officeDocument/2006/math">
                    <m:r>
                      <a:rPr lang="en-US" altLang="zh-CN" i="1" dirty="0" smtClean="0">
                        <a:latin typeface="Cambria Math" panose="02040503050406030204" pitchFamily="18" charset="0"/>
                      </a:rPr>
                      <m:t>𝑛</m:t>
                    </m:r>
                  </m:oMath>
                </a14:m>
                <a:r>
                  <a:rPr lang="zh-CN" altLang="en-US" dirty="0"/>
                  <a:t>为奇数且</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=2</m:t>
                    </m:r>
                  </m:oMath>
                </a14:m>
                <a:r>
                  <a:rPr lang="zh-CN" altLang="en-US" dirty="0"/>
                  <a:t>时</a:t>
                </a:r>
                <a:r>
                  <a:rPr lang="en-US" altLang="zh-CN" dirty="0"/>
                  <a:t>, </a:t>
                </a:r>
                <a:r>
                  <a:rPr lang="zh-CN" altLang="en-US" dirty="0"/>
                  <a:t>第一堆石子的个数要减去</a:t>
                </a:r>
                <a:r>
                  <a:rPr lang="en-US" altLang="zh-CN" dirty="0"/>
                  <a:t>1, </a:t>
                </a:r>
                <a:r>
                  <a:rPr lang="zh-CN" altLang="en-US" dirty="0"/>
                  <a:t>因为每个人采取的都是最优策略</a:t>
                </a:r>
                <a:r>
                  <a:rPr lang="en-US" altLang="zh-CN" dirty="0"/>
                  <a:t>, </a:t>
                </a:r>
                <a:r>
                  <a:rPr lang="zh-CN" altLang="en-US" dirty="0"/>
                  <a:t>任何一名玩家都不会将第一个圆直接推入最高点。</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ED8E699B-9242-4FA7-9AE3-4A5AA90AE44C}"/>
                  </a:ext>
                </a:extLst>
              </p:cNvPr>
              <p:cNvSpPr>
                <a:spLocks noGrp="1" noRot="1" noChangeAspect="1" noMove="1" noResize="1" noEditPoints="1" noAdjustHandles="1" noChangeArrowheads="1" noChangeShapeType="1" noTextEdit="1"/>
              </p:cNvSpPr>
              <p:nvPr>
                <p:ph idx="1"/>
              </p:nvPr>
            </p:nvSpPr>
            <p:spPr>
              <a:blipFill>
                <a:blip r:embed="rId2"/>
                <a:stretch>
                  <a:fillRect l="-928" t="-210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547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DE42716-CFF1-49D5-AC30-161FDF1116B8}"/>
                  </a:ext>
                </a:extLst>
              </p:cNvPr>
              <p:cNvSpPr>
                <a:spLocks noGrp="1"/>
              </p:cNvSpPr>
              <p:nvPr>
                <p:ph type="title"/>
              </p:nvPr>
            </p:nvSpPr>
            <p:spPr/>
            <p:txBody>
              <a:bodyPr/>
              <a:lstStyle/>
              <a:p>
                <a:r>
                  <a:rPr lang="en-US" altLang="zh-CN" dirty="0"/>
                  <a:t>3</a:t>
                </a:r>
                <a:r>
                  <a:rPr lang="zh-CN" altLang="en-US" dirty="0"/>
                  <a:t>：</a:t>
                </a:r>
                <a14:m>
                  <m:oMath xmlns:m="http://schemas.openxmlformats.org/officeDocument/2006/math">
                    <m:r>
                      <a:rPr lang="en-US" altLang="zh-CN" i="1" dirty="0">
                        <a:latin typeface="Cambria Math" panose="02040503050406030204" pitchFamily="18" charset="0"/>
                      </a:rPr>
                      <m:t>𝑊𝑦𝑡h𝑜𝑓𝑓</m:t>
                    </m:r>
                  </m:oMath>
                </a14:m>
                <a:r>
                  <a:rPr lang="zh-CN" altLang="en-US" dirty="0"/>
                  <a:t>博弈</a:t>
                </a:r>
                <a:r>
                  <a:rPr lang="en-US" altLang="zh-CN" dirty="0"/>
                  <a:t>(</a:t>
                </a:r>
                <a:r>
                  <a:rPr lang="zh-CN" altLang="en-US" dirty="0"/>
                  <a:t>威佐夫博弈</a:t>
                </a:r>
                <a:r>
                  <a:rPr lang="en-US" altLang="zh-CN" dirty="0"/>
                  <a:t>)</a:t>
                </a:r>
                <a:endParaRPr lang="zh-CN" altLang="en-US" dirty="0"/>
              </a:p>
            </p:txBody>
          </p:sp>
        </mc:Choice>
        <mc:Fallback xmlns="">
          <p:sp>
            <p:nvSpPr>
              <p:cNvPr id="2" name="标题 1">
                <a:extLst>
                  <a:ext uri="{FF2B5EF4-FFF2-40B4-BE49-F238E27FC236}">
                    <a16:creationId xmlns:a16="http://schemas.microsoft.com/office/drawing/2014/main" id="{3DE42716-CFF1-49D5-AC30-161FDF1116B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0512A2-2257-4270-89E5-C58500496951}"/>
                  </a:ext>
                </a:extLst>
              </p:cNvPr>
              <p:cNvSpPr>
                <a:spLocks noGrp="1"/>
              </p:cNvSpPr>
              <p:nvPr>
                <p:ph idx="1"/>
              </p:nvPr>
            </p:nvSpPr>
            <p:spPr/>
            <p:txBody>
              <a:bodyPr/>
              <a:lstStyle/>
              <a:p>
                <a:r>
                  <a:rPr lang="zh-CN" altLang="en-US" dirty="0"/>
                  <a:t>两堆石子各有若干个</a:t>
                </a:r>
                <a:r>
                  <a:rPr lang="en-US" altLang="zh-CN" dirty="0"/>
                  <a:t>, </a:t>
                </a:r>
                <a:r>
                  <a:rPr lang="zh-CN" altLang="en-US" dirty="0"/>
                  <a:t>两人轮流从一堆取至少一个石子或从两堆取同样多的物品</a:t>
                </a:r>
                <a:r>
                  <a:rPr lang="en-US" altLang="zh-CN" dirty="0"/>
                  <a:t>, </a:t>
                </a:r>
                <a:r>
                  <a:rPr lang="zh-CN" altLang="en-US" dirty="0"/>
                  <a:t>最后一名取完石子者胜利。</a:t>
                </a:r>
                <a:endParaRPr lang="en-US" altLang="zh-CN" dirty="0"/>
              </a:p>
              <a:p>
                <a:r>
                  <a:rPr lang="zh-CN" altLang="en-US" dirty="0"/>
                  <a:t>结论</a:t>
                </a:r>
                <a:r>
                  <a:rPr lang="en-US" altLang="zh-CN" dirty="0"/>
                  <a:t>: </a:t>
                </a:r>
              </a:p>
              <a:p>
                <a:r>
                  <a:rPr lang="zh-CN" altLang="en-US" dirty="0"/>
                  <a:t>当两堆石子各有</a:t>
                </a:r>
                <a14:m>
                  <m:oMath xmlns:m="http://schemas.openxmlformats.org/officeDocument/2006/math">
                    <m:r>
                      <a:rPr lang="en-US" altLang="zh-CN" i="1" dirty="0" smtClean="0">
                        <a:latin typeface="Cambria Math" panose="02040503050406030204" pitchFamily="18" charset="0"/>
                      </a:rPr>
                      <m:t>𝑛</m:t>
                    </m:r>
                  </m:oMath>
                </a14:m>
                <a:r>
                  <a:rPr lang="zh-CN" altLang="en-US" dirty="0"/>
                  <a:t>和</a:t>
                </a:r>
                <a14:m>
                  <m:oMath xmlns:m="http://schemas.openxmlformats.org/officeDocument/2006/math">
                    <m:r>
                      <a:rPr lang="en-US" altLang="zh-CN" i="1" dirty="0" smtClean="0">
                        <a:latin typeface="Cambria Math" panose="02040503050406030204" pitchFamily="18" charset="0"/>
                      </a:rPr>
                      <m:t>𝑚</m:t>
                    </m:r>
                  </m:oMath>
                </a14:m>
                <a:r>
                  <a:rPr lang="zh-CN" altLang="en-US" dirty="0"/>
                  <a:t>个且不妨设</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𝑚</m:t>
                    </m:r>
                  </m:oMath>
                </a14:m>
                <a:r>
                  <a:rPr lang="zh-CN" altLang="en-US" dirty="0"/>
                  <a:t>。</a:t>
                </a:r>
                <a:endParaRPr lang="en-US" altLang="zh-CN" dirty="0"/>
              </a:p>
              <a:p>
                <a:r>
                  <a:rPr lang="zh-CN" altLang="en-US" dirty="0"/>
                  <a:t>当</a:t>
                </a:r>
                <a14:m>
                  <m:oMath xmlns:m="http://schemas.openxmlformats.org/officeDocument/2006/math">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𝑚</m:t>
                        </m:r>
                        <m:r>
                          <a:rPr lang="zh-CN" altLang="en-US" i="1" smtClean="0">
                            <a:latin typeface="Cambria Math" panose="02040503050406030204" pitchFamily="18" charset="0"/>
                          </a:rPr>
                          <m:t>−</m:t>
                        </m:r>
                        <m:r>
                          <a:rPr lang="zh-CN" altLang="en-US" i="1" smtClean="0">
                            <a:latin typeface="Cambria Math" panose="02040503050406030204" pitchFamily="18" charset="0"/>
                          </a:rPr>
                          <m:t>𝑛</m:t>
                        </m:r>
                      </m:e>
                    </m:d>
                    <m:f>
                      <m:fPr>
                        <m:ctrlPr>
                          <a:rPr lang="zh-CN" altLang="en-US" i="1" smtClean="0">
                            <a:latin typeface="Cambria Math" panose="02040503050406030204" pitchFamily="18" charset="0"/>
                          </a:rPr>
                        </m:ctrlPr>
                      </m:fPr>
                      <m:num>
                        <m:rad>
                          <m:radPr>
                            <m:degHide m:val="on"/>
                            <m:ctrlPr>
                              <a:rPr lang="zh-CN" altLang="en-US" i="1" smtClean="0">
                                <a:latin typeface="Cambria Math" panose="02040503050406030204" pitchFamily="18" charset="0"/>
                              </a:rPr>
                            </m:ctrlPr>
                          </m:radPr>
                          <m:deg/>
                          <m:e>
                            <m:r>
                              <a:rPr lang="zh-CN" altLang="en-US" i="1" smtClean="0">
                                <a:latin typeface="Cambria Math" panose="02040503050406030204" pitchFamily="18" charset="0"/>
                              </a:rPr>
                              <m:t>5</m:t>
                            </m:r>
                          </m:e>
                        </m:rad>
                        <m:r>
                          <a:rPr lang="en-US" altLang="zh-CN" i="1">
                            <a:latin typeface="Cambria Math" panose="02040503050406030204" pitchFamily="18" charset="0"/>
                          </a:rPr>
                          <m:t>+</m:t>
                        </m:r>
                        <m:r>
                          <a:rPr lang="zh-CN" altLang="en-US" i="1" smtClean="0">
                            <a:latin typeface="Cambria Math" panose="02040503050406030204" pitchFamily="18" charset="0"/>
                          </a:rPr>
                          <m:t>1</m:t>
                        </m:r>
                      </m:num>
                      <m:den>
                        <m:r>
                          <a:rPr lang="zh-CN" altLang="en-US" i="1" smtClean="0">
                            <a:latin typeface="Cambria Math" panose="02040503050406030204" pitchFamily="18" charset="0"/>
                          </a:rPr>
                          <m:t>2</m:t>
                        </m:r>
                      </m:den>
                    </m:f>
                    <m:r>
                      <a:rPr lang="zh-CN" altLang="en-US" i="1" smtClean="0">
                        <a:latin typeface="Cambria Math" panose="02040503050406030204" pitchFamily="18" charset="0"/>
                      </a:rPr>
                      <m:t>=</m:t>
                    </m:r>
                    <m:r>
                      <a:rPr lang="zh-CN" altLang="en-US" i="1" smtClean="0">
                        <a:latin typeface="Cambria Math" panose="02040503050406030204" pitchFamily="18" charset="0"/>
                      </a:rPr>
                      <m:t>𝑛</m:t>
                    </m:r>
                    <m:r>
                      <a:rPr lang="zh-CN" altLang="en-US" i="1">
                        <a:latin typeface="Cambria Math" panose="02040503050406030204" pitchFamily="18" charset="0"/>
                      </a:rPr>
                      <m:t>时</m:t>
                    </m:r>
                    <m:r>
                      <a:rPr lang="en-US" altLang="zh-CN" b="0" i="0" smtClean="0">
                        <a:latin typeface="Cambria Math" panose="02040503050406030204" pitchFamily="18" charset="0"/>
                      </a:rPr>
                      <m:t>, </m:t>
                    </m:r>
                  </m:oMath>
                </a14:m>
                <a:r>
                  <a:rPr lang="zh-CN" altLang="en-US" dirty="0"/>
                  <a:t>先手必败。</a:t>
                </a:r>
                <a:endParaRPr lang="en-US" altLang="zh-CN" dirty="0"/>
              </a:p>
              <a:p>
                <a:r>
                  <a:rPr lang="zh-CN" altLang="en-US" dirty="0"/>
                  <a:t>接下来我们看看证明。</a:t>
                </a:r>
              </a:p>
            </p:txBody>
          </p:sp>
        </mc:Choice>
        <mc:Fallback xmlns="">
          <p:sp>
            <p:nvSpPr>
              <p:cNvPr id="3" name="内容占位符 2">
                <a:extLst>
                  <a:ext uri="{FF2B5EF4-FFF2-40B4-BE49-F238E27FC236}">
                    <a16:creationId xmlns:a16="http://schemas.microsoft.com/office/drawing/2014/main" id="{340512A2-2257-4270-89E5-C58500496951}"/>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26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4A998-CDC1-432A-B414-0588833F1A8D}"/>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807995-117E-431E-974E-43BEFC752C00}"/>
                  </a:ext>
                </a:extLst>
              </p:cNvPr>
              <p:cNvSpPr>
                <a:spLocks noGrp="1"/>
              </p:cNvSpPr>
              <p:nvPr>
                <p:ph idx="1"/>
              </p:nvPr>
            </p:nvSpPr>
            <p:spPr/>
            <p:txBody>
              <a:bodyPr/>
              <a:lstStyle/>
              <a:p>
                <a:r>
                  <a:rPr lang="zh-CN" altLang="en-US" dirty="0"/>
                  <a:t>首先考虑最</a:t>
                </a:r>
                <a:r>
                  <a:rPr lang="en-US" altLang="zh-CN" dirty="0"/>
                  <a:t>(</a:t>
                </a:r>
                <a:r>
                  <a:rPr lang="en-US" altLang="zh-CN" dirty="0" err="1"/>
                  <a:t>zhao</a:t>
                </a:r>
                <a:r>
                  <a:rPr lang="en-US" altLang="zh-CN" dirty="0"/>
                  <a:t>)</a:t>
                </a:r>
                <a:r>
                  <a:rPr lang="zh-CN" altLang="en-US" dirty="0"/>
                  <a:t>极</a:t>
                </a:r>
                <a:r>
                  <a:rPr lang="en-US" altLang="zh-CN" dirty="0"/>
                  <a:t>(</a:t>
                </a:r>
                <a:r>
                  <a:rPr lang="en-US" altLang="zh-CN" dirty="0" err="1"/>
                  <a:t>gui</a:t>
                </a:r>
                <a:r>
                  <a:rPr lang="en-US" altLang="zh-CN" dirty="0"/>
                  <a:t>)</a:t>
                </a:r>
                <a:r>
                  <a:rPr lang="zh-CN" altLang="en-US" dirty="0"/>
                  <a:t>端</a:t>
                </a:r>
                <a:r>
                  <a:rPr lang="en-US" altLang="zh-CN" dirty="0"/>
                  <a:t>(lv)</a:t>
                </a:r>
                <a:r>
                  <a:rPr lang="zh-CN" altLang="en-US" dirty="0"/>
                  <a:t>的情况</a:t>
                </a:r>
                <a14:m>
                  <m:oMath xmlns:m="http://schemas.openxmlformats.org/officeDocument/2006/math">
                    <m:r>
                      <a:rPr lang="en-US" altLang="zh-CN" i="1" dirty="0" smtClean="0">
                        <a:latin typeface="Cambria Math" panose="02040503050406030204" pitchFamily="18" charset="0"/>
                      </a:rPr>
                      <m:t>,</m:t>
                    </m:r>
                    <m:r>
                      <a:rPr lang="zh-CN" altLang="en-US" i="1" dirty="0">
                        <a:latin typeface="Cambria Math" panose="02040503050406030204" pitchFamily="18" charset="0"/>
                      </a:rPr>
                      <m:t> </m:t>
                    </m:r>
                    <m:r>
                      <a:rPr lang="en-US" altLang="zh-CN" i="1" dirty="0" smtClean="0">
                        <a:latin typeface="Cambria Math" panose="02040503050406030204" pitchFamily="18" charset="0"/>
                      </a:rPr>
                      <m:t>(0, 0), (1, 2), (3, 5)</m:t>
                    </m:r>
                  </m:oMath>
                </a14:m>
                <a:r>
                  <a:rPr lang="zh-CN" altLang="en-US" dirty="0"/>
                  <a:t>局面为先手必败局面。而且这样的数字对被称为奇异局势。</a:t>
                </a:r>
                <a:endParaRPr lang="en-US" altLang="zh-CN" dirty="0"/>
              </a:p>
              <a:p>
                <a:r>
                  <a:rPr lang="zh-CN" altLang="en-US" dirty="0"/>
                  <a:t>奇异局势的定义如下：</a:t>
                </a:r>
                <a:endParaRPr lang="en-US" altLang="zh-CN" dirty="0"/>
              </a:p>
              <a:p>
                <a:r>
                  <a:rPr lang="zh-CN" altLang="en-US" dirty="0"/>
                  <a:t>设数字对为</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a:p>
              <a:p>
                <a:r>
                  <a:rPr lang="en-US" altLang="zh-CN" dirty="0"/>
                  <a:t>1: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(0) =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(0) = 0; </m:t>
                    </m:r>
                  </m:oMath>
                </a14:m>
                <a:endParaRPr lang="en-US" altLang="zh-CN" dirty="0"/>
              </a:p>
              <a:p>
                <a:r>
                  <a:rPr lang="en-US" altLang="zh-CN" dirty="0"/>
                  <a:t>2:</a:t>
                </a:r>
                <a:r>
                  <a:rPr lang="zh-CN" altLang="en-US" dirty="0"/>
                  <a:t>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是前面数字对中未出现的最小的自然数</a:t>
                </a:r>
                <a:r>
                  <a:rPr lang="en-US" altLang="zh-CN" dirty="0"/>
                  <a:t>, </a:t>
                </a:r>
                <a:r>
                  <a:rPr lang="zh-CN" altLang="en-US" dirty="0"/>
                  <a:t>且</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zh-CN" altLang="en-US" i="1" dirty="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F807995-117E-431E-974E-43BEFC752C0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634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F487B-D4EA-4F64-AF82-1154233C3068}"/>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A84D79-2D8B-462A-98A8-79B72A29A6B0}"/>
                  </a:ext>
                </a:extLst>
              </p:cNvPr>
              <p:cNvSpPr>
                <a:spLocks noGrp="1"/>
              </p:cNvSpPr>
              <p:nvPr>
                <p:ph idx="1"/>
              </p:nvPr>
            </p:nvSpPr>
            <p:spPr/>
            <p:txBody>
              <a:bodyPr>
                <a:normAutofit/>
              </a:bodyPr>
              <a:lstStyle/>
              <a:p>
                <a:r>
                  <a:rPr lang="zh-CN" altLang="en-US" dirty="0"/>
                  <a:t>接下来我们看奇异局势的几个性质</a:t>
                </a:r>
                <a:r>
                  <a:rPr lang="en-US" altLang="zh-CN" dirty="0"/>
                  <a:t>:</a:t>
                </a:r>
              </a:p>
              <a:p>
                <a:r>
                  <a:rPr lang="zh-CN" altLang="en-US" dirty="0"/>
                  <a:t>性质</a:t>
                </a:r>
                <a:r>
                  <a:rPr lang="en-US" altLang="zh-CN" dirty="0"/>
                  <a:t>1: </a:t>
                </a:r>
                <a:r>
                  <a:rPr lang="zh-CN" altLang="en-US" dirty="0"/>
                  <a:t>任何自然数都包含在一个且仅有一个奇异局势中。</a:t>
                </a:r>
                <a:endParaRPr lang="en-US" altLang="zh-CN" dirty="0"/>
              </a:p>
              <a:p>
                <a:r>
                  <a:rPr lang="zh-CN" altLang="en-US" dirty="0">
                    <a:solidFill>
                      <a:srgbClr val="0070C0"/>
                    </a:solidFill>
                  </a:rPr>
                  <a:t>证明：</a:t>
                </a:r>
                <a:endParaRPr lang="en-US" altLang="zh-CN" dirty="0">
                  <a:solidFill>
                    <a:srgbClr val="0070C0"/>
                  </a:solidFill>
                </a:endParaRPr>
              </a:p>
              <a:p>
                <a:r>
                  <a:rPr lang="zh-CN" altLang="en-US" dirty="0">
                    <a:solidFill>
                      <a:srgbClr val="0070C0"/>
                    </a:solidFill>
                  </a:rPr>
                  <a:t>为了证明这个性质我们需要证明两点</a:t>
                </a:r>
                <a:r>
                  <a:rPr lang="en-US" altLang="zh-CN" dirty="0">
                    <a:solidFill>
                      <a:srgbClr val="0070C0"/>
                    </a:solidFill>
                  </a:rPr>
                  <a:t>: </a:t>
                </a:r>
              </a:p>
              <a:p>
                <a:r>
                  <a:rPr lang="en-US" altLang="zh-CN" dirty="0">
                    <a:solidFill>
                      <a:srgbClr val="0070C0"/>
                    </a:solidFill>
                  </a:rPr>
                  <a:t>1:</a:t>
                </a:r>
                <a:r>
                  <a:rPr lang="zh-CN" altLang="en-US" dirty="0">
                    <a:solidFill>
                      <a:srgbClr val="0070C0"/>
                    </a:solidFill>
                  </a:rPr>
                  <a:t> 任何自然数都出现过。反证</a:t>
                </a:r>
                <a:r>
                  <a:rPr lang="en-US" altLang="zh-CN" dirty="0">
                    <a:solidFill>
                      <a:srgbClr val="0070C0"/>
                    </a:solidFill>
                  </a:rPr>
                  <a:t>: </a:t>
                </a:r>
                <a:r>
                  <a:rPr lang="zh-CN" altLang="en-US" dirty="0">
                    <a:solidFill>
                      <a:srgbClr val="0070C0"/>
                    </a:solidFill>
                  </a:rPr>
                  <a:t>若</a:t>
                </a:r>
                <a:r>
                  <a:rPr lang="en-US" altLang="zh-CN" dirty="0">
                    <a:solidFill>
                      <a:srgbClr val="0070C0"/>
                    </a:solidFill>
                  </a:rPr>
                  <a:t>x</a:t>
                </a:r>
                <a:r>
                  <a:rPr lang="zh-CN" altLang="en-US" dirty="0">
                    <a:solidFill>
                      <a:srgbClr val="0070C0"/>
                    </a:solidFill>
                  </a:rPr>
                  <a:t>没出现过</a:t>
                </a:r>
                <a:r>
                  <a:rPr lang="en-US" altLang="zh-CN" dirty="0">
                    <a:solidFill>
                      <a:srgbClr val="0070C0"/>
                    </a:solidFill>
                  </a:rPr>
                  <a:t>, </a:t>
                </a:r>
                <a:r>
                  <a:rPr lang="zh-CN" altLang="en-US" dirty="0">
                    <a:solidFill>
                      <a:srgbClr val="0070C0"/>
                    </a:solidFill>
                  </a:rPr>
                  <a:t>我们可以对</a:t>
                </a:r>
                <a:r>
                  <a:rPr lang="en-US" altLang="zh-CN" dirty="0">
                    <a:solidFill>
                      <a:srgbClr val="0070C0"/>
                    </a:solidFill>
                  </a:rPr>
                  <a:t>x</a:t>
                </a:r>
                <a:r>
                  <a:rPr lang="zh-CN" altLang="en-US" dirty="0">
                    <a:solidFill>
                      <a:srgbClr val="0070C0"/>
                    </a:solidFill>
                  </a:rPr>
                  <a:t>做奇异局势</a:t>
                </a:r>
                <a:endParaRPr lang="en-US" altLang="zh-CN" dirty="0">
                  <a:solidFill>
                    <a:srgbClr val="0070C0"/>
                  </a:solidFill>
                </a:endParaRPr>
              </a:p>
              <a:p>
                <a:r>
                  <a:rPr lang="en-US" altLang="zh-CN" dirty="0">
                    <a:solidFill>
                      <a:srgbClr val="0070C0"/>
                    </a:solidFill>
                  </a:rPr>
                  <a:t>2:</a:t>
                </a:r>
                <a:r>
                  <a:rPr lang="zh-CN" altLang="en-US" dirty="0">
                    <a:solidFill>
                      <a:srgbClr val="0070C0"/>
                    </a:solidFill>
                  </a:rPr>
                  <a:t> 任意一个自然数只存在于一个奇异局势中。反证</a:t>
                </a:r>
                <a:r>
                  <a:rPr lang="en-US" altLang="zh-CN" dirty="0">
                    <a:solidFill>
                      <a:srgbClr val="0070C0"/>
                    </a:solidFill>
                  </a:rPr>
                  <a:t>: </a:t>
                </a:r>
                <a:r>
                  <a:rPr lang="zh-CN" altLang="en-US" dirty="0">
                    <a:solidFill>
                      <a:srgbClr val="0070C0"/>
                    </a:solidFill>
                  </a:rPr>
                  <a:t>若该自然数为</a:t>
                </a:r>
                <a14:m>
                  <m:oMath xmlns:m="http://schemas.openxmlformats.org/officeDocument/2006/math">
                    <m:r>
                      <a:rPr lang="en-US" altLang="zh-CN" i="1" dirty="0" smtClean="0">
                        <a:solidFill>
                          <a:srgbClr val="0070C0"/>
                        </a:solidFill>
                        <a:latin typeface="Cambria Math" panose="02040503050406030204" pitchFamily="18" charset="0"/>
                      </a:rPr>
                      <m:t>𝑘</m:t>
                    </m:r>
                  </m:oMath>
                </a14:m>
                <a:r>
                  <a:rPr lang="en-US" altLang="zh-CN" dirty="0">
                    <a:solidFill>
                      <a:srgbClr val="0070C0"/>
                    </a:solidFill>
                  </a:rPr>
                  <a:t>,</a:t>
                </a:r>
                <a:r>
                  <a:rPr lang="zh-CN" altLang="en-US" dirty="0">
                    <a:solidFill>
                      <a:srgbClr val="0070C0"/>
                    </a:solidFill>
                  </a:rPr>
                  <a:t> 且有奇异局势</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 </m:t>
                    </m:r>
                  </m:oMath>
                </a14:m>
                <a:r>
                  <a:rPr lang="zh-CN" altLang="en-US" dirty="0">
                    <a:solidFill>
                      <a:srgbClr val="0070C0"/>
                    </a:solidFill>
                  </a:rPr>
                  <a:t>那么存在一个数</a:t>
                </a:r>
                <a14:m>
                  <m:oMath xmlns:m="http://schemas.openxmlformats.org/officeDocument/2006/math">
                    <m:r>
                      <a:rPr lang="en-US" altLang="zh-CN" i="1" dirty="0" smtClean="0">
                        <a:solidFill>
                          <a:srgbClr val="0070C0"/>
                        </a:solidFill>
                        <a:latin typeface="Cambria Math" panose="02040503050406030204" pitchFamily="18" charset="0"/>
                      </a:rPr>
                      <m:t>𝑖</m:t>
                    </m:r>
                  </m:oMath>
                </a14:m>
                <a:r>
                  <a:rPr lang="zh-CN" altLang="en-US" dirty="0">
                    <a:solidFill>
                      <a:srgbClr val="0070C0"/>
                    </a:solidFill>
                  </a:rPr>
                  <a:t>使</a:t>
                </a:r>
                <a:r>
                  <a:rPr lang="en-US" altLang="zh-CN" dirty="0">
                    <a:solidFill>
                      <a:srgbClr val="0070C0"/>
                    </a:solidFill>
                  </a:rPr>
                  <a:t>: </a:t>
                </a:r>
              </a:p>
              <a:p>
                <a14:m>
                  <m:oMath xmlns:m="http://schemas.openxmlformats.org/officeDocument/2006/math">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𝑖</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oMath>
                </a14:m>
                <a:r>
                  <a:rPr lang="zh-CN" altLang="en-US" dirty="0">
                    <a:solidFill>
                      <a:srgbClr val="0070C0"/>
                    </a:solidFill>
                  </a:rPr>
                  <a:t>且</a:t>
                </a:r>
                <a14:m>
                  <m:oMath xmlns:m="http://schemas.openxmlformats.org/officeDocument/2006/math">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𝑖</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oMath>
                </a14:m>
                <a:r>
                  <a:rPr lang="en-US" altLang="zh-CN" dirty="0">
                    <a:solidFill>
                      <a:srgbClr val="0070C0"/>
                    </a:solidFill>
                  </a:rPr>
                  <a:t> </a:t>
                </a:r>
                <a14:m>
                  <m:oMath xmlns:m="http://schemas.openxmlformats.org/officeDocument/2006/math">
                    <m:r>
                      <a:rPr lang="en-US" altLang="zh-CN" i="1" dirty="0" smtClean="0">
                        <a:solidFill>
                          <a:srgbClr val="0070C0"/>
                        </a:solidFill>
                        <a:latin typeface="Cambria Math" panose="02040503050406030204" pitchFamily="18" charset="0"/>
                      </a:rPr>
                      <m:t>=&gt; </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oMath>
                </a14:m>
                <a:r>
                  <a:rPr lang="en-US" altLang="zh-CN" dirty="0">
                    <a:solidFill>
                      <a:srgbClr val="0070C0"/>
                    </a:solidFill>
                  </a:rPr>
                  <a:t> </a:t>
                </a:r>
                <a:r>
                  <a:rPr lang="zh-CN" altLang="en-US" dirty="0">
                    <a:solidFill>
                      <a:srgbClr val="0070C0"/>
                    </a:solidFill>
                  </a:rPr>
                  <a:t>矛盾</a:t>
                </a:r>
                <a:endParaRPr lang="en-US" altLang="zh-CN" dirty="0">
                  <a:solidFill>
                    <a:srgbClr val="0070C0"/>
                  </a:solidFill>
                </a:endParaRPr>
              </a:p>
              <a:p>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E1A84D79-2D8B-462A-98A8-79B72A29A6B0}"/>
                  </a:ext>
                </a:extLst>
              </p:cNvPr>
              <p:cNvSpPr>
                <a:spLocks noGrp="1" noRot="1" noChangeAspect="1" noMove="1" noResize="1" noEditPoints="1" noAdjustHandles="1" noChangeArrowheads="1" noChangeShapeType="1" noTextEdit="1"/>
              </p:cNvSpPr>
              <p:nvPr>
                <p:ph idx="1"/>
              </p:nvPr>
            </p:nvSpPr>
            <p:spPr>
              <a:blipFill>
                <a:blip r:embed="rId2"/>
                <a:stretch>
                  <a:fillRect l="-1043" t="-2521"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781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A87B0-77F9-4D34-9CD3-B397CDB7F06F}"/>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1A950B-4F68-4094-B8FE-70B099ECC827}"/>
                  </a:ext>
                </a:extLst>
              </p:cNvPr>
              <p:cNvSpPr>
                <a:spLocks noGrp="1"/>
              </p:cNvSpPr>
              <p:nvPr>
                <p:ph idx="1"/>
              </p:nvPr>
            </p:nvSpPr>
            <p:spPr/>
            <p:txBody>
              <a:bodyPr>
                <a:normAutofit/>
              </a:bodyPr>
              <a:lstStyle/>
              <a:p>
                <a:r>
                  <a:rPr lang="zh-CN" altLang="en-US" dirty="0"/>
                  <a:t>性质</a:t>
                </a:r>
                <a:r>
                  <a:rPr lang="en-US" altLang="zh-CN" dirty="0"/>
                  <a:t>2:</a:t>
                </a:r>
                <a:r>
                  <a:rPr lang="zh-CN" altLang="en-US" dirty="0"/>
                  <a:t> 任意操作都能将奇异局势转变为非奇异局势</a:t>
                </a:r>
                <a:endParaRPr lang="en-US" altLang="zh-CN" dirty="0"/>
              </a:p>
              <a:p>
                <a:r>
                  <a:rPr lang="zh-CN" altLang="en-US" dirty="0">
                    <a:solidFill>
                      <a:srgbClr val="0070C0"/>
                    </a:solidFill>
                  </a:rPr>
                  <a:t>证明</a:t>
                </a:r>
                <a:r>
                  <a:rPr lang="en-US" altLang="zh-CN" dirty="0">
                    <a:solidFill>
                      <a:srgbClr val="0070C0"/>
                    </a:solidFill>
                  </a:rPr>
                  <a:t>: </a:t>
                </a:r>
              </a:p>
              <a:p>
                <a:r>
                  <a:rPr lang="en-US" altLang="zh-CN" dirty="0">
                    <a:solidFill>
                      <a:srgbClr val="0070C0"/>
                    </a:solidFill>
                  </a:rPr>
                  <a:t>1:</a:t>
                </a:r>
                <a:r>
                  <a:rPr lang="zh-CN" altLang="en-US" dirty="0">
                    <a:solidFill>
                      <a:srgbClr val="0070C0"/>
                    </a:solidFill>
                  </a:rPr>
                  <a:t> 只改变</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或</a:t>
                </a:r>
                <a14:m>
                  <m:oMath xmlns:m="http://schemas.openxmlformats.org/officeDocument/2006/math">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的某一个数</a:t>
                </a:r>
                <a:r>
                  <a:rPr lang="en-US" altLang="zh-CN" dirty="0">
                    <a:solidFill>
                      <a:srgbClr val="0070C0"/>
                    </a:solidFill>
                  </a:rPr>
                  <a:t>, </a:t>
                </a:r>
                <a:r>
                  <a:rPr lang="zh-CN" altLang="en-US" dirty="0">
                    <a:solidFill>
                      <a:srgbClr val="0070C0"/>
                    </a:solidFill>
                  </a:rPr>
                  <a:t>那么另一个数不会存在与另一个奇异局势中</a:t>
                </a:r>
                <a:r>
                  <a:rPr lang="en-US" altLang="zh-CN" dirty="0">
                    <a:solidFill>
                      <a:srgbClr val="0070C0"/>
                    </a:solidFill>
                  </a:rPr>
                  <a:t>(</a:t>
                </a:r>
                <a:r>
                  <a:rPr lang="zh-CN" altLang="en-US" dirty="0">
                    <a:solidFill>
                      <a:srgbClr val="FF0000"/>
                    </a:solidFill>
                  </a:rPr>
                  <a:t>由性质</a:t>
                </a:r>
                <a:r>
                  <a:rPr lang="en-US" altLang="zh-CN" dirty="0">
                    <a:solidFill>
                      <a:srgbClr val="FF0000"/>
                    </a:solidFill>
                  </a:rPr>
                  <a:t>1</a:t>
                </a:r>
                <a:r>
                  <a:rPr lang="zh-CN" altLang="en-US" dirty="0">
                    <a:solidFill>
                      <a:srgbClr val="FF0000"/>
                    </a:solidFill>
                  </a:rPr>
                  <a:t>可得</a:t>
                </a:r>
                <a:r>
                  <a:rPr lang="en-US" altLang="zh-CN" dirty="0">
                    <a:solidFill>
                      <a:srgbClr val="0070C0"/>
                    </a:solidFill>
                  </a:rPr>
                  <a:t>)</a:t>
                </a:r>
                <a:r>
                  <a:rPr lang="zh-CN" altLang="en-US" dirty="0">
                    <a:solidFill>
                      <a:srgbClr val="0070C0"/>
                    </a:solidFill>
                  </a:rPr>
                  <a:t>。</a:t>
                </a:r>
                <a:endParaRPr lang="en-US" altLang="zh-CN" dirty="0">
                  <a:solidFill>
                    <a:srgbClr val="0070C0"/>
                  </a:solidFill>
                </a:endParaRPr>
              </a:p>
              <a:p>
                <a:r>
                  <a:rPr lang="en-US" altLang="zh-CN" dirty="0">
                    <a:solidFill>
                      <a:srgbClr val="0070C0"/>
                    </a:solidFill>
                  </a:rPr>
                  <a:t>2:</a:t>
                </a:r>
                <a:r>
                  <a:rPr lang="zh-CN" altLang="en-US" dirty="0">
                    <a:solidFill>
                      <a:srgbClr val="0070C0"/>
                    </a:solidFill>
                  </a:rPr>
                  <a:t> 同时改变</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和</a:t>
                </a:r>
                <a14:m>
                  <m:oMath xmlns:m="http://schemas.openxmlformats.org/officeDocument/2006/math">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en-US" altLang="zh-CN" dirty="0">
                    <a:solidFill>
                      <a:srgbClr val="0070C0"/>
                    </a:solidFill>
                  </a:rPr>
                  <a:t>,</a:t>
                </a:r>
                <a:r>
                  <a:rPr lang="zh-CN" altLang="en-US" dirty="0">
                    <a:solidFill>
                      <a:srgbClr val="0070C0"/>
                    </a:solidFill>
                  </a:rPr>
                  <a:t> 则</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改变但改变后</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与</a:t>
                </a:r>
                <a14:m>
                  <m:oMath xmlns:m="http://schemas.openxmlformats.org/officeDocument/2006/math">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的差不应该是</a:t>
                </a:r>
                <a14:m>
                  <m:oMath xmlns:m="http://schemas.openxmlformats.org/officeDocument/2006/math">
                    <m:r>
                      <a:rPr lang="en-US" altLang="zh-CN" i="1" dirty="0" smtClean="0">
                        <a:solidFill>
                          <a:srgbClr val="0070C0"/>
                        </a:solidFill>
                        <a:latin typeface="Cambria Math" panose="02040503050406030204" pitchFamily="18" charset="0"/>
                      </a:rPr>
                      <m:t>𝑘</m:t>
                    </m:r>
                  </m:oMath>
                </a14:m>
                <a:r>
                  <a:rPr lang="zh-CN" altLang="en-US" dirty="0">
                    <a:solidFill>
                      <a:srgbClr val="0070C0"/>
                    </a:solidFill>
                  </a:rPr>
                  <a:t>。</a:t>
                </a:r>
              </a:p>
            </p:txBody>
          </p:sp>
        </mc:Choice>
        <mc:Fallback xmlns="">
          <p:sp>
            <p:nvSpPr>
              <p:cNvPr id="3" name="内容占位符 2">
                <a:extLst>
                  <a:ext uri="{FF2B5EF4-FFF2-40B4-BE49-F238E27FC236}">
                    <a16:creationId xmlns:a16="http://schemas.microsoft.com/office/drawing/2014/main" id="{E11A950B-4F68-4094-B8FE-70B099ECC82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298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4B129-1586-434E-B723-1196EF74E5E5}"/>
              </a:ext>
            </a:extLst>
          </p:cNvPr>
          <p:cNvSpPr>
            <a:spLocks noGrp="1"/>
          </p:cNvSpPr>
          <p:nvPr>
            <p:ph type="title"/>
          </p:nvPr>
        </p:nvSpPr>
        <p:spPr/>
        <p:txBody>
          <a:bodyPr/>
          <a:lstStyle/>
          <a:p>
            <a:r>
              <a:rPr lang="en-US" altLang="zh-CN" dirty="0"/>
              <a:t>3.1: </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0BBC38-240D-4F4B-B140-799083458601}"/>
                  </a:ext>
                </a:extLst>
              </p:cNvPr>
              <p:cNvSpPr>
                <a:spLocks noGrp="1"/>
              </p:cNvSpPr>
              <p:nvPr>
                <p:ph idx="1"/>
              </p:nvPr>
            </p:nvSpPr>
            <p:spPr/>
            <p:txBody>
              <a:bodyPr>
                <a:normAutofit lnSpcReduction="10000"/>
              </a:bodyPr>
              <a:lstStyle/>
              <a:p>
                <a:r>
                  <a:rPr lang="en-US" altLang="zh-CN" dirty="0"/>
                  <a:t>3:</a:t>
                </a:r>
                <a:r>
                  <a:rPr lang="zh-CN" altLang="en-US" dirty="0"/>
                  <a:t> 采取适当的方法</a:t>
                </a:r>
                <a:r>
                  <a:rPr lang="en-US" altLang="zh-CN" dirty="0"/>
                  <a:t>, </a:t>
                </a:r>
                <a:r>
                  <a:rPr lang="zh-CN" altLang="en-US" dirty="0"/>
                  <a:t>可将非奇异局势转变为奇异局势。</a:t>
                </a:r>
                <a:endParaRPr lang="en-US" altLang="zh-CN" dirty="0"/>
              </a:p>
              <a:p>
                <a:r>
                  <a:rPr lang="zh-CN" altLang="en-US" dirty="0">
                    <a:solidFill>
                      <a:srgbClr val="0070C0"/>
                    </a:solidFill>
                  </a:rPr>
                  <a:t>证明：</a:t>
                </a:r>
                <a:endParaRPr lang="en-US" altLang="zh-CN" dirty="0">
                  <a:solidFill>
                    <a:srgbClr val="0070C0"/>
                  </a:solidFill>
                </a:endParaRPr>
              </a:p>
              <a:p>
                <a:r>
                  <a:rPr lang="en-US" altLang="zh-CN" dirty="0">
                    <a:solidFill>
                      <a:srgbClr val="0070C0"/>
                    </a:solidFill>
                  </a:rPr>
                  <a:t>1:</a:t>
                </a:r>
                <a:r>
                  <a:rPr lang="zh-CN" altLang="en-US" dirty="0">
                    <a:solidFill>
                      <a:srgbClr val="0070C0"/>
                    </a:solidFill>
                  </a:rPr>
                  <a:t> 数对</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 </m:t>
                    </m:r>
                  </m:oMath>
                </a14:m>
                <a:r>
                  <a:rPr lang="zh-CN" altLang="en-US" dirty="0">
                    <a:solidFill>
                      <a:srgbClr val="0070C0"/>
                    </a:solidFill>
                  </a:rPr>
                  <a:t>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 =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 </m:t>
                    </m:r>
                  </m:oMath>
                </a14:m>
                <a:r>
                  <a:rPr lang="zh-CN" altLang="en-US" dirty="0">
                    <a:solidFill>
                      <a:srgbClr val="0070C0"/>
                    </a:solidFill>
                  </a:rPr>
                  <a:t>则直接取完变为</a:t>
                </a:r>
                <a14:m>
                  <m:oMath xmlns:m="http://schemas.openxmlformats.org/officeDocument/2006/math">
                    <m:r>
                      <a:rPr lang="en-US" altLang="zh-CN" i="1" dirty="0" smtClean="0">
                        <a:solidFill>
                          <a:srgbClr val="0070C0"/>
                        </a:solidFill>
                        <a:latin typeface="Cambria Math" panose="02040503050406030204" pitchFamily="18" charset="0"/>
                      </a:rPr>
                      <m:t>(0, 0)</m:t>
                    </m:r>
                  </m:oMath>
                </a14:m>
                <a:r>
                  <a:rPr lang="zh-CN" altLang="en-US" dirty="0">
                    <a:solidFill>
                      <a:srgbClr val="0070C0"/>
                    </a:solidFill>
                  </a:rPr>
                  <a:t>奇异局势。</a:t>
                </a:r>
                <a:endParaRPr lang="en-US" altLang="zh-CN" dirty="0">
                  <a:solidFill>
                    <a:srgbClr val="0070C0"/>
                  </a:solidFill>
                </a:endParaRPr>
              </a:p>
              <a:p>
                <a:r>
                  <a:rPr lang="en-US" altLang="zh-CN" dirty="0">
                    <a:solidFill>
                      <a:srgbClr val="0070C0"/>
                    </a:solidFill>
                  </a:rPr>
                  <a:t>2:</a:t>
                </a:r>
                <a:r>
                  <a:rPr lang="zh-CN" altLang="en-US" dirty="0">
                    <a:solidFill>
                      <a:srgbClr val="0070C0"/>
                    </a:solidFill>
                  </a:rPr>
                  <a:t> 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&gt;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en-US" altLang="zh-CN" dirty="0">
                    <a:solidFill>
                      <a:srgbClr val="0070C0"/>
                    </a:solidFill>
                  </a:rPr>
                  <a:t>,</a:t>
                </a:r>
                <a:r>
                  <a:rPr lang="zh-CN" altLang="en-US" dirty="0">
                    <a:solidFill>
                      <a:srgbClr val="0070C0"/>
                    </a:solidFill>
                  </a:rPr>
                  <a:t> 则在</a:t>
                </a:r>
                <a14:m>
                  <m:oMath xmlns:m="http://schemas.openxmlformats.org/officeDocument/2006/math">
                    <m:r>
                      <a:rPr lang="en-US" altLang="zh-CN" i="1" dirty="0" smtClean="0">
                        <a:solidFill>
                          <a:srgbClr val="0070C0"/>
                        </a:solidFill>
                        <a:latin typeface="Cambria Math" panose="02040503050406030204" pitchFamily="18" charset="0"/>
                      </a:rPr>
                      <m:t>𝑏</m:t>
                    </m:r>
                  </m:oMath>
                </a14:m>
                <a:r>
                  <a:rPr lang="zh-CN" altLang="en-US" dirty="0">
                    <a:solidFill>
                      <a:srgbClr val="0070C0"/>
                    </a:solidFill>
                  </a:rPr>
                  <a:t>中取走</a:t>
                </a:r>
                <a14:m>
                  <m:oMath xmlns:m="http://schemas.openxmlformats.org/officeDocument/2006/math">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；若</a:t>
                </a:r>
                <a14:m>
                  <m:oMath xmlns:m="http://schemas.openxmlformats.org/officeDocument/2006/math">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en-US" altLang="zh-CN" dirty="0">
                    <a:solidFill>
                      <a:srgbClr val="0070C0"/>
                    </a:solidFill>
                  </a:rPr>
                  <a:t>, </a:t>
                </a:r>
                <a:r>
                  <a:rPr lang="zh-CN" altLang="en-US" dirty="0">
                    <a:solidFill>
                      <a:srgbClr val="0070C0"/>
                    </a:solidFill>
                  </a:rPr>
                  <a:t>在两堆中同时拿走</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个石子</a:t>
                </a:r>
                <a:r>
                  <a:rPr lang="en-US" altLang="zh-CN" dirty="0">
                    <a:solidFill>
                      <a:srgbClr val="0070C0"/>
                    </a:solidFill>
                  </a:rPr>
                  <a:t>(</a:t>
                </a:r>
                <a:r>
                  <a:rPr lang="zh-CN" altLang="en-US" dirty="0">
                    <a:solidFill>
                      <a:srgbClr val="FF0000"/>
                    </a:solidFill>
                  </a:rPr>
                  <a:t>注意这里括号的意思是下标</a:t>
                </a:r>
                <a:r>
                  <a:rPr lang="en-US" altLang="zh-CN" dirty="0">
                    <a:solidFill>
                      <a:srgbClr val="FF0000"/>
                    </a:solidFill>
                  </a:rPr>
                  <a:t>, </a:t>
                </a:r>
                <a:r>
                  <a:rPr lang="zh-CN" altLang="en-US" dirty="0">
                    <a:solidFill>
                      <a:srgbClr val="FF0000"/>
                    </a:solidFill>
                  </a:rPr>
                  <a:t>不是乘法</a:t>
                </a:r>
                <a:r>
                  <a:rPr lang="en-US" altLang="zh-CN" dirty="0">
                    <a:solidFill>
                      <a:srgbClr val="0070C0"/>
                    </a:solidFill>
                  </a:rPr>
                  <a:t>)</a:t>
                </a:r>
                <a:r>
                  <a:rPr lang="zh-CN" altLang="en-US" dirty="0">
                    <a:solidFill>
                      <a:srgbClr val="0070C0"/>
                    </a:solidFill>
                  </a:rPr>
                  <a:t>成为奇异局势。</a:t>
                </a:r>
                <a:endParaRPr lang="en-US" altLang="zh-CN" dirty="0">
                  <a:solidFill>
                    <a:srgbClr val="0070C0"/>
                  </a:solidFill>
                </a:endParaRPr>
              </a:p>
              <a:p>
                <a:r>
                  <a:rPr lang="en-US" altLang="zh-CN" dirty="0">
                    <a:solidFill>
                      <a:srgbClr val="0070C0"/>
                    </a:solidFill>
                  </a:rPr>
                  <a:t>3:</a:t>
                </a:r>
                <a:r>
                  <a:rPr lang="zh-CN" altLang="en-US" dirty="0">
                    <a:solidFill>
                      <a:srgbClr val="0070C0"/>
                    </a:solidFill>
                  </a:rPr>
                  <a:t> 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&gt;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err="1" smtClean="0">
                        <a:solidFill>
                          <a:srgbClr val="0070C0"/>
                        </a:solidFill>
                        <a:latin typeface="Cambria Math" panose="02040503050406030204" pitchFamily="18" charset="0"/>
                      </a:rPr>
                      <m:t>𝑘</m:t>
                    </m:r>
                    <m:r>
                      <a:rPr lang="en-US" altLang="zh-CN" i="1" dirty="0" err="1" smtClean="0">
                        <a:solidFill>
                          <a:srgbClr val="0070C0"/>
                        </a:solidFill>
                        <a:latin typeface="Cambria Math" panose="02040503050406030204" pitchFamily="18" charset="0"/>
                      </a:rPr>
                      <m:t>+</m:t>
                    </m:r>
                    <m:r>
                      <a:rPr lang="en-US" altLang="zh-CN" i="1" dirty="0" err="1"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oMath>
                </a14:m>
                <a:r>
                  <a:rPr lang="zh-CN" altLang="en-US" dirty="0">
                    <a:solidFill>
                      <a:srgbClr val="0070C0"/>
                    </a:solidFill>
                  </a:rPr>
                  <a:t>则从</a:t>
                </a:r>
                <a14:m>
                  <m:oMath xmlns:m="http://schemas.openxmlformats.org/officeDocument/2006/math">
                    <m:r>
                      <a:rPr lang="en-US" altLang="zh-CN" i="1" dirty="0" smtClean="0">
                        <a:solidFill>
                          <a:srgbClr val="0070C0"/>
                        </a:solidFill>
                        <a:latin typeface="Cambria Math" panose="02040503050406030204" pitchFamily="18" charset="0"/>
                      </a:rPr>
                      <m:t>𝑎</m:t>
                    </m:r>
                  </m:oMath>
                </a14:m>
                <a:r>
                  <a:rPr lang="zh-CN" altLang="en-US" dirty="0">
                    <a:solidFill>
                      <a:srgbClr val="0070C0"/>
                    </a:solidFill>
                  </a:rPr>
                  <a:t>中取走</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个石子；若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en-US" altLang="zh-CN" dirty="0">
                    <a:solidFill>
                      <a:srgbClr val="0070C0"/>
                    </a:solidFill>
                  </a:rPr>
                  <a:t>,</a:t>
                </a:r>
                <a:r>
                  <a:rPr lang="zh-CN" altLang="en-US" dirty="0">
                    <a:solidFill>
                      <a:srgbClr val="0070C0"/>
                    </a:solidFill>
                  </a:rPr>
                  <a:t> 则分情况讨论</a:t>
                </a:r>
                <a:endParaRPr lang="en-US" altLang="zh-CN" dirty="0">
                  <a:solidFill>
                    <a:srgbClr val="0070C0"/>
                  </a:solidFill>
                </a:endParaRPr>
              </a:p>
              <a:p>
                <a:pPr lvl="1"/>
                <a:r>
                  <a:rPr lang="en-US" altLang="zh-CN" dirty="0">
                    <a:solidFill>
                      <a:srgbClr val="0070C0"/>
                    </a:solidFill>
                  </a:rPr>
                  <a:t>1:</a:t>
                </a:r>
                <a:r>
                  <a:rPr lang="zh-CN" altLang="en-US" dirty="0">
                    <a:solidFill>
                      <a:srgbClr val="0070C0"/>
                    </a:solidFill>
                  </a:rPr>
                  <a:t> 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=&gt;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m:t>
                    </m:r>
                  </m:oMath>
                </a14:m>
                <a:endParaRPr lang="en-US" altLang="zh-CN" dirty="0">
                  <a:solidFill>
                    <a:srgbClr val="0070C0"/>
                  </a:solidFill>
                </a:endParaRPr>
              </a:p>
              <a:p>
                <a:pPr lvl="1"/>
                <a:r>
                  <a:rPr lang="en-US" altLang="zh-CN" dirty="0">
                    <a:solidFill>
                      <a:srgbClr val="0070C0"/>
                    </a:solidFill>
                  </a:rPr>
                  <a:t>2: </a:t>
                </a:r>
                <a:r>
                  <a:rPr lang="zh-CN" altLang="en-US" dirty="0">
                    <a:solidFill>
                      <a:srgbClr val="0070C0"/>
                    </a:solidFill>
                  </a:rPr>
                  <a:t>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=&gt;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𝑗</m:t>
                    </m:r>
                    <m:r>
                      <a:rPr lang="en-US" altLang="zh-CN" i="1" dirty="0" smtClean="0">
                        <a:solidFill>
                          <a:srgbClr val="0070C0"/>
                        </a:solidFill>
                        <a:latin typeface="Cambria Math" panose="02040503050406030204" pitchFamily="18" charset="0"/>
                      </a:rPr>
                      <m:t>)</m:t>
                    </m:r>
                  </m:oMath>
                </a14:m>
                <a:endParaRPr lang="zh-CN" altLang="en-US" dirty="0">
                  <a:solidFill>
                    <a:srgbClr val="0070C0"/>
                  </a:solidFill>
                </a:endParaRPr>
              </a:p>
            </p:txBody>
          </p:sp>
        </mc:Choice>
        <mc:Fallback xmlns="">
          <p:sp>
            <p:nvSpPr>
              <p:cNvPr id="3" name="内容占位符 2">
                <a:extLst>
                  <a:ext uri="{FF2B5EF4-FFF2-40B4-BE49-F238E27FC236}">
                    <a16:creationId xmlns:a16="http://schemas.microsoft.com/office/drawing/2014/main" id="{A90BBC38-240D-4F4B-B140-799083458601}"/>
                  </a:ext>
                </a:extLst>
              </p:cNvPr>
              <p:cNvSpPr>
                <a:spLocks noGrp="1" noRot="1" noChangeAspect="1" noMove="1" noResize="1" noEditPoints="1" noAdjustHandles="1" noChangeArrowheads="1" noChangeShapeType="1" noTextEdit="1"/>
              </p:cNvSpPr>
              <p:nvPr>
                <p:ph idx="1"/>
              </p:nvPr>
            </p:nvSpPr>
            <p:spPr>
              <a:blipFill>
                <a:blip r:embed="rId2"/>
                <a:stretch>
                  <a:fillRect l="-1043" t="-32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55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27C1D-3AA3-4F51-801D-D086453A139D}"/>
              </a:ext>
            </a:extLst>
          </p:cNvPr>
          <p:cNvSpPr>
            <a:spLocks noGrp="1"/>
          </p:cNvSpPr>
          <p:nvPr>
            <p:ph type="title"/>
          </p:nvPr>
        </p:nvSpPr>
        <p:spPr/>
        <p:txBody>
          <a:bodyPr/>
          <a:lstStyle/>
          <a:p>
            <a:r>
              <a:rPr lang="en-US" altLang="zh-CN" dirty="0"/>
              <a:t>3.1: </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E8D074-D279-4F37-8450-80E92A0BEA9A}"/>
                  </a:ext>
                </a:extLst>
              </p:cNvPr>
              <p:cNvSpPr>
                <a:spLocks noGrp="1"/>
              </p:cNvSpPr>
              <p:nvPr>
                <p:ph idx="1"/>
              </p:nvPr>
            </p:nvSpPr>
            <p:spPr/>
            <p:txBody>
              <a:bodyPr/>
              <a:lstStyle/>
              <a:p>
                <a:r>
                  <a:rPr lang="zh-CN" altLang="en-US" dirty="0"/>
                  <a:t>结论是</a:t>
                </a:r>
                <a:r>
                  <a:rPr lang="en-US" altLang="zh-CN" dirty="0"/>
                  <a:t>: </a:t>
                </a:r>
                <a:r>
                  <a:rPr lang="zh-CN" altLang="en-US" dirty="0"/>
                  <a:t>奇异局势必败。</a:t>
                </a:r>
                <a:endParaRPr lang="en-US" altLang="zh-CN" dirty="0"/>
              </a:p>
              <a:p>
                <a:r>
                  <a:rPr lang="zh-CN" altLang="en-US" dirty="0"/>
                  <a:t>接下来我们来看详细证明。</a:t>
                </a:r>
                <a:endParaRPr lang="en-US" altLang="zh-CN" dirty="0"/>
              </a:p>
              <a:p>
                <a:r>
                  <a:rPr lang="zh-CN" altLang="en-US" dirty="0"/>
                  <a:t>首先要明白</a:t>
                </a:r>
                <a14:m>
                  <m:oMath xmlns:m="http://schemas.openxmlformats.org/officeDocument/2006/math">
                    <m:r>
                      <a:rPr lang="en-US" altLang="zh-CN" i="1" dirty="0" smtClean="0">
                        <a:latin typeface="Cambria Math" panose="02040503050406030204" pitchFamily="18" charset="0"/>
                      </a:rPr>
                      <m:t>𝐵𝑒𝑡𝑡𝑦</m:t>
                    </m:r>
                  </m:oMath>
                </a14:m>
                <a:r>
                  <a:rPr lang="zh-CN" altLang="en-US" dirty="0"/>
                  <a:t>定理</a:t>
                </a:r>
                <a:r>
                  <a:rPr lang="en-US" altLang="zh-CN" dirty="0"/>
                  <a:t>:</a:t>
                </a:r>
              </a:p>
              <a:p>
                <a14:m>
                  <m:oMath xmlns:m="http://schemas.openxmlformats.org/officeDocument/2006/math">
                    <m:f>
                      <m:fPr>
                        <m:ctrlPr>
                          <a:rPr lang="en-US" altLang="zh-CN" i="1" smtClean="0">
                            <a:solidFill>
                              <a:srgbClr val="7030A0"/>
                            </a:solidFill>
                            <a:latin typeface="Cambria Math" panose="02040503050406030204" pitchFamily="18" charset="0"/>
                          </a:rPr>
                        </m:ctrlPr>
                      </m:fPr>
                      <m:num>
                        <m:r>
                          <a:rPr lang="en-US" altLang="zh-CN" b="0" i="1" smtClean="0">
                            <a:solidFill>
                              <a:srgbClr val="7030A0"/>
                            </a:solidFill>
                            <a:latin typeface="Cambria Math" panose="02040503050406030204" pitchFamily="18" charset="0"/>
                          </a:rPr>
                          <m:t>1</m:t>
                        </m:r>
                      </m:num>
                      <m:den>
                        <m:r>
                          <m:rPr>
                            <m:sty m:val="p"/>
                          </m:rPr>
                          <a:rPr lang="en-US" altLang="zh-CN" i="1">
                            <a:solidFill>
                              <a:srgbClr val="7030A0"/>
                            </a:solidFill>
                            <a:latin typeface="Cambria Math" panose="02040503050406030204" pitchFamily="18" charset="0"/>
                          </a:rPr>
                          <m:t>a</m:t>
                        </m:r>
                      </m:den>
                    </m:f>
                    <m:r>
                      <a:rPr lang="en-US" altLang="zh-CN" i="1">
                        <a:solidFill>
                          <a:srgbClr val="7030A0"/>
                        </a:solidFill>
                        <a:latin typeface="Cambria Math" panose="02040503050406030204" pitchFamily="18" charset="0"/>
                      </a:rPr>
                      <m:t>+</m:t>
                    </m:r>
                    <m:f>
                      <m:fPr>
                        <m:ctrlPr>
                          <a:rPr lang="en-US" altLang="zh-CN" b="0" i="1" smtClean="0">
                            <a:solidFill>
                              <a:srgbClr val="7030A0"/>
                            </a:solidFill>
                            <a:latin typeface="Cambria Math" panose="02040503050406030204" pitchFamily="18" charset="0"/>
                          </a:rPr>
                        </m:ctrlPr>
                      </m:fPr>
                      <m:num>
                        <m:r>
                          <a:rPr lang="en-US" altLang="zh-CN" b="0" i="1" smtClean="0">
                            <a:solidFill>
                              <a:srgbClr val="7030A0"/>
                            </a:solidFill>
                            <a:latin typeface="Cambria Math" panose="02040503050406030204" pitchFamily="18" charset="0"/>
                          </a:rPr>
                          <m:t>1</m:t>
                        </m:r>
                      </m:num>
                      <m:den>
                        <m:r>
                          <a:rPr lang="en-US" altLang="zh-CN" b="0" i="1" smtClean="0">
                            <a:solidFill>
                              <a:srgbClr val="7030A0"/>
                            </a:solidFill>
                            <a:latin typeface="Cambria Math" panose="02040503050406030204" pitchFamily="18" charset="0"/>
                          </a:rPr>
                          <m:t>𝑏</m:t>
                        </m:r>
                      </m:den>
                    </m:f>
                    <m:r>
                      <a:rPr lang="en-US" altLang="zh-CN" b="0" i="1" smtClean="0">
                        <a:solidFill>
                          <a:srgbClr val="7030A0"/>
                        </a:solidFill>
                        <a:latin typeface="Cambria Math" panose="02040503050406030204" pitchFamily="18" charset="0"/>
                      </a:rPr>
                      <m:t>=1</m:t>
                    </m:r>
                    <m:r>
                      <a:rPr lang="en-US" altLang="zh-CN" b="0" i="1" dirty="0" smtClean="0">
                        <a:solidFill>
                          <a:srgbClr val="7030A0"/>
                        </a:solidFill>
                        <a:latin typeface="Cambria Math" panose="02040503050406030204" pitchFamily="18" charset="0"/>
                      </a:rPr>
                      <m:t>,</m:t>
                    </m:r>
                    <m:r>
                      <a:rPr lang="en-US" altLang="zh-CN" i="1" dirty="0" smtClean="0">
                        <a:solidFill>
                          <a:srgbClr val="7030A0"/>
                        </a:solidFill>
                        <a:latin typeface="Cambria Math" panose="02040503050406030204" pitchFamily="18" charset="0"/>
                      </a:rPr>
                      <m:t>(</m:t>
                    </m:r>
                    <m:r>
                      <m:rPr>
                        <m:sty m:val="p"/>
                      </m:rPr>
                      <a:rPr lang="en-US" altLang="zh-CN" i="1" dirty="0">
                        <a:solidFill>
                          <a:srgbClr val="7030A0"/>
                        </a:solidFill>
                        <a:latin typeface="Cambria Math" panose="02040503050406030204" pitchFamily="18" charset="0"/>
                      </a:rPr>
                      <m:t>a</m:t>
                    </m:r>
                    <m:r>
                      <a:rPr lang="en-US" altLang="zh-CN" b="0" i="1" dirty="0" smtClean="0">
                        <a:solidFill>
                          <a:srgbClr val="7030A0"/>
                        </a:solidFill>
                        <a:latin typeface="Cambria Math" panose="02040503050406030204" pitchFamily="18" charset="0"/>
                      </a:rPr>
                      <m:t>,</m:t>
                    </m:r>
                    <m:r>
                      <a:rPr lang="en-US" altLang="zh-CN" i="1" dirty="0" smtClean="0">
                        <a:solidFill>
                          <a:srgbClr val="7030A0"/>
                        </a:solidFill>
                        <a:latin typeface="Cambria Math" panose="02040503050406030204" pitchFamily="18" charset="0"/>
                      </a:rPr>
                      <m:t> </m:t>
                    </m:r>
                    <m:r>
                      <a:rPr lang="en-US" altLang="zh-CN" b="0" i="1" dirty="0" smtClean="0">
                        <a:solidFill>
                          <a:srgbClr val="7030A0"/>
                        </a:solidFill>
                        <a:latin typeface="Cambria Math" panose="02040503050406030204" pitchFamily="18" charset="0"/>
                      </a:rPr>
                      <m:t>𝑏</m:t>
                    </m:r>
                    <m:r>
                      <a:rPr lang="zh-CN" altLang="en-US" i="1" dirty="0" smtClean="0">
                        <a:solidFill>
                          <a:srgbClr val="7030A0"/>
                        </a:solidFill>
                        <a:latin typeface="Cambria Math" panose="02040503050406030204" pitchFamily="18" charset="0"/>
                      </a:rPr>
                      <m:t>为无理数</m:t>
                    </m:r>
                    <m:r>
                      <a:rPr lang="en-US" altLang="zh-CN" i="1" dirty="0" smtClean="0">
                        <a:solidFill>
                          <a:srgbClr val="7030A0"/>
                        </a:solidFill>
                        <a:latin typeface="Cambria Math" panose="02040503050406030204" pitchFamily="18" charset="0"/>
                      </a:rPr>
                      <m:t>)</m:t>
                    </m:r>
                  </m:oMath>
                </a14:m>
                <a:r>
                  <a:rPr lang="zh-CN" altLang="en-US" b="0" dirty="0">
                    <a:solidFill>
                      <a:srgbClr val="7030A0"/>
                    </a:solidFill>
                  </a:rPr>
                  <a:t>则有集合</a:t>
                </a:r>
                <a14:m>
                  <m:oMath xmlns:m="http://schemas.openxmlformats.org/officeDocument/2006/math">
                    <m:r>
                      <a:rPr lang="en-US" altLang="zh-CN" i="1" dirty="0" smtClean="0">
                        <a:solidFill>
                          <a:srgbClr val="7030A0"/>
                        </a:solidFill>
                        <a:latin typeface="Cambria Math" panose="02040503050406030204" pitchFamily="18" charset="0"/>
                      </a:rPr>
                      <m:t>𝑃</m:t>
                    </m:r>
                    <m:r>
                      <a:rPr lang="en-US" altLang="zh-CN" i="1" dirty="0" smtClean="0">
                        <a:solidFill>
                          <a:srgbClr val="7030A0"/>
                        </a:solidFill>
                        <a:latin typeface="Cambria Math" panose="02040503050406030204" pitchFamily="18" charset="0"/>
                      </a:rPr>
                      <m:t>{[</m:t>
                    </m:r>
                    <m:r>
                      <a:rPr lang="en-US" altLang="zh-CN" b="0" i="1" dirty="0" smtClean="0">
                        <a:solidFill>
                          <a:srgbClr val="7030A0"/>
                        </a:solidFill>
                        <a:latin typeface="Cambria Math" panose="02040503050406030204" pitchFamily="18" charset="0"/>
                      </a:rPr>
                      <m:t>𝑎</m:t>
                    </m:r>
                    <m:r>
                      <a:rPr lang="en-US" altLang="zh-CN" i="1" dirty="0" smtClean="0">
                        <a:solidFill>
                          <a:srgbClr val="7030A0"/>
                        </a:solidFill>
                        <a:latin typeface="Cambria Math" panose="02040503050406030204" pitchFamily="18" charset="0"/>
                      </a:rPr>
                      <m:t>𝑡</m:t>
                    </m:r>
                    <m:r>
                      <a:rPr lang="en-US" altLang="zh-CN" i="1" dirty="0" smtClean="0">
                        <a:solidFill>
                          <a:srgbClr val="7030A0"/>
                        </a:solidFill>
                        <a:latin typeface="Cambria Math" panose="02040503050406030204" pitchFamily="18" charset="0"/>
                      </a:rPr>
                      <m:t>]}</m:t>
                    </m:r>
                  </m:oMath>
                </a14:m>
                <a:r>
                  <a:rPr lang="zh-CN" altLang="en-US" dirty="0">
                    <a:solidFill>
                      <a:srgbClr val="7030A0"/>
                    </a:solidFill>
                  </a:rPr>
                  <a:t>和集合</a:t>
                </a:r>
                <a14:m>
                  <m:oMath xmlns:m="http://schemas.openxmlformats.org/officeDocument/2006/math">
                    <m:r>
                      <a:rPr lang="en-US" altLang="zh-CN" i="1" dirty="0" smtClean="0">
                        <a:solidFill>
                          <a:srgbClr val="7030A0"/>
                        </a:solidFill>
                        <a:latin typeface="Cambria Math" panose="02040503050406030204" pitchFamily="18" charset="0"/>
                      </a:rPr>
                      <m:t>𝑄</m:t>
                    </m:r>
                    <m:r>
                      <a:rPr lang="en-US" altLang="zh-CN" i="1" dirty="0" smtClean="0">
                        <a:solidFill>
                          <a:srgbClr val="7030A0"/>
                        </a:solidFill>
                        <a:latin typeface="Cambria Math" panose="02040503050406030204" pitchFamily="18" charset="0"/>
                      </a:rPr>
                      <m:t>{[</m:t>
                    </m:r>
                    <m:r>
                      <a:rPr lang="en-US" altLang="zh-CN" b="0" i="1" dirty="0" smtClean="0">
                        <a:solidFill>
                          <a:srgbClr val="7030A0"/>
                        </a:solidFill>
                        <a:latin typeface="Cambria Math" panose="02040503050406030204" pitchFamily="18" charset="0"/>
                      </a:rPr>
                      <m:t>𝑏</m:t>
                    </m:r>
                    <m:r>
                      <a:rPr lang="en-US" altLang="zh-CN" i="1" dirty="0" err="1" smtClean="0">
                        <a:solidFill>
                          <a:srgbClr val="7030A0"/>
                        </a:solidFill>
                        <a:latin typeface="Cambria Math" panose="02040503050406030204" pitchFamily="18" charset="0"/>
                      </a:rPr>
                      <m:t>𝑡</m:t>
                    </m:r>
                    <m:r>
                      <a:rPr lang="en-US" altLang="zh-CN" i="1" dirty="0" smtClean="0">
                        <a:solidFill>
                          <a:srgbClr val="7030A0"/>
                        </a:solidFill>
                        <a:latin typeface="Cambria Math" panose="02040503050406030204" pitchFamily="18" charset="0"/>
                      </a:rPr>
                      <m:t>]}</m:t>
                    </m:r>
                  </m:oMath>
                </a14:m>
                <a:r>
                  <a:rPr lang="zh-CN" altLang="en-US" dirty="0">
                    <a:solidFill>
                      <a:srgbClr val="7030A0"/>
                    </a:solidFill>
                  </a:rPr>
                  <a:t>会不重复的覆盖掉所有正整数。</a:t>
                </a:r>
                <a:r>
                  <a:rPr lang="en-US" altLang="zh-CN" dirty="0">
                    <a:solidFill>
                      <a:srgbClr val="7030A0"/>
                    </a:solidFill>
                  </a:rPr>
                  <a:t>(t</a:t>
                </a:r>
                <a:r>
                  <a:rPr lang="zh-CN" altLang="en-US" dirty="0">
                    <a:solidFill>
                      <a:srgbClr val="7030A0"/>
                    </a:solidFill>
                  </a:rPr>
                  <a:t>为任意正整数</a:t>
                </a:r>
                <a:r>
                  <a:rPr lang="en-US" altLang="zh-CN" dirty="0">
                    <a:solidFill>
                      <a:srgbClr val="7030A0"/>
                    </a:solidFill>
                  </a:rPr>
                  <a:t>, []</a:t>
                </a:r>
                <a:r>
                  <a:rPr lang="zh-CN" altLang="en-US" dirty="0">
                    <a:solidFill>
                      <a:srgbClr val="7030A0"/>
                    </a:solidFill>
                  </a:rPr>
                  <a:t>运算为取整数运算</a:t>
                </a:r>
                <a:r>
                  <a:rPr lang="en-US" altLang="zh-CN" dirty="0">
                    <a:solidFill>
                      <a:srgbClr val="7030A0"/>
                    </a:solidFill>
                  </a:rPr>
                  <a:t>)</a:t>
                </a:r>
                <a:endParaRPr lang="en-US" altLang="zh-CN" b="0" dirty="0">
                  <a:solidFill>
                    <a:srgbClr val="7030A0"/>
                  </a:solidFill>
                </a:endParaRPr>
              </a:p>
              <a:p>
                <a:endParaRPr lang="en-US" altLang="zh-CN" dirty="0"/>
              </a:p>
            </p:txBody>
          </p:sp>
        </mc:Choice>
        <mc:Fallback xmlns="">
          <p:sp>
            <p:nvSpPr>
              <p:cNvPr id="3" name="内容占位符 2">
                <a:extLst>
                  <a:ext uri="{FF2B5EF4-FFF2-40B4-BE49-F238E27FC236}">
                    <a16:creationId xmlns:a16="http://schemas.microsoft.com/office/drawing/2014/main" id="{96E8D074-D279-4F37-8450-80E92A0BEA9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06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DFD25-B059-43A1-86F1-5A691DAB7114}"/>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E642A1C-E2A6-42DC-B6FD-A52790C1CF39}"/>
                  </a:ext>
                </a:extLst>
              </p:cNvPr>
              <p:cNvSpPr>
                <a:spLocks noGrp="1"/>
              </p:cNvSpPr>
              <p:nvPr>
                <p:ph idx="1"/>
              </p:nvPr>
            </p:nvSpPr>
            <p:spPr/>
            <p:txBody>
              <a:bodyPr/>
              <a:lstStyle/>
              <a:p>
                <a:r>
                  <a:rPr lang="zh-CN" altLang="en-US" dirty="0"/>
                  <a:t>我们为了证明</a:t>
                </a:r>
                <a14:m>
                  <m:oMath xmlns:m="http://schemas.openxmlformats.org/officeDocument/2006/math">
                    <m:r>
                      <a:rPr lang="en-US" altLang="zh-CN" i="1" dirty="0" smtClean="0">
                        <a:latin typeface="Cambria Math" panose="02040503050406030204" pitchFamily="18" charset="0"/>
                      </a:rPr>
                      <m:t>𝐵𝑒𝑡𝑡𝑦</m:t>
                    </m:r>
                  </m:oMath>
                </a14:m>
                <a:r>
                  <a:rPr lang="zh-CN" altLang="en-US" dirty="0"/>
                  <a:t>定理我们需要证明三件事：</a:t>
                </a:r>
                <a:endParaRPr lang="en-US" altLang="zh-CN" dirty="0"/>
              </a:p>
              <a:p>
                <a:r>
                  <a:rPr lang="en-US" altLang="zh-CN" dirty="0"/>
                  <a:t>1:</a:t>
                </a:r>
                <a:r>
                  <a:rPr lang="zh-CN" altLang="en-US" dirty="0"/>
                  <a:t> 任何一个正整数在</a:t>
                </a:r>
                <a14:m>
                  <m:oMath xmlns:m="http://schemas.openxmlformats.org/officeDocument/2006/math">
                    <m:r>
                      <a:rPr lang="en-US" altLang="zh-CN" i="1" dirty="0" smtClean="0">
                        <a:latin typeface="Cambria Math" panose="02040503050406030204" pitchFamily="18" charset="0"/>
                      </a:rPr>
                      <m:t>𝑃</m:t>
                    </m:r>
                    <m:r>
                      <a:rPr lang="zh-CN" altLang="en-US" i="1" dirty="0" smtClean="0">
                        <a:latin typeface="Cambria Math" panose="02040503050406030204" pitchFamily="18" charset="0"/>
                      </a:rPr>
                      <m:t>或</m:t>
                    </m:r>
                    <m:r>
                      <a:rPr lang="en-US" altLang="zh-CN" i="1" dirty="0" smtClean="0">
                        <a:latin typeface="Cambria Math" panose="02040503050406030204" pitchFamily="18" charset="0"/>
                      </a:rPr>
                      <m:t>𝑄</m:t>
                    </m:r>
                  </m:oMath>
                </a14:m>
                <a:r>
                  <a:rPr lang="zh-CN" altLang="en-US" dirty="0"/>
                  <a:t>中至多出现一次</a:t>
                </a:r>
                <a:endParaRPr lang="en-US" altLang="zh-CN" dirty="0"/>
              </a:p>
              <a:p>
                <a:r>
                  <a:rPr lang="en-US" altLang="zh-CN" dirty="0"/>
                  <a:t>2:</a:t>
                </a:r>
                <a:r>
                  <a:rPr lang="zh-CN" altLang="en-US" dirty="0"/>
                  <a:t> </a:t>
                </a:r>
                <a14:m>
                  <m:oMath xmlns:m="http://schemas.openxmlformats.org/officeDocument/2006/math">
                    <m:r>
                      <a:rPr lang="en-US" altLang="zh-CN" i="1" dirty="0" smtClean="0">
                        <a:latin typeface="Cambria Math" panose="02040503050406030204" pitchFamily="18" charset="0"/>
                      </a:rPr>
                      <m:t>𝑃</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b="0" i="1" dirty="0" smtClean="0">
                        <a:latin typeface="Cambria Math" panose="02040503050406030204" pitchFamily="18" charset="0"/>
                      </a:rPr>
                      <m:t>=</m:t>
                    </m:r>
                    <m:r>
                      <a:rPr lang="zh-CN" altLang="en-US" i="1" dirty="0" smtClean="0">
                        <a:latin typeface="Cambria Math" panose="02040503050406030204" pitchFamily="18" charset="0"/>
                      </a:rPr>
                      <m:t>∅</m:t>
                    </m:r>
                  </m:oMath>
                </a14:m>
                <a:endParaRPr lang="en-US" altLang="zh-CN" dirty="0"/>
              </a:p>
              <a:p>
                <a:r>
                  <a:rPr lang="en-US" altLang="zh-CN" dirty="0"/>
                  <a:t>3:</a:t>
                </a:r>
                <a:r>
                  <a:rPr lang="zh-CN" altLang="en-US" dirty="0"/>
                  <a:t> </a:t>
                </a:r>
                <a14:m>
                  <m:oMath xmlns:m="http://schemas.openxmlformats.org/officeDocument/2006/math">
                    <m:r>
                      <a:rPr lang="en-US" altLang="zh-CN" i="1" dirty="0" smtClean="0">
                        <a:latin typeface="Cambria Math" panose="02040503050406030204" pitchFamily="18" charset="0"/>
                      </a:rPr>
                      <m:t>𝑃</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𝑍</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E642A1C-E2A6-42DC-B6FD-A52790C1CF3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58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C2525-5708-41EC-BE9B-96AF49465747}"/>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04D1B2-5D3F-4D4D-B13F-AA52092A1ABC}"/>
                  </a:ext>
                </a:extLst>
              </p:cNvPr>
              <p:cNvSpPr>
                <a:spLocks noGrp="1"/>
              </p:cNvSpPr>
              <p:nvPr>
                <p:ph idx="1"/>
              </p:nvPr>
            </p:nvSpPr>
            <p:spPr>
              <a:xfrm>
                <a:off x="838200" y="1825625"/>
                <a:ext cx="10515600" cy="4351338"/>
              </a:xfrm>
            </p:spPr>
            <p:txBody>
              <a:bodyPr/>
              <a:lstStyle/>
              <a:p>
                <a:r>
                  <a:rPr lang="en-US" altLang="zh-CN" dirty="0">
                    <a:solidFill>
                      <a:srgbClr val="0070C0"/>
                    </a:solidFill>
                  </a:rPr>
                  <a:t>1: </a:t>
                </a:r>
                <a14:m>
                  <m:oMath xmlns:m="http://schemas.openxmlformats.org/officeDocument/2006/math">
                    <m:f>
                      <m:fPr>
                        <m:ctrlPr>
                          <a:rPr lang="en-US" altLang="zh-CN" i="1">
                            <a:solidFill>
                              <a:srgbClr val="0070C0"/>
                            </a:solidFill>
                            <a:latin typeface="Cambria Math" panose="02040503050406030204" pitchFamily="18" charset="0"/>
                          </a:rPr>
                        </m:ctrlPr>
                      </m:fPr>
                      <m:num>
                        <m:r>
                          <a:rPr lang="en-US" altLang="zh-CN" i="1">
                            <a:solidFill>
                              <a:srgbClr val="0070C0"/>
                            </a:solidFill>
                            <a:latin typeface="Cambria Math" panose="02040503050406030204" pitchFamily="18" charset="0"/>
                          </a:rPr>
                          <m:t>1</m:t>
                        </m:r>
                      </m:num>
                      <m:den>
                        <m:r>
                          <m:rPr>
                            <m:sty m:val="p"/>
                          </m:rPr>
                          <a:rPr lang="en-US" altLang="zh-CN" i="1">
                            <a:solidFill>
                              <a:srgbClr val="0070C0"/>
                            </a:solidFill>
                            <a:latin typeface="Cambria Math" panose="02040503050406030204" pitchFamily="18" charset="0"/>
                          </a:rPr>
                          <m:t>a</m:t>
                        </m:r>
                      </m:den>
                    </m:f>
                    <m:r>
                      <a:rPr lang="en-US" altLang="zh-CN" i="1">
                        <a:solidFill>
                          <a:srgbClr val="0070C0"/>
                        </a:solidFill>
                        <a:latin typeface="Cambria Math" panose="02040503050406030204" pitchFamily="18" charset="0"/>
                      </a:rPr>
                      <m:t>+</m:t>
                    </m:r>
                    <m:f>
                      <m:fPr>
                        <m:ctrlPr>
                          <a:rPr lang="en-US" altLang="zh-CN" i="1">
                            <a:solidFill>
                              <a:srgbClr val="0070C0"/>
                            </a:solidFill>
                            <a:latin typeface="Cambria Math" panose="02040503050406030204" pitchFamily="18" charset="0"/>
                          </a:rPr>
                        </m:ctrlPr>
                      </m:fPr>
                      <m:num>
                        <m:r>
                          <a:rPr lang="en-US" altLang="zh-CN" i="1">
                            <a:solidFill>
                              <a:srgbClr val="0070C0"/>
                            </a:solidFill>
                            <a:latin typeface="Cambria Math" panose="02040503050406030204" pitchFamily="18" charset="0"/>
                          </a:rPr>
                          <m:t>1</m:t>
                        </m:r>
                      </m:num>
                      <m:den>
                        <m:r>
                          <a:rPr lang="en-US" altLang="zh-CN" i="1">
                            <a:solidFill>
                              <a:srgbClr val="0070C0"/>
                            </a:solidFill>
                            <a:latin typeface="Cambria Math" panose="02040503050406030204" pitchFamily="18" charset="0"/>
                          </a:rPr>
                          <m:t>𝑏</m:t>
                        </m:r>
                      </m:den>
                    </m:f>
                    <m:r>
                      <a:rPr lang="en-US" altLang="zh-CN" i="1">
                        <a:solidFill>
                          <a:srgbClr val="0070C0"/>
                        </a:solidFill>
                        <a:latin typeface="Cambria Math" panose="02040503050406030204" pitchFamily="18" charset="0"/>
                      </a:rPr>
                      <m:t>=1</m:t>
                    </m:r>
                    <m:r>
                      <a:rPr lang="en-US" altLang="zh-CN" b="0" i="0" smtClean="0">
                        <a:solidFill>
                          <a:srgbClr val="0070C0"/>
                        </a:solidFill>
                        <a:latin typeface="Cambria Math" panose="02040503050406030204" pitchFamily="18" charset="0"/>
                      </a:rPr>
                      <m:t>, </m:t>
                    </m:r>
                  </m:oMath>
                </a14:m>
                <a:r>
                  <a:rPr lang="zh-CN" altLang="en-US" dirty="0">
                    <a:solidFill>
                      <a:srgbClr val="0070C0"/>
                    </a:solidFill>
                  </a:rPr>
                  <a:t>则</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𝑏</m:t>
                    </m:r>
                    <m:r>
                      <a:rPr lang="en-US" altLang="zh-CN" i="1" dirty="0" smtClean="0">
                        <a:solidFill>
                          <a:srgbClr val="0070C0"/>
                        </a:solidFill>
                        <a:latin typeface="Cambria Math" panose="02040503050406030204" pitchFamily="18" charset="0"/>
                      </a:rPr>
                      <m:t> &gt; 1</m:t>
                    </m:r>
                  </m:oMath>
                </a14:m>
                <a:r>
                  <a:rPr lang="en-US" altLang="zh-CN" dirty="0">
                    <a:solidFill>
                      <a:srgbClr val="0070C0"/>
                    </a:solidFill>
                  </a:rPr>
                  <a:t>, </a:t>
                </a:r>
                <a:r>
                  <a:rPr lang="zh-CN" altLang="en-US" dirty="0">
                    <a:solidFill>
                      <a:srgbClr val="0070C0"/>
                    </a:solidFill>
                  </a:rPr>
                  <a:t>对于不同的整数</a:t>
                </a:r>
                <a14:m>
                  <m:oMath xmlns:m="http://schemas.openxmlformats.org/officeDocument/2006/math">
                    <m:r>
                      <a:rPr lang="en-US" altLang="zh-CN" i="1" dirty="0" smtClean="0">
                        <a:solidFill>
                          <a:srgbClr val="0070C0"/>
                        </a:solidFill>
                        <a:latin typeface="Cambria Math" panose="02040503050406030204" pitchFamily="18" charset="0"/>
                      </a:rPr>
                      <m:t>𝑛</m:t>
                    </m:r>
                    <m:r>
                      <a:rPr lang="en-US" altLang="zh-CN" i="1" dirty="0" smtClean="0">
                        <a:solidFill>
                          <a:srgbClr val="0070C0"/>
                        </a:solidFill>
                        <a:latin typeface="Cambria Math" panose="02040503050406030204" pitchFamily="18" charset="0"/>
                      </a:rPr>
                      <m:t>, [</m:t>
                    </m:r>
                    <m:r>
                      <a:rPr lang="en-US" altLang="zh-CN" i="1" dirty="0" err="1" smtClean="0">
                        <a:solidFill>
                          <a:srgbClr val="0070C0"/>
                        </a:solidFill>
                        <a:latin typeface="Cambria Math" panose="02040503050406030204" pitchFamily="18" charset="0"/>
                      </a:rPr>
                      <m:t>𝑛𝑎</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各不相同</a:t>
                </a:r>
                <a:r>
                  <a:rPr lang="en-US" altLang="zh-CN" dirty="0">
                    <a:solidFill>
                      <a:srgbClr val="0070C0"/>
                    </a:solidFill>
                  </a:rPr>
                  <a:t>, </a:t>
                </a:r>
                <a:r>
                  <a:rPr lang="zh-CN" altLang="en-US" dirty="0">
                    <a:solidFill>
                      <a:srgbClr val="0070C0"/>
                    </a:solidFill>
                  </a:rPr>
                  <a:t>所以任一个在</a:t>
                </a:r>
                <a14:m>
                  <m:oMath xmlns:m="http://schemas.openxmlformats.org/officeDocument/2006/math">
                    <m:r>
                      <a:rPr lang="en-US" altLang="zh-CN" i="1" dirty="0" smtClean="0">
                        <a:solidFill>
                          <a:srgbClr val="0070C0"/>
                        </a:solidFill>
                        <a:latin typeface="Cambria Math" panose="02040503050406030204" pitchFamily="18" charset="0"/>
                      </a:rPr>
                      <m:t>𝑃</m:t>
                    </m:r>
                  </m:oMath>
                </a14:m>
                <a:r>
                  <a:rPr lang="zh-CN" altLang="en-US" dirty="0">
                    <a:solidFill>
                      <a:srgbClr val="0070C0"/>
                    </a:solidFill>
                  </a:rPr>
                  <a:t>或</a:t>
                </a:r>
                <a14:m>
                  <m:oMath xmlns:m="http://schemas.openxmlformats.org/officeDocument/2006/math">
                    <m:r>
                      <a:rPr lang="en-US" altLang="zh-CN" i="1" dirty="0" smtClean="0">
                        <a:solidFill>
                          <a:srgbClr val="0070C0"/>
                        </a:solidFill>
                        <a:latin typeface="Cambria Math" panose="02040503050406030204" pitchFamily="18" charset="0"/>
                      </a:rPr>
                      <m:t>𝑄</m:t>
                    </m:r>
                  </m:oMath>
                </a14:m>
                <a:r>
                  <a:rPr lang="zh-CN" altLang="en-US" dirty="0">
                    <a:solidFill>
                      <a:srgbClr val="0070C0"/>
                    </a:solidFill>
                  </a:rPr>
                  <a:t>中至多出现一次。</a:t>
                </a:r>
                <a:endParaRPr lang="en-US" altLang="zh-CN" dirty="0">
                  <a:solidFill>
                    <a:srgbClr val="0070C0"/>
                  </a:solidFill>
                </a:endParaRPr>
              </a:p>
              <a:p>
                <a:r>
                  <a:rPr lang="en-US" altLang="zh-CN" dirty="0">
                    <a:solidFill>
                      <a:srgbClr val="0070C0"/>
                    </a:solidFill>
                  </a:rPr>
                  <a:t>2:</a:t>
                </a:r>
                <a:r>
                  <a:rPr lang="zh-CN" altLang="en-US" dirty="0">
                    <a:solidFill>
                      <a:srgbClr val="0070C0"/>
                    </a:solidFill>
                  </a:rPr>
                  <a:t> 反证法</a:t>
                </a:r>
                <a:r>
                  <a:rPr lang="en-US" altLang="zh-CN" dirty="0">
                    <a:solidFill>
                      <a:srgbClr val="0070C0"/>
                    </a:solidFill>
                  </a:rPr>
                  <a:t>: </a:t>
                </a:r>
                <a:r>
                  <a:rPr lang="zh-CN" altLang="en-US" dirty="0">
                    <a:solidFill>
                      <a:srgbClr val="0070C0"/>
                    </a:solidFill>
                  </a:rPr>
                  <a:t>假设</a:t>
                </a:r>
                <a14:m>
                  <m:oMath xmlns:m="http://schemas.openxmlformats.org/officeDocument/2006/math">
                    <m:r>
                      <a:rPr lang="en-US" altLang="zh-CN" i="1" dirty="0" smtClean="0">
                        <a:solidFill>
                          <a:srgbClr val="0070C0"/>
                        </a:solidFill>
                        <a:latin typeface="Cambria Math" panose="02040503050406030204" pitchFamily="18" charset="0"/>
                      </a:rPr>
                      <m:t>𝑃</m:t>
                    </m:r>
                    <m:r>
                      <a:rPr lang="zh-CN" altLang="en-US"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𝑄</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oMath>
                </a14:m>
                <a:r>
                  <a:rPr lang="zh-CN" altLang="en-US" dirty="0">
                    <a:solidFill>
                      <a:srgbClr val="0070C0"/>
                    </a:solidFill>
                  </a:rPr>
                  <a:t>则有</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𝑚𝑎</m:t>
                    </m:r>
                    <m:r>
                      <a:rPr lang="en-US" altLang="zh-CN" i="1" dirty="0" smtClean="0">
                        <a:solidFill>
                          <a:srgbClr val="0070C0"/>
                        </a:solidFill>
                        <a:latin typeface="Cambria Math" panose="02040503050406030204" pitchFamily="18" charset="0"/>
                      </a:rPr>
                      <m:t>]=[</m:t>
                    </m:r>
                    <m:r>
                      <a:rPr lang="en-US" altLang="zh-CN" i="1" dirty="0" err="1" smtClean="0">
                        <a:solidFill>
                          <a:srgbClr val="0070C0"/>
                        </a:solidFill>
                        <a:latin typeface="Cambria Math" panose="02040503050406030204" pitchFamily="18" charset="0"/>
                      </a:rPr>
                      <m:t>𝑛𝑏</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oMath>
                </a14:m>
                <a:r>
                  <a:rPr lang="zh-CN" altLang="en-US" dirty="0">
                    <a:solidFill>
                      <a:srgbClr val="0070C0"/>
                    </a:solidFill>
                  </a:rPr>
                  <a:t>。即</a:t>
                </a:r>
                <a14:m>
                  <m:oMath xmlns:m="http://schemas.openxmlformats.org/officeDocument/2006/math">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𝑚𝑎</m:t>
                    </m:r>
                    <m:r>
                      <a:rPr lang="en-US" altLang="zh-CN" i="1" dirty="0" smtClean="0">
                        <a:solidFill>
                          <a:srgbClr val="0070C0"/>
                        </a:solidFill>
                        <a:latin typeface="Cambria Math" panose="02040503050406030204" pitchFamily="18" charset="0"/>
                      </a:rPr>
                      <m:t>, </m:t>
                    </m:r>
                    <m:r>
                      <a:rPr lang="en-US" altLang="zh-CN" i="1" dirty="0" err="1" smtClean="0">
                        <a:solidFill>
                          <a:srgbClr val="0070C0"/>
                        </a:solidFill>
                        <a:latin typeface="Cambria Math" panose="02040503050406030204" pitchFamily="18" charset="0"/>
                      </a:rPr>
                      <m:t>𝑛𝑏</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oMath>
                </a14:m>
                <a:r>
                  <a:rPr lang="en-US" altLang="zh-CN" dirty="0">
                    <a:solidFill>
                      <a:srgbClr val="0070C0"/>
                    </a:solidFill>
                  </a:rPr>
                  <a:t>, </a:t>
                </a:r>
                <a:r>
                  <a:rPr lang="zh-CN" altLang="en-US" dirty="0">
                    <a:solidFill>
                      <a:srgbClr val="0070C0"/>
                    </a:solidFill>
                  </a:rPr>
                  <a:t>不等式改写为</a:t>
                </a:r>
                <a:endParaRPr lang="en-US" altLang="zh-CN" dirty="0">
                  <a:solidFill>
                    <a:srgbClr val="0070C0"/>
                  </a:solidFill>
                </a:endParaRPr>
              </a:p>
              <a:p>
                <a:r>
                  <a:rPr lang="en-US" altLang="zh-CN" dirty="0">
                    <a:solidFill>
                      <a:srgbClr val="0070C0"/>
                    </a:solidFill>
                  </a:rPr>
                  <a:t> </a:t>
                </a:r>
                <a14:m>
                  <m:oMath xmlns:m="http://schemas.openxmlformats.org/officeDocument/2006/math">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𝑚</m:t>
                        </m:r>
                      </m:num>
                      <m:den>
                        <m:r>
                          <a:rPr lang="en-US" altLang="zh-CN" i="1" smtClean="0">
                            <a:solidFill>
                              <a:srgbClr val="0070C0"/>
                            </a:solidFill>
                            <a:latin typeface="Cambria Math" panose="02040503050406030204" pitchFamily="18" charset="0"/>
                          </a:rPr>
                          <m:t>𝑘</m:t>
                        </m:r>
                        <m:r>
                          <a:rPr lang="en-US" altLang="zh-CN" i="1" smtClean="0">
                            <a:solidFill>
                              <a:srgbClr val="0070C0"/>
                            </a:solidFill>
                            <a:latin typeface="Cambria Math" panose="02040503050406030204" pitchFamily="18" charset="0"/>
                          </a:rPr>
                          <m:t>+1</m:t>
                        </m:r>
                      </m:den>
                    </m:f>
                    <m:r>
                      <a:rPr lang="en-US" altLang="zh-CN" i="1" smtClean="0">
                        <a:solidFill>
                          <a:srgbClr val="0070C0"/>
                        </a:solidFill>
                        <a:latin typeface="Cambria Math" panose="02040503050406030204" pitchFamily="18" charset="0"/>
                      </a:rPr>
                      <m:t>&lt;</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1</m:t>
                        </m:r>
                      </m:num>
                      <m:den>
                        <m:r>
                          <a:rPr lang="en-US" altLang="zh-CN" i="1" smtClean="0">
                            <a:solidFill>
                              <a:srgbClr val="0070C0"/>
                            </a:solidFill>
                            <a:latin typeface="Cambria Math" panose="02040503050406030204" pitchFamily="18" charset="0"/>
                          </a:rPr>
                          <m:t>𝑎</m:t>
                        </m:r>
                      </m:den>
                    </m:f>
                    <m:r>
                      <a:rPr lang="en-US" altLang="zh-CN" i="1" smtClean="0">
                        <a:solidFill>
                          <a:srgbClr val="0070C0"/>
                        </a:solidFill>
                        <a:latin typeface="Cambria Math" panose="02040503050406030204" pitchFamily="18" charset="0"/>
                      </a:rPr>
                      <m:t>&lt;</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𝑚</m:t>
                        </m:r>
                      </m:num>
                      <m:den>
                        <m:r>
                          <a:rPr lang="en-US" altLang="zh-CN" i="1" smtClean="0">
                            <a:solidFill>
                              <a:srgbClr val="0070C0"/>
                            </a:solidFill>
                            <a:latin typeface="Cambria Math" panose="02040503050406030204" pitchFamily="18" charset="0"/>
                          </a:rPr>
                          <m:t>𝑘</m:t>
                        </m:r>
                      </m:den>
                    </m:f>
                    <m:r>
                      <a:rPr lang="en-US" altLang="zh-CN" b="0" i="1" smtClean="0">
                        <a:solidFill>
                          <a:srgbClr val="0070C0"/>
                        </a:solidFill>
                        <a:latin typeface="Cambria Math" panose="02040503050406030204" pitchFamily="18" charset="0"/>
                      </a:rPr>
                      <m:t>,  </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𝑛</m:t>
                        </m:r>
                      </m:num>
                      <m:den>
                        <m:r>
                          <a:rPr lang="en-US" altLang="zh-CN" i="1" smtClean="0">
                            <a:solidFill>
                              <a:srgbClr val="0070C0"/>
                            </a:solidFill>
                            <a:latin typeface="Cambria Math" panose="02040503050406030204" pitchFamily="18" charset="0"/>
                          </a:rPr>
                          <m:t>𝑘</m:t>
                        </m:r>
                        <m:r>
                          <a:rPr lang="en-US" altLang="zh-CN" i="1" smtClean="0">
                            <a:solidFill>
                              <a:srgbClr val="0070C0"/>
                            </a:solidFill>
                            <a:latin typeface="Cambria Math" panose="02040503050406030204" pitchFamily="18" charset="0"/>
                          </a:rPr>
                          <m:t>+1</m:t>
                        </m:r>
                      </m:den>
                    </m:f>
                    <m:r>
                      <a:rPr lang="en-US" altLang="zh-CN" i="1" smtClean="0">
                        <a:solidFill>
                          <a:srgbClr val="0070C0"/>
                        </a:solidFill>
                        <a:latin typeface="Cambria Math" panose="02040503050406030204" pitchFamily="18" charset="0"/>
                      </a:rPr>
                      <m:t>&lt;</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1</m:t>
                        </m:r>
                      </m:num>
                      <m:den>
                        <m:r>
                          <a:rPr lang="en-US" altLang="zh-CN" i="1" smtClean="0">
                            <a:solidFill>
                              <a:srgbClr val="0070C0"/>
                            </a:solidFill>
                            <a:latin typeface="Cambria Math" panose="02040503050406030204" pitchFamily="18" charset="0"/>
                          </a:rPr>
                          <m:t>𝑏</m:t>
                        </m:r>
                      </m:den>
                    </m:f>
                    <m:r>
                      <a:rPr lang="en-US" altLang="zh-CN" i="1" smtClean="0">
                        <a:solidFill>
                          <a:srgbClr val="0070C0"/>
                        </a:solidFill>
                        <a:latin typeface="Cambria Math" panose="02040503050406030204" pitchFamily="18" charset="0"/>
                      </a:rPr>
                      <m:t>&lt;</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𝑚</m:t>
                        </m:r>
                      </m:num>
                      <m:den>
                        <m:r>
                          <a:rPr lang="en-US" altLang="zh-CN" i="1" smtClean="0">
                            <a:solidFill>
                              <a:srgbClr val="0070C0"/>
                            </a:solidFill>
                            <a:latin typeface="Cambria Math" panose="02040503050406030204" pitchFamily="18" charset="0"/>
                          </a:rPr>
                          <m:t>𝑘</m:t>
                        </m:r>
                      </m:den>
                    </m:f>
                  </m:oMath>
                </a14:m>
                <a:r>
                  <a:rPr lang="en-US" altLang="zh-CN" dirty="0">
                    <a:solidFill>
                      <a:srgbClr val="0070C0"/>
                    </a:solidFill>
                  </a:rPr>
                  <a:t> </a:t>
                </a:r>
                <a:r>
                  <a:rPr lang="zh-CN" altLang="en-US" dirty="0">
                    <a:solidFill>
                      <a:srgbClr val="0070C0"/>
                    </a:solidFill>
                  </a:rPr>
                  <a:t>将两式相加为</a:t>
                </a:r>
                <a:endParaRPr lang="en-US" altLang="zh-CN" dirty="0">
                  <a:solidFill>
                    <a:srgbClr val="0070C0"/>
                  </a:solidFill>
                </a:endParaRPr>
              </a:p>
              <a:p>
                <a14:m>
                  <m:oMath xmlns:m="http://schemas.openxmlformats.org/officeDocument/2006/math">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𝑚</m:t>
                        </m:r>
                        <m:r>
                          <a:rPr lang="en-US" altLang="zh-CN" i="1" smtClean="0">
                            <a:solidFill>
                              <a:srgbClr val="0070C0"/>
                            </a:solidFill>
                            <a:latin typeface="Cambria Math" panose="02040503050406030204" pitchFamily="18" charset="0"/>
                          </a:rPr>
                          <m:t>+</m:t>
                        </m:r>
                        <m:r>
                          <a:rPr lang="en-US" altLang="zh-CN" i="1" smtClean="0">
                            <a:solidFill>
                              <a:srgbClr val="0070C0"/>
                            </a:solidFill>
                            <a:latin typeface="Cambria Math" panose="02040503050406030204" pitchFamily="18" charset="0"/>
                          </a:rPr>
                          <m:t>𝑛</m:t>
                        </m:r>
                      </m:num>
                      <m:den>
                        <m:r>
                          <a:rPr lang="en-US" altLang="zh-CN" i="1" smtClean="0">
                            <a:solidFill>
                              <a:srgbClr val="0070C0"/>
                            </a:solidFill>
                            <a:latin typeface="Cambria Math" panose="02040503050406030204" pitchFamily="18" charset="0"/>
                          </a:rPr>
                          <m:t>𝑘</m:t>
                        </m:r>
                        <m:r>
                          <a:rPr lang="en-US" altLang="zh-CN" i="1" smtClean="0">
                            <a:solidFill>
                              <a:srgbClr val="0070C0"/>
                            </a:solidFill>
                            <a:latin typeface="Cambria Math" panose="02040503050406030204" pitchFamily="18" charset="0"/>
                          </a:rPr>
                          <m:t>+1</m:t>
                        </m:r>
                      </m:den>
                    </m:f>
                    <m:r>
                      <a:rPr lang="en-US" altLang="zh-CN" i="1" smtClean="0">
                        <a:solidFill>
                          <a:srgbClr val="0070C0"/>
                        </a:solidFill>
                        <a:latin typeface="Cambria Math" panose="02040503050406030204" pitchFamily="18" charset="0"/>
                      </a:rPr>
                      <m:t>&lt;</m:t>
                    </m:r>
                    <m:r>
                      <a:rPr lang="en-US" altLang="zh-CN" b="0" i="1" smtClean="0">
                        <a:solidFill>
                          <a:srgbClr val="0070C0"/>
                        </a:solidFill>
                        <a:latin typeface="Cambria Math" panose="02040503050406030204" pitchFamily="18" charset="0"/>
                      </a:rPr>
                      <m:t>1&lt;</m:t>
                    </m:r>
                    <m:f>
                      <m:fPr>
                        <m:ctrlPr>
                          <a:rPr lang="en-US" altLang="zh-CN" i="1" smtClean="0">
                            <a:solidFill>
                              <a:srgbClr val="0070C0"/>
                            </a:solidFill>
                            <a:latin typeface="Cambria Math" panose="02040503050406030204" pitchFamily="18" charset="0"/>
                          </a:rPr>
                        </m:ctrlPr>
                      </m:fPr>
                      <m:num>
                        <m:r>
                          <a:rPr lang="en-US" altLang="zh-CN" i="1" smtClean="0">
                            <a:solidFill>
                              <a:srgbClr val="0070C0"/>
                            </a:solidFill>
                            <a:latin typeface="Cambria Math" panose="02040503050406030204" pitchFamily="18" charset="0"/>
                          </a:rPr>
                          <m:t>𝑚</m:t>
                        </m:r>
                        <m:r>
                          <a:rPr lang="en-US" altLang="zh-CN" i="1" smtClean="0">
                            <a:solidFill>
                              <a:srgbClr val="0070C0"/>
                            </a:solidFill>
                            <a:latin typeface="Cambria Math" panose="02040503050406030204" pitchFamily="18" charset="0"/>
                          </a:rPr>
                          <m:t>+</m:t>
                        </m:r>
                        <m:r>
                          <a:rPr lang="en-US" altLang="zh-CN" i="1" smtClean="0">
                            <a:solidFill>
                              <a:srgbClr val="0070C0"/>
                            </a:solidFill>
                            <a:latin typeface="Cambria Math" panose="02040503050406030204" pitchFamily="18" charset="0"/>
                          </a:rPr>
                          <m:t>𝑛</m:t>
                        </m:r>
                      </m:num>
                      <m:den>
                        <m:r>
                          <a:rPr lang="en-US" altLang="zh-CN" i="1" smtClean="0">
                            <a:solidFill>
                              <a:srgbClr val="0070C0"/>
                            </a:solidFill>
                            <a:latin typeface="Cambria Math" panose="02040503050406030204" pitchFamily="18" charset="0"/>
                          </a:rPr>
                          <m:t>𝑘</m:t>
                        </m:r>
                      </m:den>
                    </m:f>
                  </m:oMath>
                </a14:m>
                <a:r>
                  <a:rPr lang="en-US" altLang="zh-CN" dirty="0">
                    <a:solidFill>
                      <a:srgbClr val="0070C0"/>
                    </a:solidFill>
                  </a:rPr>
                  <a:t>,  </a:t>
                </a:r>
                <a:r>
                  <a:rPr lang="zh-CN" altLang="en-US" dirty="0">
                    <a:solidFill>
                      <a:srgbClr val="0070C0"/>
                    </a:solidFill>
                  </a:rPr>
                  <a:t>推出</a:t>
                </a:r>
                <a14:m>
                  <m:oMath xmlns:m="http://schemas.openxmlformats.org/officeDocument/2006/math">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&lt;</m:t>
                    </m:r>
                    <m:r>
                      <a:rPr lang="en-US" altLang="zh-CN" i="1" dirty="0" err="1" smtClean="0">
                        <a:solidFill>
                          <a:srgbClr val="0070C0"/>
                        </a:solidFill>
                        <a:latin typeface="Cambria Math" panose="02040503050406030204" pitchFamily="18" charset="0"/>
                      </a:rPr>
                      <m:t>𝑚</m:t>
                    </m:r>
                    <m:r>
                      <a:rPr lang="en-US" altLang="zh-CN" i="1" dirty="0" err="1" smtClean="0">
                        <a:solidFill>
                          <a:srgbClr val="0070C0"/>
                        </a:solidFill>
                        <a:latin typeface="Cambria Math" panose="02040503050406030204" pitchFamily="18" charset="0"/>
                      </a:rPr>
                      <m:t>+</m:t>
                    </m:r>
                    <m:r>
                      <a:rPr lang="en-US" altLang="zh-CN" i="1" dirty="0" err="1" smtClean="0">
                        <a:solidFill>
                          <a:srgbClr val="0070C0"/>
                        </a:solidFill>
                        <a:latin typeface="Cambria Math" panose="02040503050406030204" pitchFamily="18" charset="0"/>
                      </a:rPr>
                      <m:t>𝑛</m:t>
                    </m:r>
                    <m:r>
                      <a:rPr lang="en-US" altLang="zh-CN" i="1" dirty="0" smtClean="0">
                        <a:solidFill>
                          <a:srgbClr val="0070C0"/>
                        </a:solidFill>
                        <a:latin typeface="Cambria Math" panose="02040503050406030204" pitchFamily="18" charset="0"/>
                      </a:rPr>
                      <m:t>&lt;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oMath>
                </a14:m>
                <a:r>
                  <a:rPr lang="zh-CN" altLang="en-US" dirty="0">
                    <a:solidFill>
                      <a:srgbClr val="0070C0"/>
                    </a:solidFill>
                  </a:rPr>
                  <a:t>。</a:t>
                </a:r>
                <a:endParaRPr lang="en-US" altLang="zh-CN" dirty="0">
                  <a:solidFill>
                    <a:srgbClr val="0070C0"/>
                  </a:solidFill>
                </a:endParaRPr>
              </a:p>
              <a:p>
                <a:r>
                  <a:rPr lang="zh-CN" altLang="en-US" dirty="0">
                    <a:solidFill>
                      <a:srgbClr val="0070C0"/>
                    </a:solidFill>
                  </a:rPr>
                  <a:t>这与</a:t>
                </a:r>
                <a:r>
                  <a:rPr lang="en-US" altLang="zh-CN" dirty="0">
                    <a:solidFill>
                      <a:srgbClr val="0070C0"/>
                    </a:solidFill>
                  </a:rPr>
                  <a:t>m, n</a:t>
                </a:r>
                <a:r>
                  <a:rPr lang="zh-CN" altLang="en-US" dirty="0">
                    <a:solidFill>
                      <a:srgbClr val="0070C0"/>
                    </a:solidFill>
                  </a:rPr>
                  <a:t>为正整数矛盾。</a:t>
                </a:r>
                <a:endParaRPr lang="en-US" altLang="zh-CN" dirty="0">
                  <a:solidFill>
                    <a:srgbClr val="0070C0"/>
                  </a:solidFill>
                </a:endParaRPr>
              </a:p>
            </p:txBody>
          </p:sp>
        </mc:Choice>
        <mc:Fallback xmlns="">
          <p:sp>
            <p:nvSpPr>
              <p:cNvPr id="3" name="内容占位符 2">
                <a:extLst>
                  <a:ext uri="{FF2B5EF4-FFF2-40B4-BE49-F238E27FC236}">
                    <a16:creationId xmlns:a16="http://schemas.microsoft.com/office/drawing/2014/main" id="{1904D1B2-5D3F-4D4D-B13F-AA52092A1AB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261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07989-F5EE-4E32-AB78-0923BFF94B80}"/>
              </a:ext>
            </a:extLst>
          </p:cNvPr>
          <p:cNvSpPr>
            <a:spLocks noGrp="1"/>
          </p:cNvSpPr>
          <p:nvPr>
            <p:ph type="title"/>
          </p:nvPr>
        </p:nvSpPr>
        <p:spPr/>
        <p:txBody>
          <a:bodyPr/>
          <a:lstStyle/>
          <a:p>
            <a:r>
              <a:rPr lang="zh-CN" altLang="en-US" dirty="0"/>
              <a:t>相关概念</a:t>
            </a:r>
          </a:p>
        </p:txBody>
      </p:sp>
      <p:sp>
        <p:nvSpPr>
          <p:cNvPr id="3" name="内容占位符 2">
            <a:extLst>
              <a:ext uri="{FF2B5EF4-FFF2-40B4-BE49-F238E27FC236}">
                <a16:creationId xmlns:a16="http://schemas.microsoft.com/office/drawing/2014/main" id="{E4E4B362-C90D-41D2-98E2-B42ADBDDF0F7}"/>
              </a:ext>
            </a:extLst>
          </p:cNvPr>
          <p:cNvSpPr>
            <a:spLocks noGrp="1"/>
          </p:cNvSpPr>
          <p:nvPr>
            <p:ph idx="1"/>
          </p:nvPr>
        </p:nvSpPr>
        <p:spPr/>
        <p:txBody>
          <a:bodyPr>
            <a:normAutofit/>
          </a:bodyPr>
          <a:lstStyle/>
          <a:p>
            <a:r>
              <a:rPr lang="en-US" altLang="zh-CN" dirty="0"/>
              <a:t>(1) : </a:t>
            </a:r>
            <a:r>
              <a:rPr lang="zh-CN" altLang="en-US" dirty="0">
                <a:solidFill>
                  <a:srgbClr val="FF0000"/>
                </a:solidFill>
              </a:rPr>
              <a:t>博弈模型为两人轮流决策的博弈。并且两人都使用</a:t>
            </a:r>
            <a:r>
              <a:rPr lang="zh-CN" altLang="en-US" b="1" u="sng" dirty="0">
                <a:solidFill>
                  <a:srgbClr val="FF0000"/>
                </a:solidFill>
              </a:rPr>
              <a:t>最优策略</a:t>
            </a:r>
            <a:r>
              <a:rPr lang="zh-CN" altLang="en-US" dirty="0">
                <a:solidFill>
                  <a:srgbClr val="FF0000"/>
                </a:solidFill>
              </a:rPr>
              <a:t>来取得胜利。</a:t>
            </a:r>
            <a:endParaRPr lang="en-US" altLang="zh-CN" dirty="0"/>
          </a:p>
          <a:p>
            <a:r>
              <a:rPr lang="zh-CN" altLang="en-US" dirty="0"/>
              <a:t>两个玩家，都会采取最优的决策，那么如果存在一个局面为必胜局面，某玩家位于此局面。只要自己无失误，则必胜。</a:t>
            </a:r>
            <a:endParaRPr lang="en-US" altLang="zh-CN" dirty="0"/>
          </a:p>
          <a:p>
            <a:r>
              <a:rPr lang="zh-CN" altLang="en-US" dirty="0"/>
              <a:t>那么同样又一个局面为必败局面，某玩家位于此局面。只要对手无失误，则必败。</a:t>
            </a:r>
            <a:endParaRPr lang="en-US" altLang="zh-CN" dirty="0"/>
          </a:p>
          <a:p>
            <a:r>
              <a:rPr lang="zh-CN" altLang="en-US" dirty="0"/>
              <a:t>那也就是说，针对这样的游戏，我们关注点应该在</a:t>
            </a:r>
            <a:r>
              <a:rPr lang="zh-CN" altLang="en-US" dirty="0">
                <a:solidFill>
                  <a:srgbClr val="FF0000"/>
                </a:solidFill>
              </a:rPr>
              <a:t>局面</a:t>
            </a:r>
            <a:r>
              <a:rPr lang="zh-CN" altLang="en-US" dirty="0"/>
              <a:t>上。</a:t>
            </a:r>
            <a:endParaRPr lang="en-US" altLang="zh-CN" dirty="0"/>
          </a:p>
          <a:p>
            <a:pPr marL="0" indent="0">
              <a:buNone/>
            </a:pPr>
            <a:endParaRPr lang="zh-CN" altLang="en-US" dirty="0"/>
          </a:p>
        </p:txBody>
      </p:sp>
    </p:spTree>
    <p:extLst>
      <p:ext uri="{BB962C8B-B14F-4D97-AF65-F5344CB8AC3E}">
        <p14:creationId xmlns:p14="http://schemas.microsoft.com/office/powerpoint/2010/main" val="292188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66666-D08C-4972-AED0-2ACA9DAE6A1E}"/>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112F80-117C-4666-9D06-DE0C6E8FC6C4}"/>
                  </a:ext>
                </a:extLst>
              </p:cNvPr>
              <p:cNvSpPr>
                <a:spLocks noGrp="1"/>
              </p:cNvSpPr>
              <p:nvPr>
                <p:ph idx="1"/>
              </p:nvPr>
            </p:nvSpPr>
            <p:spPr/>
            <p:txBody>
              <a:bodyPr/>
              <a:lstStyle/>
              <a:p>
                <a14:m>
                  <m:oMath xmlns:m="http://schemas.openxmlformats.org/officeDocument/2006/math">
                    <m:r>
                      <a:rPr lang="en-US" altLang="zh-CN" b="0" i="1" dirty="0" smtClean="0">
                        <a:solidFill>
                          <a:srgbClr val="0070C0"/>
                        </a:solidFill>
                        <a:latin typeface="Cambria Math" panose="02040503050406030204" pitchFamily="18" charset="0"/>
                      </a:rPr>
                      <m:t>3: </m:t>
                    </m:r>
                    <m:r>
                      <a:rPr lang="en-US" altLang="zh-CN" i="1" dirty="0" smtClean="0">
                        <a:solidFill>
                          <a:srgbClr val="0070C0"/>
                        </a:solidFill>
                        <a:latin typeface="Cambria Math" panose="02040503050406030204" pitchFamily="18" charset="0"/>
                      </a:rPr>
                      <m:t>𝑃</m:t>
                    </m:r>
                    <m:r>
                      <a:rPr lang="zh-CN" altLang="en-US" i="1" dirty="0">
                        <a:solidFill>
                          <a:srgbClr val="0070C0"/>
                        </a:solidFill>
                        <a:latin typeface="Cambria Math" panose="02040503050406030204" pitchFamily="18" charset="0"/>
                      </a:rPr>
                      <m:t>∪</m:t>
                    </m:r>
                    <m:r>
                      <a:rPr lang="en-US" altLang="zh-CN" i="1" dirty="0">
                        <a:solidFill>
                          <a:srgbClr val="0070C0"/>
                        </a:solidFill>
                        <a:latin typeface="Cambria Math" panose="02040503050406030204" pitchFamily="18" charset="0"/>
                      </a:rPr>
                      <m:t>𝑄</m:t>
                    </m:r>
                    <m:r>
                      <a:rPr lang="en-US" altLang="zh-CN" i="1" dirty="0">
                        <a:solidFill>
                          <a:srgbClr val="0070C0"/>
                        </a:solidFill>
                        <a:latin typeface="Cambria Math" panose="02040503050406030204" pitchFamily="18" charset="0"/>
                      </a:rPr>
                      <m:t>=</m:t>
                    </m:r>
                    <m:r>
                      <a:rPr lang="en-US" altLang="zh-CN" i="1" dirty="0">
                        <a:solidFill>
                          <a:srgbClr val="0070C0"/>
                        </a:solidFill>
                        <a:latin typeface="Cambria Math" panose="02040503050406030204" pitchFamily="18" charset="0"/>
                      </a:rPr>
                      <m:t>𝑍</m:t>
                    </m:r>
                    <m:r>
                      <a:rPr lang="en-US" altLang="zh-CN" i="1" dirty="0">
                        <a:solidFill>
                          <a:srgbClr val="0070C0"/>
                        </a:solidFill>
                        <a:latin typeface="Cambria Math" panose="02040503050406030204" pitchFamily="18" charset="0"/>
                      </a:rPr>
                      <m:t>+, </m:t>
                    </m:r>
                    <m:r>
                      <a:rPr lang="zh-CN" altLang="en-US" i="1" dirty="0">
                        <a:solidFill>
                          <a:srgbClr val="0070C0"/>
                        </a:solidFill>
                        <a:latin typeface="Cambria Math" panose="02040503050406030204" pitchFamily="18" charset="0"/>
                      </a:rPr>
                      <m:t>已知</m:t>
                    </m:r>
                    <m:r>
                      <m:rPr>
                        <m:sty m:val="p"/>
                      </m:rPr>
                      <a:rPr lang="en-US" altLang="zh-CN" b="0" i="0" dirty="0" smtClean="0">
                        <a:solidFill>
                          <a:srgbClr val="0070C0"/>
                        </a:solidFill>
                        <a:latin typeface="Cambria Math" panose="02040503050406030204" pitchFamily="18" charset="0"/>
                      </a:rPr>
                      <m:t>P</m:t>
                    </m:r>
                  </m:oMath>
                </a14:m>
                <a:r>
                  <a:rPr lang="zh-CN" altLang="en-US" dirty="0">
                    <a:solidFill>
                      <a:srgbClr val="0070C0"/>
                    </a:solidFill>
                  </a:rPr>
                  <a:t>∪</a:t>
                </a:r>
                <a:r>
                  <a:rPr lang="en-US" altLang="zh-CN" dirty="0">
                    <a:solidFill>
                      <a:srgbClr val="0070C0"/>
                    </a:solidFill>
                  </a:rPr>
                  <a:t>Q</a:t>
                </a:r>
                <a:r>
                  <a:rPr lang="zh-CN" altLang="en-US" dirty="0">
                    <a:solidFill>
                      <a:srgbClr val="0070C0"/>
                    </a:solidFill>
                  </a:rPr>
                  <a:t>为</a:t>
                </a:r>
                <a14:m>
                  <m:oMath xmlns:m="http://schemas.openxmlformats.org/officeDocument/2006/math">
                    <m:r>
                      <a:rPr lang="en-US" altLang="zh-CN" i="1" dirty="0">
                        <a:solidFill>
                          <a:srgbClr val="0070C0"/>
                        </a:solidFill>
                        <a:latin typeface="Cambria Math" panose="02040503050406030204" pitchFamily="18" charset="0"/>
                      </a:rPr>
                      <m:t>𝑍</m:t>
                    </m:r>
                    <m:r>
                      <a:rPr lang="en-US" altLang="zh-CN" i="1" dirty="0">
                        <a:solidFill>
                          <a:srgbClr val="0070C0"/>
                        </a:solidFill>
                        <a:latin typeface="Cambria Math" panose="02040503050406030204" pitchFamily="18" charset="0"/>
                      </a:rPr>
                      <m:t>+</m:t>
                    </m:r>
                    <m:r>
                      <a:rPr lang="zh-CN" altLang="en-US" i="1" dirty="0" smtClean="0">
                        <a:solidFill>
                          <a:srgbClr val="0070C0"/>
                        </a:solidFill>
                        <a:latin typeface="Cambria Math" panose="02040503050406030204" pitchFamily="18" charset="0"/>
                      </a:rPr>
                      <m:t>的</m:t>
                    </m:r>
                  </m:oMath>
                </a14:m>
                <a:r>
                  <a:rPr lang="zh-CN" altLang="en-US" dirty="0">
                    <a:solidFill>
                      <a:srgbClr val="0070C0"/>
                    </a:solidFill>
                  </a:rPr>
                  <a:t>子集</a:t>
                </a:r>
                <a:r>
                  <a:rPr lang="en-US" altLang="zh-CN" dirty="0">
                    <a:solidFill>
                      <a:srgbClr val="0070C0"/>
                    </a:solidFill>
                  </a:rPr>
                  <a:t>(1</a:t>
                </a:r>
                <a:r>
                  <a:rPr lang="zh-CN" altLang="en-US" dirty="0">
                    <a:solidFill>
                      <a:srgbClr val="0070C0"/>
                    </a:solidFill>
                  </a:rPr>
                  <a:t>已证明</a:t>
                </a:r>
                <a:r>
                  <a:rPr lang="en-US" altLang="zh-CN" dirty="0">
                    <a:solidFill>
                      <a:srgbClr val="0070C0"/>
                    </a:solidFill>
                  </a:rPr>
                  <a:t>), </a:t>
                </a:r>
                <a:r>
                  <a:rPr lang="zh-CN" altLang="en-US" dirty="0">
                    <a:solidFill>
                      <a:srgbClr val="0070C0"/>
                    </a:solidFill>
                  </a:rPr>
                  <a:t>所以只需证明</a:t>
                </a:r>
                <a14:m>
                  <m:oMath xmlns:m="http://schemas.openxmlformats.org/officeDocument/2006/math">
                    <m:r>
                      <a:rPr lang="en-US" altLang="zh-CN" i="1" dirty="0">
                        <a:solidFill>
                          <a:srgbClr val="0070C0"/>
                        </a:solidFill>
                        <a:latin typeface="Cambria Math" panose="02040503050406030204" pitchFamily="18" charset="0"/>
                      </a:rPr>
                      <m:t>𝑍</m:t>
                    </m:r>
                    <m:r>
                      <a:rPr lang="en-US" altLang="zh-CN" i="1" dirty="0">
                        <a:solidFill>
                          <a:srgbClr val="0070C0"/>
                        </a:solidFill>
                        <a:latin typeface="Cambria Math" panose="02040503050406030204" pitchFamily="18" charset="0"/>
                      </a:rPr>
                      <m:t>+</m:t>
                    </m:r>
                    <m:r>
                      <a:rPr lang="zh-CN" altLang="en-US" i="1" dirty="0" smtClean="0">
                        <a:solidFill>
                          <a:srgbClr val="0070C0"/>
                        </a:solidFill>
                        <a:latin typeface="Cambria Math" panose="02040503050406030204" pitchFamily="18" charset="0"/>
                      </a:rPr>
                      <m:t>为</m:t>
                    </m:r>
                    <m:r>
                      <m:rPr>
                        <m:sty m:val="p"/>
                      </m:rPr>
                      <a:rPr lang="en-US" altLang="zh-CN" dirty="0">
                        <a:solidFill>
                          <a:srgbClr val="0070C0"/>
                        </a:solidFill>
                        <a:latin typeface="Cambria Math" panose="02040503050406030204" pitchFamily="18" charset="0"/>
                      </a:rPr>
                      <m:t>P</m:t>
                    </m:r>
                  </m:oMath>
                </a14:m>
                <a:r>
                  <a:rPr lang="zh-CN" altLang="en-US" dirty="0">
                    <a:solidFill>
                      <a:srgbClr val="0070C0"/>
                    </a:solidFill>
                  </a:rPr>
                  <a:t>∪</a:t>
                </a:r>
                <a:r>
                  <a:rPr lang="en-US" altLang="zh-CN" dirty="0">
                    <a:solidFill>
                      <a:srgbClr val="0070C0"/>
                    </a:solidFill>
                  </a:rPr>
                  <a:t>Q</a:t>
                </a:r>
                <a:r>
                  <a:rPr lang="zh-CN" altLang="en-US" dirty="0">
                    <a:solidFill>
                      <a:srgbClr val="0070C0"/>
                    </a:solidFill>
                  </a:rPr>
                  <a:t>的子集。</a:t>
                </a:r>
                <a:endParaRPr lang="en-US" altLang="zh-CN" dirty="0">
                  <a:solidFill>
                    <a:srgbClr val="0070C0"/>
                  </a:solidFill>
                </a:endParaRPr>
              </a:p>
              <a:p>
                <a:r>
                  <a:rPr lang="zh-CN" altLang="en-US" dirty="0">
                    <a:solidFill>
                      <a:srgbClr val="0070C0"/>
                    </a:solidFill>
                  </a:rPr>
                  <a:t>反证</a:t>
                </a:r>
                <a:r>
                  <a:rPr lang="en-US" altLang="zh-CN" dirty="0">
                    <a:solidFill>
                      <a:srgbClr val="0070C0"/>
                    </a:solidFill>
                  </a:rPr>
                  <a:t>: </a:t>
                </a:r>
                <a:r>
                  <a:rPr lang="zh-CN" altLang="en-US" dirty="0">
                    <a:solidFill>
                      <a:srgbClr val="0070C0"/>
                    </a:solidFill>
                  </a:rPr>
                  <a:t>假设</a:t>
                </a:r>
                <a:r>
                  <a:rPr lang="en-US" altLang="zh-CN" dirty="0">
                    <a:solidFill>
                      <a:srgbClr val="0070C0"/>
                    </a:solidFill>
                  </a:rPr>
                  <a:t>Z</a:t>
                </a:r>
                <a:r>
                  <a:rPr lang="zh-CN" altLang="en-US" dirty="0">
                    <a:solidFill>
                      <a:srgbClr val="0070C0"/>
                    </a:solidFill>
                  </a:rPr>
                  <a:t>中有整数</a:t>
                </a:r>
                <a:r>
                  <a:rPr lang="en-US" altLang="zh-CN" dirty="0">
                    <a:solidFill>
                      <a:srgbClr val="0070C0"/>
                    </a:solidFill>
                  </a:rPr>
                  <a:t>k</a:t>
                </a:r>
                <a:r>
                  <a:rPr lang="zh-CN" altLang="en-US" dirty="0">
                    <a:solidFill>
                      <a:srgbClr val="0070C0"/>
                    </a:solidFill>
                  </a:rPr>
                  <a:t>不在</a:t>
                </a:r>
                <a14:m>
                  <m:oMath xmlns:m="http://schemas.openxmlformats.org/officeDocument/2006/math">
                    <m:r>
                      <m:rPr>
                        <m:sty m:val="p"/>
                      </m:rPr>
                      <a:rPr lang="en-US" altLang="zh-CN" dirty="0">
                        <a:solidFill>
                          <a:srgbClr val="0070C0"/>
                        </a:solidFill>
                        <a:latin typeface="Cambria Math" panose="02040503050406030204" pitchFamily="18" charset="0"/>
                      </a:rPr>
                      <m:t>P</m:t>
                    </m:r>
                  </m:oMath>
                </a14:m>
                <a:r>
                  <a:rPr lang="zh-CN" altLang="en-US" dirty="0">
                    <a:solidFill>
                      <a:srgbClr val="0070C0"/>
                    </a:solidFill>
                  </a:rPr>
                  <a:t>∪</a:t>
                </a:r>
                <a:r>
                  <a:rPr lang="en-US" altLang="zh-CN" dirty="0">
                    <a:solidFill>
                      <a:srgbClr val="0070C0"/>
                    </a:solidFill>
                  </a:rPr>
                  <a:t>Q</a:t>
                </a:r>
                <a:r>
                  <a:rPr lang="zh-CN" altLang="en-US" dirty="0">
                    <a:solidFill>
                      <a:srgbClr val="0070C0"/>
                    </a:solidFill>
                  </a:rPr>
                  <a:t>中</a:t>
                </a:r>
                <a:r>
                  <a:rPr lang="en-US" altLang="zh-CN" dirty="0">
                    <a:solidFill>
                      <a:srgbClr val="0070C0"/>
                    </a:solidFill>
                  </a:rPr>
                  <a:t>, </a:t>
                </a:r>
                <a:r>
                  <a:rPr lang="zh-CN" altLang="en-US" dirty="0">
                    <a:solidFill>
                      <a:srgbClr val="0070C0"/>
                    </a:solidFill>
                  </a:rPr>
                  <a:t>则存在</a:t>
                </a:r>
                <a:r>
                  <a:rPr lang="en-US" altLang="zh-CN" dirty="0">
                    <a:solidFill>
                      <a:srgbClr val="0070C0"/>
                    </a:solidFill>
                  </a:rPr>
                  <a:t>m, n</a:t>
                </a:r>
                <a:r>
                  <a:rPr lang="zh-CN" altLang="en-US" dirty="0">
                    <a:solidFill>
                      <a:srgbClr val="0070C0"/>
                    </a:solidFill>
                  </a:rPr>
                  <a:t>为正整数有</a:t>
                </a:r>
                <a:r>
                  <a:rPr lang="en-US" altLang="zh-CN" dirty="0">
                    <a:solidFill>
                      <a:srgbClr val="0070C0"/>
                    </a:solidFill>
                  </a:rPr>
                  <a:t>:</a:t>
                </a:r>
              </a:p>
              <a:p>
                <a14:m>
                  <m:oMath xmlns:m="http://schemas.openxmlformats.org/officeDocument/2006/math">
                    <m:d>
                      <m:dPr>
                        <m:begChr m:val="["/>
                        <m:endChr m:val="]"/>
                        <m:ctrlPr>
                          <a:rPr lang="en-US" altLang="zh-CN" i="1" smtClean="0">
                            <a:solidFill>
                              <a:srgbClr val="0070C0"/>
                            </a:solidFill>
                            <a:latin typeface="Cambria Math" panose="02040503050406030204" pitchFamily="18" charset="0"/>
                          </a:rPr>
                        </m:ctrlPr>
                      </m:dPr>
                      <m:e>
                        <m:r>
                          <a:rPr lang="en-US" altLang="zh-CN" i="1" smtClean="0">
                            <a:solidFill>
                              <a:srgbClr val="0070C0"/>
                            </a:solidFill>
                            <a:latin typeface="Cambria Math" panose="02040503050406030204" pitchFamily="18" charset="0"/>
                          </a:rPr>
                          <m:t>𝑚𝑎</m:t>
                        </m:r>
                      </m:e>
                    </m:d>
                    <m:r>
                      <a:rPr lang="en-US" altLang="zh-CN" i="1" smtClean="0">
                        <a:solidFill>
                          <a:srgbClr val="0070C0"/>
                        </a:solidFill>
                        <a:latin typeface="Cambria Math" panose="02040503050406030204" pitchFamily="18" charset="0"/>
                      </a:rPr>
                      <m:t>&lt;</m:t>
                    </m:r>
                    <m:r>
                      <a:rPr lang="en-US" altLang="zh-CN" i="1" smtClean="0">
                        <a:solidFill>
                          <a:srgbClr val="0070C0"/>
                        </a:solidFill>
                        <a:latin typeface="Cambria Math" panose="02040503050406030204" pitchFamily="18" charset="0"/>
                      </a:rPr>
                      <m:t>𝑘</m:t>
                    </m:r>
                    <m:r>
                      <a:rPr lang="en-US" altLang="zh-CN" i="1" smtClean="0">
                        <a:solidFill>
                          <a:srgbClr val="0070C0"/>
                        </a:solidFill>
                        <a:latin typeface="Cambria Math" panose="02040503050406030204" pitchFamily="18" charset="0"/>
                      </a:rPr>
                      <m:t>&lt;</m:t>
                    </m:r>
                    <m:d>
                      <m:dPr>
                        <m:begChr m:val="["/>
                        <m:endChr m:val="]"/>
                        <m:ctrlPr>
                          <a:rPr lang="en-US" altLang="zh-CN" i="1" smtClean="0">
                            <a:solidFill>
                              <a:srgbClr val="0070C0"/>
                            </a:solidFill>
                            <a:latin typeface="Cambria Math" panose="02040503050406030204" pitchFamily="18" charset="0"/>
                          </a:rPr>
                        </m:ctrlPr>
                      </m:dPr>
                      <m:e>
                        <m:d>
                          <m:dPr>
                            <m:ctrlPr>
                              <a:rPr lang="en-US" altLang="zh-CN" i="1" smtClean="0">
                                <a:solidFill>
                                  <a:srgbClr val="0070C0"/>
                                </a:solidFill>
                                <a:latin typeface="Cambria Math" panose="02040503050406030204" pitchFamily="18" charset="0"/>
                              </a:rPr>
                            </m:ctrlPr>
                          </m:dPr>
                          <m:e>
                            <m:r>
                              <a:rPr lang="en-US" altLang="zh-CN" i="1" smtClean="0">
                                <a:solidFill>
                                  <a:srgbClr val="0070C0"/>
                                </a:solidFill>
                                <a:latin typeface="Cambria Math" panose="02040503050406030204" pitchFamily="18" charset="0"/>
                              </a:rPr>
                              <m:t>𝑚</m:t>
                            </m:r>
                            <m:r>
                              <a:rPr lang="en-US" altLang="zh-CN" i="1" smtClean="0">
                                <a:solidFill>
                                  <a:srgbClr val="0070C0"/>
                                </a:solidFill>
                                <a:latin typeface="Cambria Math" panose="02040503050406030204" pitchFamily="18" charset="0"/>
                              </a:rPr>
                              <m:t>+1</m:t>
                            </m:r>
                          </m:e>
                        </m:d>
                        <m:r>
                          <a:rPr lang="en-US" altLang="zh-CN" i="1" smtClean="0">
                            <a:solidFill>
                              <a:srgbClr val="0070C0"/>
                            </a:solidFill>
                            <a:latin typeface="Cambria Math" panose="02040503050406030204" pitchFamily="18" charset="0"/>
                          </a:rPr>
                          <m:t>𝑎</m:t>
                        </m:r>
                      </m:e>
                    </m:d>
                    <m:r>
                      <a:rPr lang="en-US" altLang="zh-CN" b="0" i="1" smtClean="0">
                        <a:solidFill>
                          <a:srgbClr val="0070C0"/>
                        </a:solidFill>
                        <a:latin typeface="Cambria Math" panose="02040503050406030204" pitchFamily="18" charset="0"/>
                      </a:rPr>
                      <m:t>, </m:t>
                    </m:r>
                    <m:d>
                      <m:dPr>
                        <m:begChr m:val="["/>
                        <m:endChr m:val="]"/>
                        <m:ctrlPr>
                          <a:rPr lang="en-US" altLang="zh-CN" i="1">
                            <a:solidFill>
                              <a:srgbClr val="0070C0"/>
                            </a:solidFill>
                            <a:latin typeface="Cambria Math" panose="02040503050406030204" pitchFamily="18" charset="0"/>
                          </a:rPr>
                        </m:ctrlPr>
                      </m:dPr>
                      <m:e>
                        <m:r>
                          <m:rPr>
                            <m:sty m:val="p"/>
                          </m:rPr>
                          <a:rPr lang="en-US" altLang="zh-CN" i="1" smtClean="0">
                            <a:solidFill>
                              <a:srgbClr val="0070C0"/>
                            </a:solidFill>
                            <a:latin typeface="Cambria Math" panose="02040503050406030204" pitchFamily="18" charset="0"/>
                          </a:rPr>
                          <m:t>n</m:t>
                        </m:r>
                        <m:r>
                          <a:rPr lang="en-US" altLang="zh-CN" b="0" i="1" smtClean="0">
                            <a:solidFill>
                              <a:srgbClr val="0070C0"/>
                            </a:solidFill>
                            <a:latin typeface="Cambria Math" panose="02040503050406030204" pitchFamily="18" charset="0"/>
                          </a:rPr>
                          <m:t>𝑏</m:t>
                        </m:r>
                      </m:e>
                    </m:d>
                    <m:r>
                      <a:rPr lang="en-US" altLang="zh-CN" i="1">
                        <a:solidFill>
                          <a:srgbClr val="0070C0"/>
                        </a:solidFill>
                        <a:latin typeface="Cambria Math" panose="02040503050406030204" pitchFamily="18" charset="0"/>
                      </a:rPr>
                      <m:t>&lt;</m:t>
                    </m:r>
                    <m:r>
                      <a:rPr lang="en-US" altLang="zh-CN" i="1">
                        <a:solidFill>
                          <a:srgbClr val="0070C0"/>
                        </a:solidFill>
                        <a:latin typeface="Cambria Math" panose="02040503050406030204" pitchFamily="18" charset="0"/>
                      </a:rPr>
                      <m:t>𝑘</m:t>
                    </m:r>
                    <m:r>
                      <a:rPr lang="en-US" altLang="zh-CN" i="1">
                        <a:solidFill>
                          <a:srgbClr val="0070C0"/>
                        </a:solidFill>
                        <a:latin typeface="Cambria Math" panose="02040503050406030204" pitchFamily="18" charset="0"/>
                      </a:rPr>
                      <m:t>&lt;</m:t>
                    </m:r>
                    <m:d>
                      <m:dPr>
                        <m:begChr m:val="["/>
                        <m:endChr m:val="]"/>
                        <m:ctrlPr>
                          <a:rPr lang="en-US" altLang="zh-CN" i="1">
                            <a:solidFill>
                              <a:srgbClr val="0070C0"/>
                            </a:solidFill>
                            <a:latin typeface="Cambria Math" panose="02040503050406030204" pitchFamily="18" charset="0"/>
                          </a:rPr>
                        </m:ctrlPr>
                      </m:dPr>
                      <m:e>
                        <m:d>
                          <m:dPr>
                            <m:ctrlPr>
                              <a:rPr lang="en-US" altLang="zh-CN" i="1">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+1</m:t>
                            </m:r>
                          </m:e>
                        </m:d>
                        <m:r>
                          <a:rPr lang="en-US" altLang="zh-CN" b="0" i="1" smtClean="0">
                            <a:solidFill>
                              <a:srgbClr val="0070C0"/>
                            </a:solidFill>
                            <a:latin typeface="Cambria Math" panose="02040503050406030204" pitchFamily="18" charset="0"/>
                          </a:rPr>
                          <m:t>𝑏</m:t>
                        </m:r>
                      </m:e>
                    </m:d>
                    <m:r>
                      <a:rPr lang="en-US" altLang="zh-CN" b="0" i="0" smtClean="0">
                        <a:solidFill>
                          <a:srgbClr val="0070C0"/>
                        </a:solidFill>
                        <a:latin typeface="Cambria Math" panose="02040503050406030204" pitchFamily="18" charset="0"/>
                      </a:rPr>
                      <m:t> </m:t>
                    </m:r>
                  </m:oMath>
                </a14:m>
                <a:endParaRPr lang="en-US" altLang="zh-CN" b="0" i="0" dirty="0">
                  <a:solidFill>
                    <a:srgbClr val="0070C0"/>
                  </a:solidFill>
                  <a:latin typeface="Cambria Math" panose="02040503050406030204" pitchFamily="18" charset="0"/>
                </a:endParaRPr>
              </a:p>
              <a:p>
                <a14:m>
                  <m:oMath xmlns:m="http://schemas.openxmlformats.org/officeDocument/2006/math">
                    <m:r>
                      <a:rPr lang="zh-CN" altLang="en-US" i="1">
                        <a:solidFill>
                          <a:srgbClr val="0070C0"/>
                        </a:solidFill>
                        <a:latin typeface="Cambria Math" panose="02040503050406030204" pitchFamily="18" charset="0"/>
                      </a:rPr>
                      <m:t>由</m:t>
                    </m:r>
                    <m:r>
                      <a:rPr lang="zh-CN" altLang="en-US" i="1" smtClean="0">
                        <a:solidFill>
                          <a:srgbClr val="0070C0"/>
                        </a:solidFill>
                        <a:latin typeface="Cambria Math" panose="02040503050406030204" pitchFamily="18" charset="0"/>
                      </a:rPr>
                      <m:t>此</m:t>
                    </m:r>
                  </m:oMath>
                </a14:m>
                <a:r>
                  <a:rPr lang="zh-CN" altLang="en-US" dirty="0">
                    <a:solidFill>
                      <a:srgbClr val="0070C0"/>
                    </a:solidFill>
                  </a:rPr>
                  <a:t>两式可推出</a:t>
                </a:r>
                <a:r>
                  <a:rPr lang="en-US" altLang="zh-CN" dirty="0">
                    <a:solidFill>
                      <a:srgbClr val="0070C0"/>
                    </a:solidFill>
                  </a:rPr>
                  <a:t>:</a:t>
                </a:r>
              </a:p>
              <a:p>
                <a14:m>
                  <m:oMath xmlns:m="http://schemas.openxmlformats.org/officeDocument/2006/math">
                    <m:d>
                      <m:dPr>
                        <m:begChr m:val="["/>
                        <m:endChr m:val="]"/>
                        <m:ctrlPr>
                          <a:rPr lang="en-US" altLang="zh-CN" i="1" smtClean="0">
                            <a:solidFill>
                              <a:srgbClr val="0070C0"/>
                            </a:solidFill>
                            <a:latin typeface="Cambria Math" panose="02040503050406030204" pitchFamily="18" charset="0"/>
                          </a:rPr>
                        </m:ctrlPr>
                      </m:dPr>
                      <m:e>
                        <m:r>
                          <a:rPr lang="en-US" altLang="zh-CN" i="1" smtClean="0">
                            <a:solidFill>
                              <a:srgbClr val="0070C0"/>
                            </a:solidFill>
                            <a:latin typeface="Cambria Math" panose="02040503050406030204" pitchFamily="18" charset="0"/>
                          </a:rPr>
                          <m:t>𝑚𝑎</m:t>
                        </m:r>
                      </m:e>
                    </m:d>
                    <m:r>
                      <a:rPr lang="en-US" altLang="zh-CN" i="1" smtClean="0">
                        <a:solidFill>
                          <a:srgbClr val="0070C0"/>
                        </a:solidFill>
                        <a:latin typeface="Cambria Math" panose="02040503050406030204" pitchFamily="18" charset="0"/>
                      </a:rPr>
                      <m:t>&lt;</m:t>
                    </m:r>
                    <m:r>
                      <a:rPr lang="en-US" altLang="zh-CN" i="1" smtClean="0">
                        <a:solidFill>
                          <a:srgbClr val="0070C0"/>
                        </a:solidFill>
                        <a:latin typeface="Cambria Math" panose="02040503050406030204" pitchFamily="18" charset="0"/>
                      </a:rPr>
                      <m:t>𝑘</m:t>
                    </m:r>
                    <m:r>
                      <a:rPr lang="en-US" altLang="zh-CN" i="1" smtClean="0">
                        <a:solidFill>
                          <a:srgbClr val="0070C0"/>
                        </a:solidFill>
                        <a:latin typeface="Cambria Math" panose="02040503050406030204" pitchFamily="18" charset="0"/>
                      </a:rPr>
                      <m:t>≤</m:t>
                    </m:r>
                    <m:d>
                      <m:dPr>
                        <m:begChr m:val="["/>
                        <m:endChr m:val="]"/>
                        <m:ctrlPr>
                          <a:rPr lang="en-US" altLang="zh-CN" i="1" smtClean="0">
                            <a:solidFill>
                              <a:srgbClr val="0070C0"/>
                            </a:solidFill>
                            <a:latin typeface="Cambria Math" panose="02040503050406030204" pitchFamily="18" charset="0"/>
                          </a:rPr>
                        </m:ctrlPr>
                      </m:dPr>
                      <m:e>
                        <m:d>
                          <m:dPr>
                            <m:ctrlPr>
                              <a:rPr lang="en-US" altLang="zh-CN" i="1" smtClean="0">
                                <a:solidFill>
                                  <a:srgbClr val="0070C0"/>
                                </a:solidFill>
                                <a:latin typeface="Cambria Math" panose="02040503050406030204" pitchFamily="18" charset="0"/>
                              </a:rPr>
                            </m:ctrlPr>
                          </m:dPr>
                          <m:e>
                            <m:r>
                              <a:rPr lang="en-US" altLang="zh-CN" i="1" smtClean="0">
                                <a:solidFill>
                                  <a:srgbClr val="0070C0"/>
                                </a:solidFill>
                                <a:latin typeface="Cambria Math" panose="02040503050406030204" pitchFamily="18" charset="0"/>
                              </a:rPr>
                              <m:t>𝑚</m:t>
                            </m:r>
                            <m:r>
                              <a:rPr lang="en-US" altLang="zh-CN" i="1" smtClean="0">
                                <a:solidFill>
                                  <a:srgbClr val="0070C0"/>
                                </a:solidFill>
                                <a:latin typeface="Cambria Math" panose="02040503050406030204" pitchFamily="18" charset="0"/>
                              </a:rPr>
                              <m:t>+1</m:t>
                            </m:r>
                          </m:e>
                        </m:d>
                        <m:r>
                          <a:rPr lang="en-US" altLang="zh-CN" i="1" smtClean="0">
                            <a:solidFill>
                              <a:srgbClr val="0070C0"/>
                            </a:solidFill>
                            <a:latin typeface="Cambria Math" panose="02040503050406030204" pitchFamily="18" charset="0"/>
                          </a:rPr>
                          <m:t>𝑎</m:t>
                        </m:r>
                      </m:e>
                    </m:d>
                    <m:r>
                      <a:rPr lang="en-US" altLang="zh-CN" i="1" smtClean="0">
                        <a:solidFill>
                          <a:srgbClr val="0070C0"/>
                        </a:solidFill>
                        <a:latin typeface="Cambria Math" panose="02040503050406030204" pitchFamily="18" charset="0"/>
                      </a:rPr>
                      <m:t>−1&lt;</m:t>
                    </m:r>
                    <m:d>
                      <m:dPr>
                        <m:ctrlPr>
                          <a:rPr lang="en-US" altLang="zh-CN" i="1" smtClean="0">
                            <a:solidFill>
                              <a:srgbClr val="0070C0"/>
                            </a:solidFill>
                            <a:latin typeface="Cambria Math" panose="02040503050406030204" pitchFamily="18" charset="0"/>
                          </a:rPr>
                        </m:ctrlPr>
                      </m:dPr>
                      <m:e>
                        <m:r>
                          <a:rPr lang="en-US" altLang="zh-CN" i="1" smtClean="0">
                            <a:solidFill>
                              <a:srgbClr val="0070C0"/>
                            </a:solidFill>
                            <a:latin typeface="Cambria Math" panose="02040503050406030204" pitchFamily="18" charset="0"/>
                          </a:rPr>
                          <m:t>𝑚</m:t>
                        </m:r>
                        <m:r>
                          <a:rPr lang="en-US" altLang="zh-CN" i="1" smtClean="0">
                            <a:solidFill>
                              <a:srgbClr val="0070C0"/>
                            </a:solidFill>
                            <a:latin typeface="Cambria Math" panose="02040503050406030204" pitchFamily="18" charset="0"/>
                          </a:rPr>
                          <m:t>+1</m:t>
                        </m:r>
                      </m:e>
                    </m:d>
                    <m:r>
                      <a:rPr lang="en-US" altLang="zh-CN" i="1" smtClean="0">
                        <a:solidFill>
                          <a:srgbClr val="0070C0"/>
                        </a:solidFill>
                        <a:latin typeface="Cambria Math" panose="02040503050406030204" pitchFamily="18" charset="0"/>
                      </a:rPr>
                      <m:t>𝑎</m:t>
                    </m:r>
                    <m:r>
                      <a:rPr lang="en-US" altLang="zh-CN" i="1" smtClean="0">
                        <a:solidFill>
                          <a:srgbClr val="0070C0"/>
                        </a:solidFill>
                        <a:latin typeface="Cambria Math" panose="02040503050406030204" pitchFamily="18" charset="0"/>
                      </a:rPr>
                      <m:t>−1</m:t>
                    </m:r>
                  </m:oMath>
                </a14:m>
                <a:endParaRPr lang="en-US" altLang="zh-CN" dirty="0">
                  <a:solidFill>
                    <a:srgbClr val="0070C0"/>
                  </a:solidFill>
                </a:endParaRPr>
              </a:p>
              <a:p>
                <a14:m>
                  <m:oMath xmlns:m="http://schemas.openxmlformats.org/officeDocument/2006/math">
                    <m:d>
                      <m:dPr>
                        <m:begChr m:val="["/>
                        <m:endChr m:val="]"/>
                        <m:ctrlPr>
                          <a:rPr lang="en-US" altLang="zh-CN" i="1">
                            <a:solidFill>
                              <a:srgbClr val="0070C0"/>
                            </a:solidFill>
                            <a:latin typeface="Cambria Math" panose="02040503050406030204" pitchFamily="18" charset="0"/>
                          </a:rPr>
                        </m:ctrlPr>
                      </m:dPr>
                      <m:e>
                        <m:r>
                          <m:rPr>
                            <m:sty m:val="p"/>
                          </m:rPr>
                          <a:rPr lang="en-US" altLang="zh-CN" i="1" smtClean="0">
                            <a:solidFill>
                              <a:srgbClr val="0070C0"/>
                            </a:solidFill>
                            <a:latin typeface="Cambria Math" panose="02040503050406030204" pitchFamily="18" charset="0"/>
                          </a:rPr>
                          <m:t>nb</m:t>
                        </m:r>
                      </m:e>
                    </m:d>
                    <m:r>
                      <a:rPr lang="en-US" altLang="zh-CN" i="1">
                        <a:solidFill>
                          <a:srgbClr val="0070C0"/>
                        </a:solidFill>
                        <a:latin typeface="Cambria Math" panose="02040503050406030204" pitchFamily="18" charset="0"/>
                      </a:rPr>
                      <m:t>&lt;</m:t>
                    </m:r>
                    <m:r>
                      <a:rPr lang="en-US" altLang="zh-CN" i="1">
                        <a:solidFill>
                          <a:srgbClr val="0070C0"/>
                        </a:solidFill>
                        <a:latin typeface="Cambria Math" panose="02040503050406030204" pitchFamily="18" charset="0"/>
                      </a:rPr>
                      <m:t>𝑘</m:t>
                    </m:r>
                    <m:r>
                      <a:rPr lang="en-US" altLang="zh-CN" i="1">
                        <a:solidFill>
                          <a:srgbClr val="0070C0"/>
                        </a:solidFill>
                        <a:latin typeface="Cambria Math" panose="02040503050406030204" pitchFamily="18" charset="0"/>
                      </a:rPr>
                      <m:t>≤</m:t>
                    </m:r>
                    <m:d>
                      <m:dPr>
                        <m:begChr m:val="["/>
                        <m:endChr m:val="]"/>
                        <m:ctrlPr>
                          <a:rPr lang="en-US" altLang="zh-CN" i="1">
                            <a:solidFill>
                              <a:srgbClr val="0070C0"/>
                            </a:solidFill>
                            <a:latin typeface="Cambria Math" panose="02040503050406030204" pitchFamily="18" charset="0"/>
                          </a:rPr>
                        </m:ctrlPr>
                      </m:dPr>
                      <m:e>
                        <m:d>
                          <m:dPr>
                            <m:ctrlPr>
                              <a:rPr lang="en-US" altLang="zh-CN" i="1">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+1</m:t>
                            </m:r>
                          </m:e>
                        </m:d>
                        <m:r>
                          <a:rPr lang="en-US" altLang="zh-CN" b="0" i="1" smtClean="0">
                            <a:solidFill>
                              <a:srgbClr val="0070C0"/>
                            </a:solidFill>
                            <a:latin typeface="Cambria Math" panose="02040503050406030204" pitchFamily="18" charset="0"/>
                          </a:rPr>
                          <m:t>𝑏</m:t>
                        </m:r>
                      </m:e>
                    </m:d>
                    <m:r>
                      <a:rPr lang="en-US" altLang="zh-CN" i="1">
                        <a:solidFill>
                          <a:srgbClr val="0070C0"/>
                        </a:solidFill>
                        <a:latin typeface="Cambria Math" panose="02040503050406030204" pitchFamily="18" charset="0"/>
                      </a:rPr>
                      <m:t>−1&lt;</m:t>
                    </m:r>
                    <m:d>
                      <m:dPr>
                        <m:ctrlPr>
                          <a:rPr lang="en-US" altLang="zh-CN" i="1">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+1</m:t>
                        </m:r>
                      </m:e>
                    </m:d>
                    <m:r>
                      <a:rPr lang="en-US" altLang="zh-CN" b="0" i="1" smtClean="0">
                        <a:solidFill>
                          <a:srgbClr val="0070C0"/>
                        </a:solidFill>
                        <a:latin typeface="Cambria Math" panose="02040503050406030204" pitchFamily="18" charset="0"/>
                      </a:rPr>
                      <m:t>𝑏</m:t>
                    </m:r>
                    <m:r>
                      <a:rPr lang="en-US" altLang="zh-CN" i="1">
                        <a:solidFill>
                          <a:srgbClr val="0070C0"/>
                        </a:solidFill>
                        <a:latin typeface="Cambria Math" panose="02040503050406030204" pitchFamily="18" charset="0"/>
                      </a:rPr>
                      <m:t>−1</m:t>
                    </m:r>
                  </m:oMath>
                </a14:m>
                <a:endParaRPr lang="en-US" altLang="zh-CN" dirty="0">
                  <a:solidFill>
                    <a:srgbClr val="0070C0"/>
                  </a:solidFill>
                </a:endParaRPr>
              </a:p>
            </p:txBody>
          </p:sp>
        </mc:Choice>
        <mc:Fallback xmlns="">
          <p:sp>
            <p:nvSpPr>
              <p:cNvPr id="3" name="内容占位符 2">
                <a:extLst>
                  <a:ext uri="{FF2B5EF4-FFF2-40B4-BE49-F238E27FC236}">
                    <a16:creationId xmlns:a16="http://schemas.microsoft.com/office/drawing/2014/main" id="{A9112F80-117C-4666-9D06-DE0C6E8FC6C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671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B0C4B-A3DB-4566-9C33-3DD868745A87}"/>
              </a:ext>
            </a:extLst>
          </p:cNvPr>
          <p:cNvSpPr>
            <a:spLocks noGrp="1"/>
          </p:cNvSpPr>
          <p:nvPr>
            <p:ph type="title"/>
          </p:nvPr>
        </p:nvSpPr>
        <p:spPr/>
        <p:txBody>
          <a:bodyPr/>
          <a:lstStyle/>
          <a:p>
            <a:r>
              <a:rPr lang="en-US" altLang="zh-CN" dirty="0"/>
              <a:t>3.1: </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F8F1CF-2021-4D50-A472-9CA01DA05C96}"/>
                  </a:ext>
                </a:extLst>
              </p:cNvPr>
              <p:cNvSpPr>
                <a:spLocks noGrp="1"/>
              </p:cNvSpPr>
              <p:nvPr>
                <p:ph idx="1"/>
              </p:nvPr>
            </p:nvSpPr>
            <p:spPr/>
            <p:txBody>
              <a:bodyPr/>
              <a:lstStyle/>
              <a:p>
                <a:r>
                  <a:rPr lang="zh-CN" altLang="en-US" dirty="0">
                    <a:solidFill>
                      <a:srgbClr val="0070C0"/>
                    </a:solidFill>
                  </a:rPr>
                  <a:t>可得：</a:t>
                </a:r>
                <a:endParaRPr lang="en-US" altLang="zh-CN" dirty="0">
                  <a:solidFill>
                    <a:srgbClr val="0070C0"/>
                  </a:solidFill>
                </a:endParaRPr>
              </a:p>
              <a:p>
                <a14:m>
                  <m:oMath xmlns:m="http://schemas.openxmlformats.org/officeDocument/2006/math">
                    <m:f>
                      <m:fPr>
                        <m:ctrlPr>
                          <a:rPr lang="zh-CN" altLang="en-US" i="1" smtClean="0">
                            <a:solidFill>
                              <a:srgbClr val="0070C0"/>
                            </a:solidFill>
                            <a:latin typeface="Cambria Math" panose="02040503050406030204" pitchFamily="18" charset="0"/>
                          </a:rPr>
                        </m:ctrlPr>
                      </m:fPr>
                      <m:num>
                        <m:r>
                          <a:rPr lang="zh-CN" altLang="en-US" i="1" smtClean="0">
                            <a:solidFill>
                              <a:srgbClr val="0070C0"/>
                            </a:solidFill>
                            <a:latin typeface="Cambria Math" panose="02040503050406030204" pitchFamily="18" charset="0"/>
                          </a:rPr>
                          <m:t>𝑚</m:t>
                        </m:r>
                      </m:num>
                      <m:den>
                        <m:r>
                          <a:rPr lang="zh-CN" altLang="en-US" i="1" smtClean="0">
                            <a:solidFill>
                              <a:srgbClr val="0070C0"/>
                            </a:solidFill>
                            <a:latin typeface="Cambria Math" panose="02040503050406030204" pitchFamily="18" charset="0"/>
                          </a:rPr>
                          <m:t>𝑘</m:t>
                        </m:r>
                      </m:den>
                    </m:f>
                    <m:r>
                      <a:rPr lang="zh-CN" altLang="en-US" i="1" smtClean="0">
                        <a:solidFill>
                          <a:srgbClr val="0070C0"/>
                        </a:solidFill>
                        <a:latin typeface="Cambria Math" panose="02040503050406030204" pitchFamily="18" charset="0"/>
                      </a:rPr>
                      <m:t>&lt;</m:t>
                    </m:r>
                    <m:f>
                      <m:fPr>
                        <m:ctrlPr>
                          <a:rPr lang="zh-CN" altLang="en-US" i="1" smtClean="0">
                            <a:solidFill>
                              <a:srgbClr val="0070C0"/>
                            </a:solidFill>
                            <a:latin typeface="Cambria Math" panose="02040503050406030204" pitchFamily="18" charset="0"/>
                          </a:rPr>
                        </m:ctrlPr>
                      </m:fPr>
                      <m:num>
                        <m:r>
                          <a:rPr lang="zh-CN" altLang="en-US" i="1" smtClean="0">
                            <a:solidFill>
                              <a:srgbClr val="0070C0"/>
                            </a:solidFill>
                            <a:latin typeface="Cambria Math" panose="02040503050406030204" pitchFamily="18" charset="0"/>
                          </a:rPr>
                          <m:t>1</m:t>
                        </m:r>
                      </m:num>
                      <m:den>
                        <m:r>
                          <a:rPr lang="zh-CN" altLang="en-US" i="1" smtClean="0">
                            <a:solidFill>
                              <a:srgbClr val="0070C0"/>
                            </a:solidFill>
                            <a:latin typeface="Cambria Math" panose="02040503050406030204" pitchFamily="18" charset="0"/>
                          </a:rPr>
                          <m:t>𝑎</m:t>
                        </m:r>
                      </m:den>
                    </m:f>
                    <m:r>
                      <a:rPr lang="zh-CN" altLang="en-US" i="1" smtClean="0">
                        <a:solidFill>
                          <a:srgbClr val="0070C0"/>
                        </a:solidFill>
                        <a:latin typeface="Cambria Math" panose="02040503050406030204" pitchFamily="18" charset="0"/>
                      </a:rPr>
                      <m:t>&lt;</m:t>
                    </m:r>
                    <m:f>
                      <m:fPr>
                        <m:ctrlPr>
                          <a:rPr lang="zh-CN" altLang="en-US" i="1" smtClean="0">
                            <a:solidFill>
                              <a:srgbClr val="0070C0"/>
                            </a:solidFill>
                            <a:latin typeface="Cambria Math" panose="02040503050406030204" pitchFamily="18" charset="0"/>
                          </a:rPr>
                        </m:ctrlPr>
                      </m:fPr>
                      <m:num>
                        <m:r>
                          <a:rPr lang="zh-CN" altLang="en-US" i="1" smtClean="0">
                            <a:solidFill>
                              <a:srgbClr val="0070C0"/>
                            </a:solidFill>
                            <a:latin typeface="Cambria Math" panose="02040503050406030204" pitchFamily="18" charset="0"/>
                          </a:rPr>
                          <m:t>𝑚</m:t>
                        </m:r>
                        <m:r>
                          <a:rPr lang="zh-CN" altLang="en-US" i="1" smtClean="0">
                            <a:solidFill>
                              <a:srgbClr val="0070C0"/>
                            </a:solidFill>
                            <a:latin typeface="Cambria Math" panose="02040503050406030204" pitchFamily="18" charset="0"/>
                          </a:rPr>
                          <m:t>+1</m:t>
                        </m:r>
                      </m:num>
                      <m:den>
                        <m:r>
                          <a:rPr lang="zh-CN" altLang="en-US" i="1" smtClean="0">
                            <a:solidFill>
                              <a:srgbClr val="0070C0"/>
                            </a:solidFill>
                            <a:latin typeface="Cambria Math" panose="02040503050406030204" pitchFamily="18" charset="0"/>
                          </a:rPr>
                          <m:t>𝑘</m:t>
                        </m:r>
                        <m:r>
                          <a:rPr lang="zh-CN" altLang="en-US" i="1" smtClean="0">
                            <a:solidFill>
                              <a:srgbClr val="0070C0"/>
                            </a:solidFill>
                            <a:latin typeface="Cambria Math" panose="02040503050406030204" pitchFamily="18" charset="0"/>
                          </a:rPr>
                          <m:t>+1</m:t>
                        </m:r>
                      </m:den>
                    </m:f>
                  </m:oMath>
                </a14:m>
                <a:r>
                  <a:rPr lang="zh-CN" altLang="en-US" dirty="0">
                    <a:solidFill>
                      <a:srgbClr val="0070C0"/>
                    </a:solidFill>
                  </a:rPr>
                  <a:t> ， </a:t>
                </a:r>
                <a14:m>
                  <m:oMath xmlns:m="http://schemas.openxmlformats.org/officeDocument/2006/math">
                    <m:f>
                      <m:fPr>
                        <m:ctrlPr>
                          <a:rPr lang="zh-CN" altLang="en-US" i="1">
                            <a:solidFill>
                              <a:srgbClr val="0070C0"/>
                            </a:solidFill>
                            <a:latin typeface="Cambria Math" panose="02040503050406030204" pitchFamily="18" charset="0"/>
                          </a:rPr>
                        </m:ctrlPr>
                      </m:fPr>
                      <m:num>
                        <m:r>
                          <m:rPr>
                            <m:sty m:val="p"/>
                          </m:rPr>
                          <a:rPr lang="en-US" altLang="zh-CN" i="1" smtClean="0">
                            <a:solidFill>
                              <a:srgbClr val="0070C0"/>
                            </a:solidFill>
                            <a:latin typeface="Cambria Math" panose="02040503050406030204" pitchFamily="18" charset="0"/>
                          </a:rPr>
                          <m:t>n</m:t>
                        </m:r>
                      </m:num>
                      <m:den>
                        <m:r>
                          <a:rPr lang="zh-CN" altLang="en-US" i="1">
                            <a:solidFill>
                              <a:srgbClr val="0070C0"/>
                            </a:solidFill>
                            <a:latin typeface="Cambria Math" panose="02040503050406030204" pitchFamily="18" charset="0"/>
                          </a:rPr>
                          <m:t>𝑘</m:t>
                        </m:r>
                      </m:den>
                    </m:f>
                    <m:r>
                      <a:rPr lang="zh-CN" altLang="en-US" i="1">
                        <a:solidFill>
                          <a:srgbClr val="0070C0"/>
                        </a:solidFill>
                        <a:latin typeface="Cambria Math" panose="02040503050406030204" pitchFamily="18" charset="0"/>
                      </a:rPr>
                      <m:t>&lt;</m:t>
                    </m:r>
                    <m:f>
                      <m:fPr>
                        <m:ctrlPr>
                          <a:rPr lang="zh-CN" altLang="en-US" i="1">
                            <a:solidFill>
                              <a:srgbClr val="0070C0"/>
                            </a:solidFill>
                            <a:latin typeface="Cambria Math" panose="02040503050406030204" pitchFamily="18" charset="0"/>
                          </a:rPr>
                        </m:ctrlPr>
                      </m:fPr>
                      <m:num>
                        <m:r>
                          <a:rPr lang="zh-CN" altLang="en-US" i="1">
                            <a:solidFill>
                              <a:srgbClr val="0070C0"/>
                            </a:solidFill>
                            <a:latin typeface="Cambria Math" panose="02040503050406030204" pitchFamily="18" charset="0"/>
                          </a:rPr>
                          <m:t>1</m:t>
                        </m:r>
                      </m:num>
                      <m:den>
                        <m:r>
                          <a:rPr lang="en-US" altLang="zh-CN" b="0" i="1" smtClean="0">
                            <a:solidFill>
                              <a:srgbClr val="0070C0"/>
                            </a:solidFill>
                            <a:latin typeface="Cambria Math" panose="02040503050406030204" pitchFamily="18" charset="0"/>
                          </a:rPr>
                          <m:t>𝑏</m:t>
                        </m:r>
                      </m:den>
                    </m:f>
                    <m:r>
                      <a:rPr lang="zh-CN" altLang="en-US" i="1">
                        <a:solidFill>
                          <a:srgbClr val="0070C0"/>
                        </a:solidFill>
                        <a:latin typeface="Cambria Math" panose="02040503050406030204" pitchFamily="18" charset="0"/>
                      </a:rPr>
                      <m:t>&lt;</m:t>
                    </m:r>
                    <m:f>
                      <m:fPr>
                        <m:ctrlPr>
                          <a:rPr lang="zh-CN" altLang="en-US" i="1">
                            <a:solidFill>
                              <a:srgbClr val="0070C0"/>
                            </a:solidFill>
                            <a:latin typeface="Cambria Math" panose="02040503050406030204" pitchFamily="18" charset="0"/>
                          </a:rPr>
                        </m:ctrlPr>
                      </m:fPr>
                      <m:num>
                        <m:r>
                          <a:rPr lang="en-US" altLang="zh-CN" b="0" i="1" smtClean="0">
                            <a:solidFill>
                              <a:srgbClr val="0070C0"/>
                            </a:solidFill>
                            <a:latin typeface="Cambria Math" panose="02040503050406030204" pitchFamily="18" charset="0"/>
                          </a:rPr>
                          <m:t>𝑛</m:t>
                        </m:r>
                        <m:r>
                          <a:rPr lang="zh-CN" altLang="en-US" i="1">
                            <a:solidFill>
                              <a:srgbClr val="0070C0"/>
                            </a:solidFill>
                            <a:latin typeface="Cambria Math" panose="02040503050406030204" pitchFamily="18" charset="0"/>
                          </a:rPr>
                          <m:t>+1</m:t>
                        </m:r>
                      </m:num>
                      <m:den>
                        <m:r>
                          <a:rPr lang="zh-CN" altLang="en-US" i="1">
                            <a:solidFill>
                              <a:srgbClr val="0070C0"/>
                            </a:solidFill>
                            <a:latin typeface="Cambria Math" panose="02040503050406030204" pitchFamily="18" charset="0"/>
                          </a:rPr>
                          <m:t>𝑘</m:t>
                        </m:r>
                        <m:r>
                          <a:rPr lang="zh-CN" altLang="en-US" i="1">
                            <a:solidFill>
                              <a:srgbClr val="0070C0"/>
                            </a:solidFill>
                            <a:latin typeface="Cambria Math" panose="02040503050406030204" pitchFamily="18" charset="0"/>
                          </a:rPr>
                          <m:t>+1</m:t>
                        </m:r>
                      </m:den>
                    </m:f>
                  </m:oMath>
                </a14:m>
                <a:r>
                  <a:rPr lang="zh-CN" altLang="en-US" dirty="0">
                    <a:solidFill>
                      <a:srgbClr val="0070C0"/>
                    </a:solidFill>
                  </a:rPr>
                  <a:t> 两式相加得</a:t>
                </a:r>
                <a:endParaRPr lang="en-US" altLang="zh-CN" dirty="0">
                  <a:solidFill>
                    <a:srgbClr val="0070C0"/>
                  </a:solidFill>
                </a:endParaRPr>
              </a:p>
              <a:p>
                <a14:m>
                  <m:oMath xmlns:m="http://schemas.openxmlformats.org/officeDocument/2006/math">
                    <m:f>
                      <m:fPr>
                        <m:ctrlPr>
                          <a:rPr lang="zh-CN" altLang="en-US" i="1" smtClean="0">
                            <a:solidFill>
                              <a:srgbClr val="0070C0"/>
                            </a:solidFill>
                            <a:latin typeface="Cambria Math" panose="02040503050406030204" pitchFamily="18" charset="0"/>
                          </a:rPr>
                        </m:ctrlPr>
                      </m:fPr>
                      <m:num>
                        <m:r>
                          <a:rPr lang="zh-CN" altLang="en-US" i="1" smtClean="0">
                            <a:solidFill>
                              <a:srgbClr val="0070C0"/>
                            </a:solidFill>
                            <a:latin typeface="Cambria Math" panose="02040503050406030204" pitchFamily="18" charset="0"/>
                          </a:rPr>
                          <m:t>𝑚</m:t>
                        </m:r>
                        <m:r>
                          <a:rPr lang="zh-CN" altLang="en-US" i="1" smtClean="0">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𝑛</m:t>
                        </m:r>
                      </m:num>
                      <m:den>
                        <m:r>
                          <a:rPr lang="zh-CN" altLang="en-US" i="1" smtClean="0">
                            <a:solidFill>
                              <a:srgbClr val="0070C0"/>
                            </a:solidFill>
                            <a:latin typeface="Cambria Math" panose="02040503050406030204" pitchFamily="18" charset="0"/>
                          </a:rPr>
                          <m:t>𝑘</m:t>
                        </m:r>
                      </m:den>
                    </m:f>
                    <m:r>
                      <a:rPr lang="zh-CN" altLang="en-US" i="1" smtClean="0">
                        <a:solidFill>
                          <a:srgbClr val="0070C0"/>
                        </a:solidFill>
                        <a:latin typeface="Cambria Math" panose="02040503050406030204" pitchFamily="18" charset="0"/>
                      </a:rPr>
                      <m:t>&lt;1&lt;</m:t>
                    </m:r>
                    <m:f>
                      <m:fPr>
                        <m:ctrlPr>
                          <a:rPr lang="zh-CN" altLang="en-US" i="1" smtClean="0">
                            <a:solidFill>
                              <a:srgbClr val="0070C0"/>
                            </a:solidFill>
                            <a:latin typeface="Cambria Math" panose="02040503050406030204" pitchFamily="18" charset="0"/>
                          </a:rPr>
                        </m:ctrlPr>
                      </m:fPr>
                      <m:num>
                        <m:r>
                          <a:rPr lang="zh-CN" altLang="en-US" i="1" smtClean="0">
                            <a:solidFill>
                              <a:srgbClr val="0070C0"/>
                            </a:solidFill>
                            <a:latin typeface="Cambria Math" panose="02040503050406030204" pitchFamily="18" charset="0"/>
                          </a:rPr>
                          <m:t>𝑚</m:t>
                        </m:r>
                        <m:r>
                          <a:rPr lang="zh-CN" altLang="en-US" i="1" smtClean="0">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𝑛</m:t>
                        </m:r>
                        <m:r>
                          <a:rPr lang="zh-CN" altLang="en-US" i="1" smtClean="0">
                            <a:solidFill>
                              <a:srgbClr val="0070C0"/>
                            </a:solidFill>
                            <a:latin typeface="Cambria Math" panose="02040503050406030204" pitchFamily="18" charset="0"/>
                          </a:rPr>
                          <m:t>+2</m:t>
                        </m:r>
                      </m:num>
                      <m:den>
                        <m:r>
                          <a:rPr lang="zh-CN" altLang="en-US" i="1" smtClean="0">
                            <a:solidFill>
                              <a:srgbClr val="0070C0"/>
                            </a:solidFill>
                            <a:latin typeface="Cambria Math" panose="02040503050406030204" pitchFamily="18" charset="0"/>
                          </a:rPr>
                          <m:t>𝑘</m:t>
                        </m:r>
                        <m:r>
                          <a:rPr lang="zh-CN" altLang="en-US" i="1" smtClean="0">
                            <a:solidFill>
                              <a:srgbClr val="0070C0"/>
                            </a:solidFill>
                            <a:latin typeface="Cambria Math" panose="02040503050406030204" pitchFamily="18" charset="0"/>
                          </a:rPr>
                          <m:t>+1</m:t>
                        </m:r>
                      </m:den>
                    </m:f>
                  </m:oMath>
                </a14:m>
                <a:endParaRPr lang="en-US" altLang="zh-CN" dirty="0">
                  <a:solidFill>
                    <a:srgbClr val="0070C0"/>
                  </a:solidFill>
                </a:endParaRPr>
              </a:p>
              <a:p>
                <a14:m>
                  <m:oMath xmlns:m="http://schemas.openxmlformats.org/officeDocument/2006/math">
                    <m:r>
                      <a:rPr lang="zh-CN" altLang="en-US" i="1" dirty="0">
                        <a:solidFill>
                          <a:srgbClr val="0070C0"/>
                        </a:solidFill>
                        <a:latin typeface="Cambria Math" panose="02040503050406030204" pitchFamily="18" charset="0"/>
                      </a:rPr>
                      <m:t>推出</m:t>
                    </m:r>
                    <m:r>
                      <a:rPr lang="zh-CN" altLang="en-US" i="1" smtClean="0">
                        <a:solidFill>
                          <a:srgbClr val="0070C0"/>
                        </a:solidFill>
                        <a:latin typeface="Cambria Math" panose="02040503050406030204" pitchFamily="18" charset="0"/>
                      </a:rPr>
                      <m:t>𝑚</m:t>
                    </m:r>
                    <m:r>
                      <a:rPr lang="zh-CN" altLang="en-US" i="1" smtClean="0">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𝑛</m:t>
                    </m:r>
                    <m:r>
                      <a:rPr lang="zh-CN" altLang="en-US" i="1" smtClean="0">
                        <a:solidFill>
                          <a:srgbClr val="0070C0"/>
                        </a:solidFill>
                        <a:latin typeface="Cambria Math" panose="02040503050406030204" pitchFamily="18" charset="0"/>
                      </a:rPr>
                      <m:t>&lt;</m:t>
                    </m:r>
                    <m:r>
                      <a:rPr lang="zh-CN" altLang="en-US" i="1" smtClean="0">
                        <a:solidFill>
                          <a:srgbClr val="0070C0"/>
                        </a:solidFill>
                        <a:latin typeface="Cambria Math" panose="02040503050406030204" pitchFamily="18" charset="0"/>
                      </a:rPr>
                      <m:t>𝑘</m:t>
                    </m:r>
                    <m:r>
                      <a:rPr lang="zh-CN" altLang="en-US" i="1" smtClean="0">
                        <a:solidFill>
                          <a:srgbClr val="0070C0"/>
                        </a:solidFill>
                        <a:latin typeface="Cambria Math" panose="02040503050406030204" pitchFamily="18" charset="0"/>
                      </a:rPr>
                      <m:t>&lt;</m:t>
                    </m:r>
                    <m:r>
                      <a:rPr lang="zh-CN" altLang="en-US" i="1" smtClean="0">
                        <a:solidFill>
                          <a:srgbClr val="0070C0"/>
                        </a:solidFill>
                        <a:latin typeface="Cambria Math" panose="02040503050406030204" pitchFamily="18" charset="0"/>
                      </a:rPr>
                      <m:t>𝑘</m:t>
                    </m:r>
                    <m:r>
                      <a:rPr lang="zh-CN" altLang="en-US" i="1" smtClean="0">
                        <a:solidFill>
                          <a:srgbClr val="0070C0"/>
                        </a:solidFill>
                        <a:latin typeface="Cambria Math" panose="02040503050406030204" pitchFamily="18" charset="0"/>
                      </a:rPr>
                      <m:t>+1&lt;</m:t>
                    </m:r>
                    <m:r>
                      <a:rPr lang="zh-CN" altLang="en-US" i="1" smtClean="0">
                        <a:solidFill>
                          <a:srgbClr val="0070C0"/>
                        </a:solidFill>
                        <a:latin typeface="Cambria Math" panose="02040503050406030204" pitchFamily="18" charset="0"/>
                      </a:rPr>
                      <m:t>𝑚</m:t>
                    </m:r>
                    <m:r>
                      <a:rPr lang="zh-CN" altLang="en-US" i="1" smtClean="0">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𝑛</m:t>
                    </m:r>
                    <m:r>
                      <a:rPr lang="zh-CN" altLang="en-US" i="1" smtClean="0">
                        <a:solidFill>
                          <a:srgbClr val="0070C0"/>
                        </a:solidFill>
                        <a:latin typeface="Cambria Math" panose="02040503050406030204" pitchFamily="18" charset="0"/>
                      </a:rPr>
                      <m:t>+2</m:t>
                    </m:r>
                  </m:oMath>
                </a14:m>
                <a:endParaRPr lang="en-US" altLang="zh-CN" dirty="0">
                  <a:solidFill>
                    <a:srgbClr val="0070C0"/>
                  </a:solidFill>
                </a:endParaRPr>
              </a:p>
              <a:p>
                <a:r>
                  <a:rPr lang="zh-CN" altLang="en-US" dirty="0">
                    <a:solidFill>
                      <a:srgbClr val="0070C0"/>
                    </a:solidFill>
                  </a:rPr>
                  <a:t>这与</a:t>
                </a:r>
                <a14:m>
                  <m:oMath xmlns:m="http://schemas.openxmlformats.org/officeDocument/2006/math">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𝑛</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𝑘</m:t>
                    </m:r>
                  </m:oMath>
                </a14:m>
                <a:r>
                  <a:rPr lang="zh-CN" altLang="en-US" dirty="0">
                    <a:solidFill>
                      <a:srgbClr val="0070C0"/>
                    </a:solidFill>
                  </a:rPr>
                  <a:t>皆为整数矛盾。</a:t>
                </a:r>
                <a:endParaRPr lang="en-US" altLang="zh-CN" dirty="0">
                  <a:solidFill>
                    <a:srgbClr val="0070C0"/>
                  </a:solidFill>
                </a:endParaRPr>
              </a:p>
              <a:p>
                <a14:m>
                  <m:oMath xmlns:m="http://schemas.openxmlformats.org/officeDocument/2006/math">
                    <m:r>
                      <a:rPr lang="en-US" altLang="zh-CN" i="1" dirty="0" smtClean="0">
                        <a:latin typeface="Cambria Math" panose="02040503050406030204" pitchFamily="18" charset="0"/>
                      </a:rPr>
                      <m:t>𝐵𝑒𝑡𝑡𝑦</m:t>
                    </m:r>
                  </m:oMath>
                </a14:m>
                <a:r>
                  <a:rPr lang="zh-CN" altLang="en-US" dirty="0"/>
                  <a:t>定理得证</a:t>
                </a:r>
              </a:p>
            </p:txBody>
          </p:sp>
        </mc:Choice>
        <mc:Fallback xmlns="">
          <p:sp>
            <p:nvSpPr>
              <p:cNvPr id="3" name="内容占位符 2">
                <a:extLst>
                  <a:ext uri="{FF2B5EF4-FFF2-40B4-BE49-F238E27FC236}">
                    <a16:creationId xmlns:a16="http://schemas.microsoft.com/office/drawing/2014/main" id="{A2F8F1CF-2021-4D50-A472-9CA01DA05C9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029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69B0-5A0F-46F9-AD77-923B269B6173}"/>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781040D-3891-4883-8E13-D6A15EF05765}"/>
                  </a:ext>
                </a:extLst>
              </p:cNvPr>
              <p:cNvSpPr>
                <a:spLocks noGrp="1"/>
              </p:cNvSpPr>
              <p:nvPr>
                <p:ph idx="1"/>
              </p:nvPr>
            </p:nvSpPr>
            <p:spPr/>
            <p:txBody>
              <a:bodyPr>
                <a:normAutofit fontScale="92500"/>
              </a:bodyPr>
              <a:lstStyle/>
              <a:p>
                <a:r>
                  <a:rPr lang="zh-CN" altLang="en-US" dirty="0"/>
                  <a:t>接下来我们集中精力证明为什么奇异局势为必败态。</a:t>
                </a:r>
                <a:endParaRPr lang="en-US" altLang="zh-CN" dirty="0"/>
              </a:p>
              <a:p>
                <a:r>
                  <a:rPr lang="zh-CN" altLang="en-US" dirty="0"/>
                  <a:t>奇异形式有如下命题</a:t>
                </a:r>
                <a:endParaRPr lang="en-US" altLang="zh-CN" dirty="0"/>
              </a:p>
              <a:p>
                <a:r>
                  <a:rPr lang="en-US" altLang="zh-CN" dirty="0"/>
                  <a:t>(1):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zh-CN" altLang="en-US" dirty="0"/>
                  <a:t>是前</a:t>
                </a:r>
                <a14:m>
                  <m:oMath xmlns:m="http://schemas.openxmlformats.org/officeDocument/2006/math">
                    <m:r>
                      <a:rPr lang="en-US" altLang="zh-CN" i="1" dirty="0" smtClean="0">
                        <a:latin typeface="Cambria Math" panose="02040503050406030204" pitchFamily="18" charset="0"/>
                      </a:rPr>
                      <m:t>𝑛</m:t>
                    </m:r>
                  </m:oMath>
                </a14:m>
                <a:r>
                  <a:rPr lang="zh-CN" altLang="en-US" dirty="0"/>
                  <a:t>组必败态中出现的最小正整数；</a:t>
                </a:r>
                <a:endParaRPr lang="en-US" altLang="zh-CN" dirty="0"/>
              </a:p>
              <a:p>
                <a:r>
                  <a:rPr lang="en-US" altLang="zh-CN" dirty="0"/>
                  <a:t>(2): </a:t>
                </a:r>
                <a14:m>
                  <m:oMath xmlns:m="http://schemas.openxmlformats.org/officeDocument/2006/math">
                    <m:r>
                      <a:rPr lang="en-US" altLang="zh-CN" i="1" dirty="0" smtClean="0">
                        <a:latin typeface="Cambria Math" panose="02040503050406030204" pitchFamily="18" charset="0"/>
                      </a:rPr>
                      <m:t>𝑎</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𝑘</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endParaRPr lang="en-US" altLang="zh-CN" dirty="0"/>
              </a:p>
              <a:p>
                <a:r>
                  <a:rPr lang="zh-CN" altLang="en-US" dirty="0">
                    <a:solidFill>
                      <a:srgbClr val="0070C0"/>
                    </a:solidFill>
                  </a:rPr>
                  <a:t>命题</a:t>
                </a:r>
                <a:r>
                  <a:rPr lang="en-US" altLang="zh-CN" dirty="0">
                    <a:solidFill>
                      <a:srgbClr val="0070C0"/>
                    </a:solidFill>
                  </a:rPr>
                  <a:t>1:</a:t>
                </a:r>
                <a:r>
                  <a:rPr lang="zh-CN" altLang="en-US" dirty="0">
                    <a:solidFill>
                      <a:srgbClr val="0070C0"/>
                    </a:solidFill>
                  </a:rPr>
                  <a:t> 如果</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𝑛</m:t>
                    </m:r>
                    <m:r>
                      <a:rPr lang="en-US" altLang="zh-CN" i="1" dirty="0" smtClean="0">
                        <a:solidFill>
                          <a:srgbClr val="0070C0"/>
                        </a:solidFill>
                        <a:latin typeface="Cambria Math" panose="02040503050406030204" pitchFamily="18" charset="0"/>
                      </a:rPr>
                      <m:t>+1)</m:t>
                    </m:r>
                  </m:oMath>
                </a14:m>
                <a:r>
                  <a:rPr lang="zh-CN" altLang="en-US" dirty="0">
                    <a:solidFill>
                      <a:srgbClr val="0070C0"/>
                    </a:solidFill>
                  </a:rPr>
                  <a:t>不是前</a:t>
                </a:r>
                <a14:m>
                  <m:oMath xmlns:m="http://schemas.openxmlformats.org/officeDocument/2006/math">
                    <m:r>
                      <a:rPr lang="en-US" altLang="zh-CN" i="1" dirty="0" smtClean="0">
                        <a:solidFill>
                          <a:srgbClr val="0070C0"/>
                        </a:solidFill>
                        <a:latin typeface="Cambria Math" panose="02040503050406030204" pitchFamily="18" charset="0"/>
                      </a:rPr>
                      <m:t>𝑛</m:t>
                    </m:r>
                  </m:oMath>
                </a14:m>
                <a:r>
                  <a:rPr lang="zh-CN" altLang="en-US" dirty="0">
                    <a:solidFill>
                      <a:srgbClr val="0070C0"/>
                    </a:solidFill>
                  </a:rPr>
                  <a:t>组未出现的必败态中最小的正整数，则可以</a:t>
                </a:r>
                <a14:m>
                  <m:oMath xmlns:m="http://schemas.openxmlformats.org/officeDocument/2006/math">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𝑛</m:t>
                    </m:r>
                    <m:r>
                      <a:rPr lang="en-US" altLang="zh-CN" i="1" dirty="0" smtClean="0">
                        <a:solidFill>
                          <a:srgbClr val="0070C0"/>
                        </a:solidFill>
                        <a:latin typeface="Cambria Math" panose="02040503050406030204" pitchFamily="18" charset="0"/>
                      </a:rPr>
                      <m:t>+1)</m:t>
                    </m:r>
                  </m:oMath>
                </a14:m>
                <a:r>
                  <a:rPr lang="zh-CN" altLang="en-US" dirty="0">
                    <a:solidFill>
                      <a:srgbClr val="0070C0"/>
                    </a:solidFill>
                  </a:rPr>
                  <a:t>走到</a:t>
                </a:r>
                <a14:m>
                  <m:oMath xmlns:m="http://schemas.openxmlformats.org/officeDocument/2006/math">
                    <m:r>
                      <a:rPr lang="en-US" altLang="zh-CN" i="1" dirty="0" smtClean="0">
                        <a:solidFill>
                          <a:srgbClr val="0070C0"/>
                        </a:solidFill>
                        <a:latin typeface="Cambria Math" panose="02040503050406030204" pitchFamily="18" charset="0"/>
                      </a:rPr>
                      <m:t>𝑎</m:t>
                    </m:r>
                  </m:oMath>
                </a14:m>
                <a:r>
                  <a:rPr lang="zh-CN" altLang="en-US" dirty="0">
                    <a:solidFill>
                      <a:srgbClr val="0070C0"/>
                    </a:solidFill>
                  </a:rPr>
                  <a:t>更小的状态</a:t>
                </a:r>
                <a:r>
                  <a:rPr lang="en-US" altLang="zh-CN" dirty="0">
                    <a:solidFill>
                      <a:srgbClr val="0070C0"/>
                    </a:solidFill>
                  </a:rPr>
                  <a:t>, </a:t>
                </a:r>
                <a:r>
                  <a:rPr lang="zh-CN" altLang="en-US" dirty="0">
                    <a:solidFill>
                      <a:srgbClr val="0070C0"/>
                    </a:solidFill>
                  </a:rPr>
                  <a:t>与我们寻找必败态的方式矛盾。</a:t>
                </a:r>
                <a:endParaRPr lang="en-US" altLang="zh-CN" dirty="0">
                  <a:solidFill>
                    <a:srgbClr val="0070C0"/>
                  </a:solidFill>
                </a:endParaRPr>
              </a:p>
              <a:p>
                <a:r>
                  <a:rPr lang="zh-CN" altLang="en-US" dirty="0">
                    <a:solidFill>
                      <a:srgbClr val="0070C0"/>
                    </a:solidFill>
                  </a:rPr>
                  <a:t>命题</a:t>
                </a:r>
                <a:r>
                  <a:rPr lang="en-US" altLang="zh-CN" dirty="0">
                    <a:solidFill>
                      <a:srgbClr val="0070C0"/>
                    </a:solidFill>
                  </a:rPr>
                  <a:t>2:</a:t>
                </a:r>
                <a:r>
                  <a:rPr lang="zh-CN" altLang="en-US" dirty="0">
                    <a:solidFill>
                      <a:srgbClr val="0070C0"/>
                    </a:solidFill>
                  </a:rPr>
                  <a:t> 归纳法</a:t>
                </a:r>
                <a:r>
                  <a:rPr lang="en-US" altLang="zh-CN" dirty="0">
                    <a:solidFill>
                      <a:srgbClr val="0070C0"/>
                    </a:solidFill>
                  </a:rPr>
                  <a:t>: </a:t>
                </a:r>
                <a14:m>
                  <m:oMath xmlns:m="http://schemas.openxmlformats.org/officeDocument/2006/math">
                    <m:r>
                      <a:rPr lang="en-US" altLang="zh-CN" i="1" dirty="0" smtClean="0">
                        <a:solidFill>
                          <a:srgbClr val="0070C0"/>
                        </a:solidFill>
                        <a:latin typeface="Cambria Math" panose="02040503050406030204" pitchFamily="18" charset="0"/>
                      </a:rPr>
                      <m:t>(0, 0)</m:t>
                    </m:r>
                  </m:oMath>
                </a14:m>
                <a:r>
                  <a:rPr lang="zh-CN" altLang="en-US" dirty="0">
                    <a:solidFill>
                      <a:srgbClr val="0070C0"/>
                    </a:solidFill>
                  </a:rPr>
                  <a:t>为必败态</a:t>
                </a:r>
                <a:r>
                  <a:rPr lang="en-US" altLang="zh-CN" dirty="0">
                    <a:solidFill>
                      <a:srgbClr val="0070C0"/>
                    </a:solidFill>
                  </a:rPr>
                  <a:t>;</a:t>
                </a:r>
                <a:r>
                  <a:rPr lang="zh-CN" altLang="en-US" dirty="0">
                    <a:solidFill>
                      <a:srgbClr val="0070C0"/>
                    </a:solidFill>
                  </a:rPr>
                  <a:t>若前</a:t>
                </a:r>
                <a:r>
                  <a:rPr lang="en-US" altLang="zh-CN" dirty="0">
                    <a:solidFill>
                      <a:srgbClr val="0070C0"/>
                    </a:solidFill>
                  </a:rPr>
                  <a:t>k</a:t>
                </a:r>
                <a:r>
                  <a:rPr lang="zh-CN" altLang="en-US" dirty="0">
                    <a:solidFill>
                      <a:srgbClr val="0070C0"/>
                    </a:solidFill>
                  </a:rPr>
                  <a:t>个必败态为</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 </m:t>
                    </m:r>
                    <m:r>
                      <m:rPr>
                        <m:sty m:val="p"/>
                      </m:rPr>
                      <a:rPr lang="en-US" altLang="zh-CN" i="1" dirty="0">
                        <a:solidFill>
                          <a:srgbClr val="0070C0"/>
                        </a:solidFill>
                        <a:latin typeface="Cambria Math" panose="02040503050406030204" pitchFamily="18" charset="0"/>
                      </a:rPr>
                      <m:t>a</m:t>
                    </m:r>
                    <m:r>
                      <a:rPr lang="en-US" altLang="zh-CN" i="1" dirty="0" smtClean="0">
                        <a:solidFill>
                          <a:srgbClr val="0070C0"/>
                        </a:solidFill>
                        <a:latin typeface="Cambria Math" panose="02040503050406030204" pitchFamily="18" charset="0"/>
                      </a:rPr>
                      <m:t>(</m:t>
                    </m:r>
                    <m:r>
                      <a:rPr lang="en-US" altLang="zh-CN" i="1" dirty="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r>
                      <a:rPr lang="en-US" altLang="zh-CN" b="0"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m:t>
                    </m:r>
                  </m:oMath>
                </a14:m>
                <a:r>
                  <a:rPr lang="en-US" altLang="zh-CN" dirty="0">
                    <a:solidFill>
                      <a:srgbClr val="0070C0"/>
                    </a:solidFill>
                  </a:rPr>
                  <a:t>, </a:t>
                </a:r>
                <a:r>
                  <a:rPr lang="zh-CN" altLang="en-US" dirty="0">
                    <a:solidFill>
                      <a:srgbClr val="0070C0"/>
                    </a:solidFill>
                  </a:rPr>
                  <a:t>证</a:t>
                </a:r>
                <a:r>
                  <a:rPr lang="en-US" altLang="zh-CN" dirty="0">
                    <a:solidFill>
                      <a:srgbClr val="0070C0"/>
                    </a:solidFill>
                  </a:rPr>
                  <a:t>:</a:t>
                </a:r>
                <a:r>
                  <a:rPr lang="zh-CN" altLang="en-US" dirty="0">
                    <a:solidFill>
                      <a:srgbClr val="0070C0"/>
                    </a:solidFill>
                  </a:rPr>
                  <a:t>下一个必败态为</a:t>
                </a:r>
                <a14:m>
                  <m:oMath xmlns:m="http://schemas.openxmlformats.org/officeDocument/2006/math">
                    <m:d>
                      <m:dPr>
                        <m:ctrlPr>
                          <a:rPr lang="en-US" altLang="zh-CN" i="1" dirty="0" smtClean="0">
                            <a:solidFill>
                              <a:srgbClr val="0070C0"/>
                            </a:solidFill>
                            <a:latin typeface="Cambria Math" panose="02040503050406030204" pitchFamily="18" charset="0"/>
                          </a:rPr>
                        </m:ctrlPr>
                      </m:dPr>
                      <m:e>
                        <m:r>
                          <a:rPr lang="en-US" altLang="zh-CN" i="1" dirty="0" smtClean="0">
                            <a:solidFill>
                              <a:srgbClr val="0070C0"/>
                            </a:solidFill>
                            <a:latin typeface="Cambria Math" panose="02040503050406030204" pitchFamily="18" charset="0"/>
                          </a:rPr>
                          <m:t>𝑎</m:t>
                        </m:r>
                        <m:d>
                          <m:dPr>
                            <m:ctrlPr>
                              <a:rPr lang="en-US" altLang="zh-CN" i="1" dirty="0" smtClean="0">
                                <a:solidFill>
                                  <a:srgbClr val="0070C0"/>
                                </a:solidFill>
                                <a:latin typeface="Cambria Math" panose="02040503050406030204" pitchFamily="18" charset="0"/>
                              </a:rPr>
                            </m:ctrlPr>
                          </m:dPr>
                          <m:e>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e>
                        </m:d>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𝑎</m:t>
                        </m:r>
                        <m:d>
                          <m:dPr>
                            <m:ctrlPr>
                              <a:rPr lang="en-US" altLang="zh-CN" i="1" dirty="0" smtClean="0">
                                <a:solidFill>
                                  <a:srgbClr val="0070C0"/>
                                </a:solidFill>
                                <a:latin typeface="Cambria Math" panose="02040503050406030204" pitchFamily="18" charset="0"/>
                              </a:rPr>
                            </m:ctrlPr>
                          </m:dPr>
                          <m:e>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e>
                        </m:d>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e>
                    </m:d>
                    <m:r>
                      <a:rPr lang="zh-CN" altLang="en-US" i="1" dirty="0">
                        <a:solidFill>
                          <a:srgbClr val="0070C0"/>
                        </a:solidFill>
                        <a:latin typeface="Cambria Math" panose="02040503050406030204" pitchFamily="18" charset="0"/>
                      </a:rPr>
                      <m:t>。</m:t>
                    </m:r>
                  </m:oMath>
                </a14:m>
                <a:endParaRPr lang="en-US" altLang="zh-CN" dirty="0">
                  <a:solidFill>
                    <a:srgbClr val="0070C0"/>
                  </a:solidFill>
                </a:endParaRPr>
              </a:p>
            </p:txBody>
          </p:sp>
        </mc:Choice>
        <mc:Fallback>
          <p:sp>
            <p:nvSpPr>
              <p:cNvPr id="3" name="内容占位符 2">
                <a:extLst>
                  <a:ext uri="{FF2B5EF4-FFF2-40B4-BE49-F238E27FC236}">
                    <a16:creationId xmlns:a16="http://schemas.microsoft.com/office/drawing/2014/main" id="{F781040D-3891-4883-8E13-D6A15EF05765}"/>
                  </a:ext>
                </a:extLst>
              </p:cNvPr>
              <p:cNvSpPr>
                <a:spLocks noGrp="1" noRot="1" noChangeAspect="1" noMove="1" noResize="1" noEditPoints="1" noAdjustHandles="1" noChangeArrowheads="1" noChangeShapeType="1" noTextEdit="1"/>
              </p:cNvSpPr>
              <p:nvPr>
                <p:ph idx="1"/>
              </p:nvPr>
            </p:nvSpPr>
            <p:spPr>
              <a:blipFill>
                <a:blip r:embed="rId2"/>
                <a:stretch>
                  <a:fillRect l="-928" t="-210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3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32B3C-2E31-41A5-B565-57A4CC33112A}"/>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111F80-9227-461E-9240-C5EEC0F5B537}"/>
                  </a:ext>
                </a:extLst>
              </p:cNvPr>
              <p:cNvSpPr>
                <a:spLocks noGrp="1"/>
              </p:cNvSpPr>
              <p:nvPr>
                <p:ph idx="1"/>
              </p:nvPr>
            </p:nvSpPr>
            <p:spPr/>
            <p:txBody>
              <a:bodyPr/>
              <a:lstStyle/>
              <a:p>
                <a:r>
                  <a:rPr lang="zh-CN" altLang="en-US" dirty="0">
                    <a:solidFill>
                      <a:srgbClr val="0070C0"/>
                    </a:solidFill>
                  </a:rPr>
                  <a:t>从</a:t>
                </a:r>
                <a14:m>
                  <m:oMath xmlns:m="http://schemas.openxmlformats.org/officeDocument/2006/math">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m:t>
                    </m:r>
                  </m:oMath>
                </a14:m>
                <a:r>
                  <a:rPr lang="zh-CN" altLang="en-US" dirty="0">
                    <a:solidFill>
                      <a:srgbClr val="0070C0"/>
                    </a:solidFill>
                  </a:rPr>
                  <a:t>出发</a:t>
                </a:r>
                <a:r>
                  <a:rPr lang="en-US" altLang="zh-CN" dirty="0">
                    <a:solidFill>
                      <a:srgbClr val="0070C0"/>
                    </a:solidFill>
                  </a:rPr>
                  <a:t>, </a:t>
                </a:r>
                <a:r>
                  <a:rPr lang="zh-CN" altLang="en-US" dirty="0">
                    <a:solidFill>
                      <a:srgbClr val="0070C0"/>
                    </a:solidFill>
                  </a:rPr>
                  <a:t>一共可能走向三类状态</a:t>
                </a:r>
                <a:r>
                  <a:rPr lang="en-US" altLang="zh-CN" dirty="0">
                    <a:solidFill>
                      <a:srgbClr val="0070C0"/>
                    </a:solidFill>
                  </a:rPr>
                  <a:t>, </a:t>
                </a:r>
                <a:r>
                  <a:rPr lang="zh-CN" altLang="en-US" dirty="0">
                    <a:solidFill>
                      <a:srgbClr val="0070C0"/>
                    </a:solidFill>
                  </a:rPr>
                  <a:t>从左边拿一些</a:t>
                </a:r>
                <a:r>
                  <a:rPr lang="en-US" altLang="zh-CN" dirty="0">
                    <a:solidFill>
                      <a:srgbClr val="0070C0"/>
                    </a:solidFill>
                  </a:rPr>
                  <a:t>, </a:t>
                </a:r>
                <a:r>
                  <a:rPr lang="zh-CN" altLang="en-US" dirty="0">
                    <a:solidFill>
                      <a:srgbClr val="0070C0"/>
                    </a:solidFill>
                  </a:rPr>
                  <a:t>从右边拿一些，从两边拿一样多的石子。</a:t>
                </a:r>
                <a:endParaRPr lang="en-US" altLang="zh-CN" dirty="0">
                  <a:solidFill>
                    <a:srgbClr val="0070C0"/>
                  </a:solidFill>
                </a:endParaRPr>
              </a:p>
              <a:p>
                <a:r>
                  <a:rPr lang="zh-CN" altLang="en-US" dirty="0">
                    <a:solidFill>
                      <a:srgbClr val="0070C0"/>
                    </a:solidFill>
                  </a:rPr>
                  <a:t>情况</a:t>
                </a:r>
                <a:r>
                  <a:rPr lang="en-US" altLang="zh-CN" dirty="0">
                    <a:solidFill>
                      <a:srgbClr val="0070C0"/>
                    </a:solidFill>
                  </a:rPr>
                  <a:t>1:</a:t>
                </a:r>
                <a:r>
                  <a:rPr lang="zh-CN" altLang="en-US" dirty="0">
                    <a:solidFill>
                      <a:srgbClr val="0070C0"/>
                    </a:solidFill>
                  </a:rPr>
                  <a:t> </a:t>
                </a:r>
                <a14:m>
                  <m:oMath xmlns:m="http://schemas.openxmlformats.org/officeDocument/2006/math">
                    <m:r>
                      <a:rPr lang="en-US" altLang="zh-CN" i="1" dirty="0" smtClean="0">
                        <a:solidFill>
                          <a:srgbClr val="0070C0"/>
                        </a:solidFill>
                        <a:latin typeface="Cambria Math" panose="02040503050406030204" pitchFamily="18" charset="0"/>
                      </a:rPr>
                      <m:t>𝑎</m:t>
                    </m:r>
                  </m:oMath>
                </a14:m>
                <a:r>
                  <a:rPr lang="zh-CN" altLang="en-US" dirty="0">
                    <a:solidFill>
                      <a:srgbClr val="0070C0"/>
                    </a:solidFill>
                  </a:rPr>
                  <a:t>少了</a:t>
                </a:r>
                <a:r>
                  <a:rPr lang="en-US" altLang="zh-CN" dirty="0">
                    <a:solidFill>
                      <a:srgbClr val="0070C0"/>
                    </a:solidFill>
                  </a:rPr>
                  <a:t>, </a:t>
                </a:r>
                <a:r>
                  <a:rPr lang="zh-CN" altLang="en-US" dirty="0">
                    <a:solidFill>
                      <a:srgbClr val="0070C0"/>
                    </a:solidFill>
                  </a:rPr>
                  <a:t>由命题</a:t>
                </a:r>
                <a:r>
                  <a:rPr lang="en-US" altLang="zh-CN" dirty="0">
                    <a:solidFill>
                      <a:srgbClr val="0070C0"/>
                    </a:solidFill>
                  </a:rPr>
                  <a:t>1</a:t>
                </a:r>
                <a:r>
                  <a:rPr lang="zh-CN" altLang="en-US" dirty="0">
                    <a:solidFill>
                      <a:srgbClr val="0070C0"/>
                    </a:solidFill>
                  </a:rPr>
                  <a:t>可知</a:t>
                </a:r>
                <a:r>
                  <a:rPr lang="en-US" altLang="zh-CN" dirty="0">
                    <a:solidFill>
                      <a:srgbClr val="0070C0"/>
                    </a:solidFill>
                  </a:rPr>
                  <a:t>, </a:t>
                </a:r>
                <a:r>
                  <a:rPr lang="zh-CN" altLang="en-US" dirty="0">
                    <a:solidFill>
                      <a:srgbClr val="0070C0"/>
                    </a:solidFill>
                  </a:rPr>
                  <a:t>比</a:t>
                </a:r>
                <a14:m>
                  <m:oMath xmlns:m="http://schemas.openxmlformats.org/officeDocument/2006/math">
                    <m:r>
                      <a:rPr lang="en-US" altLang="zh-CN" i="1" dirty="0" smtClean="0">
                        <a:solidFill>
                          <a:srgbClr val="0070C0"/>
                        </a:solidFill>
                        <a:latin typeface="Cambria Math" panose="02040503050406030204" pitchFamily="18" charset="0"/>
                      </a:rPr>
                      <m:t>𝑎</m:t>
                    </m:r>
                  </m:oMath>
                </a14:m>
                <a:r>
                  <a:rPr lang="zh-CN" altLang="en-US" dirty="0">
                    <a:solidFill>
                      <a:srgbClr val="0070C0"/>
                    </a:solidFill>
                  </a:rPr>
                  <a:t>小的任意一个必败态都出现过</a:t>
                </a:r>
                <a:r>
                  <a:rPr lang="en-US" altLang="zh-CN" dirty="0">
                    <a:solidFill>
                      <a:srgbClr val="0070C0"/>
                    </a:solidFill>
                  </a:rPr>
                  <a:t>, </a:t>
                </a:r>
                <a:r>
                  <a:rPr lang="zh-CN" altLang="en-US" dirty="0">
                    <a:solidFill>
                      <a:srgbClr val="0070C0"/>
                    </a:solidFill>
                  </a:rPr>
                  <a:t>所以后手可以从</a:t>
                </a:r>
                <a14:m>
                  <m:oMath xmlns:m="http://schemas.openxmlformats.org/officeDocument/2006/math">
                    <m:r>
                      <a:rPr lang="en-US" altLang="zh-CN" i="1" dirty="0" smtClean="0">
                        <a:solidFill>
                          <a:srgbClr val="0070C0"/>
                        </a:solidFill>
                        <a:latin typeface="Cambria Math" panose="02040503050406030204" pitchFamily="18" charset="0"/>
                      </a:rPr>
                      <m:t>𝑏</m:t>
                    </m:r>
                  </m:oMath>
                </a14:m>
                <a:r>
                  <a:rPr lang="zh-CN" altLang="en-US" dirty="0">
                    <a:solidFill>
                      <a:srgbClr val="0070C0"/>
                    </a:solidFill>
                  </a:rPr>
                  <a:t>中取一定量的石子让先手重新面临必败态。</a:t>
                </a:r>
                <a:endParaRPr lang="en-US" altLang="zh-CN" dirty="0">
                  <a:solidFill>
                    <a:srgbClr val="0070C0"/>
                  </a:solidFill>
                </a:endParaRPr>
              </a:p>
              <a:p>
                <a:r>
                  <a:rPr lang="zh-CN" altLang="en-US" dirty="0">
                    <a:solidFill>
                      <a:srgbClr val="0070C0"/>
                    </a:solidFill>
                  </a:rPr>
                  <a:t>情况</a:t>
                </a:r>
                <a:r>
                  <a:rPr lang="en-US" altLang="zh-CN" dirty="0">
                    <a:solidFill>
                      <a:srgbClr val="0070C0"/>
                    </a:solidFill>
                  </a:rPr>
                  <a:t>2:</a:t>
                </a:r>
                <a:r>
                  <a:rPr lang="zh-CN" altLang="en-US" dirty="0">
                    <a:solidFill>
                      <a:srgbClr val="0070C0"/>
                    </a:solidFill>
                  </a:rPr>
                  <a:t> 与情况</a:t>
                </a:r>
                <a:r>
                  <a:rPr lang="en-US" altLang="zh-CN" dirty="0">
                    <a:solidFill>
                      <a:srgbClr val="0070C0"/>
                    </a:solidFill>
                  </a:rPr>
                  <a:t>1</a:t>
                </a:r>
                <a:r>
                  <a:rPr lang="zh-CN" altLang="en-US" dirty="0">
                    <a:solidFill>
                      <a:srgbClr val="0070C0"/>
                    </a:solidFill>
                  </a:rPr>
                  <a:t>类似</a:t>
                </a:r>
                <a:endParaRPr lang="en-US" altLang="zh-CN" dirty="0">
                  <a:solidFill>
                    <a:srgbClr val="0070C0"/>
                  </a:solidFill>
                </a:endParaRPr>
              </a:p>
              <a:p>
                <a:r>
                  <a:rPr lang="zh-CN" altLang="en-US" dirty="0">
                    <a:solidFill>
                      <a:srgbClr val="0070C0"/>
                    </a:solidFill>
                  </a:rPr>
                  <a:t>情况</a:t>
                </a:r>
                <a:r>
                  <a:rPr lang="en-US" altLang="zh-CN" dirty="0">
                    <a:solidFill>
                      <a:srgbClr val="0070C0"/>
                    </a:solidFill>
                  </a:rPr>
                  <a:t>3:</a:t>
                </a:r>
                <a:r>
                  <a:rPr lang="zh-CN" altLang="en-US" dirty="0">
                    <a:solidFill>
                      <a:srgbClr val="0070C0"/>
                    </a:solidFill>
                  </a:rPr>
                  <a:t> 同时拿走一定的石子</a:t>
                </a:r>
                <a:r>
                  <a:rPr lang="en-US" altLang="zh-CN" dirty="0">
                    <a:solidFill>
                      <a:srgbClr val="0070C0"/>
                    </a:solidFill>
                  </a:rPr>
                  <a:t>, </a:t>
                </a:r>
                <a:r>
                  <a:rPr lang="zh-CN" altLang="en-US" dirty="0">
                    <a:solidFill>
                      <a:srgbClr val="0070C0"/>
                    </a:solidFill>
                  </a:rPr>
                  <a:t>假设拿完之后变为</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𝑘</m:t>
                    </m:r>
                    <m:r>
                      <a:rPr lang="en-US" altLang="zh-CN" i="1" dirty="0" smtClean="0">
                        <a:solidFill>
                          <a:srgbClr val="0070C0"/>
                        </a:solidFill>
                        <a:latin typeface="Cambria Math" panose="02040503050406030204" pitchFamily="18" charset="0"/>
                      </a:rPr>
                      <m:t>+1), </m:t>
                    </m:r>
                  </m:oMath>
                </a14:m>
                <a:r>
                  <a:rPr lang="zh-CN" altLang="en-US" dirty="0">
                    <a:solidFill>
                      <a:srgbClr val="0070C0"/>
                    </a:solidFill>
                  </a:rPr>
                  <a:t>后手只需拿走一定数量的石子让先手面对</a:t>
                </a:r>
                <a14:m>
                  <m:oMath xmlns:m="http://schemas.openxmlformats.org/officeDocument/2006/math">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 </m:t>
                    </m:r>
                    <m:r>
                      <a:rPr lang="en-US" altLang="zh-CN" i="1" dirty="0" smtClean="0">
                        <a:solidFill>
                          <a:srgbClr val="0070C0"/>
                        </a:solidFill>
                        <a:latin typeface="Cambria Math" panose="02040503050406030204" pitchFamily="18" charset="0"/>
                      </a:rPr>
                      <m:t>𝑎</m:t>
                    </m:r>
                    <m:r>
                      <a:rPr lang="en-US" altLang="zh-CN" i="1" dirty="0" smtClean="0">
                        <a:solidFill>
                          <a:srgbClr val="0070C0"/>
                        </a:solidFill>
                        <a:latin typeface="Cambria Math" panose="02040503050406030204" pitchFamily="18" charset="0"/>
                      </a:rPr>
                      <m:t>(</m:t>
                    </m:r>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 + </m:t>
                    </m:r>
                    <m:r>
                      <a:rPr lang="en-US" altLang="zh-CN" i="1" dirty="0" smtClean="0">
                        <a:solidFill>
                          <a:srgbClr val="0070C0"/>
                        </a:solidFill>
                        <a:latin typeface="Cambria Math" panose="02040503050406030204" pitchFamily="18" charset="0"/>
                      </a:rPr>
                      <m:t>𝑚</m:t>
                    </m:r>
                    <m:r>
                      <a:rPr lang="en-US" altLang="zh-CN" i="1" dirty="0" smtClean="0">
                        <a:solidFill>
                          <a:srgbClr val="0070C0"/>
                        </a:solidFill>
                        <a:latin typeface="Cambria Math" panose="02040503050406030204" pitchFamily="18" charset="0"/>
                      </a:rPr>
                      <m:t>)</m:t>
                    </m:r>
                  </m:oMath>
                </a14:m>
                <a:r>
                  <a:rPr lang="zh-CN" altLang="en-US" dirty="0">
                    <a:solidFill>
                      <a:srgbClr val="0070C0"/>
                    </a:solidFill>
                  </a:rPr>
                  <a:t>这样的局面。</a:t>
                </a:r>
                <a:endParaRPr lang="en-US" altLang="zh-CN" dirty="0">
                  <a:solidFill>
                    <a:srgbClr val="0070C0"/>
                  </a:solidFill>
                </a:endParaRPr>
              </a:p>
              <a:p>
                <a:r>
                  <a:rPr lang="zh-CN" altLang="en-US" dirty="0">
                    <a:solidFill>
                      <a:srgbClr val="0070C0"/>
                    </a:solidFill>
                  </a:rPr>
                  <a:t>所以成立</a:t>
                </a:r>
                <a:endParaRPr lang="en-US" altLang="zh-CN" dirty="0">
                  <a:solidFill>
                    <a:srgbClr val="0070C0"/>
                  </a:solidFill>
                </a:endParaRPr>
              </a:p>
            </p:txBody>
          </p:sp>
        </mc:Choice>
        <mc:Fallback xmlns="">
          <p:sp>
            <p:nvSpPr>
              <p:cNvPr id="3" name="内容占位符 2">
                <a:extLst>
                  <a:ext uri="{FF2B5EF4-FFF2-40B4-BE49-F238E27FC236}">
                    <a16:creationId xmlns:a16="http://schemas.microsoft.com/office/drawing/2014/main" id="{00111F80-9227-461E-9240-C5EEC0F5B537}"/>
                  </a:ext>
                </a:extLst>
              </p:cNvPr>
              <p:cNvSpPr>
                <a:spLocks noGrp="1" noRot="1" noChangeAspect="1" noMove="1" noResize="1" noEditPoints="1" noAdjustHandles="1" noChangeArrowheads="1" noChangeShapeType="1" noTextEdit="1"/>
              </p:cNvSpPr>
              <p:nvPr>
                <p:ph idx="1"/>
              </p:nvPr>
            </p:nvSpPr>
            <p:spPr>
              <a:blipFill>
                <a:blip r:embed="rId2"/>
                <a:stretch>
                  <a:fillRect l="-1043" t="-238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449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63001-FB31-4788-BBDF-8DBEF9D6D614}"/>
              </a:ext>
            </a:extLst>
          </p:cNvPr>
          <p:cNvSpPr>
            <a:spLocks noGrp="1"/>
          </p:cNvSpPr>
          <p:nvPr>
            <p:ph type="title"/>
          </p:nvPr>
        </p:nvSpPr>
        <p:spPr/>
        <p:txBody>
          <a:bodyPr/>
          <a:lstStyle/>
          <a:p>
            <a:r>
              <a:rPr lang="en-US" altLang="zh-CN" dirty="0"/>
              <a:t>3.1: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6ADA00-35E7-4AAE-B627-A3DEDF85BBAD}"/>
                  </a:ext>
                </a:extLst>
              </p:cNvPr>
              <p:cNvSpPr>
                <a:spLocks noGrp="1"/>
              </p:cNvSpPr>
              <p:nvPr>
                <p:ph idx="1"/>
              </p:nvPr>
            </p:nvSpPr>
            <p:spPr/>
            <p:txBody>
              <a:bodyPr/>
              <a:lstStyle/>
              <a:p>
                <a:r>
                  <a:rPr lang="zh-CN" altLang="en-US" dirty="0"/>
                  <a:t>接下来我们用</a:t>
                </a:r>
                <a:r>
                  <a:rPr lang="en-US" altLang="zh-CN" dirty="0"/>
                  <a:t>Betty</a:t>
                </a:r>
                <a:r>
                  <a:rPr lang="zh-CN" altLang="en-US" dirty="0"/>
                  <a:t>来求出</a:t>
                </a:r>
                <a:r>
                  <a:rPr lang="en-US" altLang="zh-CN" dirty="0"/>
                  <a:t>a, b</a:t>
                </a:r>
                <a:r>
                  <a:rPr lang="zh-CN" altLang="en-US" dirty="0"/>
                  <a:t>差值与</a:t>
                </a:r>
                <a:r>
                  <a:rPr lang="en-US" altLang="zh-CN" dirty="0"/>
                  <a:t>a</a:t>
                </a:r>
                <a:r>
                  <a:rPr lang="zh-CN" altLang="en-US" dirty="0"/>
                  <a:t>的关系</a:t>
                </a:r>
                <a:endParaRPr lang="en-US" altLang="zh-CN" dirty="0"/>
              </a:p>
              <a:p>
                <a:r>
                  <a:rPr lang="zh-CN" altLang="en-US" dirty="0"/>
                  <a:t>我们知道</a:t>
                </a:r>
                <a14:m>
                  <m:oMath xmlns:m="http://schemas.openxmlformats.org/officeDocument/2006/math">
                    <m:r>
                      <a:rPr lang="en-US" altLang="zh-CN" i="1" dirty="0" smtClean="0">
                        <a:latin typeface="Cambria Math" panose="02040503050406030204" pitchFamily="18" charset="0"/>
                      </a:rPr>
                      <m:t>𝑎</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oMath>
                </a14:m>
                <a:endParaRPr lang="en-US" altLang="zh-CN" dirty="0"/>
              </a:p>
              <a:p>
                <a14:m>
                  <m:oMath xmlns:m="http://schemas.openxmlformats.org/officeDocument/2006/math">
                    <m:r>
                      <a:rPr lang="en-US" altLang="zh-CN" i="1" dirty="0" smtClean="0">
                        <a:latin typeface="Cambria Math" panose="02040503050406030204" pitchFamily="18" charset="0"/>
                      </a:rPr>
                      <m:t>𝑎</m:t>
                    </m:r>
                    <m:r>
                      <a:rPr lang="en-US" altLang="zh-CN" i="1" dirty="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𝛼</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𝑏𝑡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𝛽</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endParaRPr lang="en-US" altLang="zh-CN" dirty="0"/>
              </a:p>
              <a:p>
                <a:r>
                  <a:rPr lang="zh-CN" altLang="en-US" dirty="0"/>
                  <a:t>则有</a:t>
                </a:r>
                <a14:m>
                  <m:oMath xmlns:m="http://schemas.openxmlformats.org/officeDocument/2006/math">
                    <m:r>
                      <a:rPr lang="en-US" altLang="zh-CN" i="1" dirty="0" smtClean="0">
                        <a:latin typeface="Cambria Math" panose="02040503050406030204" pitchFamily="18" charset="0"/>
                      </a:rPr>
                      <m:t>𝑎𝑡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𝛼</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r>
                  <a:rPr lang="en-US" altLang="zh-CN" dirty="0"/>
                  <a:t> </a:t>
                </a:r>
                <a14:m>
                  <m:oMath xmlns:m="http://schemas.openxmlformats.org/officeDocument/2006/math">
                    <m:r>
                      <a:rPr lang="en-US" altLang="zh-CN" i="1" dirty="0">
                        <a:latin typeface="Cambria Math" panose="02040503050406030204" pitchFamily="18" charset="0"/>
                      </a:rPr>
                      <m:t>=[</m:t>
                    </m:r>
                    <m:r>
                      <m:rPr>
                        <m:sty m:val="p"/>
                      </m:rPr>
                      <a:rPr lang="en-US" altLang="zh-CN" i="1" dirty="0">
                        <a:latin typeface="Cambria Math" panose="02040503050406030204" pitchFamily="18" charset="0"/>
                      </a:rPr>
                      <m:t>β</m:t>
                    </m:r>
                    <m:r>
                      <a:rPr lang="en-US" altLang="zh-CN" i="1" dirty="0" err="1">
                        <a:latin typeface="Cambria Math" panose="02040503050406030204" pitchFamily="18" charset="0"/>
                      </a:rPr>
                      <m:t>𝑡</m:t>
                    </m:r>
                    <m:r>
                      <a:rPr lang="en-US" altLang="zh-CN" i="1" dirty="0">
                        <a:latin typeface="Cambria Math" panose="02040503050406030204" pitchFamily="18" charset="0"/>
                      </a:rPr>
                      <m:t>]</m:t>
                    </m:r>
                  </m:oMath>
                </a14:m>
                <a:endParaRPr lang="en-US" altLang="zh-CN" dirty="0"/>
              </a:p>
              <a:p>
                <a14:m>
                  <m:oMath xmlns:m="http://schemas.openxmlformats.org/officeDocument/2006/math">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1</m:t>
                        </m:r>
                      </m:num>
                      <m:den>
                        <m:r>
                          <a:rPr lang="zh-CN" altLang="en-US" i="1" smtClean="0">
                            <a:latin typeface="Cambria Math" panose="02040503050406030204" pitchFamily="18" charset="0"/>
                          </a:rPr>
                          <m:t>𝛼</m:t>
                        </m:r>
                        <m:r>
                          <a:rPr lang="zh-CN" altLang="en-US" i="1" smtClean="0">
                            <a:latin typeface="Cambria Math" panose="02040503050406030204" pitchFamily="18" charset="0"/>
                          </a:rPr>
                          <m:t>+1</m:t>
                        </m:r>
                      </m:den>
                    </m:f>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1</m:t>
                        </m:r>
                      </m:num>
                      <m:den>
                        <m:r>
                          <a:rPr lang="zh-CN" altLang="en-US" i="1" smtClean="0">
                            <a:latin typeface="Cambria Math" panose="02040503050406030204" pitchFamily="18" charset="0"/>
                          </a:rPr>
                          <m:t>𝛼</m:t>
                        </m:r>
                      </m:den>
                    </m:f>
                    <m:r>
                      <a:rPr lang="zh-CN" altLang="en-US" i="1" smtClean="0">
                        <a:latin typeface="Cambria Math" panose="02040503050406030204" pitchFamily="18" charset="0"/>
                      </a:rPr>
                      <m:t>=1</m:t>
                    </m:r>
                    <m:r>
                      <a:rPr lang="zh-CN" altLang="en-US" i="1">
                        <a:latin typeface="Cambria Math" panose="02040503050406030204" pitchFamily="18" charset="0"/>
                      </a:rPr>
                      <m:t>推出</m:t>
                    </m:r>
                    <m:sSup>
                      <m:sSupPr>
                        <m:ctrlPr>
                          <a:rPr lang="zh-CN" altLang="en-US" i="1" dirty="0" smtClean="0">
                            <a:latin typeface="Cambria Math" panose="02040503050406030204" pitchFamily="18" charset="0"/>
                          </a:rPr>
                        </m:ctrlPr>
                      </m:sSupPr>
                      <m:e>
                        <m:r>
                          <a:rPr lang="zh-CN" altLang="en-US" i="1" dirty="0">
                            <a:latin typeface="Cambria Math" panose="02040503050406030204" pitchFamily="18" charset="0"/>
                          </a:rPr>
                          <m:t>𝛼</m:t>
                        </m:r>
                      </m:e>
                      <m:sup>
                        <m:r>
                          <a:rPr lang="zh-CN" altLang="en-US" i="0" dirty="0">
                            <a:latin typeface="Cambria Math" panose="02040503050406030204" pitchFamily="18" charset="0"/>
                          </a:rPr>
                          <m:t>2</m:t>
                        </m:r>
                      </m:sup>
                    </m:sSup>
                    <m:r>
                      <a:rPr lang="zh-CN" altLang="en-US" i="0" dirty="0">
                        <a:latin typeface="Cambria Math" panose="02040503050406030204" pitchFamily="18" charset="0"/>
                      </a:rPr>
                      <m:t>−</m:t>
                    </m:r>
                    <m:r>
                      <a:rPr lang="zh-CN" altLang="en-US" i="1" dirty="0">
                        <a:latin typeface="Cambria Math" panose="02040503050406030204" pitchFamily="18" charset="0"/>
                      </a:rPr>
                      <m:t>𝛼</m:t>
                    </m:r>
                    <m:r>
                      <a:rPr lang="zh-CN" altLang="en-US" i="0" dirty="0">
                        <a:latin typeface="Cambria Math" panose="02040503050406030204" pitchFamily="18" charset="0"/>
                      </a:rPr>
                      <m:t>−1=0</m:t>
                    </m:r>
                  </m:oMath>
                </a14:m>
                <a:endParaRPr lang="en-US" altLang="zh-CN" dirty="0"/>
              </a:p>
              <a:p>
                <a:r>
                  <a:rPr lang="zh-CN" altLang="en-US" dirty="0"/>
                  <a:t>解方程得</a:t>
                </a:r>
                <a14:m>
                  <m:oMath xmlns:m="http://schemas.openxmlformats.org/officeDocument/2006/math">
                    <m:r>
                      <a:rPr lang="zh-CN" altLang="en-US" i="1" smtClean="0">
                        <a:latin typeface="Cambria Math" panose="02040503050406030204" pitchFamily="18" charset="0"/>
                      </a:rPr>
                      <m:t>𝛼</m:t>
                    </m:r>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ad>
                          <m:radPr>
                            <m:degHide m:val="on"/>
                            <m:ctrlPr>
                              <a:rPr lang="zh-CN" altLang="en-US" i="1" smtClean="0">
                                <a:latin typeface="Cambria Math" panose="02040503050406030204" pitchFamily="18" charset="0"/>
                              </a:rPr>
                            </m:ctrlPr>
                          </m:radPr>
                          <m:deg/>
                          <m:e>
                            <m:r>
                              <a:rPr lang="zh-CN" altLang="en-US" i="1" smtClean="0">
                                <a:latin typeface="Cambria Math" panose="02040503050406030204" pitchFamily="18" charset="0"/>
                              </a:rPr>
                              <m:t>5</m:t>
                            </m:r>
                          </m:e>
                        </m:rad>
                        <m:r>
                          <a:rPr lang="zh-CN" altLang="en-US" i="1" smtClean="0">
                            <a:latin typeface="Cambria Math" panose="02040503050406030204" pitchFamily="18" charset="0"/>
                          </a:rPr>
                          <m:t>+1</m:t>
                        </m:r>
                      </m:num>
                      <m:den>
                        <m:r>
                          <a:rPr lang="zh-CN" altLang="en-US" i="1" smtClean="0">
                            <a:latin typeface="Cambria Math" panose="02040503050406030204" pitchFamily="18" charset="0"/>
                          </a:rPr>
                          <m:t>2</m:t>
                        </m:r>
                      </m:den>
                    </m:f>
                  </m:oMath>
                </a14:m>
                <a:endParaRPr lang="en-US" altLang="zh-CN" dirty="0"/>
              </a:p>
              <a:p>
                <a:r>
                  <a:rPr lang="zh-CN" altLang="en-US" dirty="0"/>
                  <a:t>即我们找到了必败态的通式</a:t>
                </a:r>
                <a:r>
                  <a:rPr lang="en-US" altLang="zh-CN" dirty="0"/>
                  <a:t>, </a:t>
                </a:r>
                <a:r>
                  <a:rPr lang="zh-CN" altLang="en-US" dirty="0"/>
                  <a:t>即</a:t>
                </a:r>
                <a14:m>
                  <m:oMath xmlns:m="http://schemas.openxmlformats.org/officeDocument/2006/math">
                    <m:r>
                      <a:rPr lang="en-US" altLang="zh-CN" i="1" dirty="0" smtClean="0">
                        <a:latin typeface="Cambria Math" panose="02040503050406030204" pitchFamily="18" charset="0"/>
                      </a:rPr>
                      <m:t>𝛼</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oMath>
                </a14:m>
                <a:endParaRPr lang="en-US" altLang="zh-CN" dirty="0"/>
              </a:p>
            </p:txBody>
          </p:sp>
        </mc:Choice>
        <mc:Fallback xmlns="">
          <p:sp>
            <p:nvSpPr>
              <p:cNvPr id="3" name="内容占位符 2">
                <a:extLst>
                  <a:ext uri="{FF2B5EF4-FFF2-40B4-BE49-F238E27FC236}">
                    <a16:creationId xmlns:a16="http://schemas.microsoft.com/office/drawing/2014/main" id="{946ADA00-35E7-4AAE-B627-A3DEDF85BBA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779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2FF8DA0-0F4A-4C7D-8719-397FF025CC46}"/>
                  </a:ext>
                </a:extLst>
              </p:cNvPr>
              <p:cNvSpPr>
                <a:spLocks noGrp="1"/>
              </p:cNvSpPr>
              <p:nvPr>
                <p:ph type="title"/>
              </p:nvPr>
            </p:nvSpPr>
            <p:spPr/>
            <p:txBody>
              <a:bodyPr/>
              <a:lstStyle/>
              <a:p>
                <a:r>
                  <a:rPr lang="en-US" altLang="zh-CN" dirty="0"/>
                  <a:t>3.2:</a:t>
                </a:r>
                <a:r>
                  <a:rPr lang="zh-CN" altLang="en-US" dirty="0"/>
                  <a:t>例题</a:t>
                </a:r>
                <a:r>
                  <a:rPr lang="en-US" altLang="zh-CN" dirty="0"/>
                  <a:t>1:</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_2177</m:t>
                    </m:r>
                  </m:oMath>
                </a14:m>
                <a:endParaRPr lang="zh-CN" altLang="en-US" dirty="0"/>
              </a:p>
            </p:txBody>
          </p:sp>
        </mc:Choice>
        <mc:Fallback xmlns="">
          <p:sp>
            <p:nvSpPr>
              <p:cNvPr id="2" name="标题 1">
                <a:extLst>
                  <a:ext uri="{FF2B5EF4-FFF2-40B4-BE49-F238E27FC236}">
                    <a16:creationId xmlns:a16="http://schemas.microsoft.com/office/drawing/2014/main" id="{72FF8DA0-0F4A-4C7D-8719-397FF025CC4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181ED2-8846-4BA1-BE9A-A3420B6F286A}"/>
                  </a:ext>
                </a:extLst>
              </p:cNvPr>
              <p:cNvSpPr>
                <a:spLocks noGrp="1"/>
              </p:cNvSpPr>
              <p:nvPr>
                <p:ph idx="1"/>
              </p:nvPr>
            </p:nvSpPr>
            <p:spPr/>
            <p:txBody>
              <a:bodyPr/>
              <a:lstStyle/>
              <a:p>
                <a:r>
                  <a:rPr lang="zh-CN" altLang="en-US" dirty="0"/>
                  <a:t>有两堆石子，数量任意，可以不同。游戏开始由两个人轮流取石子。游戏规定，每次有两种不同的取法，一是可以在任意的一堆中取走任意多的石子或是在两堆中同时取走相同数量的石子。最后把石子全部取完者为胜者。现在给出初始的两堆石子的数目，如果轮到你先取，假设双方都采取最好的策略，问最后你是胜者还是败者。如果你胜，你第</a:t>
                </a:r>
                <a:r>
                  <a:rPr lang="en-US" altLang="zh-CN" dirty="0"/>
                  <a:t>1</a:t>
                </a:r>
                <a:r>
                  <a:rPr lang="zh-CN" altLang="en-US" dirty="0"/>
                  <a:t>次怎样取子</a:t>
                </a:r>
                <a:r>
                  <a:rPr lang="en-US" altLang="zh-CN" dirty="0"/>
                  <a:t>? </a:t>
                </a:r>
              </a:p>
              <a:p>
                <a:r>
                  <a:rPr lang="zh-CN" altLang="en-US" dirty="0"/>
                  <a:t>输出使你胜的你第</a:t>
                </a:r>
                <a:r>
                  <a:rPr lang="en-US" altLang="zh-CN" dirty="0"/>
                  <a:t>1</a:t>
                </a:r>
                <a:r>
                  <a:rPr lang="zh-CN" altLang="en-US" dirty="0"/>
                  <a:t>次取石子后剩下的两堆石子的数量</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a:latin typeface="Cambria Math" panose="02040503050406030204" pitchFamily="18" charset="0"/>
                      </a:rPr>
                      <m:t>&lt;=</m:t>
                    </m:r>
                    <m:r>
                      <a:rPr lang="en-US" altLang="zh-CN" i="1" dirty="0">
                        <a:latin typeface="Cambria Math" panose="02040503050406030204" pitchFamily="18" charset="0"/>
                      </a:rPr>
                      <m:t>𝑦</m:t>
                    </m:r>
                    <m:r>
                      <a:rPr lang="en-US" altLang="zh-CN" b="0" i="1" dirty="0" smtClean="0">
                        <a:latin typeface="Cambria Math" panose="02040503050406030204" pitchFamily="18" charset="0"/>
                      </a:rPr>
                      <m:t>)</m:t>
                    </m:r>
                    <m:r>
                      <a:rPr lang="zh-CN" altLang="en-US" i="1" dirty="0">
                        <a:latin typeface="Cambria Math" panose="02040503050406030204" pitchFamily="18" charset="0"/>
                      </a:rPr>
                      <m:t>。</m:t>
                    </m:r>
                  </m:oMath>
                </a14:m>
                <a:r>
                  <a:rPr lang="zh-CN" altLang="en-US" dirty="0"/>
                  <a:t>如果在任意的一堆中取走石子能胜同时在两堆中同时取走相同数量的石子也能胜，先输出取走相同数量的石子的情况</a:t>
                </a: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82181ED2-8846-4BA1-BE9A-A3420B6F286A}"/>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241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C7A25-3862-4719-B2EA-D0DCEDF1D030}"/>
              </a:ext>
            </a:extLst>
          </p:cNvPr>
          <p:cNvSpPr>
            <a:spLocks noGrp="1"/>
          </p:cNvSpPr>
          <p:nvPr>
            <p:ph type="title"/>
          </p:nvPr>
        </p:nvSpPr>
        <p:spPr/>
        <p:txBody>
          <a:bodyPr/>
          <a:lstStyle/>
          <a:p>
            <a:r>
              <a:rPr lang="zh-CN" altLang="en-US" dirty="0"/>
              <a:t>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E0E211-D65E-4923-92DB-A2C9830D4B5D}"/>
                  </a:ext>
                </a:extLst>
              </p:cNvPr>
              <p:cNvSpPr>
                <a:spLocks noGrp="1"/>
              </p:cNvSpPr>
              <p:nvPr>
                <p:ph idx="1"/>
              </p:nvPr>
            </p:nvSpPr>
            <p:spPr/>
            <p:txBody>
              <a:bodyPr>
                <a:normAutofit fontScale="92500"/>
              </a:bodyPr>
              <a:lstStyle/>
              <a:p>
                <a:r>
                  <a:rPr lang="zh-CN" altLang="en-US" dirty="0"/>
                  <a:t>相信胜负的判定应该已经理解的很好了，问题就是如何输出剩下的石子。</a:t>
                </a:r>
                <a:endParaRPr lang="en-US" altLang="zh-CN" dirty="0"/>
              </a:p>
              <a:p>
                <a:r>
                  <a:rPr lang="zh-CN" altLang="en-US" dirty="0"/>
                  <a:t>假设我们两堆石子为</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&lt;=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oMath>
                </a14:m>
                <a:endParaRPr lang="en-US" altLang="zh-CN" dirty="0"/>
              </a:p>
              <a:p>
                <a:r>
                  <a:rPr lang="zh-CN" altLang="en-US" dirty="0"/>
                  <a:t>我们可以首先求出两个数字的间距</a:t>
                </a:r>
                <a14:m>
                  <m:oMath xmlns:m="http://schemas.openxmlformats.org/officeDocument/2006/math">
                    <m:r>
                      <a:rPr lang="en-US" altLang="zh-CN" i="1" dirty="0" smtClean="0">
                        <a:latin typeface="Cambria Math" panose="02040503050406030204" pitchFamily="18" charset="0"/>
                      </a:rPr>
                      <m:t>𝑑</m:t>
                    </m:r>
                  </m:oMath>
                </a14:m>
                <a:r>
                  <a:rPr lang="en-US" altLang="zh-CN" dirty="0"/>
                  <a:t>,</a:t>
                </a:r>
                <a:r>
                  <a:rPr lang="zh-CN" altLang="en-US" dirty="0"/>
                  <a:t> 然后求出对应的奇异局势</a:t>
                </a:r>
                <a:r>
                  <a:rPr lang="en-US" altLang="zh-CN" dirty="0"/>
                  <a:t>, </a:t>
                </a:r>
                <a:r>
                  <a:rPr lang="zh-CN" altLang="en-US" dirty="0"/>
                  <a:t>如果与两个数字差相同，我们就输出减去相同数字后得出的解。</a:t>
                </a:r>
                <a:endParaRPr lang="en-US" altLang="zh-CN" dirty="0"/>
              </a:p>
              <a:p>
                <a:r>
                  <a:rPr lang="zh-CN" altLang="en-US" dirty="0"/>
                  <a:t>然后就求出以</a:t>
                </a:r>
                <a14:m>
                  <m:oMath xmlns:m="http://schemas.openxmlformats.org/officeDocument/2006/math">
                    <m:r>
                      <a:rPr lang="en-US" altLang="zh-CN" i="1" dirty="0" smtClean="0">
                        <a:latin typeface="Cambria Math" panose="02040503050406030204" pitchFamily="18" charset="0"/>
                      </a:rPr>
                      <m:t>𝑛</m:t>
                    </m:r>
                  </m:oMath>
                </a14:m>
                <a:r>
                  <a:rPr lang="zh-CN" altLang="en-US" dirty="0"/>
                  <a:t>为第一数字的奇异局势</a:t>
                </a:r>
                <a:r>
                  <a:rPr lang="en-US" altLang="zh-CN" dirty="0"/>
                  <a:t>, </a:t>
                </a:r>
                <a:r>
                  <a:rPr lang="zh-CN" altLang="en-US" dirty="0"/>
                  <a:t>设第二数字为</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若</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𝑚</m:t>
                    </m:r>
                  </m:oMath>
                </a14:m>
                <a:r>
                  <a:rPr lang="en-US" altLang="zh-CN" dirty="0"/>
                  <a:t>, </a:t>
                </a:r>
                <a:r>
                  <a:rPr lang="zh-CN" altLang="en-US" dirty="0"/>
                  <a:t>表示可以在右边的石子中取一定的石子让后手面对奇异局势。</a:t>
                </a:r>
                <a:endParaRPr lang="en-US" altLang="zh-CN" dirty="0"/>
              </a:p>
              <a:p>
                <a:r>
                  <a:rPr lang="zh-CN" altLang="en-US" dirty="0"/>
                  <a:t>若</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𝑚</m:t>
                    </m:r>
                  </m:oMath>
                </a14:m>
                <a:r>
                  <a:rPr lang="en-US" altLang="zh-CN" dirty="0"/>
                  <a:t>, </a:t>
                </a:r>
                <a:r>
                  <a:rPr lang="zh-CN" altLang="en-US" dirty="0"/>
                  <a:t>则以</a:t>
                </a:r>
                <a14:m>
                  <m:oMath xmlns:m="http://schemas.openxmlformats.org/officeDocument/2006/math">
                    <m:r>
                      <a:rPr lang="en-US" altLang="zh-CN" i="1" dirty="0" smtClean="0">
                        <a:latin typeface="Cambria Math" panose="02040503050406030204" pitchFamily="18" charset="0"/>
                      </a:rPr>
                      <m:t>𝑚</m:t>
                    </m:r>
                  </m:oMath>
                </a14:m>
                <a:r>
                  <a:rPr lang="zh-CN" altLang="en-US" dirty="0"/>
                  <a:t>为第二数字</a:t>
                </a:r>
                <a:r>
                  <a:rPr lang="en-US" altLang="zh-CN" dirty="0"/>
                  <a:t>, </a:t>
                </a:r>
                <a:r>
                  <a:rPr lang="zh-CN" altLang="en-US" dirty="0"/>
                  <a:t>从</a:t>
                </a:r>
                <a14:m>
                  <m:oMath xmlns:m="http://schemas.openxmlformats.org/officeDocument/2006/math">
                    <m:r>
                      <a:rPr lang="en-US" altLang="zh-CN" i="1" dirty="0" smtClean="0">
                        <a:latin typeface="Cambria Math" panose="02040503050406030204" pitchFamily="18" charset="0"/>
                      </a:rPr>
                      <m:t>𝑛</m:t>
                    </m:r>
                  </m:oMath>
                </a14:m>
                <a:r>
                  <a:rPr lang="zh-CN" altLang="en-US" dirty="0"/>
                  <a:t>中拿走一定的石子变为第一数字。</a:t>
                </a:r>
              </a:p>
            </p:txBody>
          </p:sp>
        </mc:Choice>
        <mc:Fallback xmlns="">
          <p:sp>
            <p:nvSpPr>
              <p:cNvPr id="3" name="内容占位符 2">
                <a:extLst>
                  <a:ext uri="{FF2B5EF4-FFF2-40B4-BE49-F238E27FC236}">
                    <a16:creationId xmlns:a16="http://schemas.microsoft.com/office/drawing/2014/main" id="{39E0E211-D65E-4923-92DB-A2C9830D4B5D}"/>
                  </a:ext>
                </a:extLst>
              </p:cNvPr>
              <p:cNvSpPr>
                <a:spLocks noGrp="1" noRot="1" noChangeAspect="1" noMove="1" noResize="1" noEditPoints="1" noAdjustHandles="1" noChangeArrowheads="1" noChangeShapeType="1" noTextEdit="1"/>
              </p:cNvSpPr>
              <p:nvPr>
                <p:ph idx="1"/>
              </p:nvPr>
            </p:nvSpPr>
            <p:spPr>
              <a:blipFill>
                <a:blip r:embed="rId2"/>
                <a:stretch>
                  <a:fillRect l="-928" t="-210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50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4476232-ED86-42CD-B130-DABC25FE3E34}"/>
                  </a:ext>
                </a:extLst>
              </p:cNvPr>
              <p:cNvSpPr>
                <a:spLocks noGrp="1"/>
              </p:cNvSpPr>
              <p:nvPr>
                <p:ph type="title"/>
              </p:nvPr>
            </p:nvSpPr>
            <p:spPr/>
            <p:txBody>
              <a:bodyPr/>
              <a:lstStyle/>
              <a:p>
                <a:r>
                  <a:rPr lang="en-US" altLang="zh-CN" dirty="0"/>
                  <a:t>4: </a:t>
                </a:r>
                <a14:m>
                  <m:oMath xmlns:m="http://schemas.openxmlformats.org/officeDocument/2006/math">
                    <m:r>
                      <a:rPr lang="en-US" altLang="zh-CN" i="1" dirty="0">
                        <a:latin typeface="Cambria Math" panose="02040503050406030204" pitchFamily="18" charset="0"/>
                      </a:rPr>
                      <m:t>𝐹𝑖𝑏𝑜𝑛𝑎𝑐𝑐𝑖</m:t>
                    </m:r>
                  </m:oMath>
                </a14:m>
                <a:r>
                  <a:rPr lang="zh-CN" altLang="en-US" dirty="0"/>
                  <a:t>博弈</a:t>
                </a:r>
              </a:p>
            </p:txBody>
          </p:sp>
        </mc:Choice>
        <mc:Fallback xmlns="">
          <p:sp>
            <p:nvSpPr>
              <p:cNvPr id="2" name="标题 1">
                <a:extLst>
                  <a:ext uri="{FF2B5EF4-FFF2-40B4-BE49-F238E27FC236}">
                    <a16:creationId xmlns:a16="http://schemas.microsoft.com/office/drawing/2014/main" id="{84476232-ED86-42CD-B130-DABC25FE3E3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1D1D7D8-6A78-457E-AB03-24D82E1B1278}"/>
                  </a:ext>
                </a:extLst>
              </p:cNvPr>
              <p:cNvSpPr>
                <a:spLocks noGrp="1"/>
              </p:cNvSpPr>
              <p:nvPr>
                <p:ph idx="1"/>
              </p:nvPr>
            </p:nvSpPr>
            <p:spPr/>
            <p:txBody>
              <a:bodyPr/>
              <a:lstStyle/>
              <a:p>
                <a:r>
                  <a:rPr lang="zh-CN" altLang="en-US" dirty="0"/>
                  <a:t>一堆石子有</a:t>
                </a:r>
                <a14:m>
                  <m:oMath xmlns:m="http://schemas.openxmlformats.org/officeDocument/2006/math">
                    <m:r>
                      <a:rPr lang="en-US" altLang="zh-CN" i="1" dirty="0" smtClean="0">
                        <a:latin typeface="Cambria Math" panose="02040503050406030204" pitchFamily="18" charset="0"/>
                      </a:rPr>
                      <m:t>𝑛</m:t>
                    </m:r>
                  </m:oMath>
                </a14:m>
                <a:r>
                  <a:rPr lang="zh-CN" altLang="en-US" dirty="0"/>
                  <a:t>个</a:t>
                </a:r>
                <a:r>
                  <a:rPr lang="en-US" altLang="zh-CN" dirty="0"/>
                  <a:t>,</a:t>
                </a:r>
                <a:r>
                  <a:rPr lang="zh-CN" altLang="en-US" dirty="0"/>
                  <a:t>两人轮流取</a:t>
                </a:r>
                <a:r>
                  <a:rPr lang="en-US" altLang="zh-CN" dirty="0"/>
                  <a:t>.</a:t>
                </a:r>
                <a:r>
                  <a:rPr lang="zh-CN" altLang="en-US" dirty="0"/>
                  <a:t>先取者第</a:t>
                </a:r>
                <a14:m>
                  <m:oMath xmlns:m="http://schemas.openxmlformats.org/officeDocument/2006/math">
                    <m:r>
                      <a:rPr lang="en-US" altLang="zh-CN" i="1" dirty="0" smtClean="0">
                        <a:latin typeface="Cambria Math" panose="02040503050406030204" pitchFamily="18" charset="0"/>
                      </a:rPr>
                      <m:t>1</m:t>
                    </m:r>
                  </m:oMath>
                </a14:m>
                <a:r>
                  <a:rPr lang="zh-CN" altLang="en-US" dirty="0"/>
                  <a:t>次可以取任意多个，但不能全部取完。以后每次取的石子数不能超过上次取子数的</a:t>
                </a:r>
                <a14:m>
                  <m:oMath xmlns:m="http://schemas.openxmlformats.org/officeDocument/2006/math">
                    <m:r>
                      <a:rPr lang="en-US" altLang="zh-CN" i="1" dirty="0" smtClean="0">
                        <a:latin typeface="Cambria Math" panose="02040503050406030204" pitchFamily="18" charset="0"/>
                      </a:rPr>
                      <m:t>2</m:t>
                    </m:r>
                  </m:oMath>
                </a14:m>
                <a:r>
                  <a:rPr lang="zh-CN" altLang="en-US" dirty="0"/>
                  <a:t>倍。取完者胜。给定</a:t>
                </a:r>
                <a14:m>
                  <m:oMath xmlns:m="http://schemas.openxmlformats.org/officeDocument/2006/math">
                    <m:r>
                      <a:rPr lang="en-US" altLang="zh-CN" i="1" dirty="0" smtClean="0">
                        <a:latin typeface="Cambria Math" panose="02040503050406030204" pitchFamily="18" charset="0"/>
                      </a:rPr>
                      <m:t>𝑛</m:t>
                    </m:r>
                  </m:oMath>
                </a14:m>
                <a:r>
                  <a:rPr lang="en-US" altLang="zh-CN" dirty="0"/>
                  <a:t>,</a:t>
                </a:r>
                <a:r>
                  <a:rPr lang="zh-CN" altLang="en-US" dirty="0"/>
                  <a:t> 问先手必胜还是必败。</a:t>
                </a:r>
                <a:endParaRPr lang="en-US" altLang="zh-CN" dirty="0"/>
              </a:p>
              <a:p>
                <a:r>
                  <a:rPr lang="zh-CN" altLang="en-US" dirty="0"/>
                  <a:t>结论</a:t>
                </a:r>
                <a:r>
                  <a:rPr lang="en-US" altLang="zh-CN" dirty="0"/>
                  <a:t>: </a:t>
                </a:r>
                <a:r>
                  <a:rPr lang="zh-CN" altLang="en-US" dirty="0"/>
                  <a:t>当</a:t>
                </a:r>
                <a14:m>
                  <m:oMath xmlns:m="http://schemas.openxmlformats.org/officeDocument/2006/math">
                    <m:r>
                      <a:rPr lang="en-US" altLang="zh-CN" i="1" dirty="0" smtClean="0">
                        <a:latin typeface="Cambria Math" panose="02040503050406030204" pitchFamily="18" charset="0"/>
                      </a:rPr>
                      <m:t>𝑛</m:t>
                    </m:r>
                    <m:r>
                      <a:rPr lang="zh-CN" altLang="en-US" i="1" dirty="0" smtClean="0">
                        <a:latin typeface="Cambria Math" panose="02040503050406030204" pitchFamily="18" charset="0"/>
                      </a:rPr>
                      <m:t>为</m:t>
                    </m:r>
                    <m:r>
                      <a:rPr lang="en-US" altLang="zh-CN" i="1" dirty="0" err="1" smtClean="0">
                        <a:latin typeface="Cambria Math" panose="02040503050406030204" pitchFamily="18" charset="0"/>
                      </a:rPr>
                      <m:t>𝑓𝑖𝑏𝑜𝑛𝑎𝑐𝑐𝑖</m:t>
                    </m:r>
                  </m:oMath>
                </a14:m>
                <a:r>
                  <a:rPr lang="zh-CN" altLang="en-US" dirty="0"/>
                  <a:t>数的时候</a:t>
                </a:r>
                <a:r>
                  <a:rPr lang="en-US" altLang="zh-CN" dirty="0"/>
                  <a:t>, </a:t>
                </a:r>
                <a:r>
                  <a:rPr lang="zh-CN" altLang="en-US" dirty="0"/>
                  <a:t>先手必败</a:t>
                </a:r>
                <a:endParaRPr lang="en-US" altLang="zh-CN" dirty="0"/>
              </a:p>
              <a:p>
                <a:r>
                  <a:rPr lang="zh-CN" altLang="en-US" dirty="0"/>
                  <a:t>接下来我们来看证明。</a:t>
                </a:r>
                <a:endParaRPr lang="en-US" altLang="zh-CN" dirty="0"/>
              </a:p>
            </p:txBody>
          </p:sp>
        </mc:Choice>
        <mc:Fallback xmlns="">
          <p:sp>
            <p:nvSpPr>
              <p:cNvPr id="3" name="内容占位符 2">
                <a:extLst>
                  <a:ext uri="{FF2B5EF4-FFF2-40B4-BE49-F238E27FC236}">
                    <a16:creationId xmlns:a16="http://schemas.microsoft.com/office/drawing/2014/main" id="{71D1D7D8-6A78-457E-AB03-24D82E1B127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25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C65F8-6056-4BCA-8AB0-283B25E65671}"/>
              </a:ext>
            </a:extLst>
          </p:cNvPr>
          <p:cNvSpPr>
            <a:spLocks noGrp="1"/>
          </p:cNvSpPr>
          <p:nvPr>
            <p:ph type="title"/>
          </p:nvPr>
        </p:nvSpPr>
        <p:spPr/>
        <p:txBody>
          <a:bodyPr/>
          <a:lstStyle/>
          <a:p>
            <a:r>
              <a:rPr lang="en-US" altLang="zh-CN" dirty="0"/>
              <a:t>4.1: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1DB426-B9AC-4535-990B-DF8BAA73C8A0}"/>
                  </a:ext>
                </a:extLst>
              </p:cNvPr>
              <p:cNvSpPr>
                <a:spLocks noGrp="1"/>
              </p:cNvSpPr>
              <p:nvPr>
                <p:ph idx="1"/>
              </p:nvPr>
            </p:nvSpPr>
            <p:spPr/>
            <p:txBody>
              <a:bodyPr>
                <a:normAutofit/>
              </a:bodyPr>
              <a:lstStyle/>
              <a:p>
                <a:r>
                  <a:rPr lang="zh-CN" altLang="en-US" dirty="0"/>
                  <a:t>采用归纳法证明</a:t>
                </a:r>
                <a:r>
                  <a:rPr lang="en-US" altLang="zh-CN" dirty="0"/>
                  <a:t>:</a:t>
                </a:r>
              </a:p>
              <a:p>
                <a:r>
                  <a:rPr lang="zh-CN" altLang="en-US" dirty="0"/>
                  <a:t>首先</a:t>
                </a:r>
                <a:r>
                  <a:rPr lang="en-US" altLang="zh-CN" dirty="0"/>
                  <a:t>: </a:t>
                </a:r>
                <a:r>
                  <a:rPr lang="zh-CN" altLang="en-US" dirty="0"/>
                  <a:t>将</a:t>
                </a:r>
                <a14:m>
                  <m:oMath xmlns:m="http://schemas.openxmlformats.org/officeDocument/2006/math">
                    <m:r>
                      <a:rPr lang="en-US" altLang="zh-CN" i="1" dirty="0" smtClean="0">
                        <a:latin typeface="Cambria Math" panose="02040503050406030204" pitchFamily="18" charset="0"/>
                      </a:rPr>
                      <m:t>𝑛</m:t>
                    </m:r>
                  </m:oMath>
                </a14:m>
                <a:r>
                  <a:rPr lang="zh-CN" altLang="en-US" dirty="0"/>
                  <a:t>记为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a:t>
                </a:r>
                <a:endParaRPr lang="en-US" altLang="zh-CN" dirty="0"/>
              </a:p>
              <a:p>
                <a:r>
                  <a:rPr lang="zh-CN" altLang="en-US" dirty="0"/>
                  <a:t>我们考虑最极端的情况当</a:t>
                </a:r>
                <a:r>
                  <a:rPr lang="en-US" altLang="zh-CN" dirty="0"/>
                  <a:t>n=1</a:t>
                </a:r>
                <a:r>
                  <a:rPr lang="zh-CN" altLang="en-US" dirty="0"/>
                  <a:t>时</a:t>
                </a:r>
                <a:r>
                  <a:rPr lang="en-US" altLang="zh-CN" dirty="0"/>
                  <a:t>, </a:t>
                </a:r>
                <a:r>
                  <a:rPr lang="zh-CN" altLang="en-US" dirty="0"/>
                  <a:t>先手无法全部取完</a:t>
                </a:r>
                <a:r>
                  <a:rPr lang="en-US" altLang="zh-CN" dirty="0"/>
                  <a:t>, </a:t>
                </a:r>
                <a:r>
                  <a:rPr lang="zh-CN" altLang="en-US" dirty="0"/>
                  <a:t>必败</a:t>
                </a:r>
                <a:r>
                  <a:rPr lang="en-US" altLang="zh-CN" dirty="0"/>
                  <a:t>; n=2</a:t>
                </a:r>
                <a:r>
                  <a:rPr lang="zh-CN" altLang="en-US" dirty="0"/>
                  <a:t>时</a:t>
                </a:r>
                <a:r>
                  <a:rPr lang="en-US" altLang="zh-CN" dirty="0"/>
                  <a:t>, </a:t>
                </a:r>
                <a:r>
                  <a:rPr lang="zh-CN" altLang="en-US" dirty="0"/>
                  <a:t>先手只能取一枚石子</a:t>
                </a:r>
                <a:r>
                  <a:rPr lang="en-US" altLang="zh-CN" dirty="0"/>
                  <a:t>, </a:t>
                </a:r>
                <a:r>
                  <a:rPr lang="zh-CN" altLang="en-US" dirty="0"/>
                  <a:t>必败。同时对于任意一个</a:t>
                </a:r>
                <a14:m>
                  <m:oMath xmlns:m="http://schemas.openxmlformats.org/officeDocument/2006/math">
                    <m:r>
                      <a:rPr lang="en-US" altLang="zh-CN" i="1" dirty="0" smtClean="0">
                        <a:latin typeface="Cambria Math" panose="02040503050406030204" pitchFamily="18" charset="0"/>
                      </a:rPr>
                      <m:t>𝑛</m:t>
                    </m:r>
                  </m:oMath>
                </a14:m>
                <a:r>
                  <a:rPr lang="zh-CN" altLang="en-US" dirty="0"/>
                  <a:t>先手都不能取</a:t>
                </a:r>
                <a14:m>
                  <m:oMath xmlns:m="http://schemas.openxmlformats.org/officeDocument/2006/math">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𝑛</m:t>
                        </m:r>
                      </m:num>
                      <m:den>
                        <m:r>
                          <a:rPr lang="zh-CN" altLang="en-US" i="1" smtClean="0">
                            <a:latin typeface="Cambria Math" panose="02040503050406030204" pitchFamily="18" charset="0"/>
                          </a:rPr>
                          <m:t>3</m:t>
                        </m:r>
                      </m:den>
                    </m:f>
                  </m:oMath>
                </a14:m>
                <a:r>
                  <a:rPr lang="zh-CN" altLang="en-US" dirty="0"/>
                  <a:t>以上的石子</a:t>
                </a:r>
                <a:r>
                  <a:rPr lang="en-US" altLang="zh-CN" dirty="0"/>
                  <a:t>, </a:t>
                </a:r>
                <a:r>
                  <a:rPr lang="zh-CN" altLang="en-US" dirty="0"/>
                  <a:t>因为这样先手也将必败。</a:t>
                </a:r>
                <a:endParaRPr lang="en-US" altLang="zh-CN" dirty="0"/>
              </a:p>
            </p:txBody>
          </p:sp>
        </mc:Choice>
        <mc:Fallback xmlns="">
          <p:sp>
            <p:nvSpPr>
              <p:cNvPr id="3" name="内容占位符 2">
                <a:extLst>
                  <a:ext uri="{FF2B5EF4-FFF2-40B4-BE49-F238E27FC236}">
                    <a16:creationId xmlns:a16="http://schemas.microsoft.com/office/drawing/2014/main" id="{861DB426-B9AC-4535-990B-DF8BAA73C8A0}"/>
                  </a:ext>
                </a:extLst>
              </p:cNvPr>
              <p:cNvSpPr>
                <a:spLocks noGrp="1" noRot="1" noChangeAspect="1" noMove="1" noResize="1" noEditPoints="1" noAdjustHandles="1" noChangeArrowheads="1" noChangeShapeType="1" noTextEdit="1"/>
              </p:cNvSpPr>
              <p:nvPr>
                <p:ph idx="1"/>
              </p:nvPr>
            </p:nvSpPr>
            <p:spPr>
              <a:blipFill>
                <a:blip r:embed="rId2"/>
                <a:stretch>
                  <a:fillRect l="-1043" t="-2521" r="-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77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D3A51-3CD1-41C4-805B-B512C57443B7}"/>
              </a:ext>
            </a:extLst>
          </p:cNvPr>
          <p:cNvSpPr>
            <a:spLocks noGrp="1"/>
          </p:cNvSpPr>
          <p:nvPr>
            <p:ph type="title"/>
          </p:nvPr>
        </p:nvSpPr>
        <p:spPr/>
        <p:txBody>
          <a:bodyPr/>
          <a:lstStyle/>
          <a:p>
            <a:r>
              <a:rPr lang="en-US" altLang="zh-CN" dirty="0"/>
              <a:t>4.1:</a:t>
            </a:r>
            <a:r>
              <a:rPr lang="zh-CN" altLang="en-US" dirty="0"/>
              <a:t> 定理证明</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FF3B51A-ED6A-4924-B028-76A947E77666}"/>
                  </a:ext>
                </a:extLst>
              </p:cNvPr>
              <p:cNvSpPr>
                <a:spLocks noGrp="1"/>
              </p:cNvSpPr>
              <p:nvPr>
                <p:ph idx="1"/>
              </p:nvPr>
            </p:nvSpPr>
            <p:spPr/>
            <p:txBody>
              <a:bodyPr>
                <a:normAutofit fontScale="92500"/>
              </a:bodyPr>
              <a:lstStyle/>
              <a:p>
                <a:r>
                  <a:rPr lang="zh-CN" altLang="en-US" dirty="0"/>
                  <a:t>假设</a:t>
                </a:r>
                <a14:m>
                  <m:oMath xmlns:m="http://schemas.openxmlformats.org/officeDocument/2006/math">
                    <m:r>
                      <a:rPr lang="en-US" altLang="zh-CN" i="1" dirty="0">
                        <a:latin typeface="Cambria Math" panose="02040503050406030204" pitchFamily="18" charset="0"/>
                      </a:rPr>
                      <m:t>𝑖</m:t>
                    </m:r>
                    <m:r>
                      <a:rPr lang="zh-CN" altLang="en-US" i="1" dirty="0">
                        <a:latin typeface="Cambria Math" panose="02040503050406030204" pitchFamily="18" charset="0"/>
                      </a:rPr>
                      <m:t>≤</m:t>
                    </m:r>
                    <m:r>
                      <a:rPr lang="en-US" altLang="zh-CN" i="1" dirty="0">
                        <a:latin typeface="Cambria Math" panose="02040503050406030204" pitchFamily="18" charset="0"/>
                      </a:rPr>
                      <m:t>𝑘</m:t>
                    </m:r>
                  </m:oMath>
                </a14:m>
                <a:r>
                  <a:rPr lang="zh-CN" altLang="en-US" dirty="0"/>
                  <a:t>时</a:t>
                </a:r>
                <a:r>
                  <a:rPr lang="en-US" altLang="zh-CN" dirty="0"/>
                  <a:t>, </a:t>
                </a:r>
                <a:r>
                  <a:rPr lang="zh-CN" altLang="en-US" dirty="0"/>
                  <a:t>结论成立</a:t>
                </a:r>
                <a:r>
                  <a:rPr lang="en-US" altLang="zh-CN" dirty="0"/>
                  <a:t>, </a:t>
                </a:r>
                <a:r>
                  <a:rPr lang="zh-CN" altLang="en-US" dirty="0"/>
                  <a:t>当</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m:t>
                    </m:r>
                  </m:oMath>
                </a14:m>
                <a:r>
                  <a:rPr lang="zh-CN" altLang="en-US" dirty="0"/>
                  <a:t>时</a:t>
                </a:r>
                <a:r>
                  <a:rPr lang="en-US" altLang="zh-CN" dirty="0"/>
                  <a:t>,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m:t>
                    </m:r>
                  </m:oMath>
                </a14:m>
                <a:endParaRPr lang="en-US" altLang="zh-CN" dirty="0"/>
              </a:p>
              <a:p>
                <a:r>
                  <a:rPr lang="zh-CN" altLang="en-US" dirty="0"/>
                  <a:t>首先我们明确</a:t>
                </a:r>
                <a:r>
                  <a:rPr lang="en-US" altLang="zh-CN" dirty="0"/>
                  <a:t>, </a:t>
                </a:r>
                <a:r>
                  <a:rPr lang="zh-CN" altLang="en-US" dirty="0"/>
                  <a:t>对于</a:t>
                </a:r>
                <a14:m>
                  <m:oMath xmlns:m="http://schemas.openxmlformats.org/officeDocument/2006/math">
                    <m:r>
                      <a:rPr lang="en-US" altLang="zh-CN" i="1" dirty="0">
                        <a:latin typeface="Cambria Math" panose="02040503050406030204" pitchFamily="18" charset="0"/>
                      </a:rPr>
                      <m:t>𝑓𝑖𝑏𝑜𝑛𝑎𝑐𝑐𝑖</m:t>
                    </m:r>
                  </m:oMath>
                </a14:m>
                <a:r>
                  <a:rPr lang="zh-CN" altLang="en-US" dirty="0"/>
                  <a:t>数列</a:t>
                </a:r>
                <a:r>
                  <a:rPr lang="en-US" altLang="zh-CN" dirty="0"/>
                  <a:t>, </a:t>
                </a:r>
                <a:r>
                  <a:rPr lang="zh-CN" altLang="en-US" dirty="0"/>
                  <a:t>有如下几个不等式：</a:t>
                </a:r>
                <a:endParaRPr lang="en-US" altLang="zh-CN" dirty="0"/>
              </a:p>
              <a:p>
                <a14:m>
                  <m:oMath xmlns:m="http://schemas.openxmlformats.org/officeDocument/2006/math">
                    <m:r>
                      <a:rPr lang="en-US" altLang="zh-CN" i="1" dirty="0">
                        <a:latin typeface="Cambria Math" panose="02040503050406030204" pitchFamily="18" charset="0"/>
                      </a:rPr>
                      <m:t>1:</m:t>
                    </m:r>
                    <m:r>
                      <a:rPr lang="zh-CN" altLang="en-US" i="1" dirty="0">
                        <a:latin typeface="Cambria Math" panose="02040503050406030204" pitchFamily="18" charset="0"/>
                      </a:rPr>
                      <m:t> </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−1)&lt;2</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)&lt;</m:t>
                    </m:r>
                    <m:r>
                      <a:rPr lang="en-US" altLang="zh-CN" i="1" dirty="0">
                        <a:latin typeface="Cambria Math" panose="02040503050406030204" pitchFamily="18" charset="0"/>
                      </a:rPr>
                      <m:t>𝑓</m:t>
                    </m:r>
                    <m:r>
                      <a:rPr lang="en-US" altLang="zh-CN" i="1" dirty="0">
                        <a:latin typeface="Cambria Math" panose="02040503050406030204" pitchFamily="18" charset="0"/>
                      </a:rPr>
                      <m:t>(</m:t>
                    </m:r>
                    <m:r>
                      <m:rPr>
                        <m:sty m:val="p"/>
                      </m:rPr>
                      <a:rPr lang="en-US" altLang="zh-CN" i="1" dirty="0" smtClean="0">
                        <a:latin typeface="Cambria Math" panose="02040503050406030204" pitchFamily="18" charset="0"/>
                      </a:rPr>
                      <m:t>k</m:t>
                    </m:r>
                    <m:r>
                      <a:rPr lang="en-US" altLang="zh-CN" i="1" dirty="0" smtClean="0">
                        <a:latin typeface="Cambria Math" panose="02040503050406030204" pitchFamily="18" charset="0"/>
                      </a:rPr>
                      <m:t>+1);</m:t>
                    </m:r>
                  </m:oMath>
                </a14:m>
                <a:endParaRPr lang="en-US" altLang="zh-CN" dirty="0"/>
              </a:p>
              <a:p>
                <a14:m>
                  <m:oMath xmlns:m="http://schemas.openxmlformats.org/officeDocument/2006/math">
                    <m:r>
                      <a:rPr lang="en-US" altLang="zh-CN" i="1" dirty="0">
                        <a:latin typeface="Cambria Math" panose="02040503050406030204" pitchFamily="18" charset="0"/>
                      </a:rPr>
                      <m:t>2: 3</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−1)&gt;</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+1)</m:t>
                    </m:r>
                  </m:oMath>
                </a14:m>
                <a:endParaRPr lang="en-US" altLang="zh-CN" dirty="0"/>
              </a:p>
              <a:p>
                <a14:m>
                  <m:oMath xmlns:m="http://schemas.openxmlformats.org/officeDocument/2006/math">
                    <m:r>
                      <a:rPr lang="en-US" altLang="zh-CN" i="1" dirty="0">
                        <a:latin typeface="Cambria Math" panose="02040503050406030204" pitchFamily="18" charset="0"/>
                      </a:rPr>
                      <m:t>3:4</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−1</m:t>
                        </m:r>
                      </m:e>
                    </m:d>
                    <m:r>
                      <a:rPr lang="en-US" altLang="zh-CN" i="1" dirty="0">
                        <a:latin typeface="Cambria Math" panose="02040503050406030204" pitchFamily="18" charset="0"/>
                      </a:rPr>
                      <m:t>&lt;3</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𝑘</m:t>
                        </m:r>
                      </m:e>
                    </m:d>
                  </m:oMath>
                </a14:m>
                <a:endParaRPr lang="en-US" altLang="zh-CN" dirty="0"/>
              </a:p>
              <a:p>
                <a14:m>
                  <m:oMath xmlns:m="http://schemas.openxmlformats.org/officeDocument/2006/math">
                    <m:r>
                      <a:rPr lang="en-US" altLang="zh-CN" i="1" dirty="0" smtClean="0">
                        <a:latin typeface="Cambria Math" panose="02040503050406030204" pitchFamily="18" charset="0"/>
                      </a:rPr>
                      <m:t>4:</m:t>
                    </m:r>
                    <m:r>
                      <a:rPr lang="zh-CN" altLang="en-US" i="1" dirty="0">
                        <a:latin typeface="Cambria Math" panose="02040503050406030204" pitchFamily="18" charset="0"/>
                      </a:rPr>
                      <m:t> </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−1)&gt;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endParaRPr lang="en-US" altLang="zh-CN" dirty="0"/>
              </a:p>
              <a:p>
                <a:r>
                  <a:rPr lang="zh-CN" altLang="en-US" dirty="0"/>
                  <a:t>我们可以将</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分解为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和</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zh-CN" altLang="en-US" dirty="0"/>
                  <a:t>两堆石子。基于第一个不等式</a:t>
                </a:r>
                <a:r>
                  <a:rPr lang="en-US" altLang="zh-CN" dirty="0"/>
                  <a:t>, </a:t>
                </a:r>
                <a:r>
                  <a:rPr lang="zh-CN" altLang="en-US" dirty="0"/>
                  <a:t>我们得知先手无法一次拿完所有的</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r>
                      <a:rPr lang="zh-CN" altLang="en-US" i="1" dirty="0">
                        <a:latin typeface="Cambria Math" panose="02040503050406030204" pitchFamily="18" charset="0"/>
                      </a:rPr>
                      <m:t>。</m:t>
                    </m:r>
                  </m:oMath>
                </a14:m>
                <a:r>
                  <a:rPr lang="zh-CN" altLang="en-US" dirty="0"/>
                  <a:t>同时基于假设</a:t>
                </a:r>
                <a:r>
                  <a:rPr lang="en-US" altLang="zh-CN" dirty="0"/>
                  <a:t>, </a:t>
                </a:r>
                <a:r>
                  <a:rPr lang="zh-CN" altLang="en-US" dirty="0"/>
                  <a:t>在</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zh-CN" altLang="en-US" dirty="0"/>
                  <a:t>中先手必败</a:t>
                </a:r>
                <a:r>
                  <a:rPr lang="en-US" altLang="zh-CN" dirty="0"/>
                  <a:t>, </a:t>
                </a:r>
                <a:r>
                  <a:rPr lang="zh-CN" altLang="en-US" dirty="0"/>
                  <a:t>则后手将取完所有石子同时余下</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个石子。</a:t>
                </a:r>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DFF3B51A-ED6A-4924-B028-76A947E77666}"/>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03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EF95-3732-44AF-86DB-039487852AF7}"/>
              </a:ext>
            </a:extLst>
          </p:cNvPr>
          <p:cNvSpPr>
            <a:spLocks noGrp="1"/>
          </p:cNvSpPr>
          <p:nvPr>
            <p:ph type="title"/>
          </p:nvPr>
        </p:nvSpPr>
        <p:spPr/>
        <p:txBody>
          <a:bodyPr/>
          <a:lstStyle/>
          <a:p>
            <a:r>
              <a:rPr lang="zh-CN" altLang="en-US" dirty="0"/>
              <a:t>相关概念</a:t>
            </a:r>
          </a:p>
        </p:txBody>
      </p:sp>
      <p:sp>
        <p:nvSpPr>
          <p:cNvPr id="3" name="内容占位符 2">
            <a:extLst>
              <a:ext uri="{FF2B5EF4-FFF2-40B4-BE49-F238E27FC236}">
                <a16:creationId xmlns:a16="http://schemas.microsoft.com/office/drawing/2014/main" id="{FDA371D1-B742-4E36-BFDD-7B4CDA828EC3}"/>
              </a:ext>
            </a:extLst>
          </p:cNvPr>
          <p:cNvSpPr>
            <a:spLocks noGrp="1"/>
          </p:cNvSpPr>
          <p:nvPr>
            <p:ph idx="1"/>
          </p:nvPr>
        </p:nvSpPr>
        <p:spPr/>
        <p:txBody>
          <a:bodyPr/>
          <a:lstStyle/>
          <a:p>
            <a:r>
              <a:rPr lang="zh-CN" altLang="en-US" dirty="0"/>
              <a:t>先手必胜状态：可以走到某一个必败状态。</a:t>
            </a:r>
            <a:endParaRPr lang="en-US" altLang="zh-CN" dirty="0"/>
          </a:p>
          <a:p>
            <a:r>
              <a:rPr lang="zh-CN" altLang="en-US" dirty="0"/>
              <a:t>先手必败状态：走不到任何一个必败状态。</a:t>
            </a:r>
            <a:endParaRPr lang="en-US" altLang="zh-CN" dirty="0"/>
          </a:p>
          <a:p>
            <a:r>
              <a:rPr lang="zh-CN" altLang="en-US" dirty="0"/>
              <a:t>也就是说，如果是先手必胜态，那么先手一定能采取某种操作，让后手面对必败态。如果是先手必败态，无论先手怎么操作，都无法让后手面对必败态。</a:t>
            </a:r>
          </a:p>
        </p:txBody>
      </p:sp>
    </p:spTree>
    <p:extLst>
      <p:ext uri="{BB962C8B-B14F-4D97-AF65-F5344CB8AC3E}">
        <p14:creationId xmlns:p14="http://schemas.microsoft.com/office/powerpoint/2010/main" val="200790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B4568-7A72-43CB-A1C3-C2A310B45594}"/>
              </a:ext>
            </a:extLst>
          </p:cNvPr>
          <p:cNvSpPr>
            <a:spLocks noGrp="1"/>
          </p:cNvSpPr>
          <p:nvPr>
            <p:ph type="title"/>
          </p:nvPr>
        </p:nvSpPr>
        <p:spPr/>
        <p:txBody>
          <a:bodyPr/>
          <a:lstStyle/>
          <a:p>
            <a:r>
              <a:rPr lang="en-US" altLang="zh-CN" dirty="0"/>
              <a:t>4.1:</a:t>
            </a:r>
            <a:r>
              <a:rPr lang="zh-CN" altLang="en-US" dirty="0"/>
              <a:t> 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1CC468-8683-4A9E-B7C4-5C1C1D482BF5}"/>
                  </a:ext>
                </a:extLst>
              </p:cNvPr>
              <p:cNvSpPr>
                <a:spLocks noGrp="1"/>
              </p:cNvSpPr>
              <p:nvPr>
                <p:ph idx="1"/>
              </p:nvPr>
            </p:nvSpPr>
            <p:spPr/>
            <p:txBody>
              <a:bodyPr/>
              <a:lstStyle/>
              <a:p>
                <a:r>
                  <a:rPr lang="zh-CN" altLang="en-US" dirty="0"/>
                  <a:t>对于余下的</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个石子</a:t>
                </a:r>
                <a:r>
                  <a:rPr lang="en-US" altLang="zh-CN" dirty="0"/>
                  <a:t>, </a:t>
                </a:r>
                <a:r>
                  <a:rPr lang="zh-CN" altLang="en-US" dirty="0"/>
                  <a:t>由不等式三可以得出先手无法全部拿光</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en-US" altLang="zh-CN" dirty="0"/>
                  <a:t>, </a:t>
                </a:r>
                <a:r>
                  <a:rPr lang="zh-CN" altLang="en-US" dirty="0"/>
                  <a:t>根据假设可知</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zh-CN" altLang="en-US" dirty="0"/>
                  <a:t>先手必败</a:t>
                </a:r>
                <a:r>
                  <a:rPr lang="en-US" altLang="zh-CN" dirty="0"/>
                  <a:t>, </a:t>
                </a:r>
                <a:r>
                  <a:rPr lang="zh-CN" altLang="en-US" dirty="0"/>
                  <a:t>所以总局面先手必败。</a:t>
                </a:r>
                <a:endParaRPr lang="en-US" altLang="zh-CN" dirty="0"/>
              </a:p>
              <a:p>
                <a:r>
                  <a:rPr lang="zh-CN" altLang="en-US" dirty="0"/>
                  <a:t>当</a:t>
                </a:r>
                <a:r>
                  <a:rPr lang="en-US" altLang="zh-CN" dirty="0"/>
                  <a:t>n</a:t>
                </a:r>
                <a:r>
                  <a:rPr lang="zh-CN" altLang="en-US" dirty="0"/>
                  <a:t>不为</a:t>
                </a:r>
                <a14:m>
                  <m:oMath xmlns:m="http://schemas.openxmlformats.org/officeDocument/2006/math">
                    <m:r>
                      <a:rPr lang="en-US" altLang="zh-CN" i="1" dirty="0" smtClean="0">
                        <a:latin typeface="Cambria Math" panose="02040503050406030204" pitchFamily="18" charset="0"/>
                      </a:rPr>
                      <m:t>𝑓𝑖𝑏𝑜𝑛𝑎𝑐𝑐𝑖</m:t>
                    </m:r>
                  </m:oMath>
                </a14:m>
                <a:r>
                  <a:rPr lang="zh-CN" altLang="en-US" dirty="0"/>
                  <a:t>数时</a:t>
                </a:r>
                <a:r>
                  <a:rPr lang="en-US" altLang="zh-CN" dirty="0"/>
                  <a:t>, </a:t>
                </a:r>
                <a:r>
                  <a:rPr lang="zh-CN" altLang="en-US" dirty="0"/>
                  <a:t>根据</a:t>
                </a:r>
                <a14:m>
                  <m:oMath xmlns:m="http://schemas.openxmlformats.org/officeDocument/2006/math">
                    <m:r>
                      <a:rPr lang="en-US" altLang="zh-CN" i="1" dirty="0" smtClean="0">
                        <a:latin typeface="Cambria Math" panose="02040503050406030204" pitchFamily="18" charset="0"/>
                      </a:rPr>
                      <m:t>𝑍𝑒𝑐𝑘𝑒𝑛𝑑𝑜𝑟𝑓</m:t>
                    </m:r>
                    <m:r>
                      <a:rPr lang="zh-CN" altLang="en-US" i="1" dirty="0" smtClean="0">
                        <a:latin typeface="Cambria Math" panose="02040503050406030204" pitchFamily="18" charset="0"/>
                      </a:rPr>
                      <m:t>定理</m:t>
                    </m:r>
                  </m:oMath>
                </a14:m>
                <a:r>
                  <a:rPr lang="en-US" altLang="zh-CN" dirty="0"/>
                  <a:t>(</a:t>
                </a:r>
                <a:r>
                  <a:rPr lang="zh-CN" altLang="en-US" dirty="0"/>
                  <a:t>齐肯多夫定理</a:t>
                </a:r>
                <a:r>
                  <a:rPr lang="en-US" altLang="zh-CN" dirty="0"/>
                  <a:t>)</a:t>
                </a:r>
                <a:r>
                  <a:rPr lang="en-US" altLang="zh-CN" dirty="0">
                    <a:solidFill>
                      <a:srgbClr val="0070C0"/>
                    </a:solidFill>
                  </a:rPr>
                  <a:t>(</a:t>
                </a:r>
                <a:r>
                  <a:rPr lang="zh-CN" altLang="en-US" dirty="0">
                    <a:solidFill>
                      <a:srgbClr val="0070C0"/>
                    </a:solidFill>
                  </a:rPr>
                  <a:t>任意一个数字都可表示为若干个不连续的斐波那契数之和</a:t>
                </a:r>
                <a:r>
                  <a:rPr lang="en-US" altLang="zh-CN" dirty="0">
                    <a:solidFill>
                      <a:srgbClr val="0070C0"/>
                    </a:solidFill>
                  </a:rPr>
                  <a:t>),</a:t>
                </a:r>
                <a:r>
                  <a:rPr lang="zh-CN" altLang="en-US" dirty="0">
                    <a:solidFill>
                      <a:srgbClr val="0070C0"/>
                    </a:solidFill>
                  </a:rPr>
                  <a:t> </a:t>
                </a:r>
                <a:r>
                  <a:rPr lang="zh-CN" altLang="en-US" dirty="0"/>
                  <a:t>先手可取一定的石子让后手面对</a:t>
                </a:r>
                <a14:m>
                  <m:oMath xmlns:m="http://schemas.openxmlformats.org/officeDocument/2006/math">
                    <m:r>
                      <a:rPr lang="en-US" altLang="zh-CN" i="1" dirty="0" smtClean="0">
                        <a:latin typeface="Cambria Math" panose="02040503050406030204" pitchFamily="18" charset="0"/>
                      </a:rPr>
                      <m:t>𝑓𝑖𝑏𝑜𝑛𝑎𝑐𝑐𝑖</m:t>
                    </m:r>
                    <m:r>
                      <a:rPr lang="zh-CN" altLang="en-US" i="1" dirty="0" smtClean="0">
                        <a:latin typeface="Cambria Math" panose="02040503050406030204" pitchFamily="18" charset="0"/>
                      </a:rPr>
                      <m:t>数</m:t>
                    </m:r>
                  </m:oMath>
                </a14:m>
                <a:endParaRPr lang="zh-CN" altLang="en-US" dirty="0"/>
              </a:p>
            </p:txBody>
          </p:sp>
        </mc:Choice>
        <mc:Fallback xmlns="">
          <p:sp>
            <p:nvSpPr>
              <p:cNvPr id="3" name="内容占位符 2">
                <a:extLst>
                  <a:ext uri="{FF2B5EF4-FFF2-40B4-BE49-F238E27FC236}">
                    <a16:creationId xmlns:a16="http://schemas.microsoft.com/office/drawing/2014/main" id="{9E1CC468-8683-4A9E-B7C4-5C1C1D482BF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1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F10346D1-755B-43EF-A460-F9155DF7BF4C}"/>
                  </a:ext>
                </a:extLst>
              </p:cNvPr>
              <p:cNvSpPr>
                <a:spLocks noGrp="1"/>
              </p:cNvSpPr>
              <p:nvPr>
                <p:ph type="title"/>
              </p:nvPr>
            </p:nvSpPr>
            <p:spPr/>
            <p:txBody>
              <a:bodyPr/>
              <a:lstStyle/>
              <a:p>
                <a:r>
                  <a:rPr lang="en-US" altLang="zh-CN" dirty="0"/>
                  <a:t>4.2:</a:t>
                </a:r>
                <a:r>
                  <a:rPr lang="zh-CN" altLang="en-US" dirty="0"/>
                  <a:t> 例题</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_2516</m:t>
                    </m:r>
                  </m:oMath>
                </a14:m>
                <a:endParaRPr lang="zh-CN" altLang="en-US" dirty="0"/>
              </a:p>
            </p:txBody>
          </p:sp>
        </mc:Choice>
        <mc:Fallback xmlns="">
          <p:sp>
            <p:nvSpPr>
              <p:cNvPr id="2" name="标题 1">
                <a:extLst>
                  <a:ext uri="{FF2B5EF4-FFF2-40B4-BE49-F238E27FC236}">
                    <a16:creationId xmlns:a16="http://schemas.microsoft.com/office/drawing/2014/main" id="{F10346D1-755B-43EF-A460-F9155DF7BF4C}"/>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428A270D-43A9-4119-8177-DD71EDF3B4CA}"/>
              </a:ext>
            </a:extLst>
          </p:cNvPr>
          <p:cNvSpPr>
            <a:spLocks noGrp="1"/>
          </p:cNvSpPr>
          <p:nvPr>
            <p:ph idx="1"/>
          </p:nvPr>
        </p:nvSpPr>
        <p:spPr/>
        <p:txBody>
          <a:bodyPr/>
          <a:lstStyle/>
          <a:p>
            <a:r>
              <a:rPr lang="zh-CN" altLang="en-US" dirty="0"/>
              <a:t>原题。</a:t>
            </a:r>
          </a:p>
        </p:txBody>
      </p:sp>
    </p:spTree>
    <p:extLst>
      <p:ext uri="{BB962C8B-B14F-4D97-AF65-F5344CB8AC3E}">
        <p14:creationId xmlns:p14="http://schemas.microsoft.com/office/powerpoint/2010/main" val="3905364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DA3A9C0-76F7-4834-9D0C-0286231AF7F6}"/>
                  </a:ext>
                </a:extLst>
              </p:cNvPr>
              <p:cNvSpPr>
                <a:spLocks noGrp="1"/>
              </p:cNvSpPr>
              <p:nvPr>
                <p:ph type="title"/>
              </p:nvPr>
            </p:nvSpPr>
            <p:spPr/>
            <p:txBody>
              <a:bodyPr/>
              <a:lstStyle/>
              <a:p>
                <a:r>
                  <a:rPr lang="en-US" altLang="zh-CN" dirty="0"/>
                  <a:t>5:</a:t>
                </a:r>
                <a:r>
                  <a:rPr lang="zh-CN" altLang="en-US" dirty="0"/>
                  <a:t> </a:t>
                </a:r>
                <a14:m>
                  <m:oMath xmlns:m="http://schemas.openxmlformats.org/officeDocument/2006/math">
                    <m:r>
                      <a:rPr lang="en-US" altLang="zh-CN" i="1" dirty="0" smtClean="0">
                        <a:latin typeface="Cambria Math" panose="02040503050406030204" pitchFamily="18" charset="0"/>
                      </a:rPr>
                      <m:t>𝑆𝐺</m:t>
                    </m:r>
                    <m:r>
                      <a:rPr lang="zh-CN" altLang="en-US" i="1" dirty="0" smtClean="0">
                        <a:latin typeface="Cambria Math" panose="02040503050406030204" pitchFamily="18" charset="0"/>
                      </a:rPr>
                      <m:t>函数</m:t>
                    </m:r>
                  </m:oMath>
                </a14:m>
                <a:endParaRPr lang="zh-CN" altLang="en-US" dirty="0"/>
              </a:p>
            </p:txBody>
          </p:sp>
        </mc:Choice>
        <mc:Fallback xmlns="">
          <p:sp>
            <p:nvSpPr>
              <p:cNvPr id="2" name="标题 1">
                <a:extLst>
                  <a:ext uri="{FF2B5EF4-FFF2-40B4-BE49-F238E27FC236}">
                    <a16:creationId xmlns:a16="http://schemas.microsoft.com/office/drawing/2014/main" id="{5DA3A9C0-76F7-4834-9D0C-0286231AF7F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E3076CA-406F-47A6-8BFC-CBA5FB7A35EB}"/>
                  </a:ext>
                </a:extLst>
              </p:cNvPr>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𝑚𝑒𝑥</m:t>
                    </m:r>
                  </m:oMath>
                </a14:m>
                <a:r>
                  <a:rPr lang="zh-CN" altLang="en-US" dirty="0"/>
                  <a:t>运算</a:t>
                </a:r>
                <a:r>
                  <a:rPr lang="en-US" altLang="zh-CN" dirty="0"/>
                  <a:t>: </a:t>
                </a:r>
                <a:r>
                  <a:rPr lang="zh-CN" altLang="en-US" dirty="0"/>
                  <a:t>定义</a:t>
                </a:r>
                <a14:m>
                  <m:oMath xmlns:m="http://schemas.openxmlformats.org/officeDocument/2006/math">
                    <m:r>
                      <a:rPr lang="en-US" altLang="zh-CN" i="1" dirty="0" smtClean="0">
                        <a:latin typeface="Cambria Math" panose="02040503050406030204" pitchFamily="18" charset="0"/>
                      </a:rPr>
                      <m:t>𝑚𝑒𝑥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oMath>
                </a14:m>
                <a:r>
                  <a:rPr lang="zh-CN" altLang="en-US" dirty="0"/>
                  <a:t>为不属于集合</a:t>
                </a:r>
                <a14:m>
                  <m:oMath xmlns:m="http://schemas.openxmlformats.org/officeDocument/2006/math">
                    <m:r>
                      <a:rPr lang="en-US" altLang="zh-CN" i="1" dirty="0" smtClean="0">
                        <a:latin typeface="Cambria Math" panose="02040503050406030204" pitchFamily="18" charset="0"/>
                      </a:rPr>
                      <m:t>𝑆</m:t>
                    </m:r>
                  </m:oMath>
                </a14:m>
                <a:r>
                  <a:rPr lang="zh-CN" altLang="en-US" dirty="0"/>
                  <a:t>的最小非负整数运算。</a:t>
                </a:r>
                <a:endParaRPr lang="en-US" altLang="zh-CN" dirty="0"/>
              </a:p>
              <a:p>
                <a:r>
                  <a:rPr lang="zh-CN" altLang="en-US" dirty="0">
                    <a:solidFill>
                      <a:srgbClr val="7030A0"/>
                    </a:solidFill>
                  </a:rPr>
                  <a:t>举个栗子</a:t>
                </a:r>
                <a:r>
                  <a:rPr lang="en-US" altLang="zh-CN" dirty="0">
                    <a:solidFill>
                      <a:srgbClr val="7030A0"/>
                    </a:solidFill>
                  </a:rPr>
                  <a:t>: </a:t>
                </a:r>
                <a14:m>
                  <m:oMath xmlns:m="http://schemas.openxmlformats.org/officeDocument/2006/math">
                    <m:r>
                      <a:rPr lang="en-US" altLang="zh-CN" i="1" dirty="0" smtClean="0">
                        <a:solidFill>
                          <a:srgbClr val="7030A0"/>
                        </a:solidFill>
                        <a:latin typeface="Cambria Math" panose="02040503050406030204" pitchFamily="18" charset="0"/>
                      </a:rPr>
                      <m:t>𝑆</m:t>
                    </m:r>
                    <m:r>
                      <a:rPr lang="en-US" altLang="zh-CN" i="1" dirty="0" smtClean="0">
                        <a:solidFill>
                          <a:srgbClr val="7030A0"/>
                        </a:solidFill>
                        <a:latin typeface="Cambria Math" panose="02040503050406030204" pitchFamily="18" charset="0"/>
                      </a:rPr>
                      <m:t>={1, 2, 3}, </m:t>
                    </m:r>
                    <m:r>
                      <a:rPr lang="en-US" altLang="zh-CN" i="1" dirty="0" err="1" smtClean="0">
                        <a:solidFill>
                          <a:srgbClr val="7030A0"/>
                        </a:solidFill>
                        <a:latin typeface="Cambria Math" panose="02040503050406030204" pitchFamily="18" charset="0"/>
                      </a:rPr>
                      <m:t>𝑚𝑒𝑥</m:t>
                    </m:r>
                    <m:r>
                      <a:rPr lang="en-US" altLang="zh-CN" i="1" dirty="0" smtClean="0">
                        <a:solidFill>
                          <a:srgbClr val="7030A0"/>
                        </a:solidFill>
                        <a:latin typeface="Cambria Math" panose="02040503050406030204" pitchFamily="18" charset="0"/>
                      </a:rPr>
                      <m:t>(</m:t>
                    </m:r>
                    <m:r>
                      <a:rPr lang="en-US" altLang="zh-CN" i="1" dirty="0" smtClean="0">
                        <a:solidFill>
                          <a:srgbClr val="7030A0"/>
                        </a:solidFill>
                        <a:latin typeface="Cambria Math" panose="02040503050406030204" pitchFamily="18" charset="0"/>
                      </a:rPr>
                      <m:t>𝑠</m:t>
                    </m:r>
                    <m:r>
                      <a:rPr lang="en-US" altLang="zh-CN" i="1" dirty="0" smtClean="0">
                        <a:solidFill>
                          <a:srgbClr val="7030A0"/>
                        </a:solidFill>
                        <a:latin typeface="Cambria Math" panose="02040503050406030204" pitchFamily="18" charset="0"/>
                      </a:rPr>
                      <m:t>) = 0</m:t>
                    </m:r>
                  </m:oMath>
                </a14:m>
                <a:r>
                  <a:rPr lang="en-US" altLang="zh-CN" dirty="0">
                    <a:solidFill>
                      <a:srgbClr val="7030A0"/>
                    </a:solidFill>
                  </a:rPr>
                  <a:t>;</a:t>
                </a:r>
              </a:p>
              <a:p>
                <a:r>
                  <a:rPr lang="en-US" altLang="zh-CN" dirty="0"/>
                  <a:t>SG</a:t>
                </a:r>
                <a:r>
                  <a:rPr lang="zh-CN" altLang="en-US" dirty="0"/>
                  <a:t>函数</a:t>
                </a:r>
                <a:r>
                  <a:rPr lang="en-US" altLang="zh-CN" dirty="0"/>
                  <a:t>: </a:t>
                </a:r>
                <a:r>
                  <a:rPr lang="zh-CN" altLang="en-US" dirty="0"/>
                  <a:t>设对于每个节点</a:t>
                </a:r>
                <a:r>
                  <a:rPr lang="en-US" altLang="zh-CN" dirty="0"/>
                  <a:t>x,</a:t>
                </a:r>
                <a:r>
                  <a:rPr lang="zh-CN" altLang="en-US" dirty="0"/>
                  <a:t> 设从</a:t>
                </a:r>
                <a:r>
                  <a:rPr lang="en-US" altLang="zh-CN" dirty="0"/>
                  <a:t>x</a:t>
                </a:r>
                <a:r>
                  <a:rPr lang="zh-CN" altLang="en-US" dirty="0"/>
                  <a:t>出发有</a:t>
                </a:r>
                <a:r>
                  <a:rPr lang="en-US" altLang="zh-CN" dirty="0"/>
                  <a:t>k</a:t>
                </a:r>
                <a:r>
                  <a:rPr lang="zh-CN" altLang="en-US" dirty="0"/>
                  <a:t>条有向边分别到达节点</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𝑦</m:t>
                        </m:r>
                      </m:e>
                      <m:sub>
                        <m:r>
                          <a:rPr lang="zh-CN" altLang="en-US" i="1" smtClean="0">
                            <a:latin typeface="Cambria Math" panose="02040503050406030204" pitchFamily="18" charset="0"/>
                          </a:rPr>
                          <m:t>1</m:t>
                        </m:r>
                      </m:sub>
                    </m:sSub>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m:t>
                        </m:r>
                        <m:r>
                          <a:rPr lang="zh-CN" altLang="en-US" i="1" smtClean="0">
                            <a:latin typeface="Cambria Math" panose="02040503050406030204" pitchFamily="18" charset="0"/>
                          </a:rPr>
                          <m:t>𝑦</m:t>
                        </m:r>
                      </m:e>
                      <m:sub>
                        <m:r>
                          <a:rPr lang="zh-CN" altLang="en-US"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b="0" i="1" smtClean="0">
                            <a:latin typeface="Cambria Math" panose="02040503050406030204" pitchFamily="18" charset="0"/>
                          </a:rPr>
                          <m:t>𝑘</m:t>
                        </m:r>
                      </m:sub>
                    </m:sSub>
                  </m:oMath>
                </a14:m>
                <a:r>
                  <a:rPr lang="en-US" altLang="zh-CN" dirty="0"/>
                  <a:t>,</a:t>
                </a:r>
                <a:r>
                  <a:rPr lang="zh-CN" altLang="en-US" dirty="0"/>
                  <a:t>定义</a:t>
                </a:r>
                <a14:m>
                  <m:oMath xmlns:m="http://schemas.openxmlformats.org/officeDocument/2006/math">
                    <m:r>
                      <a:rPr lang="en-US" altLang="zh-CN" i="1" dirty="0" smtClean="0">
                        <a:latin typeface="Cambria Math" panose="02040503050406030204" pitchFamily="18" charset="0"/>
                      </a:rPr>
                      <m:t>𝑆𝐺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函数为后继节点</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1</m:t>
                        </m:r>
                      </m:sub>
                    </m:sSub>
                    <m:sSub>
                      <m:sSubPr>
                        <m:ctrlPr>
                          <a:rPr lang="zh-CN" altLang="en-US"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𝑦</m:t>
                        </m:r>
                      </m:e>
                      <m:sub>
                        <m:r>
                          <a:rPr lang="zh-CN" altLang="en-US" i="1">
                            <a:latin typeface="Cambria Math" panose="02040503050406030204" pitchFamily="18" charset="0"/>
                          </a:rPr>
                          <m:t>2</m:t>
                        </m:r>
                      </m:sub>
                    </m:sSub>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𝑘</m:t>
                        </m:r>
                      </m:sub>
                    </m:sSub>
                  </m:oMath>
                </a14:m>
                <a:r>
                  <a:rPr lang="zh-CN" altLang="en-US" dirty="0"/>
                  <a:t>的</a:t>
                </a:r>
                <a14:m>
                  <m:oMath xmlns:m="http://schemas.openxmlformats.org/officeDocument/2006/math">
                    <m:r>
                      <a:rPr lang="en-US" altLang="zh-CN" i="1" dirty="0" smtClean="0">
                        <a:latin typeface="Cambria Math" panose="02040503050406030204" pitchFamily="18" charset="0"/>
                      </a:rPr>
                      <m:t>𝑆𝐺</m:t>
                    </m:r>
                  </m:oMath>
                </a14:m>
                <a:r>
                  <a:rPr lang="zh-CN" altLang="en-US" dirty="0"/>
                  <a:t>函数值构成的集合再执行</a:t>
                </a:r>
                <a14:m>
                  <m:oMath xmlns:m="http://schemas.openxmlformats.org/officeDocument/2006/math">
                    <m:r>
                      <a:rPr lang="en-US" altLang="zh-CN" i="1" dirty="0" smtClean="0">
                        <a:latin typeface="Cambria Math" panose="02040503050406030204" pitchFamily="18" charset="0"/>
                      </a:rPr>
                      <m:t>𝑚𝑒𝑥</m:t>
                    </m:r>
                  </m:oMath>
                </a14:m>
                <a:r>
                  <a:rPr lang="zh-CN" altLang="en-US" dirty="0"/>
                  <a:t>运算的结果。</a:t>
                </a:r>
                <a:endParaRPr lang="en-US" altLang="zh-CN" dirty="0"/>
              </a:p>
              <a:p>
                <a:r>
                  <a:rPr lang="zh-CN" altLang="en-US" dirty="0"/>
                  <a:t>特别的</a:t>
                </a:r>
                <a:r>
                  <a:rPr lang="en-US" altLang="zh-CN" dirty="0"/>
                  <a:t>, </a:t>
                </a:r>
                <a:r>
                  <a:rPr lang="zh-CN" altLang="en-US" dirty="0"/>
                  <a:t>整个有向图</a:t>
                </a:r>
                <a14:m>
                  <m:oMath xmlns:m="http://schemas.openxmlformats.org/officeDocument/2006/math">
                    <m:r>
                      <a:rPr lang="en-US" altLang="zh-CN" i="1" dirty="0" smtClean="0">
                        <a:latin typeface="Cambria Math" panose="02040503050406030204" pitchFamily="18" charset="0"/>
                      </a:rPr>
                      <m:t>𝐺</m:t>
                    </m:r>
                  </m:oMath>
                </a14:m>
                <a:r>
                  <a:rPr lang="zh-CN" altLang="en-US" dirty="0"/>
                  <a:t>的</a:t>
                </a:r>
                <a14:m>
                  <m:oMath xmlns:m="http://schemas.openxmlformats.org/officeDocument/2006/math">
                    <m:r>
                      <a:rPr lang="en-US" altLang="zh-CN" i="1" dirty="0" smtClean="0">
                        <a:latin typeface="Cambria Math" panose="02040503050406030204" pitchFamily="18" charset="0"/>
                      </a:rPr>
                      <m:t>𝑆𝐺</m:t>
                    </m:r>
                  </m:oMath>
                </a14:m>
                <a:r>
                  <a:rPr lang="zh-CN" altLang="en-US" dirty="0"/>
                  <a:t>函数被定义为有向图起点</a:t>
                </a:r>
                <a14:m>
                  <m:oMath xmlns:m="http://schemas.openxmlformats.org/officeDocument/2006/math">
                    <m:r>
                      <a:rPr lang="en-US" altLang="zh-CN" i="1" dirty="0" smtClean="0">
                        <a:latin typeface="Cambria Math" panose="02040503050406030204" pitchFamily="18" charset="0"/>
                      </a:rPr>
                      <m:t>𝑠</m:t>
                    </m:r>
                  </m:oMath>
                </a14:m>
                <a:r>
                  <a:rPr lang="zh-CN" altLang="en-US" dirty="0"/>
                  <a:t>的</a:t>
                </a:r>
                <a14:m>
                  <m:oMath xmlns:m="http://schemas.openxmlformats.org/officeDocument/2006/math">
                    <m:r>
                      <a:rPr lang="en-US" altLang="zh-CN" i="1" dirty="0" smtClean="0">
                        <a:latin typeface="Cambria Math" panose="02040503050406030204" pitchFamily="18" charset="0"/>
                      </a:rPr>
                      <m:t>𝑆𝐺</m:t>
                    </m:r>
                  </m:oMath>
                </a14:m>
                <a:r>
                  <a:rPr lang="zh-CN" altLang="en-US" dirty="0"/>
                  <a:t>函数值</a:t>
                </a:r>
                <a:r>
                  <a:rPr lang="en-US" altLang="zh-CN" dirty="0"/>
                  <a:t>, </a:t>
                </a:r>
                <a:r>
                  <a:rPr lang="zh-CN" altLang="en-US" dirty="0"/>
                  <a:t>即</a:t>
                </a:r>
                <a14:m>
                  <m:oMath xmlns:m="http://schemas.openxmlformats.org/officeDocument/2006/math">
                    <m:r>
                      <a:rPr lang="en-US" altLang="zh-CN" i="1" dirty="0" smtClean="0">
                        <a:latin typeface="Cambria Math" panose="02040503050406030204" pitchFamily="18" charset="0"/>
                      </a:rPr>
                      <m:t>𝑆𝐺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oMath>
                </a14:m>
                <a:endParaRPr lang="en-US" altLang="zh-CN" dirty="0"/>
              </a:p>
              <a:p>
                <a:r>
                  <a:rPr lang="zh-CN" altLang="en-US" dirty="0"/>
                  <a:t>有向图终点的</a:t>
                </a:r>
                <a14:m>
                  <m:oMath xmlns:m="http://schemas.openxmlformats.org/officeDocument/2006/math">
                    <m:r>
                      <a:rPr lang="en-US" altLang="zh-CN" i="1" dirty="0" smtClean="0">
                        <a:latin typeface="Cambria Math" panose="02040503050406030204" pitchFamily="18" charset="0"/>
                      </a:rPr>
                      <m:t>𝑆𝐺</m:t>
                    </m:r>
                  </m:oMath>
                </a14:m>
                <a:r>
                  <a:rPr lang="zh-CN" altLang="en-US" dirty="0"/>
                  <a:t>函数为</a:t>
                </a:r>
                <a14:m>
                  <m:oMath xmlns:m="http://schemas.openxmlformats.org/officeDocument/2006/math">
                    <m:r>
                      <a:rPr lang="en-US" altLang="zh-CN" i="1" dirty="0" smtClean="0">
                        <a:latin typeface="Cambria Math" panose="02040503050406030204" pitchFamily="18" charset="0"/>
                      </a:rPr>
                      <m:t>0</m:t>
                    </m:r>
                  </m:oMath>
                </a14:m>
                <a:r>
                  <a:rPr lang="zh-CN" altLang="en-US" dirty="0"/>
                  <a:t>。</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E3076CA-406F-47A6-8BFC-CBA5FB7A35EB}"/>
                  </a:ext>
                </a:extLst>
              </p:cNvPr>
              <p:cNvSpPr>
                <a:spLocks noGrp="1" noRot="1" noChangeAspect="1" noMove="1" noResize="1" noEditPoints="1" noAdjustHandles="1" noChangeArrowheads="1" noChangeShapeType="1" noTextEdit="1"/>
              </p:cNvSpPr>
              <p:nvPr>
                <p:ph idx="1"/>
              </p:nvPr>
            </p:nvSpPr>
            <p:spPr>
              <a:blipFill>
                <a:blip r:embed="rId3"/>
                <a:stretch>
                  <a:fillRect l="-1043" t="-2381" r="-1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779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B81262E-5637-413A-8014-FFC3420EC265}"/>
                  </a:ext>
                </a:extLst>
              </p:cNvPr>
              <p:cNvSpPr>
                <a:spLocks noGrp="1"/>
              </p:cNvSpPr>
              <p:nvPr>
                <p:ph type="title"/>
              </p:nvPr>
            </p:nvSpPr>
            <p:spPr/>
            <p:txBody>
              <a:bodyPr/>
              <a:lstStyle/>
              <a:p>
                <a:r>
                  <a:rPr lang="en-US" altLang="zh-CN" dirty="0"/>
                  <a:t>5:</a:t>
                </a:r>
                <a:r>
                  <a:rPr lang="zh-CN" altLang="en-US" dirty="0"/>
                  <a:t> </a:t>
                </a:r>
                <a14:m>
                  <m:oMath xmlns:m="http://schemas.openxmlformats.org/officeDocument/2006/math">
                    <m:r>
                      <a:rPr lang="en-US" altLang="zh-CN" i="1" dirty="0">
                        <a:latin typeface="Cambria Math" panose="02040503050406030204" pitchFamily="18" charset="0"/>
                      </a:rPr>
                      <m:t>𝑆𝐺</m:t>
                    </m:r>
                    <m:r>
                      <a:rPr lang="zh-CN" altLang="en-US" i="1" dirty="0">
                        <a:latin typeface="Cambria Math" panose="02040503050406030204" pitchFamily="18" charset="0"/>
                      </a:rPr>
                      <m:t>函数</m:t>
                    </m:r>
                  </m:oMath>
                </a14:m>
                <a:endParaRPr lang="zh-CN" altLang="en-US" dirty="0"/>
              </a:p>
            </p:txBody>
          </p:sp>
        </mc:Choice>
        <mc:Fallback xmlns="">
          <p:sp>
            <p:nvSpPr>
              <p:cNvPr id="2" name="标题 1">
                <a:extLst>
                  <a:ext uri="{FF2B5EF4-FFF2-40B4-BE49-F238E27FC236}">
                    <a16:creationId xmlns:a16="http://schemas.microsoft.com/office/drawing/2014/main" id="{DB81262E-5637-413A-8014-FFC3420EC26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AA0804-8315-4AEC-B3D0-976DFEF2E22B}"/>
                  </a:ext>
                </a:extLst>
              </p:cNvPr>
              <p:cNvSpPr>
                <a:spLocks noGrp="1"/>
              </p:cNvSpPr>
              <p:nvPr>
                <p:ph idx="1"/>
              </p:nvPr>
            </p:nvSpPr>
            <p:spPr/>
            <p:txBody>
              <a:bodyPr/>
              <a:lstStyle/>
              <a:p>
                <a:r>
                  <a:rPr lang="zh-CN" altLang="en-US" dirty="0"/>
                  <a:t>结论</a:t>
                </a:r>
                <a:r>
                  <a:rPr lang="en-US" altLang="zh-CN" dirty="0"/>
                  <a:t>: </a:t>
                </a:r>
                <a:r>
                  <a:rPr lang="zh-CN" altLang="en-US" dirty="0"/>
                  <a:t>先手必败</a:t>
                </a:r>
                <a:r>
                  <a:rPr lang="en-US" altLang="zh-CN" dirty="0"/>
                  <a:t>, </a:t>
                </a:r>
                <a:r>
                  <a:rPr lang="zh-CN" altLang="en-US" dirty="0"/>
                  <a:t>则该局面对应</a:t>
                </a:r>
                <a14:m>
                  <m:oMath xmlns:m="http://schemas.openxmlformats.org/officeDocument/2006/math">
                    <m:r>
                      <a:rPr lang="en-US" altLang="zh-CN" i="1" dirty="0" smtClean="0">
                        <a:latin typeface="Cambria Math" panose="02040503050406030204" pitchFamily="18" charset="0"/>
                      </a:rPr>
                      <m:t>𝑆𝐺</m:t>
                    </m:r>
                    <m:r>
                      <a:rPr lang="zh-CN" altLang="en-US" i="1" dirty="0" smtClean="0">
                        <a:latin typeface="Cambria Math" panose="02040503050406030204" pitchFamily="18" charset="0"/>
                      </a:rPr>
                      <m:t>函数</m:t>
                    </m:r>
                    <m:r>
                      <a:rPr lang="en-US" altLang="zh-CN"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反之必胜。</a:t>
                </a:r>
                <a:endParaRPr lang="en-US" altLang="zh-CN" dirty="0"/>
              </a:p>
              <a:p>
                <a:r>
                  <a:rPr lang="zh-CN" altLang="en-US" dirty="0"/>
                  <a:t>考虑极端情况</a:t>
                </a:r>
                <a:r>
                  <a:rPr lang="en-US" altLang="zh-CN" dirty="0"/>
                  <a:t>: </a:t>
                </a:r>
                <a:r>
                  <a:rPr lang="zh-CN" altLang="en-US" dirty="0"/>
                  <a:t>若某个结点棋子不能移动</a:t>
                </a:r>
                <a:r>
                  <a:rPr lang="en-US" altLang="zh-CN" dirty="0"/>
                  <a:t>, </a:t>
                </a:r>
                <a:r>
                  <a:rPr lang="zh-CN" altLang="en-US" dirty="0"/>
                  <a:t>即当前处于终点无法移动</a:t>
                </a:r>
                <a:r>
                  <a:rPr lang="en-US" altLang="zh-CN" dirty="0"/>
                  <a:t>, </a:t>
                </a:r>
                <a:r>
                  <a:rPr lang="zh-CN" altLang="en-US" dirty="0"/>
                  <a:t>此时</a:t>
                </a:r>
                <a14:m>
                  <m:oMath xmlns:m="http://schemas.openxmlformats.org/officeDocument/2006/math">
                    <m:r>
                      <a:rPr lang="en-US" altLang="zh-CN" i="1" dirty="0" smtClean="0">
                        <a:latin typeface="Cambria Math" panose="02040503050406030204" pitchFamily="18" charset="0"/>
                      </a:rPr>
                      <m:t>𝑆𝐺</m:t>
                    </m:r>
                  </m:oMath>
                </a14:m>
                <a:r>
                  <a:rPr lang="zh-CN" altLang="en-US" dirty="0"/>
                  <a:t>值为</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对应必败状态。</a:t>
                </a:r>
                <a:endParaRPr lang="en-US" altLang="zh-CN" dirty="0"/>
              </a:p>
              <a:p>
                <a:r>
                  <a:rPr lang="zh-CN" altLang="en-US" dirty="0"/>
                  <a:t>若某个结点的后继节点的</a:t>
                </a:r>
                <a14:m>
                  <m:oMath xmlns:m="http://schemas.openxmlformats.org/officeDocument/2006/math">
                    <m:r>
                      <a:rPr lang="en-US" altLang="zh-CN" i="1" dirty="0" smtClean="0">
                        <a:latin typeface="Cambria Math" panose="02040503050406030204" pitchFamily="18" charset="0"/>
                      </a:rPr>
                      <m:t>𝑆𝐺</m:t>
                    </m:r>
                    <m:r>
                      <a:rPr lang="en-US" altLang="zh-CN" i="1" dirty="0" smtClean="0">
                        <a:latin typeface="Cambria Math" panose="02040503050406030204" pitchFamily="18" charset="0"/>
                      </a:rPr>
                      <m:t>=0</m:t>
                    </m:r>
                  </m:oMath>
                </a14:m>
                <a:r>
                  <a:rPr lang="en-US" altLang="zh-CN" dirty="0"/>
                  <a:t>, </a:t>
                </a:r>
                <a:r>
                  <a:rPr lang="zh-CN" altLang="en-US" dirty="0"/>
                  <a:t>则在后继节点</a:t>
                </a:r>
                <a14:m>
                  <m:oMath xmlns:m="http://schemas.openxmlformats.org/officeDocument/2006/math">
                    <m:r>
                      <a:rPr lang="en-US" altLang="zh-CN" i="1" dirty="0" smtClean="0">
                        <a:latin typeface="Cambria Math" panose="02040503050406030204" pitchFamily="18" charset="0"/>
                      </a:rPr>
                      <m:t>𝑚𝑒𝑥</m:t>
                    </m:r>
                  </m:oMath>
                </a14:m>
                <a:r>
                  <a:rPr lang="zh-CN" altLang="en-US" dirty="0"/>
                  <a:t>运算后该节点的值大于</a:t>
                </a:r>
                <a14:m>
                  <m:oMath xmlns:m="http://schemas.openxmlformats.org/officeDocument/2006/math">
                    <m:r>
                      <a:rPr lang="en-US" altLang="zh-CN" i="1" dirty="0" smtClean="0">
                        <a:latin typeface="Cambria Math" panose="02040503050406030204" pitchFamily="18" charset="0"/>
                      </a:rPr>
                      <m:t>0</m:t>
                    </m:r>
                  </m:oMath>
                </a14:m>
                <a:r>
                  <a:rPr lang="en-US" altLang="zh-CN" dirty="0"/>
                  <a:t>,</a:t>
                </a:r>
                <a:r>
                  <a:rPr lang="zh-CN" altLang="en-US" dirty="0"/>
                  <a:t> 这等价于一个局面后面存在必败局面</a:t>
                </a:r>
                <a:r>
                  <a:rPr lang="en-US" altLang="zh-CN" dirty="0"/>
                  <a:t>, </a:t>
                </a:r>
                <a:r>
                  <a:rPr lang="zh-CN" altLang="en-US" dirty="0"/>
                  <a:t>则当前局面为必胜局面。</a:t>
                </a:r>
                <a:endParaRPr lang="en-US" altLang="zh-CN" dirty="0"/>
              </a:p>
              <a:p>
                <a:r>
                  <a:rPr lang="zh-CN" altLang="en-US" dirty="0"/>
                  <a:t>若某个节点所有后继节点的</a:t>
                </a:r>
                <a14:m>
                  <m:oMath xmlns:m="http://schemas.openxmlformats.org/officeDocument/2006/math">
                    <m:r>
                      <a:rPr lang="en-US" altLang="zh-CN" i="1" dirty="0" smtClean="0">
                        <a:latin typeface="Cambria Math" panose="02040503050406030204" pitchFamily="18" charset="0"/>
                      </a:rPr>
                      <m:t>𝑆𝐺</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0</m:t>
                    </m:r>
                  </m:oMath>
                </a14:m>
                <a:r>
                  <a:rPr lang="en-US" altLang="zh-CN" dirty="0"/>
                  <a:t>,</a:t>
                </a:r>
                <a:r>
                  <a:rPr lang="zh-CN" altLang="en-US" dirty="0"/>
                  <a:t> 在</a:t>
                </a:r>
                <a14:m>
                  <m:oMath xmlns:m="http://schemas.openxmlformats.org/officeDocument/2006/math">
                    <m:r>
                      <a:rPr lang="en-US" altLang="zh-CN" i="1" dirty="0" smtClean="0">
                        <a:latin typeface="Cambria Math" panose="02040503050406030204" pitchFamily="18" charset="0"/>
                      </a:rPr>
                      <m:t>𝑚𝑒𝑥</m:t>
                    </m:r>
                  </m:oMath>
                </a14:m>
                <a:r>
                  <a:rPr lang="zh-CN" altLang="en-US" dirty="0"/>
                  <a:t>运算后</a:t>
                </a:r>
                <a:r>
                  <a:rPr lang="en-US" altLang="zh-CN" dirty="0"/>
                  <a:t>, </a:t>
                </a:r>
                <a:r>
                  <a:rPr lang="zh-CN" altLang="en-US" dirty="0"/>
                  <a:t>该节点的</a:t>
                </a:r>
                <a14:m>
                  <m:oMath xmlns:m="http://schemas.openxmlformats.org/officeDocument/2006/math">
                    <m:r>
                      <a:rPr lang="en-US" altLang="zh-CN" i="1" dirty="0" smtClean="0">
                        <a:latin typeface="Cambria Math" panose="02040503050406030204" pitchFamily="18" charset="0"/>
                      </a:rPr>
                      <m:t>𝑆𝐺</m:t>
                    </m:r>
                  </m:oMath>
                </a14:m>
                <a:r>
                  <a:rPr lang="zh-CN" altLang="en-US" dirty="0"/>
                  <a:t>值为</a:t>
                </a:r>
                <a14:m>
                  <m:oMath xmlns:m="http://schemas.openxmlformats.org/officeDocument/2006/math">
                    <m:r>
                      <a:rPr lang="en-US" altLang="zh-CN" i="1" dirty="0" smtClean="0">
                        <a:latin typeface="Cambria Math" panose="02040503050406030204" pitchFamily="18" charset="0"/>
                      </a:rPr>
                      <m:t>0</m:t>
                    </m:r>
                  </m:oMath>
                </a14:m>
                <a:r>
                  <a:rPr lang="en-US" altLang="zh-CN" dirty="0"/>
                  <a:t>,</a:t>
                </a:r>
                <a:r>
                  <a:rPr lang="zh-CN" altLang="en-US" dirty="0"/>
                  <a:t> 即某一个局面后继节点全部为必胜局面</a:t>
                </a:r>
                <a:r>
                  <a:rPr lang="en-US" altLang="zh-CN" dirty="0"/>
                  <a:t>, </a:t>
                </a:r>
                <a:r>
                  <a:rPr lang="zh-CN" altLang="en-US" dirty="0"/>
                  <a:t>则当前局面为必败局面。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2AA0804-8315-4AEC-B3D0-976DFEF2E22B}"/>
                  </a:ext>
                </a:extLst>
              </p:cNvPr>
              <p:cNvSpPr>
                <a:spLocks noGrp="1" noRot="1" noChangeAspect="1" noMove="1" noResize="1" noEditPoints="1" noAdjustHandles="1" noChangeArrowheads="1" noChangeShapeType="1" noTextEdit="1"/>
              </p:cNvSpPr>
              <p:nvPr>
                <p:ph idx="1"/>
              </p:nvPr>
            </p:nvSpPr>
            <p:spPr>
              <a:blipFill>
                <a:blip r:embed="rId3"/>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06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1B29FAF9-9476-40EC-9F72-1EA495C72091}"/>
                  </a:ext>
                </a:extLst>
              </p:cNvPr>
              <p:cNvSpPr>
                <a:spLocks noGrp="1"/>
              </p:cNvSpPr>
              <p:nvPr>
                <p:ph type="title"/>
              </p:nvPr>
            </p:nvSpPr>
            <p:spPr/>
            <p:txBody>
              <a:bodyPr/>
              <a:lstStyle/>
              <a:p>
                <a:r>
                  <a:rPr lang="en-US" altLang="zh-CN" dirty="0"/>
                  <a:t>5:</a:t>
                </a:r>
                <a:r>
                  <a:rPr lang="zh-CN" altLang="en-US" dirty="0"/>
                  <a:t> </a:t>
                </a:r>
                <a14:m>
                  <m:oMath xmlns:m="http://schemas.openxmlformats.org/officeDocument/2006/math">
                    <m:r>
                      <a:rPr lang="en-US" altLang="zh-CN" i="1" dirty="0">
                        <a:latin typeface="Cambria Math" panose="02040503050406030204" pitchFamily="18" charset="0"/>
                      </a:rPr>
                      <m:t>𝑆𝐺</m:t>
                    </m:r>
                    <m:r>
                      <a:rPr lang="zh-CN" altLang="en-US" i="1" dirty="0">
                        <a:latin typeface="Cambria Math" panose="02040503050406030204" pitchFamily="18" charset="0"/>
                      </a:rPr>
                      <m:t>函数</m:t>
                    </m:r>
                  </m:oMath>
                </a14:m>
                <a:endParaRPr lang="zh-CN" altLang="en-US" dirty="0"/>
              </a:p>
            </p:txBody>
          </p:sp>
        </mc:Choice>
        <mc:Fallback xmlns="">
          <p:sp>
            <p:nvSpPr>
              <p:cNvPr id="2" name="标题 1">
                <a:extLst>
                  <a:ext uri="{FF2B5EF4-FFF2-40B4-BE49-F238E27FC236}">
                    <a16:creationId xmlns:a16="http://schemas.microsoft.com/office/drawing/2014/main" id="{1B29FAF9-9476-40EC-9F72-1EA495C7209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75924A-EE52-4D49-9D23-4E04A4373E9E}"/>
                  </a:ext>
                </a:extLst>
              </p:cNvPr>
              <p:cNvSpPr>
                <a:spLocks noGrp="1"/>
              </p:cNvSpPr>
              <p:nvPr>
                <p:ph idx="1"/>
              </p:nvPr>
            </p:nvSpPr>
            <p:spPr/>
            <p:txBody>
              <a:bodyPr/>
              <a:lstStyle/>
              <a:p>
                <a:r>
                  <a:rPr lang="zh-CN" altLang="en-US" dirty="0"/>
                  <a:t>当然我们有时候面对的不止是一个有向图上的博弈</a:t>
                </a:r>
                <a:r>
                  <a:rPr lang="en-US" altLang="zh-CN" dirty="0"/>
                  <a:t>, </a:t>
                </a:r>
                <a:r>
                  <a:rPr lang="zh-CN" altLang="en-US" dirty="0"/>
                  <a:t>可能是多个图上的博弈。</a:t>
                </a:r>
                <a:endParaRPr lang="en-US" altLang="zh-CN" dirty="0"/>
              </a:p>
              <a:p>
                <a:r>
                  <a:rPr lang="zh-CN" altLang="en-US" dirty="0"/>
                  <a:t>对于多个有向图</a:t>
                </a:r>
                <a:r>
                  <a:rPr lang="en-US" altLang="zh-CN" dirty="0"/>
                  <a:t>: </a:t>
                </a:r>
                <a:r>
                  <a:rPr lang="zh-CN" altLang="en-US" dirty="0"/>
                  <a:t>令</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𝑆𝐺</m:t>
                    </m:r>
                    <m:d>
                      <m:dPr>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i="1" smtClean="0">
                                <a:latin typeface="Cambria Math" panose="02040503050406030204" pitchFamily="18" charset="0"/>
                              </a:rPr>
                              <m:t>1</m:t>
                            </m:r>
                          </m:sub>
                        </m:sSub>
                      </m:e>
                    </m:d>
                    <m:r>
                      <a:rPr lang="en-US" altLang="zh-CN" b="0" i="1" dirty="0" smtClean="0">
                        <a:latin typeface="Cambria Math" panose="02040503050406030204" pitchFamily="18" charset="0"/>
                      </a:rPr>
                      <m:t>^</m:t>
                    </m:r>
                    <m:r>
                      <a:rPr lang="en-US" altLang="zh-CN" i="1" dirty="0">
                        <a:latin typeface="Cambria Math" panose="02040503050406030204" pitchFamily="18" charset="0"/>
                      </a:rPr>
                      <m:t>𝑆𝐺</m:t>
                    </m:r>
                    <m:sSup>
                      <m:sSupPr>
                        <m:ctrlPr>
                          <a:rPr lang="en-US" altLang="zh-CN" b="0" i="1" dirty="0" smtClean="0">
                            <a:latin typeface="Cambria Math" panose="02040503050406030204" pitchFamily="18" charset="0"/>
                          </a:rPr>
                        </m:ctrlPr>
                      </m:sSupPr>
                      <m:e>
                        <m:d>
                          <m:dPr>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e>
                        </m:d>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m:t>
                    </m:r>
                    <m:r>
                      <a:rPr lang="en-US" altLang="zh-CN" i="1" dirty="0">
                        <a:latin typeface="Cambria Math" panose="02040503050406030204" pitchFamily="18" charset="0"/>
                      </a:rPr>
                      <m:t>𝑆𝐺</m:t>
                    </m:r>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i="1" dirty="0">
                        <a:latin typeface="Cambria Math" panose="02040503050406030204" pitchFamily="18" charset="0"/>
                      </a:rPr>
                      <m:t>)</m:t>
                    </m:r>
                  </m:oMath>
                </a14:m>
                <a:r>
                  <a:rPr lang="en-US" altLang="zh-CN" dirty="0"/>
                  <a:t>;</a:t>
                </a:r>
              </a:p>
              <a:p>
                <a:r>
                  <a:rPr lang="zh-CN" altLang="en-US" dirty="0"/>
                  <a:t>若</a:t>
                </a:r>
                <a14:m>
                  <m:oMath xmlns:m="http://schemas.openxmlformats.org/officeDocument/2006/math">
                    <m:r>
                      <a:rPr lang="en-US" altLang="zh-CN" i="1" dirty="0" smtClean="0">
                        <a:latin typeface="Cambria Math" panose="02040503050406030204" pitchFamily="18" charset="0"/>
                      </a:rPr>
                      <m:t>𝑟𝑒𝑠</m:t>
                    </m:r>
                    <m:r>
                      <a:rPr lang="en-US" altLang="zh-CN" i="1" dirty="0" smtClean="0">
                        <a:latin typeface="Cambria Math" panose="02040503050406030204" pitchFamily="18" charset="0"/>
                      </a:rPr>
                      <m:t>=0</m:t>
                    </m:r>
                  </m:oMath>
                </a14:m>
                <a:r>
                  <a:rPr lang="en-US" altLang="zh-CN" dirty="0"/>
                  <a:t>,</a:t>
                </a:r>
                <a:r>
                  <a:rPr lang="zh-CN" altLang="en-US" dirty="0"/>
                  <a:t> 则总局面必败。</a:t>
                </a:r>
                <a:endParaRPr lang="en-US" altLang="zh-CN" dirty="0"/>
              </a:p>
              <a:p>
                <a:r>
                  <a:rPr lang="zh-CN" altLang="en-US" dirty="0"/>
                  <a:t>若</a:t>
                </a:r>
                <a14:m>
                  <m:oMath xmlns:m="http://schemas.openxmlformats.org/officeDocument/2006/math">
                    <m:r>
                      <a:rPr lang="en-US" altLang="zh-CN" i="1" dirty="0" smtClean="0">
                        <a:latin typeface="Cambria Math" panose="02040503050406030204" pitchFamily="18" charset="0"/>
                      </a:rPr>
                      <m:t>𝑟𝑒𝑠</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0</m:t>
                    </m:r>
                  </m:oMath>
                </a14:m>
                <a:r>
                  <a:rPr lang="en-US" altLang="zh-CN" dirty="0"/>
                  <a:t>,</a:t>
                </a:r>
                <a:r>
                  <a:rPr lang="zh-CN" altLang="en-US" dirty="0"/>
                  <a:t> 则总局面必胜。</a:t>
                </a:r>
                <a:endParaRPr lang="en-US" altLang="zh-CN" dirty="0"/>
              </a:p>
              <a:p>
                <a:r>
                  <a:rPr lang="zh-CN" altLang="en-US" dirty="0"/>
                  <a:t>证明与经典</a:t>
                </a:r>
                <a14:m>
                  <m:oMath xmlns:m="http://schemas.openxmlformats.org/officeDocument/2006/math">
                    <m:r>
                      <a:rPr lang="en-US" altLang="zh-CN" i="1" dirty="0" smtClean="0">
                        <a:latin typeface="Cambria Math" panose="02040503050406030204" pitchFamily="18" charset="0"/>
                      </a:rPr>
                      <m:t>𝑁𝑖𝑚</m:t>
                    </m:r>
                  </m:oMath>
                </a14:m>
                <a:r>
                  <a:rPr lang="zh-CN" altLang="en-US" dirty="0"/>
                  <a:t>游戏类似</a:t>
                </a:r>
                <a:r>
                  <a:rPr lang="en-US" altLang="zh-CN" dirty="0"/>
                  <a:t>, </a:t>
                </a:r>
                <a:r>
                  <a:rPr lang="zh-CN" altLang="en-US" dirty="0"/>
                  <a:t>不在赘述。</a:t>
                </a:r>
              </a:p>
            </p:txBody>
          </p:sp>
        </mc:Choice>
        <mc:Fallback>
          <p:sp>
            <p:nvSpPr>
              <p:cNvPr id="3" name="内容占位符 2">
                <a:extLst>
                  <a:ext uri="{FF2B5EF4-FFF2-40B4-BE49-F238E27FC236}">
                    <a16:creationId xmlns:a16="http://schemas.microsoft.com/office/drawing/2014/main" id="{9275924A-EE52-4D49-9D23-4E04A4373E9E}"/>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41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EA0CBBF-1123-4E8B-9929-F9399F3BE3D1}"/>
                  </a:ext>
                </a:extLst>
              </p:cNvPr>
              <p:cNvSpPr>
                <a:spLocks noGrp="1"/>
              </p:cNvSpPr>
              <p:nvPr>
                <p:ph type="title"/>
              </p:nvPr>
            </p:nvSpPr>
            <p:spPr/>
            <p:txBody>
              <a:bodyPr/>
              <a:lstStyle/>
              <a:p>
                <a:r>
                  <a:rPr lang="en-US" altLang="zh-CN" dirty="0"/>
                  <a:t>5.1: </a:t>
                </a:r>
                <a:r>
                  <a:rPr lang="zh-CN" altLang="en-US" dirty="0"/>
                  <a:t>例题</a:t>
                </a:r>
                <a:r>
                  <a:rPr lang="en-US" altLang="zh-CN" dirty="0"/>
                  <a:t>1</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_1524</m:t>
                    </m:r>
                  </m:oMath>
                </a14:m>
                <a:endParaRPr lang="zh-CN" altLang="en-US" dirty="0"/>
              </a:p>
            </p:txBody>
          </p:sp>
        </mc:Choice>
        <mc:Fallback xmlns="">
          <p:sp>
            <p:nvSpPr>
              <p:cNvPr id="2" name="标题 1">
                <a:extLst>
                  <a:ext uri="{FF2B5EF4-FFF2-40B4-BE49-F238E27FC236}">
                    <a16:creationId xmlns:a16="http://schemas.microsoft.com/office/drawing/2014/main" id="{3EA0CBBF-1123-4E8B-9929-F9399F3BE3D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D1EEB6-6301-4EAC-A9EC-70AB15E05F31}"/>
                  </a:ext>
                </a:extLst>
              </p:cNvPr>
              <p:cNvSpPr>
                <a:spLocks noGrp="1"/>
              </p:cNvSpPr>
              <p:nvPr>
                <p:ph idx="1"/>
              </p:nvPr>
            </p:nvSpPr>
            <p:spPr/>
            <p:txBody>
              <a:bodyPr/>
              <a:lstStyle/>
              <a:p>
                <a:r>
                  <a:rPr lang="zh-CN" altLang="en-US" dirty="0"/>
                  <a:t>考虑每个结点的</a:t>
                </a:r>
                <a14:m>
                  <m:oMath xmlns:m="http://schemas.openxmlformats.org/officeDocument/2006/math">
                    <m:r>
                      <a:rPr lang="en-US" altLang="zh-CN" i="1" dirty="0">
                        <a:latin typeface="Cambria Math" panose="02040503050406030204" pitchFamily="18" charset="0"/>
                      </a:rPr>
                      <m:t>𝑆𝐺</m:t>
                    </m:r>
                    <m:r>
                      <a:rPr lang="zh-CN" altLang="en-US" i="1" dirty="0">
                        <a:latin typeface="Cambria Math" panose="02040503050406030204" pitchFamily="18" charset="0"/>
                      </a:rPr>
                      <m:t>函数</m:t>
                    </m:r>
                  </m:oMath>
                </a14:m>
                <a:r>
                  <a:rPr lang="zh-CN" altLang="en-US" dirty="0"/>
                  <a:t>。之后异或起来就好了</a:t>
                </a:r>
              </a:p>
              <a:p>
                <a:endParaRPr lang="zh-CN" altLang="en-US" dirty="0"/>
              </a:p>
            </p:txBody>
          </p:sp>
        </mc:Choice>
        <mc:Fallback xmlns="">
          <p:sp>
            <p:nvSpPr>
              <p:cNvPr id="3" name="内容占位符 2">
                <a:extLst>
                  <a:ext uri="{FF2B5EF4-FFF2-40B4-BE49-F238E27FC236}">
                    <a16:creationId xmlns:a16="http://schemas.microsoft.com/office/drawing/2014/main" id="{4DD1EEB6-6301-4EAC-A9EC-70AB15E05F31}"/>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115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A8436727-EFDF-4F06-8B1B-8E9502C767A7}"/>
                  </a:ext>
                </a:extLst>
              </p:cNvPr>
              <p:cNvSpPr>
                <a:spLocks noGrp="1"/>
              </p:cNvSpPr>
              <p:nvPr>
                <p:ph type="title"/>
              </p:nvPr>
            </p:nvSpPr>
            <p:spPr/>
            <p:txBody>
              <a:bodyPr/>
              <a:lstStyle/>
              <a:p>
                <a:r>
                  <a:rPr lang="en-US" altLang="zh-CN" dirty="0"/>
                  <a:t>5.1: </a:t>
                </a:r>
                <a:r>
                  <a:rPr lang="zh-CN" altLang="en-US" dirty="0"/>
                  <a:t>例题</a:t>
                </a:r>
                <a:r>
                  <a:rPr lang="en-US" altLang="zh-CN" dirty="0"/>
                  <a:t>2</a:t>
                </a:r>
                <a14:m>
                  <m:oMath xmlns:m="http://schemas.openxmlformats.org/officeDocument/2006/math">
                    <m:r>
                      <a:rPr lang="en-US" altLang="zh-CN" i="1" dirty="0" smtClean="0">
                        <a:latin typeface="Cambria Math" panose="02040503050406030204" pitchFamily="18" charset="0"/>
                      </a:rPr>
                      <m:t>h𝑑𝑢</m:t>
                    </m:r>
                    <m:r>
                      <a:rPr lang="en-US" altLang="zh-CN" i="1" dirty="0">
                        <a:latin typeface="Cambria Math" panose="02040503050406030204" pitchFamily="18" charset="0"/>
                      </a:rPr>
                      <m:t>_</m:t>
                    </m:r>
                    <m:r>
                      <a:rPr lang="en-US" altLang="zh-CN" i="1" dirty="0" smtClean="0">
                        <a:latin typeface="Cambria Math" panose="02040503050406030204" pitchFamily="18" charset="0"/>
                      </a:rPr>
                      <m:t>1536</m:t>
                    </m:r>
                  </m:oMath>
                </a14:m>
                <a:endParaRPr lang="zh-CN" altLang="en-US" dirty="0"/>
              </a:p>
            </p:txBody>
          </p:sp>
        </mc:Choice>
        <mc:Fallback xmlns="">
          <p:sp>
            <p:nvSpPr>
              <p:cNvPr id="2" name="标题 1">
                <a:extLst>
                  <a:ext uri="{FF2B5EF4-FFF2-40B4-BE49-F238E27FC236}">
                    <a16:creationId xmlns:a16="http://schemas.microsoft.com/office/drawing/2014/main" id="{A8436727-EFDF-4F06-8B1B-8E9502C767A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098C146-74BF-4C04-9F27-934BBCBF8648}"/>
              </a:ext>
            </a:extLst>
          </p:cNvPr>
          <p:cNvSpPr>
            <a:spLocks noGrp="1"/>
          </p:cNvSpPr>
          <p:nvPr>
            <p:ph idx="1"/>
          </p:nvPr>
        </p:nvSpPr>
        <p:spPr/>
        <p:txBody>
          <a:bodyPr/>
          <a:lstStyle/>
          <a:p>
            <a:r>
              <a:rPr lang="zh-CN" altLang="en-US" dirty="0"/>
              <a:t>和上一题一样的。</a:t>
            </a:r>
          </a:p>
        </p:txBody>
      </p:sp>
    </p:spTree>
    <p:extLst>
      <p:ext uri="{BB962C8B-B14F-4D97-AF65-F5344CB8AC3E}">
        <p14:creationId xmlns:p14="http://schemas.microsoft.com/office/powerpoint/2010/main" val="1729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6DFD7-5394-409B-8310-9A346F223445}"/>
              </a:ext>
            </a:extLst>
          </p:cNvPr>
          <p:cNvSpPr>
            <a:spLocks noGrp="1"/>
          </p:cNvSpPr>
          <p:nvPr>
            <p:ph type="title"/>
          </p:nvPr>
        </p:nvSpPr>
        <p:spPr/>
        <p:txBody>
          <a:bodyPr/>
          <a:lstStyle/>
          <a:p>
            <a:r>
              <a:rPr lang="zh-CN" altLang="en-US" dirty="0"/>
              <a:t>相关概念</a:t>
            </a:r>
          </a:p>
        </p:txBody>
      </p:sp>
      <p:sp>
        <p:nvSpPr>
          <p:cNvPr id="3" name="内容占位符 2">
            <a:extLst>
              <a:ext uri="{FF2B5EF4-FFF2-40B4-BE49-F238E27FC236}">
                <a16:creationId xmlns:a16="http://schemas.microsoft.com/office/drawing/2014/main" id="{FDC55A44-842B-4BDF-A59F-6A9F1E3EF221}"/>
              </a:ext>
            </a:extLst>
          </p:cNvPr>
          <p:cNvSpPr>
            <a:spLocks noGrp="1"/>
          </p:cNvSpPr>
          <p:nvPr>
            <p:ph idx="1"/>
          </p:nvPr>
        </p:nvSpPr>
        <p:spPr/>
        <p:txBody>
          <a:bodyPr/>
          <a:lstStyle/>
          <a:p>
            <a:r>
              <a:rPr lang="zh-CN" altLang="en-US" dirty="0"/>
              <a:t>我们可以每次都从最简单的必败或者必胜局面考虑，推出后续更为复杂的局面。</a:t>
            </a:r>
            <a:endParaRPr lang="en-US" altLang="zh-CN" dirty="0"/>
          </a:p>
          <a:p>
            <a:r>
              <a:rPr lang="zh-CN" altLang="en-US" dirty="0"/>
              <a:t>本次授课后面的博弈大多数都从这个角度出发。</a:t>
            </a:r>
            <a:endParaRPr lang="en-US" altLang="zh-CN" dirty="0"/>
          </a:p>
          <a:p>
            <a:r>
              <a:rPr lang="zh-CN" altLang="en-US" dirty="0"/>
              <a:t>由于代码较水</a:t>
            </a:r>
            <a:r>
              <a:rPr lang="en-US" altLang="zh-CN" dirty="0"/>
              <a:t>, </a:t>
            </a:r>
            <a:r>
              <a:rPr lang="zh-CN" altLang="en-US" dirty="0"/>
              <a:t>我就不贴了。</a:t>
            </a:r>
            <a:endParaRPr lang="en-US" altLang="zh-CN" dirty="0"/>
          </a:p>
        </p:txBody>
      </p:sp>
    </p:spTree>
    <p:extLst>
      <p:ext uri="{BB962C8B-B14F-4D97-AF65-F5344CB8AC3E}">
        <p14:creationId xmlns:p14="http://schemas.microsoft.com/office/powerpoint/2010/main" val="11634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F5BFE00-75C7-448C-9AE3-81CD9557062E}"/>
                  </a:ext>
                </a:extLst>
              </p:cNvPr>
              <p:cNvSpPr>
                <a:spLocks noGrp="1"/>
              </p:cNvSpPr>
              <p:nvPr>
                <p:ph type="title"/>
              </p:nvPr>
            </p:nvSpPr>
            <p:spPr/>
            <p:txBody>
              <a:bodyPr/>
              <a:lstStyle/>
              <a:p>
                <a:r>
                  <a:rPr lang="en-US" altLang="zh-CN" dirty="0"/>
                  <a:t>1.0: </a:t>
                </a:r>
                <a14:m>
                  <m:oMath xmlns:m="http://schemas.openxmlformats.org/officeDocument/2006/math">
                    <m:r>
                      <a:rPr lang="en-US" altLang="zh-CN" i="1" dirty="0" smtClean="0">
                        <a:latin typeface="Cambria Math" panose="02040503050406030204" pitchFamily="18" charset="0"/>
                      </a:rPr>
                      <m:t>𝑏𝑎𝑠h</m:t>
                    </m:r>
                  </m:oMath>
                </a14:m>
                <a:r>
                  <a:rPr lang="zh-CN" altLang="en-US" dirty="0"/>
                  <a:t>博弈</a:t>
                </a:r>
              </a:p>
            </p:txBody>
          </p:sp>
        </mc:Choice>
        <mc:Fallback xmlns="">
          <p:sp>
            <p:nvSpPr>
              <p:cNvPr id="2" name="标题 1">
                <a:extLst>
                  <a:ext uri="{FF2B5EF4-FFF2-40B4-BE49-F238E27FC236}">
                    <a16:creationId xmlns:a16="http://schemas.microsoft.com/office/drawing/2014/main" id="{0F5BFE00-75C7-448C-9AE3-81CD9557062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367D67-23C0-422F-99A3-82A4D3BA3EC5}"/>
                  </a:ext>
                </a:extLst>
              </p:cNvPr>
              <p:cNvSpPr>
                <a:spLocks noGrp="1"/>
              </p:cNvSpPr>
              <p:nvPr>
                <p:ph idx="1"/>
              </p:nvPr>
            </p:nvSpPr>
            <p:spPr/>
            <p:txBody>
              <a:bodyPr/>
              <a:lstStyle/>
              <a:p>
                <a:r>
                  <a:rPr lang="zh-CN" altLang="en-US" dirty="0"/>
                  <a:t>假设一堆石子有</a:t>
                </a:r>
                <a14:m>
                  <m:oMath xmlns:m="http://schemas.openxmlformats.org/officeDocument/2006/math">
                    <m:r>
                      <a:rPr lang="en-US" altLang="zh-CN" i="1" dirty="0" smtClean="0">
                        <a:latin typeface="Cambria Math" panose="02040503050406030204" pitchFamily="18" charset="0"/>
                      </a:rPr>
                      <m:t>𝑛</m:t>
                    </m:r>
                  </m:oMath>
                </a14:m>
                <a:r>
                  <a:rPr lang="zh-CN" altLang="en-US" dirty="0"/>
                  <a:t>个，每次最多取</a:t>
                </a:r>
                <a14:m>
                  <m:oMath xmlns:m="http://schemas.openxmlformats.org/officeDocument/2006/math">
                    <m:r>
                      <a:rPr lang="en-US" altLang="zh-CN" i="1" dirty="0" smtClean="0">
                        <a:latin typeface="Cambria Math" panose="02040503050406030204" pitchFamily="18" charset="0"/>
                      </a:rPr>
                      <m:t>𝑚</m:t>
                    </m:r>
                  </m:oMath>
                </a14:m>
                <a:r>
                  <a:rPr lang="zh-CN" altLang="en-US" dirty="0"/>
                  <a:t>个，甲乙两个玩家轮流取石子，最后把石子取完的人获胜，保证甲乙每一步的决策都是最优的，请问给定</a:t>
                </a:r>
                <a14:m>
                  <m:oMath xmlns:m="http://schemas.openxmlformats.org/officeDocument/2006/math">
                    <m:r>
                      <a:rPr lang="en-US" altLang="zh-CN" i="1" dirty="0" smtClean="0">
                        <a:latin typeface="Cambria Math" panose="02040503050406030204" pitchFamily="18" charset="0"/>
                      </a:rPr>
                      <m:t>𝑛</m:t>
                    </m:r>
                  </m:oMath>
                </a14:m>
                <a:r>
                  <a:rPr lang="zh-CN" altLang="en-US" dirty="0"/>
                  <a:t>和</a:t>
                </a:r>
                <a14:m>
                  <m:oMath xmlns:m="http://schemas.openxmlformats.org/officeDocument/2006/math">
                    <m:r>
                      <a:rPr lang="en-US" altLang="zh-CN" i="1" dirty="0" smtClean="0">
                        <a:latin typeface="Cambria Math" panose="02040503050406030204" pitchFamily="18" charset="0"/>
                      </a:rPr>
                      <m:t>𝑚</m:t>
                    </m:r>
                  </m:oMath>
                </a14:m>
                <a:r>
                  <a:rPr lang="zh-CN" altLang="en-US" dirty="0"/>
                  <a:t>，问甲胜还是乙胜。</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5367D67-23C0-422F-99A3-82A4D3BA3EC5}"/>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40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FCB9-CE14-483E-998F-0AC3575DCB94}"/>
              </a:ext>
            </a:extLst>
          </p:cNvPr>
          <p:cNvSpPr>
            <a:spLocks noGrp="1"/>
          </p:cNvSpPr>
          <p:nvPr>
            <p:ph type="title"/>
          </p:nvPr>
        </p:nvSpPr>
        <p:spPr/>
        <p:txBody>
          <a:bodyPr/>
          <a:lstStyle/>
          <a:p>
            <a:r>
              <a:rPr lang="en-US" altLang="zh-CN" dirty="0"/>
              <a:t>1.1: </a:t>
            </a:r>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07D191-80FD-4E12-AD10-48F2A39DCDC2}"/>
                  </a:ext>
                </a:extLst>
              </p:cNvPr>
              <p:cNvSpPr>
                <a:spLocks noGrp="1"/>
              </p:cNvSpPr>
              <p:nvPr>
                <p:ph idx="1"/>
              </p:nvPr>
            </p:nvSpPr>
            <p:spPr/>
            <p:txBody>
              <a:bodyPr/>
              <a:lstStyle/>
              <a:p>
                <a:r>
                  <a:rPr lang="zh-CN" altLang="en-US" dirty="0"/>
                  <a:t>如果</a:t>
                </a:r>
                <a14:m>
                  <m:oMath xmlns:m="http://schemas.openxmlformats.org/officeDocument/2006/math">
                    <m:r>
                      <a:rPr lang="en-US" altLang="zh-CN" i="1" dirty="0" smtClean="0">
                        <a:solidFill>
                          <a:srgbClr val="FF0000"/>
                        </a:solidFill>
                        <a:latin typeface="Cambria Math" panose="02040503050406030204" pitchFamily="18" charset="0"/>
                      </a:rPr>
                      <m:t>𝑛</m:t>
                    </m:r>
                    <m:r>
                      <a:rPr lang="en-US" altLang="zh-CN" i="1" dirty="0" smtClean="0">
                        <a:solidFill>
                          <a:srgbClr val="FF0000"/>
                        </a:solidFill>
                        <a:latin typeface="Cambria Math" panose="02040503050406030204" pitchFamily="18" charset="0"/>
                      </a:rPr>
                      <m:t> = 0</m:t>
                    </m:r>
                  </m:oMath>
                </a14:m>
                <a:r>
                  <a:rPr lang="zh-CN" altLang="en-US" dirty="0"/>
                  <a:t>，则先手面对必败局面。</a:t>
                </a:r>
                <a:endParaRPr lang="en-US" altLang="zh-CN" dirty="0"/>
              </a:p>
              <a:p>
                <a:r>
                  <a:rPr lang="zh-CN" altLang="en-US" dirty="0"/>
                  <a:t>不妨设刚刚开始</a:t>
                </a:r>
                <a14:m>
                  <m:oMath xmlns:m="http://schemas.openxmlformats.org/officeDocument/2006/math">
                    <m:r>
                      <a:rPr lang="en-US" altLang="zh-CN" i="1" dirty="0" smtClean="0">
                        <a:solidFill>
                          <a:srgbClr val="FF0000"/>
                        </a:solidFill>
                        <a:latin typeface="Cambria Math" panose="02040503050406030204" pitchFamily="18" charset="0"/>
                      </a:rPr>
                      <m:t>𝑛</m:t>
                    </m:r>
                    <m:r>
                      <a:rPr lang="en-US" altLang="zh-CN" i="1" dirty="0" smtClean="0">
                        <a:solidFill>
                          <a:srgbClr val="FF0000"/>
                        </a:solidFill>
                        <a:latin typeface="Cambria Math" panose="02040503050406030204" pitchFamily="18" charset="0"/>
                      </a:rPr>
                      <m:t> =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+ 1</m:t>
                    </m:r>
                  </m:oMath>
                </a14:m>
                <a:r>
                  <a:rPr lang="zh-CN" altLang="en-US" dirty="0"/>
                  <a:t>，那么后手必胜。因为不管先手取多少张牌，后手都可以取完所有牌将必败局面推给先手。</a:t>
                </a:r>
                <a:endParaRPr lang="en-US" altLang="zh-CN" dirty="0"/>
              </a:p>
              <a:p>
                <a:r>
                  <a:rPr lang="zh-CN" altLang="en-US" dirty="0"/>
                  <a:t>我们可以推广一下，令</a:t>
                </a:r>
                <a14:m>
                  <m:oMath xmlns:m="http://schemas.openxmlformats.org/officeDocument/2006/math">
                    <m:r>
                      <a:rPr lang="en-US" altLang="zh-CN" i="1" dirty="0" smtClean="0">
                        <a:solidFill>
                          <a:srgbClr val="FF0000"/>
                        </a:solidFill>
                        <a:latin typeface="Cambria Math" panose="02040503050406030204" pitchFamily="18" charset="0"/>
                      </a:rPr>
                      <m:t>𝑛</m:t>
                    </m:r>
                    <m:r>
                      <a:rPr lang="en-US" altLang="zh-CN" i="1" dirty="0" smtClean="0">
                        <a:solidFill>
                          <a:srgbClr val="FF0000"/>
                        </a:solidFill>
                        <a:latin typeface="Cambria Math" panose="02040503050406030204" pitchFamily="18" charset="0"/>
                      </a:rPr>
                      <m:t> =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+ 1) ∗ </m:t>
                    </m:r>
                    <m:r>
                      <a:rPr lang="en-US" altLang="zh-CN" i="1" dirty="0" smtClean="0">
                        <a:solidFill>
                          <a:srgbClr val="FF0000"/>
                        </a:solidFill>
                        <a:latin typeface="Cambria Math" panose="02040503050406030204" pitchFamily="18" charset="0"/>
                      </a:rPr>
                      <m:t>𝑟</m:t>
                    </m:r>
                    <m:r>
                      <a:rPr lang="en-US" altLang="zh-CN" i="1" dirty="0" smtClean="0">
                        <a:solidFill>
                          <a:srgbClr val="FF0000"/>
                        </a:solidFill>
                        <a:latin typeface="Cambria Math" panose="02040503050406030204" pitchFamily="18" charset="0"/>
                      </a:rPr>
                      <m:t> + </m:t>
                    </m:r>
                    <m:r>
                      <a:rPr lang="en-US" altLang="zh-CN" i="1" dirty="0" smtClean="0">
                        <a:solidFill>
                          <a:srgbClr val="FF0000"/>
                        </a:solidFill>
                        <a:latin typeface="Cambria Math" panose="02040503050406030204" pitchFamily="18" charset="0"/>
                      </a:rPr>
                      <m:t>𝑠</m:t>
                    </m:r>
                  </m:oMath>
                </a14:m>
                <a:r>
                  <a:rPr lang="zh-CN" altLang="en-US" dirty="0"/>
                  <a:t>其中</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𝑟</m:t>
                    </m:r>
                    <m:r>
                      <a:rPr lang="zh-CN" altLang="en-US" i="1" dirty="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&gt;=</m:t>
                    </m:r>
                    <m:r>
                      <a:rPr lang="zh-CN" altLang="en-US" i="1" dirty="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1, 0 &lt;= </m:t>
                    </m:r>
                    <m:r>
                      <a:rPr lang="en-US" altLang="zh-CN" i="1" dirty="0">
                        <a:solidFill>
                          <a:srgbClr val="FF0000"/>
                        </a:solidFill>
                        <a:latin typeface="Cambria Math" panose="02040503050406030204" pitchFamily="18" charset="0"/>
                      </a:rPr>
                      <m:t>𝑠</m:t>
                    </m:r>
                    <m:r>
                      <a:rPr lang="en-US" altLang="zh-CN" i="1" dirty="0">
                        <a:solidFill>
                          <a:srgbClr val="FF0000"/>
                        </a:solidFill>
                        <a:latin typeface="Cambria Math" panose="02040503050406030204" pitchFamily="18" charset="0"/>
                      </a:rPr>
                      <m:t> &lt; </m:t>
                    </m:r>
                    <m:r>
                      <a:rPr lang="en-US" altLang="zh-CN" i="1" dirty="0">
                        <a:solidFill>
                          <a:srgbClr val="FF0000"/>
                        </a:solidFill>
                        <a:latin typeface="Cambria Math" panose="02040503050406030204" pitchFamily="18" charset="0"/>
                      </a:rPr>
                      <m:t>𝑚</m:t>
                    </m:r>
                    <m:r>
                      <a:rPr lang="en-US" altLang="zh-CN" i="1" dirty="0">
                        <a:solidFill>
                          <a:srgbClr val="FF0000"/>
                        </a:solidFill>
                        <a:latin typeface="Cambria Math" panose="02040503050406030204" pitchFamily="18" charset="0"/>
                      </a:rPr>
                      <m:t> + 1)</m:t>
                    </m:r>
                  </m:oMath>
                </a14:m>
                <a:r>
                  <a:rPr lang="zh-CN" altLang="en-US" dirty="0"/>
                  <a:t>。如果</a:t>
                </a:r>
                <a14:m>
                  <m:oMath xmlns:m="http://schemas.openxmlformats.org/officeDocument/2006/math">
                    <m:r>
                      <a:rPr lang="en-US" altLang="zh-CN" i="1" dirty="0" smtClean="0">
                        <a:solidFill>
                          <a:srgbClr val="FF0000"/>
                        </a:solidFill>
                        <a:latin typeface="Cambria Math" panose="02040503050406030204" pitchFamily="18" charset="0"/>
                      </a:rPr>
                      <m:t>𝑠</m:t>
                    </m:r>
                    <m:r>
                      <a:rPr lang="en-US" altLang="zh-CN" i="1" dirty="0" smtClean="0">
                        <a:solidFill>
                          <a:srgbClr val="FF0000"/>
                        </a:solidFill>
                        <a:latin typeface="Cambria Math" panose="02040503050406030204" pitchFamily="18" charset="0"/>
                      </a:rPr>
                      <m:t> = 0</m:t>
                    </m:r>
                  </m:oMath>
                </a14:m>
                <a:r>
                  <a:rPr lang="zh-CN" altLang="en-US" dirty="0">
                    <a:solidFill>
                      <a:srgbClr val="FF0000"/>
                    </a:solidFill>
                  </a:rPr>
                  <a:t>，</a:t>
                </a:r>
                <a:r>
                  <a:rPr lang="zh-CN" altLang="en-US" dirty="0"/>
                  <a:t>那么先手每次取</a:t>
                </a:r>
                <a:r>
                  <a:rPr lang="en-US" altLang="zh-CN" dirty="0"/>
                  <a:t>k</a:t>
                </a:r>
                <a:r>
                  <a:rPr lang="zh-CN" altLang="en-US" dirty="0"/>
                  <a:t>个，后手只需要取</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+ 1 − </m:t>
                    </m:r>
                    <m:r>
                      <a:rPr lang="en-US" altLang="zh-CN" i="1" dirty="0" smtClean="0">
                        <a:solidFill>
                          <a:srgbClr val="FF0000"/>
                        </a:solidFill>
                        <a:latin typeface="Cambria Math" panose="02040503050406030204" pitchFamily="18" charset="0"/>
                      </a:rPr>
                      <m:t>𝑘</m:t>
                    </m:r>
                    <m:r>
                      <a:rPr lang="en-US" altLang="zh-CN" i="1" dirty="0" smtClean="0">
                        <a:solidFill>
                          <a:srgbClr val="FF0000"/>
                        </a:solidFill>
                        <a:latin typeface="Cambria Math" panose="02040503050406030204" pitchFamily="18" charset="0"/>
                      </a:rPr>
                      <m:t>)</m:t>
                    </m:r>
                  </m:oMath>
                </a14:m>
                <a:r>
                  <a:rPr lang="zh-CN" altLang="en-US" dirty="0"/>
                  <a:t>即可，后手必赢。如果 </a:t>
                </a:r>
                <a14:m>
                  <m:oMath xmlns:m="http://schemas.openxmlformats.org/officeDocument/2006/math">
                    <m:r>
                      <a:rPr lang="en-US" altLang="zh-CN" i="1" dirty="0" smtClean="0">
                        <a:solidFill>
                          <a:srgbClr val="FF0000"/>
                        </a:solidFill>
                        <a:latin typeface="Cambria Math" panose="02040503050406030204" pitchFamily="18" charset="0"/>
                      </a:rPr>
                      <m:t>𝑠</m:t>
                    </m:r>
                    <m:r>
                      <a:rPr lang="en-US" altLang="zh-CN" i="1" dirty="0" smtClean="0">
                        <a:solidFill>
                          <a:srgbClr val="FF0000"/>
                        </a:solidFill>
                        <a:latin typeface="Cambria Math" panose="02040503050406030204" pitchFamily="18" charset="0"/>
                      </a:rPr>
                      <m:t> ≠ 0</m:t>
                    </m:r>
                  </m:oMath>
                </a14:m>
                <a:r>
                  <a:rPr lang="zh-CN" altLang="en-US" dirty="0"/>
                  <a:t>时，先手取</a:t>
                </a:r>
                <a:r>
                  <a:rPr lang="en-US" altLang="zh-CN" dirty="0">
                    <a:solidFill>
                      <a:srgbClr val="FF0000"/>
                    </a:solidFill>
                  </a:rPr>
                  <a:t>s</a:t>
                </a:r>
                <a:r>
                  <a:rPr lang="zh-CN" altLang="en-US" dirty="0"/>
                  <a:t>个，后手第一次取</a:t>
                </a:r>
                <a14:m>
                  <m:oMath xmlns:m="http://schemas.openxmlformats.org/officeDocument/2006/math">
                    <m:r>
                      <a:rPr lang="en-US" altLang="zh-CN" i="1" dirty="0" smtClean="0">
                        <a:solidFill>
                          <a:srgbClr val="FF0000"/>
                        </a:solidFill>
                        <a:latin typeface="Cambria Math" panose="02040503050406030204" pitchFamily="18" charset="0"/>
                      </a:rPr>
                      <m:t>𝑘</m:t>
                    </m:r>
                  </m:oMath>
                </a14:m>
                <a:r>
                  <a:rPr lang="zh-CN" altLang="en-US" dirty="0"/>
                  <a:t>个，接下来先手只需要取</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+ 1 − </m:t>
                    </m:r>
                    <m:r>
                      <a:rPr lang="en-US" altLang="zh-CN" i="1" dirty="0" smtClean="0">
                        <a:solidFill>
                          <a:srgbClr val="FF0000"/>
                        </a:solidFill>
                        <a:latin typeface="Cambria Math" panose="02040503050406030204" pitchFamily="18" charset="0"/>
                      </a:rPr>
                      <m:t>𝑘</m:t>
                    </m:r>
                    <m:r>
                      <a:rPr lang="en-US" altLang="zh-CN" i="1" dirty="0" smtClean="0">
                        <a:solidFill>
                          <a:srgbClr val="FF0000"/>
                        </a:solidFill>
                        <a:latin typeface="Cambria Math" panose="02040503050406030204" pitchFamily="18" charset="0"/>
                      </a:rPr>
                      <m:t>)</m:t>
                    </m:r>
                  </m:oMath>
                </a14:m>
                <a:r>
                  <a:rPr lang="zh-CN" altLang="en-US" dirty="0"/>
                  <a:t>个即可，先手必赢。</a:t>
                </a:r>
                <a:endParaRPr lang="en-US" altLang="zh-CN" dirty="0"/>
              </a:p>
              <a:p>
                <a:r>
                  <a:rPr lang="zh-CN" altLang="en-US" dirty="0"/>
                  <a:t>接下来我们看两道例题。</a:t>
                </a:r>
              </a:p>
            </p:txBody>
          </p:sp>
        </mc:Choice>
        <mc:Fallback xmlns="">
          <p:sp>
            <p:nvSpPr>
              <p:cNvPr id="3" name="内容占位符 2">
                <a:extLst>
                  <a:ext uri="{FF2B5EF4-FFF2-40B4-BE49-F238E27FC236}">
                    <a16:creationId xmlns:a16="http://schemas.microsoft.com/office/drawing/2014/main" id="{6807D191-80FD-4E12-AD10-48F2A39DCDC2}"/>
                  </a:ext>
                </a:extLst>
              </p:cNvPr>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16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83C2C2FA-BE88-47BF-94FE-58DAAA53AE0D}"/>
                  </a:ext>
                </a:extLst>
              </p:cNvPr>
              <p:cNvSpPr>
                <a:spLocks noGrp="1"/>
              </p:cNvSpPr>
              <p:nvPr>
                <p:ph type="title"/>
              </p:nvPr>
            </p:nvSpPr>
            <p:spPr/>
            <p:txBody>
              <a:bodyPr/>
              <a:lstStyle/>
              <a:p>
                <a:r>
                  <a:rPr lang="en-US" altLang="zh-CN" dirty="0"/>
                  <a:t>1.21</a:t>
                </a:r>
                <a:r>
                  <a:rPr lang="zh-CN" altLang="en-US" dirty="0"/>
                  <a:t>例题</a:t>
                </a:r>
                <a:r>
                  <a:rPr lang="en-US" altLang="zh-CN" dirty="0"/>
                  <a:t>1: </a:t>
                </a:r>
                <a14:m>
                  <m:oMath xmlns:m="http://schemas.openxmlformats.org/officeDocument/2006/math">
                    <m:r>
                      <a:rPr lang="en-US" altLang="zh-CN" i="1" dirty="0" smtClean="0">
                        <a:latin typeface="Cambria Math" panose="02040503050406030204" pitchFamily="18" charset="0"/>
                      </a:rPr>
                      <m:t>h𝑑𝑢</m:t>
                    </m:r>
                    <m:r>
                      <a:rPr lang="en-US" altLang="zh-CN" i="1" dirty="0" smtClean="0">
                        <a:latin typeface="Cambria Math" panose="02040503050406030204" pitchFamily="18" charset="0"/>
                      </a:rPr>
                      <m:t>_2188</m:t>
                    </m:r>
                  </m:oMath>
                </a14:m>
                <a:endParaRPr lang="zh-CN" altLang="en-US" dirty="0"/>
              </a:p>
            </p:txBody>
          </p:sp>
        </mc:Choice>
        <mc:Fallback xmlns="">
          <p:sp>
            <p:nvSpPr>
              <p:cNvPr id="2" name="标题 1">
                <a:extLst>
                  <a:ext uri="{FF2B5EF4-FFF2-40B4-BE49-F238E27FC236}">
                    <a16:creationId xmlns:a16="http://schemas.microsoft.com/office/drawing/2014/main" id="{83C2C2FA-BE88-47BF-94FE-58DAAA53AE0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4B24D7-4BE4-4F38-8B81-7912A58B0BDC}"/>
                  </a:ext>
                </a:extLst>
              </p:cNvPr>
              <p:cNvSpPr>
                <a:spLocks noGrp="1"/>
              </p:cNvSpPr>
              <p:nvPr>
                <p:ph idx="1"/>
              </p:nvPr>
            </p:nvSpPr>
            <p:spPr/>
            <p:txBody>
              <a:bodyPr/>
              <a:lstStyle/>
              <a:p>
                <a:r>
                  <a:rPr lang="zh-CN" altLang="en-US" dirty="0"/>
                  <a:t>题意</a:t>
                </a:r>
                <a:r>
                  <a:rPr lang="en-US" altLang="zh-CN" dirty="0"/>
                  <a:t>: </a:t>
                </a:r>
                <a:r>
                  <a:rPr lang="zh-CN" altLang="en-US" dirty="0"/>
                  <a:t>给定</a:t>
                </a:r>
                <a14:m>
                  <m:oMath xmlns:m="http://schemas.openxmlformats.org/officeDocument/2006/math">
                    <m:r>
                      <a:rPr lang="en-US" altLang="zh-CN" i="1" dirty="0" smtClean="0">
                        <a:latin typeface="Cambria Math" panose="02040503050406030204" pitchFamily="18" charset="0"/>
                      </a:rPr>
                      <m:t>𝑛</m:t>
                    </m:r>
                  </m:oMath>
                </a14:m>
                <a:r>
                  <a:rPr lang="zh-CN" altLang="en-US" dirty="0"/>
                  <a:t>枚石子，两人轮流取石子，每人至多取</a:t>
                </a:r>
                <a14:m>
                  <m:oMath xmlns:m="http://schemas.openxmlformats.org/officeDocument/2006/math">
                    <m:r>
                      <a:rPr lang="en-US" altLang="zh-CN" i="1" dirty="0" smtClean="0">
                        <a:latin typeface="Cambria Math" panose="02040503050406030204" pitchFamily="18" charset="0"/>
                      </a:rPr>
                      <m:t>𝑚</m:t>
                    </m:r>
                  </m:oMath>
                </a14:m>
                <a:r>
                  <a:rPr lang="zh-CN" altLang="en-US" dirty="0"/>
                  <a:t>枚，至少取</a:t>
                </a:r>
                <a14:m>
                  <m:oMath xmlns:m="http://schemas.openxmlformats.org/officeDocument/2006/math">
                    <m:r>
                      <a:rPr lang="en-US" altLang="zh-CN" i="1" dirty="0" smtClean="0">
                        <a:latin typeface="Cambria Math" panose="02040503050406030204" pitchFamily="18" charset="0"/>
                      </a:rPr>
                      <m:t>1</m:t>
                    </m:r>
                  </m:oMath>
                </a14:m>
                <a:r>
                  <a:rPr lang="zh-CN" altLang="en-US" dirty="0"/>
                  <a:t>枚，最后无法操作的人判负。问两人都采取最优策略，谁能取得胜利。</a:t>
                </a:r>
                <a:endParaRPr lang="en-US" altLang="zh-CN" dirty="0"/>
              </a:p>
              <a:p>
                <a:r>
                  <a:rPr lang="zh-CN" altLang="en-US" dirty="0"/>
                  <a:t>分析详见</a:t>
                </a:r>
                <a:r>
                  <a:rPr lang="en-US" altLang="zh-CN" dirty="0"/>
                  <a:t>bash</a:t>
                </a:r>
                <a:r>
                  <a:rPr lang="zh-CN" altLang="en-US" dirty="0"/>
                  <a:t>博弈解决思路，若</a:t>
                </a:r>
                <a:r>
                  <a:rPr lang="en-US" altLang="zh-CN" dirty="0"/>
                  <a:t>(</a:t>
                </a:r>
                <a14:m>
                  <m:oMath xmlns:m="http://schemas.openxmlformats.org/officeDocument/2006/math">
                    <m:r>
                      <a:rPr lang="en-US" altLang="zh-CN" i="1" dirty="0" smtClean="0">
                        <a:solidFill>
                          <a:srgbClr val="FF0000"/>
                        </a:solidFill>
                        <a:latin typeface="Cambria Math" panose="02040503050406030204" pitchFamily="18" charset="0"/>
                      </a:rPr>
                      <m:t>𝑛</m:t>
                    </m:r>
                    <m:r>
                      <a:rPr lang="en-US" altLang="zh-CN" i="1" dirty="0" smtClean="0">
                        <a:solidFill>
                          <a:srgbClr val="FF0000"/>
                        </a:solidFill>
                        <a:latin typeface="Cambria Math" panose="02040503050406030204" pitchFamily="18" charset="0"/>
                      </a:rPr>
                      <m:t> %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+ 1) == 0</m:t>
                    </m:r>
                  </m:oMath>
                </a14:m>
                <a:r>
                  <a:rPr lang="en-US" altLang="zh-CN" dirty="0"/>
                  <a:t>), </a:t>
                </a:r>
                <a:r>
                  <a:rPr lang="zh-CN" altLang="en-US" dirty="0"/>
                  <a:t>则后手必胜。</a:t>
                </a:r>
              </a:p>
            </p:txBody>
          </p:sp>
        </mc:Choice>
        <mc:Fallback xmlns="">
          <p:sp>
            <p:nvSpPr>
              <p:cNvPr id="3" name="内容占位符 2">
                <a:extLst>
                  <a:ext uri="{FF2B5EF4-FFF2-40B4-BE49-F238E27FC236}">
                    <a16:creationId xmlns:a16="http://schemas.microsoft.com/office/drawing/2014/main" id="{E04B24D7-4BE4-4F38-8B81-7912A58B0BDC}"/>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9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5222</Words>
  <Application>Microsoft Office PowerPoint</Application>
  <PresentationFormat>宽屏</PresentationFormat>
  <Paragraphs>266</Paragraphs>
  <Slides>56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56</vt:i4>
      </vt:variant>
    </vt:vector>
  </HeadingPairs>
  <TitlesOfParts>
    <vt:vector size="61" baseType="lpstr">
      <vt:lpstr>等线</vt:lpstr>
      <vt:lpstr>等线 Light</vt:lpstr>
      <vt:lpstr>Arial</vt:lpstr>
      <vt:lpstr>Cambria Math</vt:lpstr>
      <vt:lpstr>Office 主题​​</vt:lpstr>
      <vt:lpstr>简单博弈论</vt:lpstr>
      <vt:lpstr>今天的内容有</vt:lpstr>
      <vt:lpstr>博弈论问题一般有如下几个特点</vt:lpstr>
      <vt:lpstr>相关概念</vt:lpstr>
      <vt:lpstr>相关概念</vt:lpstr>
      <vt:lpstr>相关概念</vt:lpstr>
      <vt:lpstr>1.0: bash博弈</vt:lpstr>
      <vt:lpstr>1.1: 定理证明</vt:lpstr>
      <vt:lpstr>1.21例题1: hdu_2188</vt:lpstr>
      <vt:lpstr>1.22例题2:hdu_1847</vt:lpstr>
      <vt:lpstr>问题分析</vt:lpstr>
      <vt:lpstr>1.32例题2: hdu_1850</vt:lpstr>
      <vt:lpstr>2.0: Nim博弈</vt:lpstr>
      <vt:lpstr>2.1定理证明</vt:lpstr>
      <vt:lpstr>2.1定理证明</vt:lpstr>
      <vt:lpstr>2.1定理证明</vt:lpstr>
      <vt:lpstr>2.21例题1:hdu_1850</vt:lpstr>
      <vt:lpstr>问题分析</vt:lpstr>
      <vt:lpstr>2.22例题2:hdu_1730</vt:lpstr>
      <vt:lpstr>问题分析</vt:lpstr>
      <vt:lpstr>2.4: Nim博弈拓展-台阶Nim</vt:lpstr>
      <vt:lpstr>2.4: Nim博弈拓展-台阶Nim</vt:lpstr>
      <vt:lpstr>2.5: 定理证明</vt:lpstr>
      <vt:lpstr>2.5: 定理证明</vt:lpstr>
      <vt:lpstr>2.6问题讨论</vt:lpstr>
      <vt:lpstr>2.71例题1: poj_1704</vt:lpstr>
      <vt:lpstr>问题分析</vt:lpstr>
      <vt:lpstr>2.72例题1:hdu_4315</vt:lpstr>
      <vt:lpstr>问题分析</vt:lpstr>
      <vt:lpstr>问题分析</vt:lpstr>
      <vt:lpstr>问题分析</vt:lpstr>
      <vt:lpstr>3：Wythoff博弈(威佐夫博弈)</vt:lpstr>
      <vt:lpstr>3.1: 定理证明</vt:lpstr>
      <vt:lpstr>3.1: 定理证明</vt:lpstr>
      <vt:lpstr>3.1: 定理证明</vt:lpstr>
      <vt:lpstr>3.1: 定理证明</vt:lpstr>
      <vt:lpstr>3.1: 定理证明</vt:lpstr>
      <vt:lpstr>3.1: 定理证明</vt:lpstr>
      <vt:lpstr>3.1: 定理证明</vt:lpstr>
      <vt:lpstr>3.1: 定理证明</vt:lpstr>
      <vt:lpstr>3.1: 定理证明</vt:lpstr>
      <vt:lpstr>3.1: 定理证明</vt:lpstr>
      <vt:lpstr>3.1: 定理证明</vt:lpstr>
      <vt:lpstr>3.1: 定理证明</vt:lpstr>
      <vt:lpstr>3.2:例题1:hdu_2177</vt:lpstr>
      <vt:lpstr>问题分析</vt:lpstr>
      <vt:lpstr>4: Fibonacci博弈</vt:lpstr>
      <vt:lpstr>4.1: 定理证明</vt:lpstr>
      <vt:lpstr>4.1: 定理证明</vt:lpstr>
      <vt:lpstr>4.1: 定理证明</vt:lpstr>
      <vt:lpstr>4.2: 例题hdu_2516</vt:lpstr>
      <vt:lpstr>5: SG函数</vt:lpstr>
      <vt:lpstr>5: SG函数</vt:lpstr>
      <vt:lpstr>5: SG函数</vt:lpstr>
      <vt:lpstr>5.1: 例题1hdu_1524</vt:lpstr>
      <vt:lpstr>5.1: 例题2hdu_1536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简单博弈论</dc:title>
  <dc:creator>DELL</dc:creator>
  <cp:lastModifiedBy>DELL</cp:lastModifiedBy>
  <cp:revision>13</cp:revision>
  <dcterms:created xsi:type="dcterms:W3CDTF">2019-07-14T01:31:09Z</dcterms:created>
  <dcterms:modified xsi:type="dcterms:W3CDTF">2019-07-17T04:33:45Z</dcterms:modified>
</cp:coreProperties>
</file>