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67" r:id="rId9"/>
    <p:sldId id="276" r:id="rId10"/>
    <p:sldId id="268" r:id="rId11"/>
    <p:sldId id="271" r:id="rId12"/>
    <p:sldId id="266" r:id="rId13"/>
    <p:sldId id="272" r:id="rId14"/>
    <p:sldId id="273" r:id="rId15"/>
    <p:sldId id="275" r:id="rId16"/>
    <p:sldId id="278" r:id="rId17"/>
    <p:sldId id="279" r:id="rId18"/>
    <p:sldId id="280" r:id="rId19"/>
    <p:sldId id="281" r:id="rId20"/>
    <p:sldId id="282" r:id="rId21"/>
    <p:sldId id="283" r:id="rId22"/>
  </p:sldIdLst>
  <p:sldSz cx="17841913" cy="8888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55" d="100"/>
          <a:sy n="55" d="100"/>
        </p:scale>
        <p:origin x="4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30239" y="1454655"/>
            <a:ext cx="13381435" cy="3094485"/>
          </a:xfrm>
        </p:spPr>
        <p:txBody>
          <a:bodyPr anchor="b"/>
          <a:lstStyle>
            <a:lvl1pPr algn="ctr">
              <a:defRPr sz="777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30239" y="4668475"/>
            <a:ext cx="13381435" cy="2145975"/>
          </a:xfrm>
        </p:spPr>
        <p:txBody>
          <a:bodyPr/>
          <a:lstStyle>
            <a:lvl1pPr marL="0" indent="0" algn="ctr">
              <a:buNone/>
              <a:defRPr sz="3111"/>
            </a:lvl1pPr>
            <a:lvl2pPr marL="592577" indent="0" algn="ctr">
              <a:buNone/>
              <a:defRPr sz="2592"/>
            </a:lvl2pPr>
            <a:lvl3pPr marL="1185154" indent="0" algn="ctr">
              <a:buNone/>
              <a:defRPr sz="2333"/>
            </a:lvl3pPr>
            <a:lvl4pPr marL="1777731" indent="0" algn="ctr">
              <a:buNone/>
              <a:defRPr sz="2074"/>
            </a:lvl4pPr>
            <a:lvl5pPr marL="2370308" indent="0" algn="ctr">
              <a:buNone/>
              <a:defRPr sz="2074"/>
            </a:lvl5pPr>
            <a:lvl6pPr marL="2962885" indent="0" algn="ctr">
              <a:buNone/>
              <a:defRPr sz="2074"/>
            </a:lvl6pPr>
            <a:lvl7pPr marL="3555462" indent="0" algn="ctr">
              <a:buNone/>
              <a:defRPr sz="2074"/>
            </a:lvl7pPr>
            <a:lvl8pPr marL="4148038" indent="0" algn="ctr">
              <a:buNone/>
              <a:defRPr sz="2074"/>
            </a:lvl8pPr>
            <a:lvl9pPr marL="4740615" indent="0" algn="ctr">
              <a:buNone/>
              <a:defRPr sz="2074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0E59-2EDC-49ED-B410-C0E0D302A6D2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2F981-6B96-4C6B-8A0B-3828AC4192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812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0E59-2EDC-49ED-B410-C0E0D302A6D2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2F981-6B96-4C6B-8A0B-3828AC4192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619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768119" y="473226"/>
            <a:ext cx="3847162" cy="753251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26631" y="473226"/>
            <a:ext cx="11318464" cy="753251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0E59-2EDC-49ED-B410-C0E0D302A6D2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2F981-6B96-4C6B-8A0B-3828AC4192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039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0E59-2EDC-49ED-B410-C0E0D302A6D2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2F981-6B96-4C6B-8A0B-3828AC4192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486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339" y="2215932"/>
            <a:ext cx="15388650" cy="3697332"/>
          </a:xfrm>
        </p:spPr>
        <p:txBody>
          <a:bodyPr anchor="b"/>
          <a:lstStyle>
            <a:lvl1pPr>
              <a:defRPr sz="777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339" y="5948242"/>
            <a:ext cx="15388650" cy="1944340"/>
          </a:xfrm>
        </p:spPr>
        <p:txBody>
          <a:bodyPr/>
          <a:lstStyle>
            <a:lvl1pPr marL="0" indent="0">
              <a:buNone/>
              <a:defRPr sz="3111">
                <a:solidFill>
                  <a:schemeClr val="tx1">
                    <a:tint val="75000"/>
                  </a:schemeClr>
                </a:solidFill>
              </a:defRPr>
            </a:lvl1pPr>
            <a:lvl2pPr marL="592577" indent="0">
              <a:buNone/>
              <a:defRPr sz="2592">
                <a:solidFill>
                  <a:schemeClr val="tx1">
                    <a:tint val="75000"/>
                  </a:schemeClr>
                </a:solidFill>
              </a:defRPr>
            </a:lvl2pPr>
            <a:lvl3pPr marL="1185154" indent="0">
              <a:buNone/>
              <a:defRPr sz="2333">
                <a:solidFill>
                  <a:schemeClr val="tx1">
                    <a:tint val="75000"/>
                  </a:schemeClr>
                </a:solidFill>
              </a:defRPr>
            </a:lvl3pPr>
            <a:lvl4pPr marL="1777731" indent="0">
              <a:buNone/>
              <a:defRPr sz="2074">
                <a:solidFill>
                  <a:schemeClr val="tx1">
                    <a:tint val="75000"/>
                  </a:schemeClr>
                </a:solidFill>
              </a:defRPr>
            </a:lvl4pPr>
            <a:lvl5pPr marL="2370308" indent="0">
              <a:buNone/>
              <a:defRPr sz="2074">
                <a:solidFill>
                  <a:schemeClr val="tx1">
                    <a:tint val="75000"/>
                  </a:schemeClr>
                </a:solidFill>
              </a:defRPr>
            </a:lvl5pPr>
            <a:lvl6pPr marL="2962885" indent="0">
              <a:buNone/>
              <a:defRPr sz="2074">
                <a:solidFill>
                  <a:schemeClr val="tx1">
                    <a:tint val="75000"/>
                  </a:schemeClr>
                </a:solidFill>
              </a:defRPr>
            </a:lvl6pPr>
            <a:lvl7pPr marL="3555462" indent="0">
              <a:buNone/>
              <a:defRPr sz="2074">
                <a:solidFill>
                  <a:schemeClr val="tx1">
                    <a:tint val="75000"/>
                  </a:schemeClr>
                </a:solidFill>
              </a:defRPr>
            </a:lvl7pPr>
            <a:lvl8pPr marL="4148038" indent="0">
              <a:buNone/>
              <a:defRPr sz="2074">
                <a:solidFill>
                  <a:schemeClr val="tx1">
                    <a:tint val="75000"/>
                  </a:schemeClr>
                </a:solidFill>
              </a:defRPr>
            </a:lvl8pPr>
            <a:lvl9pPr marL="4740615" indent="0">
              <a:buNone/>
              <a:defRPr sz="20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0E59-2EDC-49ED-B410-C0E0D302A6D2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2F981-6B96-4C6B-8A0B-3828AC4192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78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26632" y="2366129"/>
            <a:ext cx="7582813" cy="56396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2468" y="2366129"/>
            <a:ext cx="7582813" cy="56396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0E59-2EDC-49ED-B410-C0E0D302A6D2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2F981-6B96-4C6B-8A0B-3828AC4192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712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955" y="473226"/>
            <a:ext cx="15388650" cy="17180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956" y="2178897"/>
            <a:ext cx="7547965" cy="1067843"/>
          </a:xfrm>
        </p:spPr>
        <p:txBody>
          <a:bodyPr anchor="b"/>
          <a:lstStyle>
            <a:lvl1pPr marL="0" indent="0">
              <a:buNone/>
              <a:defRPr sz="3111" b="1"/>
            </a:lvl1pPr>
            <a:lvl2pPr marL="592577" indent="0">
              <a:buNone/>
              <a:defRPr sz="2592" b="1"/>
            </a:lvl2pPr>
            <a:lvl3pPr marL="1185154" indent="0">
              <a:buNone/>
              <a:defRPr sz="2333" b="1"/>
            </a:lvl3pPr>
            <a:lvl4pPr marL="1777731" indent="0">
              <a:buNone/>
              <a:defRPr sz="2074" b="1"/>
            </a:lvl4pPr>
            <a:lvl5pPr marL="2370308" indent="0">
              <a:buNone/>
              <a:defRPr sz="2074" b="1"/>
            </a:lvl5pPr>
            <a:lvl6pPr marL="2962885" indent="0">
              <a:buNone/>
              <a:defRPr sz="2074" b="1"/>
            </a:lvl6pPr>
            <a:lvl7pPr marL="3555462" indent="0">
              <a:buNone/>
              <a:defRPr sz="2074" b="1"/>
            </a:lvl7pPr>
            <a:lvl8pPr marL="4148038" indent="0">
              <a:buNone/>
              <a:defRPr sz="2074" b="1"/>
            </a:lvl8pPr>
            <a:lvl9pPr marL="4740615" indent="0">
              <a:buNone/>
              <a:defRPr sz="207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8956" y="3246740"/>
            <a:ext cx="7547965" cy="47754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032468" y="2178897"/>
            <a:ext cx="7585137" cy="1067843"/>
          </a:xfrm>
        </p:spPr>
        <p:txBody>
          <a:bodyPr anchor="b"/>
          <a:lstStyle>
            <a:lvl1pPr marL="0" indent="0">
              <a:buNone/>
              <a:defRPr sz="3111" b="1"/>
            </a:lvl1pPr>
            <a:lvl2pPr marL="592577" indent="0">
              <a:buNone/>
              <a:defRPr sz="2592" b="1"/>
            </a:lvl2pPr>
            <a:lvl3pPr marL="1185154" indent="0">
              <a:buNone/>
              <a:defRPr sz="2333" b="1"/>
            </a:lvl3pPr>
            <a:lvl4pPr marL="1777731" indent="0">
              <a:buNone/>
              <a:defRPr sz="2074" b="1"/>
            </a:lvl4pPr>
            <a:lvl5pPr marL="2370308" indent="0">
              <a:buNone/>
              <a:defRPr sz="2074" b="1"/>
            </a:lvl5pPr>
            <a:lvl6pPr marL="2962885" indent="0">
              <a:buNone/>
              <a:defRPr sz="2074" b="1"/>
            </a:lvl6pPr>
            <a:lvl7pPr marL="3555462" indent="0">
              <a:buNone/>
              <a:defRPr sz="2074" b="1"/>
            </a:lvl7pPr>
            <a:lvl8pPr marL="4148038" indent="0">
              <a:buNone/>
              <a:defRPr sz="2074" b="1"/>
            </a:lvl8pPr>
            <a:lvl9pPr marL="4740615" indent="0">
              <a:buNone/>
              <a:defRPr sz="207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032468" y="3246740"/>
            <a:ext cx="7585137" cy="47754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0E59-2EDC-49ED-B410-C0E0D302A6D2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2F981-6B96-4C6B-8A0B-3828AC4192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456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0E59-2EDC-49ED-B410-C0E0D302A6D2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2F981-6B96-4C6B-8A0B-3828AC4192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281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0E59-2EDC-49ED-B410-C0E0D302A6D2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2F981-6B96-4C6B-8A0B-3828AC4192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247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956" y="592561"/>
            <a:ext cx="5754481" cy="2073963"/>
          </a:xfrm>
        </p:spPr>
        <p:txBody>
          <a:bodyPr anchor="b"/>
          <a:lstStyle>
            <a:lvl1pPr>
              <a:defRPr sz="414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85137" y="1279768"/>
            <a:ext cx="9032468" cy="6316534"/>
          </a:xfrm>
        </p:spPr>
        <p:txBody>
          <a:bodyPr/>
          <a:lstStyle>
            <a:lvl1pPr>
              <a:defRPr sz="4148"/>
            </a:lvl1pPr>
            <a:lvl2pPr>
              <a:defRPr sz="3629"/>
            </a:lvl2pPr>
            <a:lvl3pPr>
              <a:defRPr sz="3111"/>
            </a:lvl3pPr>
            <a:lvl4pPr>
              <a:defRPr sz="2592"/>
            </a:lvl4pPr>
            <a:lvl5pPr>
              <a:defRPr sz="2592"/>
            </a:lvl5pPr>
            <a:lvl6pPr>
              <a:defRPr sz="2592"/>
            </a:lvl6pPr>
            <a:lvl7pPr>
              <a:defRPr sz="2592"/>
            </a:lvl7pPr>
            <a:lvl8pPr>
              <a:defRPr sz="2592"/>
            </a:lvl8pPr>
            <a:lvl9pPr>
              <a:defRPr sz="259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8956" y="2666524"/>
            <a:ext cx="5754481" cy="4940065"/>
          </a:xfrm>
        </p:spPr>
        <p:txBody>
          <a:bodyPr/>
          <a:lstStyle>
            <a:lvl1pPr marL="0" indent="0">
              <a:buNone/>
              <a:defRPr sz="2074"/>
            </a:lvl1pPr>
            <a:lvl2pPr marL="592577" indent="0">
              <a:buNone/>
              <a:defRPr sz="1815"/>
            </a:lvl2pPr>
            <a:lvl3pPr marL="1185154" indent="0">
              <a:buNone/>
              <a:defRPr sz="1555"/>
            </a:lvl3pPr>
            <a:lvl4pPr marL="1777731" indent="0">
              <a:buNone/>
              <a:defRPr sz="1296"/>
            </a:lvl4pPr>
            <a:lvl5pPr marL="2370308" indent="0">
              <a:buNone/>
              <a:defRPr sz="1296"/>
            </a:lvl5pPr>
            <a:lvl6pPr marL="2962885" indent="0">
              <a:buNone/>
              <a:defRPr sz="1296"/>
            </a:lvl6pPr>
            <a:lvl7pPr marL="3555462" indent="0">
              <a:buNone/>
              <a:defRPr sz="1296"/>
            </a:lvl7pPr>
            <a:lvl8pPr marL="4148038" indent="0">
              <a:buNone/>
              <a:defRPr sz="1296"/>
            </a:lvl8pPr>
            <a:lvl9pPr marL="4740615" indent="0">
              <a:buNone/>
              <a:defRPr sz="129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0E59-2EDC-49ED-B410-C0E0D302A6D2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2F981-6B96-4C6B-8A0B-3828AC4192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910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956" y="592561"/>
            <a:ext cx="5754481" cy="2073963"/>
          </a:xfrm>
        </p:spPr>
        <p:txBody>
          <a:bodyPr anchor="b"/>
          <a:lstStyle>
            <a:lvl1pPr>
              <a:defRPr sz="414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85137" y="1279768"/>
            <a:ext cx="9032468" cy="6316534"/>
          </a:xfrm>
        </p:spPr>
        <p:txBody>
          <a:bodyPr anchor="t"/>
          <a:lstStyle>
            <a:lvl1pPr marL="0" indent="0">
              <a:buNone/>
              <a:defRPr sz="4148"/>
            </a:lvl1pPr>
            <a:lvl2pPr marL="592577" indent="0">
              <a:buNone/>
              <a:defRPr sz="3629"/>
            </a:lvl2pPr>
            <a:lvl3pPr marL="1185154" indent="0">
              <a:buNone/>
              <a:defRPr sz="3111"/>
            </a:lvl3pPr>
            <a:lvl4pPr marL="1777731" indent="0">
              <a:buNone/>
              <a:defRPr sz="2592"/>
            </a:lvl4pPr>
            <a:lvl5pPr marL="2370308" indent="0">
              <a:buNone/>
              <a:defRPr sz="2592"/>
            </a:lvl5pPr>
            <a:lvl6pPr marL="2962885" indent="0">
              <a:buNone/>
              <a:defRPr sz="2592"/>
            </a:lvl6pPr>
            <a:lvl7pPr marL="3555462" indent="0">
              <a:buNone/>
              <a:defRPr sz="2592"/>
            </a:lvl7pPr>
            <a:lvl8pPr marL="4148038" indent="0">
              <a:buNone/>
              <a:defRPr sz="2592"/>
            </a:lvl8pPr>
            <a:lvl9pPr marL="4740615" indent="0">
              <a:buNone/>
              <a:defRPr sz="2592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8956" y="2666524"/>
            <a:ext cx="5754481" cy="4940065"/>
          </a:xfrm>
        </p:spPr>
        <p:txBody>
          <a:bodyPr/>
          <a:lstStyle>
            <a:lvl1pPr marL="0" indent="0">
              <a:buNone/>
              <a:defRPr sz="2074"/>
            </a:lvl1pPr>
            <a:lvl2pPr marL="592577" indent="0">
              <a:buNone/>
              <a:defRPr sz="1815"/>
            </a:lvl2pPr>
            <a:lvl3pPr marL="1185154" indent="0">
              <a:buNone/>
              <a:defRPr sz="1555"/>
            </a:lvl3pPr>
            <a:lvl4pPr marL="1777731" indent="0">
              <a:buNone/>
              <a:defRPr sz="1296"/>
            </a:lvl4pPr>
            <a:lvl5pPr marL="2370308" indent="0">
              <a:buNone/>
              <a:defRPr sz="1296"/>
            </a:lvl5pPr>
            <a:lvl6pPr marL="2962885" indent="0">
              <a:buNone/>
              <a:defRPr sz="1296"/>
            </a:lvl6pPr>
            <a:lvl7pPr marL="3555462" indent="0">
              <a:buNone/>
              <a:defRPr sz="1296"/>
            </a:lvl7pPr>
            <a:lvl8pPr marL="4148038" indent="0">
              <a:buNone/>
              <a:defRPr sz="1296"/>
            </a:lvl8pPr>
            <a:lvl9pPr marL="4740615" indent="0">
              <a:buNone/>
              <a:defRPr sz="129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0E59-2EDC-49ED-B410-C0E0D302A6D2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2F981-6B96-4C6B-8A0B-3828AC4192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231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26632" y="473226"/>
            <a:ext cx="15388650" cy="17180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6632" y="2366129"/>
            <a:ext cx="15388650" cy="5639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26632" y="8238243"/>
            <a:ext cx="4014430" cy="473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50E59-2EDC-49ED-B410-C0E0D302A6D2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10134" y="8238243"/>
            <a:ext cx="6021646" cy="473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600851" y="8238243"/>
            <a:ext cx="4014430" cy="473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2F981-6B96-4C6B-8A0B-3828AC4192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939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185154" rtl="0" eaLnBrk="1" latinLnBrk="0" hangingPunct="1">
        <a:lnSpc>
          <a:spcPct val="90000"/>
        </a:lnSpc>
        <a:spcBef>
          <a:spcPct val="0"/>
        </a:spcBef>
        <a:buNone/>
        <a:defRPr sz="57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288" indent="-296288" algn="l" defTabSz="1185154" rtl="0" eaLnBrk="1" latinLnBrk="0" hangingPunct="1">
        <a:lnSpc>
          <a:spcPct val="90000"/>
        </a:lnSpc>
        <a:spcBef>
          <a:spcPts val="1296"/>
        </a:spcBef>
        <a:buFont typeface="Arial" panose="020B0604020202020204" pitchFamily="34" charset="0"/>
        <a:buChar char="•"/>
        <a:defRPr sz="3629" kern="1200">
          <a:solidFill>
            <a:schemeClr val="tx1"/>
          </a:solidFill>
          <a:latin typeface="+mn-lt"/>
          <a:ea typeface="+mn-ea"/>
          <a:cs typeface="+mn-cs"/>
        </a:defRPr>
      </a:lvl1pPr>
      <a:lvl2pPr marL="888865" indent="-296288" algn="l" defTabSz="1185154" rtl="0" eaLnBrk="1" latinLnBrk="0" hangingPunct="1">
        <a:lnSpc>
          <a:spcPct val="90000"/>
        </a:lnSpc>
        <a:spcBef>
          <a:spcPts val="648"/>
        </a:spcBef>
        <a:buFont typeface="Arial" panose="020B0604020202020204" pitchFamily="34" charset="0"/>
        <a:buChar char="•"/>
        <a:defRPr sz="3111" kern="1200">
          <a:solidFill>
            <a:schemeClr val="tx1"/>
          </a:solidFill>
          <a:latin typeface="+mn-lt"/>
          <a:ea typeface="+mn-ea"/>
          <a:cs typeface="+mn-cs"/>
        </a:defRPr>
      </a:lvl2pPr>
      <a:lvl3pPr marL="1481442" indent="-296288" algn="l" defTabSz="1185154" rtl="0" eaLnBrk="1" latinLnBrk="0" hangingPunct="1">
        <a:lnSpc>
          <a:spcPct val="90000"/>
        </a:lnSpc>
        <a:spcBef>
          <a:spcPts val="648"/>
        </a:spcBef>
        <a:buFont typeface="Arial" panose="020B0604020202020204" pitchFamily="34" charset="0"/>
        <a:buChar char="•"/>
        <a:defRPr sz="2592" kern="1200">
          <a:solidFill>
            <a:schemeClr val="tx1"/>
          </a:solidFill>
          <a:latin typeface="+mn-lt"/>
          <a:ea typeface="+mn-ea"/>
          <a:cs typeface="+mn-cs"/>
        </a:defRPr>
      </a:lvl3pPr>
      <a:lvl4pPr marL="2074019" indent="-296288" algn="l" defTabSz="1185154" rtl="0" eaLnBrk="1" latinLnBrk="0" hangingPunct="1">
        <a:lnSpc>
          <a:spcPct val="90000"/>
        </a:lnSpc>
        <a:spcBef>
          <a:spcPts val="648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4pPr>
      <a:lvl5pPr marL="2666596" indent="-296288" algn="l" defTabSz="1185154" rtl="0" eaLnBrk="1" latinLnBrk="0" hangingPunct="1">
        <a:lnSpc>
          <a:spcPct val="90000"/>
        </a:lnSpc>
        <a:spcBef>
          <a:spcPts val="648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5pPr>
      <a:lvl6pPr marL="3259173" indent="-296288" algn="l" defTabSz="1185154" rtl="0" eaLnBrk="1" latinLnBrk="0" hangingPunct="1">
        <a:lnSpc>
          <a:spcPct val="90000"/>
        </a:lnSpc>
        <a:spcBef>
          <a:spcPts val="648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6pPr>
      <a:lvl7pPr marL="3851750" indent="-296288" algn="l" defTabSz="1185154" rtl="0" eaLnBrk="1" latinLnBrk="0" hangingPunct="1">
        <a:lnSpc>
          <a:spcPct val="90000"/>
        </a:lnSpc>
        <a:spcBef>
          <a:spcPts val="648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7pPr>
      <a:lvl8pPr marL="4444327" indent="-296288" algn="l" defTabSz="1185154" rtl="0" eaLnBrk="1" latinLnBrk="0" hangingPunct="1">
        <a:lnSpc>
          <a:spcPct val="90000"/>
        </a:lnSpc>
        <a:spcBef>
          <a:spcPts val="648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8pPr>
      <a:lvl9pPr marL="5036904" indent="-296288" algn="l" defTabSz="1185154" rtl="0" eaLnBrk="1" latinLnBrk="0" hangingPunct="1">
        <a:lnSpc>
          <a:spcPct val="90000"/>
        </a:lnSpc>
        <a:spcBef>
          <a:spcPts val="648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5154" rtl="0" eaLnBrk="1" latinLnBrk="0" hangingPunct="1">
        <a:defRPr sz="2333" kern="1200">
          <a:solidFill>
            <a:schemeClr val="tx1"/>
          </a:solidFill>
          <a:latin typeface="+mn-lt"/>
          <a:ea typeface="+mn-ea"/>
          <a:cs typeface="+mn-cs"/>
        </a:defRPr>
      </a:lvl1pPr>
      <a:lvl2pPr marL="592577" algn="l" defTabSz="1185154" rtl="0" eaLnBrk="1" latinLnBrk="0" hangingPunct="1">
        <a:defRPr sz="2333" kern="1200">
          <a:solidFill>
            <a:schemeClr val="tx1"/>
          </a:solidFill>
          <a:latin typeface="+mn-lt"/>
          <a:ea typeface="+mn-ea"/>
          <a:cs typeface="+mn-cs"/>
        </a:defRPr>
      </a:lvl2pPr>
      <a:lvl3pPr marL="1185154" algn="l" defTabSz="1185154" rtl="0" eaLnBrk="1" latinLnBrk="0" hangingPunct="1">
        <a:defRPr sz="2333" kern="1200">
          <a:solidFill>
            <a:schemeClr val="tx1"/>
          </a:solidFill>
          <a:latin typeface="+mn-lt"/>
          <a:ea typeface="+mn-ea"/>
          <a:cs typeface="+mn-cs"/>
        </a:defRPr>
      </a:lvl3pPr>
      <a:lvl4pPr marL="1777731" algn="l" defTabSz="1185154" rtl="0" eaLnBrk="1" latinLnBrk="0" hangingPunct="1">
        <a:defRPr sz="2333" kern="1200">
          <a:solidFill>
            <a:schemeClr val="tx1"/>
          </a:solidFill>
          <a:latin typeface="+mn-lt"/>
          <a:ea typeface="+mn-ea"/>
          <a:cs typeface="+mn-cs"/>
        </a:defRPr>
      </a:lvl4pPr>
      <a:lvl5pPr marL="2370308" algn="l" defTabSz="1185154" rtl="0" eaLnBrk="1" latinLnBrk="0" hangingPunct="1">
        <a:defRPr sz="2333" kern="1200">
          <a:solidFill>
            <a:schemeClr val="tx1"/>
          </a:solidFill>
          <a:latin typeface="+mn-lt"/>
          <a:ea typeface="+mn-ea"/>
          <a:cs typeface="+mn-cs"/>
        </a:defRPr>
      </a:lvl5pPr>
      <a:lvl6pPr marL="2962885" algn="l" defTabSz="1185154" rtl="0" eaLnBrk="1" latinLnBrk="0" hangingPunct="1">
        <a:defRPr sz="2333" kern="1200">
          <a:solidFill>
            <a:schemeClr val="tx1"/>
          </a:solidFill>
          <a:latin typeface="+mn-lt"/>
          <a:ea typeface="+mn-ea"/>
          <a:cs typeface="+mn-cs"/>
        </a:defRPr>
      </a:lvl6pPr>
      <a:lvl7pPr marL="3555462" algn="l" defTabSz="1185154" rtl="0" eaLnBrk="1" latinLnBrk="0" hangingPunct="1">
        <a:defRPr sz="2333" kern="1200">
          <a:solidFill>
            <a:schemeClr val="tx1"/>
          </a:solidFill>
          <a:latin typeface="+mn-lt"/>
          <a:ea typeface="+mn-ea"/>
          <a:cs typeface="+mn-cs"/>
        </a:defRPr>
      </a:lvl7pPr>
      <a:lvl8pPr marL="4148038" algn="l" defTabSz="1185154" rtl="0" eaLnBrk="1" latinLnBrk="0" hangingPunct="1">
        <a:defRPr sz="2333" kern="1200">
          <a:solidFill>
            <a:schemeClr val="tx1"/>
          </a:solidFill>
          <a:latin typeface="+mn-lt"/>
          <a:ea typeface="+mn-ea"/>
          <a:cs typeface="+mn-cs"/>
        </a:defRPr>
      </a:lvl8pPr>
      <a:lvl9pPr marL="4740615" algn="l" defTabSz="1185154" rtl="0" eaLnBrk="1" latinLnBrk="0" hangingPunct="1">
        <a:defRPr sz="23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26D66FF-374D-4DC4-B9E6-E8622C3CD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8"/>
            <a:ext cx="17841913" cy="8887615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E615308-B1C3-43B2-81B8-DAFC09B8CBBD}"/>
              </a:ext>
            </a:extLst>
          </p:cNvPr>
          <p:cNvSpPr txBox="1"/>
          <p:nvPr/>
        </p:nvSpPr>
        <p:spPr>
          <a:xfrm>
            <a:off x="2589604" y="1828798"/>
            <a:ext cx="126627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>
                <a:solidFill>
                  <a:srgbClr val="FFFF00"/>
                </a:solidFill>
              </a:rPr>
              <a:t>DFS</a:t>
            </a:r>
          </a:p>
          <a:p>
            <a:pPr algn="ctr"/>
            <a:endParaRPr lang="en-US" altLang="zh-CN" sz="9600" dirty="0">
              <a:solidFill>
                <a:srgbClr val="FFFF00"/>
              </a:solidFill>
            </a:endParaRPr>
          </a:p>
          <a:p>
            <a:pPr algn="ctr"/>
            <a:r>
              <a:rPr lang="en-US" altLang="zh-CN" sz="9600" dirty="0">
                <a:solidFill>
                  <a:srgbClr val="FFFF00"/>
                </a:solidFill>
              </a:rPr>
              <a:t>BFS</a:t>
            </a:r>
            <a:endParaRPr lang="zh-CN" altLang="en-US" sz="9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971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26D66FF-374D-4DC4-B9E6-E8622C3CD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8"/>
            <a:ext cx="17841913" cy="888761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0F58997-D21E-4703-A70D-B5781CF6AA52}"/>
              </a:ext>
            </a:extLst>
          </p:cNvPr>
          <p:cNvSpPr txBox="1"/>
          <p:nvPr/>
        </p:nvSpPr>
        <p:spPr>
          <a:xfrm>
            <a:off x="558800" y="698500"/>
            <a:ext cx="16852900" cy="8586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rgbClr val="FFFF00"/>
                </a:solidFill>
              </a:rPr>
              <a:t>洛谷</a:t>
            </a:r>
            <a:r>
              <a:rPr lang="en-US" altLang="zh-CN" sz="4800" b="1" dirty="0">
                <a:solidFill>
                  <a:srgbClr val="FFFF00"/>
                </a:solidFill>
              </a:rPr>
              <a:t>P1605  </a:t>
            </a:r>
            <a:r>
              <a:rPr lang="zh-CN" altLang="en-US" sz="4800" b="1" dirty="0">
                <a:solidFill>
                  <a:srgbClr val="FFFF00"/>
                </a:solidFill>
              </a:rPr>
              <a:t>迷宫</a:t>
            </a:r>
            <a:endParaRPr lang="en-US" altLang="zh-CN" sz="4800" b="1" dirty="0">
              <a:solidFill>
                <a:srgbClr val="FFFF00"/>
              </a:solidFill>
            </a:endParaRPr>
          </a:p>
          <a:p>
            <a:r>
              <a:rPr lang="zh-CN" altLang="en-US" sz="3600" b="1" dirty="0">
                <a:solidFill>
                  <a:srgbClr val="FFFF00"/>
                </a:solidFill>
              </a:rPr>
              <a:t>题目背景</a:t>
            </a:r>
          </a:p>
          <a:p>
            <a:r>
              <a:rPr lang="zh-CN" altLang="en-US" sz="3600" dirty="0">
                <a:solidFill>
                  <a:srgbClr val="FFFF00"/>
                </a:solidFill>
              </a:rPr>
              <a:t>给定一个</a:t>
            </a:r>
            <a:r>
              <a:rPr lang="en-US" altLang="zh-CN" sz="3600" dirty="0">
                <a:solidFill>
                  <a:srgbClr val="FFFF00"/>
                </a:solidFill>
              </a:rPr>
              <a:t>N*M</a:t>
            </a:r>
            <a:r>
              <a:rPr lang="zh-CN" altLang="en-US" sz="3600" dirty="0">
                <a:solidFill>
                  <a:srgbClr val="FFFF00"/>
                </a:solidFill>
              </a:rPr>
              <a:t>方格的迷宫，迷宫里有</a:t>
            </a:r>
            <a:r>
              <a:rPr lang="en-US" altLang="zh-CN" sz="3600" dirty="0">
                <a:solidFill>
                  <a:srgbClr val="FFFF00"/>
                </a:solidFill>
              </a:rPr>
              <a:t>T</a:t>
            </a:r>
            <a:r>
              <a:rPr lang="zh-CN" altLang="en-US" sz="3600" dirty="0">
                <a:solidFill>
                  <a:srgbClr val="FFFF00"/>
                </a:solidFill>
              </a:rPr>
              <a:t>处障碍，障碍处不可通过。给定起点坐标和终点坐标，问</a:t>
            </a:r>
            <a:r>
              <a:rPr lang="en-US" altLang="zh-CN" sz="3600" dirty="0">
                <a:solidFill>
                  <a:srgbClr val="FFFF00"/>
                </a:solidFill>
              </a:rPr>
              <a:t>: </a:t>
            </a:r>
            <a:r>
              <a:rPr lang="zh-CN" altLang="en-US" sz="3600" dirty="0">
                <a:solidFill>
                  <a:srgbClr val="FFFF00"/>
                </a:solidFill>
              </a:rPr>
              <a:t>每个方格最多经过</a:t>
            </a:r>
            <a:r>
              <a:rPr lang="en-US" altLang="zh-CN" sz="3600" dirty="0">
                <a:solidFill>
                  <a:srgbClr val="FFFF00"/>
                </a:solidFill>
              </a:rPr>
              <a:t>1</a:t>
            </a:r>
            <a:r>
              <a:rPr lang="zh-CN" altLang="en-US" sz="3600" dirty="0">
                <a:solidFill>
                  <a:srgbClr val="FFFF00"/>
                </a:solidFill>
              </a:rPr>
              <a:t>次，有多少种从起点坐标到终点坐标的方案。在迷宫中移动有上下左右四种方式，每次只能移动一个方格。数据保证起点上没有障碍。</a:t>
            </a:r>
            <a:endParaRPr lang="en-US" altLang="zh-CN" sz="3600" dirty="0">
              <a:solidFill>
                <a:srgbClr val="FFFF00"/>
              </a:solidFill>
            </a:endParaRPr>
          </a:p>
          <a:p>
            <a:endParaRPr lang="en-US" altLang="zh-CN" sz="3600" dirty="0">
              <a:solidFill>
                <a:srgbClr val="FFFF00"/>
              </a:solidFill>
            </a:endParaRPr>
          </a:p>
          <a:p>
            <a:r>
              <a:rPr lang="zh-CN" altLang="en-US" sz="3600" b="1" dirty="0">
                <a:solidFill>
                  <a:srgbClr val="FFFF00"/>
                </a:solidFill>
              </a:rPr>
              <a:t>输入格式</a:t>
            </a:r>
          </a:p>
          <a:p>
            <a:r>
              <a:rPr lang="zh-CN" altLang="en-US" sz="3600" dirty="0">
                <a:solidFill>
                  <a:srgbClr val="FFFF00"/>
                </a:solidFill>
              </a:rPr>
              <a:t>第一行</a:t>
            </a:r>
            <a:r>
              <a:rPr lang="en-US" altLang="zh-CN" sz="3600" dirty="0">
                <a:solidFill>
                  <a:srgbClr val="FFFF00"/>
                </a:solidFill>
              </a:rPr>
              <a:t>N</a:t>
            </a:r>
            <a:r>
              <a:rPr lang="zh-CN" altLang="en-US" sz="3600" dirty="0">
                <a:solidFill>
                  <a:srgbClr val="FFFF00"/>
                </a:solidFill>
              </a:rPr>
              <a:t>、</a:t>
            </a:r>
            <a:r>
              <a:rPr lang="en-US" altLang="zh-CN" sz="3600" dirty="0">
                <a:solidFill>
                  <a:srgbClr val="FFFF00"/>
                </a:solidFill>
              </a:rPr>
              <a:t>M</a:t>
            </a:r>
            <a:r>
              <a:rPr lang="zh-CN" altLang="en-US" sz="3600" dirty="0">
                <a:solidFill>
                  <a:srgbClr val="FFFF00"/>
                </a:solidFill>
              </a:rPr>
              <a:t>和</a:t>
            </a:r>
            <a:r>
              <a:rPr lang="en-US" altLang="zh-CN" sz="3600" dirty="0">
                <a:solidFill>
                  <a:srgbClr val="FFFF00"/>
                </a:solidFill>
              </a:rPr>
              <a:t>T</a:t>
            </a:r>
            <a:r>
              <a:rPr lang="zh-CN" altLang="en-US" sz="3600" dirty="0">
                <a:solidFill>
                  <a:srgbClr val="FFFF00"/>
                </a:solidFill>
              </a:rPr>
              <a:t>，</a:t>
            </a:r>
            <a:r>
              <a:rPr lang="en-US" altLang="zh-CN" sz="3600" dirty="0">
                <a:solidFill>
                  <a:srgbClr val="FFFF00"/>
                </a:solidFill>
              </a:rPr>
              <a:t>N</a:t>
            </a:r>
            <a:r>
              <a:rPr lang="zh-CN" altLang="en-US" sz="3600" dirty="0">
                <a:solidFill>
                  <a:srgbClr val="FFFF00"/>
                </a:solidFill>
              </a:rPr>
              <a:t>为行，</a:t>
            </a:r>
            <a:r>
              <a:rPr lang="en-US" altLang="zh-CN" sz="3600" dirty="0">
                <a:solidFill>
                  <a:srgbClr val="FFFF00"/>
                </a:solidFill>
              </a:rPr>
              <a:t>M</a:t>
            </a:r>
            <a:r>
              <a:rPr lang="zh-CN" altLang="en-US" sz="3600" dirty="0">
                <a:solidFill>
                  <a:srgbClr val="FFFF00"/>
                </a:solidFill>
              </a:rPr>
              <a:t>为列，</a:t>
            </a:r>
            <a:r>
              <a:rPr lang="en-US" altLang="zh-CN" sz="3600" dirty="0">
                <a:solidFill>
                  <a:srgbClr val="FFFF00"/>
                </a:solidFill>
              </a:rPr>
              <a:t>T</a:t>
            </a:r>
            <a:r>
              <a:rPr lang="zh-CN" altLang="en-US" sz="3600" dirty="0">
                <a:solidFill>
                  <a:srgbClr val="FFFF00"/>
                </a:solidFill>
              </a:rPr>
              <a:t>为障碍总数。第二行起点坐标</a:t>
            </a:r>
            <a:r>
              <a:rPr lang="en-US" altLang="zh-CN" sz="3600" dirty="0">
                <a:solidFill>
                  <a:srgbClr val="FFFF00"/>
                </a:solidFill>
              </a:rPr>
              <a:t>SX,SY</a:t>
            </a:r>
            <a:r>
              <a:rPr lang="zh-CN" altLang="en-US" sz="3600" dirty="0">
                <a:solidFill>
                  <a:srgbClr val="FFFF00"/>
                </a:solidFill>
              </a:rPr>
              <a:t>，终点坐标</a:t>
            </a:r>
            <a:r>
              <a:rPr lang="en-US" altLang="zh-CN" sz="3600" dirty="0">
                <a:solidFill>
                  <a:srgbClr val="FFFF00"/>
                </a:solidFill>
              </a:rPr>
              <a:t>FX,FY</a:t>
            </a:r>
            <a:r>
              <a:rPr lang="zh-CN" altLang="en-US" sz="3600" dirty="0">
                <a:solidFill>
                  <a:srgbClr val="FFFF00"/>
                </a:solidFill>
              </a:rPr>
              <a:t>。接下来</a:t>
            </a:r>
            <a:r>
              <a:rPr lang="en-US" altLang="zh-CN" sz="3600" dirty="0">
                <a:solidFill>
                  <a:srgbClr val="FFFF00"/>
                </a:solidFill>
              </a:rPr>
              <a:t>T</a:t>
            </a:r>
            <a:r>
              <a:rPr lang="zh-CN" altLang="en-US" sz="3600" dirty="0">
                <a:solidFill>
                  <a:srgbClr val="FFFF00"/>
                </a:solidFill>
              </a:rPr>
              <a:t>行，每行为障碍点的坐标。</a:t>
            </a:r>
            <a:endParaRPr lang="en-US" altLang="zh-CN" sz="3600" dirty="0">
              <a:solidFill>
                <a:srgbClr val="FFFF00"/>
              </a:solidFill>
            </a:endParaRPr>
          </a:p>
          <a:p>
            <a:endParaRPr lang="zh-CN" altLang="en-US" sz="3600" dirty="0">
              <a:solidFill>
                <a:srgbClr val="FFFF00"/>
              </a:solidFill>
            </a:endParaRPr>
          </a:p>
          <a:p>
            <a:r>
              <a:rPr lang="zh-CN" altLang="en-US" sz="3600" b="1" dirty="0">
                <a:solidFill>
                  <a:srgbClr val="FFFF00"/>
                </a:solidFill>
              </a:rPr>
              <a:t>输出格式</a:t>
            </a:r>
          </a:p>
          <a:p>
            <a:r>
              <a:rPr lang="zh-CN" altLang="en-US" sz="3600" dirty="0">
                <a:solidFill>
                  <a:srgbClr val="FFFF00"/>
                </a:solidFill>
              </a:rPr>
              <a:t>给定起点坐标和终点坐标，问每个方格最多经过</a:t>
            </a:r>
            <a:r>
              <a:rPr lang="en-US" altLang="zh-CN" sz="3600" dirty="0">
                <a:solidFill>
                  <a:srgbClr val="FFFF00"/>
                </a:solidFill>
              </a:rPr>
              <a:t>1</a:t>
            </a:r>
            <a:r>
              <a:rPr lang="zh-CN" altLang="en-US" sz="3600" dirty="0">
                <a:solidFill>
                  <a:srgbClr val="FFFF00"/>
                </a:solidFill>
              </a:rPr>
              <a:t>次，从起点坐标到终点坐标的方案总数。</a:t>
            </a:r>
          </a:p>
          <a:p>
            <a:endParaRPr lang="zh-CN" alt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468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26D66FF-374D-4DC4-B9E6-E8622C3CD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8"/>
            <a:ext cx="17841913" cy="888761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8968EBA-98D2-4C22-B77C-88186250F380}"/>
              </a:ext>
            </a:extLst>
          </p:cNvPr>
          <p:cNvSpPr txBox="1"/>
          <p:nvPr/>
        </p:nvSpPr>
        <p:spPr>
          <a:xfrm>
            <a:off x="0" y="50800"/>
            <a:ext cx="16891000" cy="9510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n,m,t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sx,sy,tx,ty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g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flag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tot;</a:t>
            </a:r>
            <a:b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dfs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){    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(x==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tx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&amp;&amp; y==ty){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tot++;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g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[x][y+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]==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&amp;&amp; 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flag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[x][y+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]==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flag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[x][y]=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dfs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(x,y+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flag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[x][y]=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g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[x][y-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]==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&amp;&amp; 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flag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[x][y-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]==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flag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[x][y]=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dfs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(x,y-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flag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[x][y]=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g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[x+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][y]==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&amp;&amp; 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flag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[x+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][y]==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flag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[x][y]=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dfs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(x+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,y);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flag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[x][y]=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g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[x-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][y]==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&amp;&amp; 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flag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[x-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][y]==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flag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[x][y]=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dfs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(x-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,y);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flag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[x][y]=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5259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26D66FF-374D-4DC4-B9E6-E8622C3CD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8"/>
            <a:ext cx="17841913" cy="888761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BF21A95-E9E1-423E-9724-A7841E45C415}"/>
              </a:ext>
            </a:extLst>
          </p:cNvPr>
          <p:cNvSpPr txBox="1"/>
          <p:nvPr/>
        </p:nvSpPr>
        <p:spPr>
          <a:xfrm>
            <a:off x="694481" y="717630"/>
            <a:ext cx="1663282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rgbClr val="FFFF00"/>
                </a:solidFill>
              </a:rPr>
              <a:t>BFS(</a:t>
            </a:r>
            <a:r>
              <a:rPr lang="zh-CN" altLang="en-US" sz="4400" dirty="0">
                <a:solidFill>
                  <a:srgbClr val="FFFF00"/>
                </a:solidFill>
              </a:rPr>
              <a:t>宽度优先搜索</a:t>
            </a:r>
            <a:r>
              <a:rPr lang="en-US" altLang="zh-CN" sz="4400" dirty="0">
                <a:solidFill>
                  <a:srgbClr val="FFFF00"/>
                </a:solidFill>
              </a:rPr>
              <a:t>)</a:t>
            </a:r>
            <a:r>
              <a:rPr lang="zh-CN" altLang="en-US" sz="4400" dirty="0">
                <a:solidFill>
                  <a:srgbClr val="FFFF00"/>
                </a:solidFill>
              </a:rPr>
              <a:t>：</a:t>
            </a:r>
            <a:endParaRPr lang="en-US" altLang="zh-CN" sz="4400" dirty="0">
              <a:solidFill>
                <a:srgbClr val="FFFF00"/>
              </a:solidFill>
            </a:endParaRPr>
          </a:p>
          <a:p>
            <a:r>
              <a:rPr lang="zh-CN" altLang="en-US" sz="4400" dirty="0">
                <a:solidFill>
                  <a:srgbClr val="FFFF00"/>
                </a:solidFill>
              </a:rPr>
              <a:t>与深度优先搜索不同之处在于搜索顺序，宽度优先搜索总是先搜索距离的初始状态近的状态。</a:t>
            </a:r>
          </a:p>
          <a:p>
            <a:endParaRPr lang="en-US" altLang="zh-CN" sz="4400" dirty="0">
              <a:solidFill>
                <a:srgbClr val="FFFF00"/>
              </a:solidFill>
            </a:endParaRPr>
          </a:p>
          <a:p>
            <a:endParaRPr lang="en-US" altLang="zh-CN" sz="4400" dirty="0">
              <a:solidFill>
                <a:srgbClr val="FFFF00"/>
              </a:solidFill>
            </a:endParaRPr>
          </a:p>
        </p:txBody>
      </p:sp>
      <p:pic>
        <p:nvPicPr>
          <p:cNvPr id="4" name="图片 4">
            <a:extLst>
              <a:ext uri="{FF2B5EF4-FFF2-40B4-BE49-F238E27FC236}">
                <a16:creationId xmlns:a16="http://schemas.microsoft.com/office/drawing/2014/main" id="{45B07CE7-C05F-4A25-92FB-E8E7FBB58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479" y="3404134"/>
            <a:ext cx="9929654" cy="5009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527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26D66FF-374D-4DC4-B9E6-E8622C3CD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8"/>
            <a:ext cx="17841913" cy="888761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B119DFF-A61F-4945-8114-A16C994D93A1}"/>
              </a:ext>
            </a:extLst>
          </p:cNvPr>
          <p:cNvSpPr txBox="1"/>
          <p:nvPr/>
        </p:nvSpPr>
        <p:spPr>
          <a:xfrm>
            <a:off x="497710" y="671332"/>
            <a:ext cx="16177389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FF00"/>
                </a:solidFill>
              </a:rPr>
              <a:t>由数字</a:t>
            </a:r>
            <a:r>
              <a:rPr lang="en-US" altLang="zh-CN" sz="2800" dirty="0">
                <a:solidFill>
                  <a:srgbClr val="FFFF00"/>
                </a:solidFill>
              </a:rPr>
              <a:t>0</a:t>
            </a:r>
            <a:r>
              <a:rPr lang="zh-CN" altLang="en-US" sz="2800" dirty="0">
                <a:solidFill>
                  <a:srgbClr val="FFFF00"/>
                </a:solidFill>
              </a:rPr>
              <a:t>组成的方阵中，有一任意形状闭合圈，闭合圈由数字</a:t>
            </a:r>
            <a:r>
              <a:rPr lang="en-US" altLang="zh-CN" sz="2800" dirty="0">
                <a:solidFill>
                  <a:srgbClr val="FFFF00"/>
                </a:solidFill>
              </a:rPr>
              <a:t>1</a:t>
            </a:r>
            <a:r>
              <a:rPr lang="zh-CN" altLang="en-US" sz="2800" dirty="0">
                <a:solidFill>
                  <a:srgbClr val="FFFF00"/>
                </a:solidFill>
              </a:rPr>
              <a:t>构成，围圈时只走上下左右</a:t>
            </a:r>
            <a:r>
              <a:rPr lang="en-US" altLang="zh-CN" sz="2800" dirty="0">
                <a:solidFill>
                  <a:srgbClr val="FFFF00"/>
                </a:solidFill>
              </a:rPr>
              <a:t>4</a:t>
            </a:r>
            <a:r>
              <a:rPr lang="zh-CN" altLang="en-US" sz="2800" dirty="0">
                <a:solidFill>
                  <a:srgbClr val="FFFF00"/>
                </a:solidFill>
              </a:rPr>
              <a:t>个方向。现要求把闭合圈内的所有空间都填写成</a:t>
            </a:r>
            <a:r>
              <a:rPr lang="en-US" altLang="zh-CN" sz="2800" dirty="0">
                <a:solidFill>
                  <a:srgbClr val="FFFF00"/>
                </a:solidFill>
              </a:rPr>
              <a:t>2.</a:t>
            </a:r>
            <a:r>
              <a:rPr lang="zh-CN" altLang="en-US" sz="2800" dirty="0">
                <a:solidFill>
                  <a:srgbClr val="FFFF00"/>
                </a:solidFill>
              </a:rPr>
              <a:t>例如：</a:t>
            </a:r>
            <a:r>
              <a:rPr lang="en-US" altLang="zh-CN" sz="2800" dirty="0">
                <a:solidFill>
                  <a:srgbClr val="FFFF00"/>
                </a:solidFill>
              </a:rPr>
              <a:t>6×6</a:t>
            </a:r>
            <a:r>
              <a:rPr lang="zh-CN" altLang="en-US" sz="2800" dirty="0">
                <a:solidFill>
                  <a:srgbClr val="FFFF00"/>
                </a:solidFill>
              </a:rPr>
              <a:t>的方阵（</a:t>
            </a:r>
            <a:r>
              <a:rPr lang="en-US" altLang="zh-CN" sz="2800" i="1" dirty="0">
                <a:solidFill>
                  <a:srgbClr val="FFFF00"/>
                </a:solidFill>
              </a:rPr>
              <a:t>n</a:t>
            </a:r>
            <a:r>
              <a:rPr lang="en-US" altLang="zh-CN" sz="2800" dirty="0">
                <a:solidFill>
                  <a:srgbClr val="FFFF00"/>
                </a:solidFill>
              </a:rPr>
              <a:t>=6</a:t>
            </a:r>
            <a:r>
              <a:rPr lang="zh-CN" altLang="en-US" sz="2800" dirty="0">
                <a:solidFill>
                  <a:srgbClr val="FFFF00"/>
                </a:solidFill>
              </a:rPr>
              <a:t>），涂色前和涂色后的方阵如下：</a:t>
            </a:r>
          </a:p>
          <a:p>
            <a:r>
              <a:rPr lang="en-US" altLang="zh-CN" sz="2800" dirty="0">
                <a:solidFill>
                  <a:srgbClr val="FFFF00"/>
                </a:solidFill>
              </a:rPr>
              <a:t>0 0 0 0 0 0</a:t>
            </a:r>
          </a:p>
          <a:p>
            <a:r>
              <a:rPr lang="en-US" altLang="zh-CN" sz="2800" dirty="0">
                <a:solidFill>
                  <a:srgbClr val="FFFF00"/>
                </a:solidFill>
              </a:rPr>
              <a:t>0 0 1 1 1 1</a:t>
            </a:r>
          </a:p>
          <a:p>
            <a:r>
              <a:rPr lang="en-US" altLang="zh-CN" sz="2800" dirty="0">
                <a:solidFill>
                  <a:srgbClr val="FFFF00"/>
                </a:solidFill>
              </a:rPr>
              <a:t>0 1 1 0 0 1</a:t>
            </a:r>
          </a:p>
          <a:p>
            <a:r>
              <a:rPr lang="en-US" altLang="zh-CN" sz="2800" dirty="0">
                <a:solidFill>
                  <a:srgbClr val="FFFF00"/>
                </a:solidFill>
              </a:rPr>
              <a:t>1 1 0 0 0 1</a:t>
            </a:r>
          </a:p>
          <a:p>
            <a:r>
              <a:rPr lang="en-US" altLang="zh-CN" sz="2800" dirty="0">
                <a:solidFill>
                  <a:srgbClr val="FFFF00"/>
                </a:solidFill>
              </a:rPr>
              <a:t>1 0 0 0 0 1</a:t>
            </a:r>
          </a:p>
          <a:p>
            <a:r>
              <a:rPr lang="en-US" altLang="zh-CN" sz="2800" dirty="0">
                <a:solidFill>
                  <a:srgbClr val="FFFF00"/>
                </a:solidFill>
              </a:rPr>
              <a:t>1 1 1 1 1 1</a:t>
            </a:r>
          </a:p>
          <a:p>
            <a:r>
              <a:rPr lang="en-US" altLang="zh-CN" sz="2800" dirty="0">
                <a:solidFill>
                  <a:srgbClr val="FFFF00"/>
                </a:solidFill>
              </a:rPr>
              <a:t>—————</a:t>
            </a:r>
          </a:p>
          <a:p>
            <a:r>
              <a:rPr lang="en-US" altLang="zh-CN" sz="2800" dirty="0">
                <a:solidFill>
                  <a:srgbClr val="FFFF00"/>
                </a:solidFill>
              </a:rPr>
              <a:t>0 0 0 0 0 0</a:t>
            </a:r>
          </a:p>
          <a:p>
            <a:r>
              <a:rPr lang="en-US" altLang="zh-CN" sz="2800" dirty="0">
                <a:solidFill>
                  <a:srgbClr val="FFFF00"/>
                </a:solidFill>
              </a:rPr>
              <a:t>0 0 1 1 1 1</a:t>
            </a:r>
          </a:p>
          <a:p>
            <a:r>
              <a:rPr lang="en-US" altLang="zh-CN" sz="2800" dirty="0">
                <a:solidFill>
                  <a:srgbClr val="FFFF00"/>
                </a:solidFill>
              </a:rPr>
              <a:t>0 1 1 2 2 1</a:t>
            </a:r>
          </a:p>
          <a:p>
            <a:r>
              <a:rPr lang="en-US" altLang="zh-CN" sz="2800" dirty="0">
                <a:solidFill>
                  <a:srgbClr val="FFFF00"/>
                </a:solidFill>
              </a:rPr>
              <a:t>1 1 2 2 2 1</a:t>
            </a:r>
          </a:p>
          <a:p>
            <a:r>
              <a:rPr lang="en-US" altLang="zh-CN" sz="2800" dirty="0">
                <a:solidFill>
                  <a:srgbClr val="FFFF00"/>
                </a:solidFill>
              </a:rPr>
              <a:t>1 2 2 2 2 1</a:t>
            </a:r>
          </a:p>
          <a:p>
            <a:r>
              <a:rPr lang="en-US" altLang="zh-CN" sz="2800" dirty="0">
                <a:solidFill>
                  <a:srgbClr val="FFFF00"/>
                </a:solidFill>
              </a:rPr>
              <a:t>1 1 1 1 1 1</a:t>
            </a:r>
          </a:p>
          <a:p>
            <a:endParaRPr lang="zh-CN" alt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374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26D66FF-374D-4DC4-B9E6-E8622C3CD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8"/>
            <a:ext cx="17841913" cy="888761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25A4608-AFB6-437F-B8CF-F483581FA736}"/>
              </a:ext>
            </a:extLst>
          </p:cNvPr>
          <p:cNvSpPr txBox="1"/>
          <p:nvPr/>
        </p:nvSpPr>
        <p:spPr>
          <a:xfrm>
            <a:off x="190500" y="177800"/>
            <a:ext cx="162052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Map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35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35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p,q,flag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n;</a:t>
            </a: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vis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35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35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bfs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q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Map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[p][q]!=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|| 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vis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[p][q]==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|| (p&lt;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|| p&gt;n) || (q&lt;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|| q&gt;n))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vis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[p][q]=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bfs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(p+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,q);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bfs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(p-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,q);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bfs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(p,q+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bfs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(p,q-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zh-CN" altLang="en-US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C62EA6-A29F-4222-8A80-79919BDA2A7A}"/>
              </a:ext>
            </a:extLst>
          </p:cNvPr>
          <p:cNvSpPr txBox="1"/>
          <p:nvPr/>
        </p:nvSpPr>
        <p:spPr>
          <a:xfrm>
            <a:off x="8394700" y="3387870"/>
            <a:ext cx="124079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noProof="1">
                <a:solidFill>
                  <a:srgbClr val="DCDCAA"/>
                </a:solidFill>
                <a:latin typeface="Consolas" panose="020B0609020204030204" pitchFamily="49" charset="0"/>
              </a:rPr>
              <a:t>bfs</a:t>
            </a:r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(p+</a:t>
            </a:r>
            <a:r>
              <a:rPr lang="en-US" altLang="zh-CN" sz="2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,q+</a:t>
            </a:r>
            <a:r>
              <a:rPr lang="en-US" altLang="zh-CN" sz="2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28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;i&lt;=</a:t>
            </a:r>
            <a:r>
              <a:rPr lang="en-US" altLang="zh-CN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n;i</a:t>
            </a:r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8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 j=</a:t>
            </a:r>
            <a:r>
              <a:rPr lang="en-US" altLang="zh-CN" sz="2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;j&lt;=</a:t>
            </a:r>
            <a:r>
              <a:rPr lang="en-US" altLang="zh-CN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n;j</a:t>
            </a:r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dirty="0">
                <a:solidFill>
                  <a:srgbClr val="9CDCFE"/>
                </a:solidFill>
                <a:latin typeface="Consolas" panose="020B0609020204030204" pitchFamily="49" charset="0"/>
              </a:rPr>
              <a:t>vis</a:t>
            </a:r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][j]==</a:t>
            </a:r>
            <a:r>
              <a:rPr lang="en-US" altLang="zh-CN" sz="2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cout&lt;&lt;</a:t>
            </a:r>
            <a:r>
              <a:rPr lang="en-US" altLang="zh-CN" sz="28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CN" sz="2800" dirty="0">
                <a:solidFill>
                  <a:srgbClr val="CE9178"/>
                </a:solidFill>
                <a:latin typeface="Consolas" panose="020B0609020204030204" pitchFamily="49" charset="0"/>
              </a:rPr>
              <a:t>" "</a:t>
            </a:r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8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dirty="0">
                <a:solidFill>
                  <a:srgbClr val="9CDCFE"/>
                </a:solidFill>
                <a:latin typeface="Consolas" panose="020B0609020204030204" pitchFamily="49" charset="0"/>
              </a:rPr>
              <a:t>Map</a:t>
            </a:r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][j]==</a:t>
            </a:r>
            <a:r>
              <a:rPr lang="en-US" altLang="zh-CN" sz="2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) cout&lt;&lt;</a:t>
            </a:r>
            <a:r>
              <a:rPr lang="en-US" altLang="zh-CN" sz="2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CN" sz="2800" dirty="0">
                <a:solidFill>
                  <a:srgbClr val="CE9178"/>
                </a:solidFill>
                <a:latin typeface="Consolas" panose="020B0609020204030204" pitchFamily="49" charset="0"/>
              </a:rPr>
              <a:t>" "</a:t>
            </a:r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8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 cout&lt;&lt;</a:t>
            </a:r>
            <a:r>
              <a:rPr lang="en-US" altLang="zh-CN" sz="28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CN" sz="2800" dirty="0">
                <a:solidFill>
                  <a:srgbClr val="CE9178"/>
                </a:solidFill>
                <a:latin typeface="Consolas" panose="020B0609020204030204" pitchFamily="49" charset="0"/>
              </a:rPr>
              <a:t>" "</a:t>
            </a:r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    cout&lt;&lt;</a:t>
            </a:r>
            <a:r>
              <a:rPr lang="en-US" altLang="zh-CN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04672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26D66FF-374D-4DC4-B9E6-E8622C3CD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8"/>
            <a:ext cx="17841913" cy="888761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A574BBF-DB0B-4DBD-A2DE-B45F186BD520}"/>
              </a:ext>
            </a:extLst>
          </p:cNvPr>
          <p:cNvSpPr txBox="1"/>
          <p:nvPr/>
        </p:nvSpPr>
        <p:spPr>
          <a:xfrm>
            <a:off x="812800" y="660400"/>
            <a:ext cx="15773400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rgbClr val="FFFF00"/>
                </a:solidFill>
              </a:rPr>
              <a:t>Catch That Cow </a:t>
            </a:r>
            <a:r>
              <a:rPr lang="en-US" altLang="zh-CN" sz="4400" dirty="0">
                <a:solidFill>
                  <a:srgbClr val="FFFF00"/>
                </a:solidFill>
              </a:rPr>
              <a:t>(POJ—3278)</a:t>
            </a:r>
          </a:p>
          <a:p>
            <a:r>
              <a:rPr lang="zh-CN" altLang="en-US" sz="4400" dirty="0">
                <a:solidFill>
                  <a:srgbClr val="FFFF00"/>
                </a:solidFill>
              </a:rPr>
              <a:t>农夫知道一头牛的位置，想要抓住它。农夫和牛都位于数轴上，农夫起始于点</a:t>
            </a:r>
            <a:r>
              <a:rPr lang="en-US" altLang="zh-CN" sz="4400" dirty="0">
                <a:solidFill>
                  <a:srgbClr val="FFFF00"/>
                </a:solidFill>
              </a:rPr>
              <a:t>N</a:t>
            </a:r>
            <a:r>
              <a:rPr lang="zh-CN" altLang="en-US" sz="4400" dirty="0">
                <a:solidFill>
                  <a:srgbClr val="FFFF00"/>
                </a:solidFill>
              </a:rPr>
              <a:t>（</a:t>
            </a:r>
            <a:r>
              <a:rPr lang="en-US" altLang="zh-CN" sz="4400" dirty="0">
                <a:solidFill>
                  <a:srgbClr val="FFFF00"/>
                </a:solidFill>
              </a:rPr>
              <a:t>0≤N</a:t>
            </a:r>
            <a:r>
              <a:rPr lang="en-US" altLang="zh-CN" sz="4400" dirty="0">
                <a:solidFill>
                  <a:srgbClr val="FFFF00"/>
                </a:solidFill>
                <a:sym typeface="宋体" panose="02010600030101010101" pitchFamily="2" charset="-122"/>
              </a:rPr>
              <a:t>≤1e5</a:t>
            </a:r>
            <a:r>
              <a:rPr lang="zh-CN" altLang="en-US" sz="4400" dirty="0">
                <a:solidFill>
                  <a:srgbClr val="FFFF00"/>
                </a:solidFill>
              </a:rPr>
              <a:t>）牛位于点</a:t>
            </a:r>
            <a:r>
              <a:rPr lang="en-US" altLang="zh-CN" sz="4400" dirty="0">
                <a:solidFill>
                  <a:srgbClr val="FFFF00"/>
                </a:solidFill>
              </a:rPr>
              <a:t>K</a:t>
            </a:r>
            <a:r>
              <a:rPr lang="zh-CN" altLang="en-US" sz="4400" dirty="0">
                <a:solidFill>
                  <a:srgbClr val="FFFF00"/>
                </a:solidFill>
              </a:rPr>
              <a:t>（</a:t>
            </a:r>
            <a:r>
              <a:rPr lang="en-US" altLang="zh-CN" sz="4400" dirty="0">
                <a:solidFill>
                  <a:srgbClr val="FFFF00"/>
                </a:solidFill>
                <a:sym typeface="宋体" panose="02010600030101010101" pitchFamily="2" charset="-122"/>
              </a:rPr>
              <a:t>0≤N≤1e5</a:t>
            </a:r>
            <a:r>
              <a:rPr lang="zh-CN" altLang="en-US" sz="4400" dirty="0">
                <a:solidFill>
                  <a:srgbClr val="FFFF00"/>
                </a:solidFill>
              </a:rPr>
              <a:t>）。农夫有两种移动方式：</a:t>
            </a:r>
          </a:p>
          <a:p>
            <a:r>
              <a:rPr lang="en-US" altLang="zh-CN" sz="4400" dirty="0">
                <a:solidFill>
                  <a:srgbClr val="FFFF00"/>
                </a:solidFill>
              </a:rPr>
              <a:t>1.</a:t>
            </a:r>
            <a:r>
              <a:rPr lang="zh-CN" altLang="en-US" sz="4400" dirty="0">
                <a:solidFill>
                  <a:srgbClr val="FFFF00"/>
                </a:solidFill>
              </a:rPr>
              <a:t>从</a:t>
            </a:r>
            <a:r>
              <a:rPr lang="en-US" altLang="zh-CN" sz="4400" dirty="0">
                <a:solidFill>
                  <a:srgbClr val="FFFF00"/>
                </a:solidFill>
              </a:rPr>
              <a:t>X</a:t>
            </a:r>
            <a:r>
              <a:rPr lang="zh-CN" altLang="en-US" sz="4400" dirty="0">
                <a:solidFill>
                  <a:srgbClr val="FFFF00"/>
                </a:solidFill>
              </a:rPr>
              <a:t>移动到</a:t>
            </a:r>
            <a:r>
              <a:rPr lang="en-US" altLang="zh-CN" sz="4400" dirty="0">
                <a:solidFill>
                  <a:srgbClr val="FFFF00"/>
                </a:solidFill>
              </a:rPr>
              <a:t>X-1</a:t>
            </a:r>
            <a:r>
              <a:rPr lang="zh-CN" altLang="en-US" sz="4400" dirty="0">
                <a:solidFill>
                  <a:srgbClr val="FFFF00"/>
                </a:solidFill>
              </a:rPr>
              <a:t>或</a:t>
            </a:r>
            <a:r>
              <a:rPr lang="en-US" altLang="zh-CN" sz="4400" dirty="0">
                <a:solidFill>
                  <a:srgbClr val="FFFF00"/>
                </a:solidFill>
              </a:rPr>
              <a:t>X+1</a:t>
            </a:r>
            <a:r>
              <a:rPr lang="zh-CN" altLang="en-US" sz="4400" dirty="0">
                <a:solidFill>
                  <a:srgbClr val="FFFF00"/>
                </a:solidFill>
              </a:rPr>
              <a:t>，每次移动花费一分钟</a:t>
            </a:r>
          </a:p>
          <a:p>
            <a:r>
              <a:rPr lang="en-US" altLang="zh-CN" sz="4400" dirty="0">
                <a:solidFill>
                  <a:srgbClr val="FFFF00"/>
                </a:solidFill>
              </a:rPr>
              <a:t>2.</a:t>
            </a:r>
            <a:r>
              <a:rPr lang="zh-CN" altLang="en-US" sz="4400" dirty="0">
                <a:solidFill>
                  <a:srgbClr val="FFFF00"/>
                </a:solidFill>
              </a:rPr>
              <a:t>从</a:t>
            </a:r>
            <a:r>
              <a:rPr lang="en-US" altLang="zh-CN" sz="4400" dirty="0">
                <a:solidFill>
                  <a:srgbClr val="FFFF00"/>
                </a:solidFill>
              </a:rPr>
              <a:t>X</a:t>
            </a:r>
            <a:r>
              <a:rPr lang="zh-CN" altLang="en-US" sz="4400" dirty="0">
                <a:solidFill>
                  <a:srgbClr val="FFFF00"/>
                </a:solidFill>
              </a:rPr>
              <a:t>移动到</a:t>
            </a:r>
            <a:r>
              <a:rPr lang="en-US" altLang="zh-CN" sz="4400" dirty="0">
                <a:solidFill>
                  <a:srgbClr val="FFFF00"/>
                </a:solidFill>
              </a:rPr>
              <a:t>2X</a:t>
            </a:r>
            <a:r>
              <a:rPr lang="zh-CN" altLang="en-US" sz="4400" dirty="0">
                <a:solidFill>
                  <a:srgbClr val="FFFF00"/>
                </a:solidFill>
              </a:rPr>
              <a:t>，每次移动花费一分钟</a:t>
            </a:r>
          </a:p>
          <a:p>
            <a:r>
              <a:rPr lang="zh-CN" altLang="en-US" sz="4400" dirty="0">
                <a:solidFill>
                  <a:srgbClr val="FFFF00"/>
                </a:solidFill>
              </a:rPr>
              <a:t>假设牛站在原地不动，农夫最少要花多少时间才能抓住牛。</a:t>
            </a:r>
          </a:p>
          <a:p>
            <a:endParaRPr lang="zh-CN" altLang="en-US" sz="4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739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26D66FF-374D-4DC4-B9E6-E8622C3CD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841913" cy="888761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B05C1C4-3730-445B-ACC1-9A2C8ACE1DE9}"/>
              </a:ext>
            </a:extLst>
          </p:cNvPr>
          <p:cNvSpPr txBox="1"/>
          <p:nvPr/>
        </p:nvSpPr>
        <p:spPr>
          <a:xfrm>
            <a:off x="2152892" y="3449255"/>
            <a:ext cx="137970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FFFF00"/>
                </a:solidFill>
              </a:rPr>
              <a:t>搜索的非递归形式</a:t>
            </a:r>
            <a:endParaRPr lang="en-US" altLang="zh-CN" sz="5400" dirty="0">
              <a:solidFill>
                <a:srgbClr val="FFFF00"/>
              </a:solidFill>
            </a:endParaRPr>
          </a:p>
          <a:p>
            <a:endParaRPr lang="zh-CN" altLang="en-US" sz="5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894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26D66FF-374D-4DC4-B9E6-E8622C3CD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8"/>
            <a:ext cx="17841913" cy="888761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7B368DD-6270-463B-B35A-63CC5012DE58}"/>
              </a:ext>
            </a:extLst>
          </p:cNvPr>
          <p:cNvSpPr txBox="1"/>
          <p:nvPr/>
        </p:nvSpPr>
        <p:spPr>
          <a:xfrm>
            <a:off x="416689" y="671332"/>
            <a:ext cx="1680644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FFFF00"/>
                </a:solidFill>
              </a:rPr>
              <a:t>先来介绍</a:t>
            </a:r>
            <a:r>
              <a:rPr lang="en-US" altLang="zh-CN" sz="4000" dirty="0" err="1">
                <a:solidFill>
                  <a:srgbClr val="FFFF00"/>
                </a:solidFill>
              </a:rPr>
              <a:t>bfs</a:t>
            </a:r>
            <a:r>
              <a:rPr lang="zh-CN" altLang="en-US" sz="4000" dirty="0">
                <a:solidFill>
                  <a:srgbClr val="FFFF00"/>
                </a:solidFill>
              </a:rPr>
              <a:t>的非递归写法</a:t>
            </a:r>
            <a:endParaRPr lang="en-US" altLang="zh-CN" sz="4000" dirty="0">
              <a:solidFill>
                <a:srgbClr val="FFFF00"/>
              </a:solidFill>
            </a:endParaRPr>
          </a:p>
          <a:p>
            <a:endParaRPr lang="en-US" altLang="zh-CN" sz="4000" dirty="0">
              <a:solidFill>
                <a:srgbClr val="FFFF00"/>
              </a:solidFill>
            </a:endParaRPr>
          </a:p>
          <a:p>
            <a:r>
              <a:rPr lang="zh-CN" altLang="en-US" sz="4000" dirty="0">
                <a:solidFill>
                  <a:srgbClr val="FFFF00"/>
                </a:solidFill>
              </a:rPr>
              <a:t>根据搜索的顺序，可以将状态放进队列里</a:t>
            </a:r>
            <a:endParaRPr lang="en-US" altLang="zh-CN" sz="4000" dirty="0">
              <a:solidFill>
                <a:srgbClr val="FFFF00"/>
              </a:solidFill>
            </a:endParaRPr>
          </a:p>
          <a:p>
            <a:endParaRPr lang="en-US" altLang="zh-CN" sz="4000" dirty="0">
              <a:solidFill>
                <a:srgbClr val="FFFF00"/>
              </a:solidFill>
            </a:endParaRPr>
          </a:p>
          <a:p>
            <a:r>
              <a:rPr lang="zh-CN" altLang="en-US" sz="4000" dirty="0">
                <a:solidFill>
                  <a:srgbClr val="FFFF00"/>
                </a:solidFill>
              </a:rPr>
              <a:t>复习一下队列的基本操作</a:t>
            </a:r>
            <a:endParaRPr lang="en-US" altLang="zh-CN" sz="4000" dirty="0">
              <a:solidFill>
                <a:srgbClr val="FFFF00"/>
              </a:solidFill>
            </a:endParaRPr>
          </a:p>
          <a:p>
            <a:endParaRPr lang="en-US" altLang="zh-CN" sz="4000" dirty="0">
              <a:solidFill>
                <a:srgbClr val="FFFF00"/>
              </a:solidFill>
            </a:endParaRPr>
          </a:p>
          <a:p>
            <a:r>
              <a:rPr lang="zh-CN" altLang="en-US" sz="4000" dirty="0">
                <a:solidFill>
                  <a:srgbClr val="FFFF00"/>
                </a:solidFill>
              </a:rPr>
              <a:t>定义一个队列：</a:t>
            </a:r>
            <a:r>
              <a:rPr lang="en-US" altLang="zh-CN" sz="4000" dirty="0">
                <a:solidFill>
                  <a:srgbClr val="FFFF00"/>
                </a:solidFill>
              </a:rPr>
              <a:t>queue&lt;int&gt; q;</a:t>
            </a:r>
          </a:p>
          <a:p>
            <a:r>
              <a:rPr lang="zh-CN" altLang="en-US" sz="4000" dirty="0">
                <a:solidFill>
                  <a:srgbClr val="FFFF00"/>
                </a:solidFill>
              </a:rPr>
              <a:t>入队：</a:t>
            </a:r>
            <a:r>
              <a:rPr lang="en-US" altLang="zh-CN" sz="4000" dirty="0" err="1">
                <a:solidFill>
                  <a:srgbClr val="FFFF00"/>
                </a:solidFill>
              </a:rPr>
              <a:t>q.push</a:t>
            </a:r>
            <a:r>
              <a:rPr lang="en-US" altLang="zh-CN" sz="4000" dirty="0">
                <a:solidFill>
                  <a:srgbClr val="FFFF00"/>
                </a:solidFill>
              </a:rPr>
              <a:t>()</a:t>
            </a:r>
          </a:p>
          <a:p>
            <a:r>
              <a:rPr lang="zh-CN" altLang="en-US" sz="4000" dirty="0">
                <a:solidFill>
                  <a:srgbClr val="FFFF00"/>
                </a:solidFill>
              </a:rPr>
              <a:t>出队：</a:t>
            </a:r>
            <a:r>
              <a:rPr lang="en-US" altLang="zh-CN" sz="4000" dirty="0" err="1">
                <a:solidFill>
                  <a:srgbClr val="FFFF00"/>
                </a:solidFill>
              </a:rPr>
              <a:t>q.pop</a:t>
            </a:r>
            <a:r>
              <a:rPr lang="en-US" altLang="zh-CN" sz="4000" dirty="0">
                <a:solidFill>
                  <a:srgbClr val="FFFF00"/>
                </a:solidFill>
              </a:rPr>
              <a:t>()</a:t>
            </a:r>
          </a:p>
          <a:p>
            <a:r>
              <a:rPr lang="zh-CN" altLang="en-US" sz="4000" dirty="0">
                <a:solidFill>
                  <a:srgbClr val="FFFF00"/>
                </a:solidFill>
              </a:rPr>
              <a:t>获得队首元素：</a:t>
            </a:r>
            <a:r>
              <a:rPr lang="en-US" altLang="zh-CN" sz="4000" dirty="0" err="1">
                <a:solidFill>
                  <a:srgbClr val="FFFF00"/>
                </a:solidFill>
              </a:rPr>
              <a:t>q.front</a:t>
            </a:r>
            <a:r>
              <a:rPr lang="en-US" altLang="zh-CN" sz="4000" dirty="0">
                <a:solidFill>
                  <a:srgbClr val="FFFF00"/>
                </a:solidFill>
              </a:rPr>
              <a:t>()</a:t>
            </a:r>
          </a:p>
          <a:p>
            <a:r>
              <a:rPr lang="zh-CN" altLang="en-US" sz="4000" dirty="0">
                <a:solidFill>
                  <a:srgbClr val="FFFF00"/>
                </a:solidFill>
              </a:rPr>
              <a:t>判断队列是否为空：</a:t>
            </a:r>
            <a:r>
              <a:rPr lang="en-US" altLang="zh-CN" sz="4000" dirty="0" err="1">
                <a:solidFill>
                  <a:srgbClr val="FFFF00"/>
                </a:solidFill>
              </a:rPr>
              <a:t>q.empty</a:t>
            </a:r>
            <a:r>
              <a:rPr lang="en-US" altLang="zh-CN" sz="4000" dirty="0">
                <a:solidFill>
                  <a:srgbClr val="FFFF00"/>
                </a:solidFill>
              </a:rPr>
              <a:t>()</a:t>
            </a:r>
            <a:endParaRPr lang="zh-CN" altLang="en-US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87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26D66FF-374D-4DC4-B9E6-E8622C3CD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8"/>
            <a:ext cx="17841913" cy="888761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B85692B-CCE6-4F23-B399-9C096828E48A}"/>
              </a:ext>
            </a:extLst>
          </p:cNvPr>
          <p:cNvSpPr txBox="1"/>
          <p:nvPr/>
        </p:nvSpPr>
        <p:spPr>
          <a:xfrm>
            <a:off x="405114" y="636608"/>
            <a:ext cx="1608881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FFFF00"/>
                </a:solidFill>
              </a:rPr>
              <a:t>状态如何设计？</a:t>
            </a:r>
            <a:endParaRPr lang="en-US" altLang="zh-CN" sz="4000" dirty="0">
              <a:solidFill>
                <a:srgbClr val="FFFF00"/>
              </a:solidFill>
            </a:endParaRPr>
          </a:p>
          <a:p>
            <a:r>
              <a:rPr lang="en-US" altLang="zh-CN" sz="4000" dirty="0">
                <a:solidFill>
                  <a:srgbClr val="FFFF00"/>
                </a:solidFill>
              </a:rPr>
              <a:t>	</a:t>
            </a:r>
            <a:r>
              <a:rPr lang="zh-CN" altLang="en-US" sz="4000" dirty="0">
                <a:solidFill>
                  <a:srgbClr val="FFFF00"/>
                </a:solidFill>
              </a:rPr>
              <a:t>每一步的状态有两个变量，坐标和步数</a:t>
            </a:r>
            <a:endParaRPr lang="en-US" altLang="zh-CN" sz="4000" dirty="0">
              <a:solidFill>
                <a:srgbClr val="FFFF00"/>
              </a:solidFill>
            </a:endParaRPr>
          </a:p>
          <a:p>
            <a:pPr lvl="1"/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>
                <a:solidFill>
                  <a:srgbClr val="4EC9B0"/>
                </a:solidFill>
                <a:latin typeface="Consolas" panose="020B0609020204030204" pitchFamily="49" charset="0"/>
              </a:rPr>
              <a:t>node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x,s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lvl="1"/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4000" dirty="0">
                <a:solidFill>
                  <a:srgbClr val="FFFF00"/>
                </a:solidFill>
              </a:rPr>
              <a:t>状态如何转移？</a:t>
            </a:r>
            <a:endParaRPr lang="en-US" altLang="zh-CN" sz="4000" dirty="0">
              <a:solidFill>
                <a:srgbClr val="FFFF00"/>
              </a:solidFill>
            </a:endParaRPr>
          </a:p>
          <a:p>
            <a:r>
              <a:rPr lang="en-US" altLang="zh-CN" sz="4000" dirty="0">
                <a:solidFill>
                  <a:srgbClr val="FFFF00"/>
                </a:solidFill>
              </a:rPr>
              <a:t>	</a:t>
            </a:r>
            <a:r>
              <a:rPr lang="zh-CN" altLang="en-US" sz="4000" dirty="0">
                <a:solidFill>
                  <a:srgbClr val="FFFF00"/>
                </a:solidFill>
              </a:rPr>
              <a:t>用队列将下一个状态存储起来，搜索的时候将该状态弹出，直到所有</a:t>
            </a:r>
            <a:r>
              <a:rPr lang="en-US" altLang="zh-CN" sz="4000" dirty="0">
                <a:solidFill>
                  <a:srgbClr val="FFFF00"/>
                </a:solidFill>
              </a:rPr>
              <a:t>	</a:t>
            </a:r>
            <a:r>
              <a:rPr lang="zh-CN" altLang="en-US" sz="4000" dirty="0">
                <a:solidFill>
                  <a:srgbClr val="FFFF00"/>
                </a:solidFill>
              </a:rPr>
              <a:t>可能的状态都搜索过，也即队列为空</a:t>
            </a:r>
            <a:endParaRPr lang="en-US" altLang="zh-CN" sz="4000" dirty="0">
              <a:solidFill>
                <a:srgbClr val="FFFF00"/>
              </a:solidFill>
            </a:endParaRPr>
          </a:p>
          <a:p>
            <a:endParaRPr lang="zh-CN" altLang="en-US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077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26D66FF-374D-4DC4-B9E6-E8622C3CD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777"/>
            <a:ext cx="17841913" cy="888761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4102507-6FE1-4E38-8BB2-CBBAE5C720BE}"/>
              </a:ext>
            </a:extLst>
          </p:cNvPr>
          <p:cNvSpPr txBox="1"/>
          <p:nvPr/>
        </p:nvSpPr>
        <p:spPr>
          <a:xfrm>
            <a:off x="462987" y="613458"/>
            <a:ext cx="16389752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bfs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q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push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((node){s,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</a:rPr>
              <a:t>vis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[s]=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0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(!</a:t>
            </a:r>
            <a:r>
              <a:rPr lang="en-US" altLang="zh-C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q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empty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()){</a:t>
            </a:r>
          </a:p>
          <a:p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node u=</a:t>
            </a:r>
            <a:r>
              <a:rPr lang="en-US" altLang="zh-C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q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front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q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pop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u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==t){            cout&lt;&lt;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</a:rPr>
              <a:t>u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2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(!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</a:rPr>
              <a:t>vis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</a:rPr>
              <a:t>u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] &amp;&amp; 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</a:rPr>
              <a:t>u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&gt;=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q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push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((node){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</a:rPr>
              <a:t>u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</a:rPr>
              <a:t>u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</a:rPr>
              <a:t>vis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</a:rPr>
              <a:t>u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]=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(!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</a:rPr>
              <a:t>vis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</a:rPr>
              <a:t>u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] &amp;&amp; 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</a:rPr>
              <a:t>u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&lt;=M){</a:t>
            </a:r>
          </a:p>
          <a:p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q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push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((node){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</a:rPr>
              <a:t>u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</a:rPr>
              <a:t>u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</a:rPr>
              <a:t>vis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</a:rPr>
              <a:t>u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]=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u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&lt;=M &amp;&amp; !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</a:rPr>
              <a:t>vis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u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]){</a:t>
            </a:r>
          </a:p>
          <a:p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q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push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((node){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</a:rPr>
              <a:t>u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</a:rPr>
              <a:t>u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</a:rPr>
              <a:t>vis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u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]=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58271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26D66FF-374D-4DC4-B9E6-E8622C3CD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8"/>
            <a:ext cx="17841913" cy="888761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37B581D-3C34-4A5D-93FB-350E3C2B42B1}"/>
              </a:ext>
            </a:extLst>
          </p:cNvPr>
          <p:cNvSpPr txBox="1"/>
          <p:nvPr/>
        </p:nvSpPr>
        <p:spPr>
          <a:xfrm>
            <a:off x="798653" y="798653"/>
            <a:ext cx="16632820" cy="7355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solidFill>
                  <a:srgbClr val="FFFF00"/>
                </a:solidFill>
              </a:rPr>
              <a:t>前置知识</a:t>
            </a:r>
            <a:r>
              <a:rPr lang="en-US" altLang="zh-CN" sz="7200" dirty="0">
                <a:solidFill>
                  <a:srgbClr val="FFFF00"/>
                </a:solidFill>
              </a:rPr>
              <a:t>——</a:t>
            </a:r>
            <a:r>
              <a:rPr lang="zh-CN" altLang="en-US" sz="7200" dirty="0">
                <a:solidFill>
                  <a:srgbClr val="FFFF00"/>
                </a:solidFill>
              </a:rPr>
              <a:t>递归</a:t>
            </a:r>
            <a:endParaRPr lang="en-US" altLang="zh-CN" sz="7200" dirty="0">
              <a:solidFill>
                <a:srgbClr val="FFFF00"/>
              </a:solidFill>
            </a:endParaRPr>
          </a:p>
          <a:p>
            <a:pPr lvl="1"/>
            <a:r>
              <a:rPr lang="zh-CN" altLang="en-US" sz="4000" noProof="1">
                <a:solidFill>
                  <a:srgbClr val="FFFF00"/>
                </a:solidFill>
              </a:rPr>
              <a:t>在一个 函数中再次调用该函数自身的行为叫做递归，这样的函数也叫做递归函数。</a:t>
            </a:r>
            <a:endParaRPr lang="en-US" altLang="zh-CN" sz="4000" noProof="1">
              <a:solidFill>
                <a:srgbClr val="FFFF00"/>
              </a:solidFill>
            </a:endParaRPr>
          </a:p>
          <a:p>
            <a:pPr lvl="1"/>
            <a:r>
              <a:rPr lang="zh-CN" altLang="en-US" sz="4000" noProof="1">
                <a:solidFill>
                  <a:srgbClr val="FFFF00"/>
                </a:solidFill>
              </a:rPr>
              <a:t>比如：</a:t>
            </a:r>
          </a:p>
          <a:p>
            <a:r>
              <a:rPr lang="pt-BR" altLang="zh-CN" sz="4000" dirty="0">
                <a:solidFill>
                  <a:srgbClr val="569CD6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40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4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4000" dirty="0">
                <a:solidFill>
                  <a:srgbClr val="DCDCAA"/>
                </a:solidFill>
                <a:latin typeface="Consolas" panose="020B0609020204030204" pitchFamily="49" charset="0"/>
              </a:rPr>
              <a:t>fun</a:t>
            </a:r>
            <a:r>
              <a:rPr lang="en-US" altLang="zh-CN" sz="4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40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4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40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altLang="zh-CN" sz="40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CN" sz="4000" dirty="0">
                <a:solidFill>
                  <a:srgbClr val="D4D4D4"/>
                </a:solidFill>
                <a:latin typeface="Consolas" panose="020B0609020204030204" pitchFamily="49" charset="0"/>
              </a:rPr>
              <a:t>    	</a:t>
            </a:r>
            <a:r>
              <a:rPr lang="en-US" altLang="zh-CN" sz="4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4000" dirty="0">
                <a:solidFill>
                  <a:srgbClr val="D4D4D4"/>
                </a:solidFill>
                <a:latin typeface="Consolas" panose="020B0609020204030204" pitchFamily="49" charset="0"/>
              </a:rPr>
              <a:t> n*</a:t>
            </a:r>
            <a:r>
              <a:rPr lang="en-US" altLang="zh-CN" sz="4000" dirty="0">
                <a:solidFill>
                  <a:srgbClr val="DCDCAA"/>
                </a:solidFill>
                <a:latin typeface="Consolas" panose="020B0609020204030204" pitchFamily="49" charset="0"/>
              </a:rPr>
              <a:t>fun</a:t>
            </a:r>
            <a:r>
              <a:rPr lang="en-US" altLang="zh-CN" sz="4000" dirty="0">
                <a:solidFill>
                  <a:srgbClr val="D4D4D4"/>
                </a:solidFill>
                <a:latin typeface="Consolas" panose="020B0609020204030204" pitchFamily="49" charset="0"/>
              </a:rPr>
              <a:t>(n-</a:t>
            </a:r>
            <a:r>
              <a:rPr lang="en-US" altLang="zh-CN" sz="4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4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4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40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4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40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sz="40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zh-CN" sz="4000" dirty="0">
                <a:solidFill>
                  <a:srgbClr val="D4D4D4"/>
                </a:solidFill>
                <a:latin typeface="Consolas" panose="020B0609020204030204" pitchFamily="49" charset="0"/>
              </a:rPr>
              <a:t>    cout&lt;&lt;</a:t>
            </a:r>
            <a:r>
              <a:rPr lang="en-US" altLang="zh-CN" sz="4000" dirty="0">
                <a:solidFill>
                  <a:srgbClr val="DCDCAA"/>
                </a:solidFill>
                <a:latin typeface="Consolas" panose="020B0609020204030204" pitchFamily="49" charset="0"/>
              </a:rPr>
              <a:t>fun</a:t>
            </a:r>
            <a:r>
              <a:rPr lang="en-US" altLang="zh-CN" sz="4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40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4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4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zh-CN" altLang="en-US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5553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26D66FF-374D-4DC4-B9E6-E8622C3CD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777"/>
            <a:ext cx="17841913" cy="888761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45F7E92-064E-4FF2-9EAF-37EF72FF246C}"/>
              </a:ext>
            </a:extLst>
          </p:cNvPr>
          <p:cNvSpPr txBox="1"/>
          <p:nvPr/>
        </p:nvSpPr>
        <p:spPr>
          <a:xfrm>
            <a:off x="578734" y="717630"/>
            <a:ext cx="134497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err="1">
                <a:solidFill>
                  <a:srgbClr val="FFFF00"/>
                </a:solidFill>
              </a:rPr>
              <a:t>Dfs</a:t>
            </a:r>
            <a:r>
              <a:rPr lang="zh-CN" altLang="en-US" sz="4800" dirty="0">
                <a:solidFill>
                  <a:srgbClr val="FFFF00"/>
                </a:solidFill>
              </a:rPr>
              <a:t>的非递归写法类同，只不过要用到栈，区别仅仅是写法的不同</a:t>
            </a:r>
          </a:p>
        </p:txBody>
      </p:sp>
    </p:spTree>
    <p:extLst>
      <p:ext uri="{BB962C8B-B14F-4D97-AF65-F5344CB8AC3E}">
        <p14:creationId xmlns:p14="http://schemas.microsoft.com/office/powerpoint/2010/main" val="2692258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26D66FF-374D-4DC4-B9E6-E8622C3CD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777"/>
            <a:ext cx="17841913" cy="888761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C743DA1-B40B-48BD-B086-998C5574DFB0}"/>
              </a:ext>
            </a:extLst>
          </p:cNvPr>
          <p:cNvSpPr/>
          <p:nvPr/>
        </p:nvSpPr>
        <p:spPr>
          <a:xfrm>
            <a:off x="6366413" y="3197711"/>
            <a:ext cx="510909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9600" b="0" cap="none" spc="0" dirty="0">
                <a:ln w="0"/>
                <a:solidFill>
                  <a:srgbClr val="FFFF00"/>
                </a:solidFill>
                <a:effectLst/>
              </a:rPr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2496864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26D66FF-374D-4DC4-B9E6-E8622C3CD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8"/>
            <a:ext cx="17841913" cy="888761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15FE30E2-98DE-48D2-8472-CC286E30BEE5}"/>
              </a:ext>
            </a:extLst>
          </p:cNvPr>
          <p:cNvSpPr/>
          <p:nvPr/>
        </p:nvSpPr>
        <p:spPr>
          <a:xfrm>
            <a:off x="370390" y="428262"/>
            <a:ext cx="3796497" cy="1527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n=3</a:t>
            </a:r>
          </a:p>
          <a:p>
            <a:pPr algn="ctr"/>
            <a:r>
              <a:rPr lang="en-US" altLang="zh-CN" dirty="0"/>
              <a:t>return 3</a:t>
            </a:r>
            <a:r>
              <a:rPr lang="zh-CN" altLang="en-US" dirty="0"/>
              <a:t>*</a:t>
            </a:r>
            <a:r>
              <a:rPr lang="en-US" altLang="zh-CN" dirty="0"/>
              <a:t>fun(2)</a:t>
            </a:r>
            <a:endParaRPr lang="zh-CN" altLang="en-US" dirty="0"/>
          </a:p>
        </p:txBody>
      </p: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4C317969-E26F-4D94-BA1C-8A42A7A35440}"/>
              </a:ext>
            </a:extLst>
          </p:cNvPr>
          <p:cNvCxnSpPr>
            <a:cxnSpLocks/>
          </p:cNvCxnSpPr>
          <p:nvPr/>
        </p:nvCxnSpPr>
        <p:spPr>
          <a:xfrm>
            <a:off x="4074289" y="1192192"/>
            <a:ext cx="1215343" cy="9139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F0D5F422-B14A-4CCC-A35F-A462B559AB9D}"/>
              </a:ext>
            </a:extLst>
          </p:cNvPr>
          <p:cNvSpPr/>
          <p:nvPr/>
        </p:nvSpPr>
        <p:spPr>
          <a:xfrm>
            <a:off x="5300229" y="1317466"/>
            <a:ext cx="3796497" cy="1527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n=2</a:t>
            </a:r>
          </a:p>
          <a:p>
            <a:pPr algn="ctr"/>
            <a:r>
              <a:rPr lang="en-US" altLang="zh-CN" dirty="0"/>
              <a:t>return 2</a:t>
            </a:r>
            <a:r>
              <a:rPr lang="zh-CN" altLang="en-US" dirty="0"/>
              <a:t>*</a:t>
            </a:r>
            <a:r>
              <a:rPr lang="en-US" altLang="zh-CN" dirty="0"/>
              <a:t>fun(2)</a:t>
            </a:r>
            <a:endParaRPr lang="zh-CN" altLang="en-US" dirty="0"/>
          </a:p>
        </p:txBody>
      </p: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59FB264D-1596-4C66-A9E0-38831EA81CE0}"/>
              </a:ext>
            </a:extLst>
          </p:cNvPr>
          <p:cNvCxnSpPr/>
          <p:nvPr/>
        </p:nvCxnSpPr>
        <p:spPr>
          <a:xfrm>
            <a:off x="9115067" y="2106118"/>
            <a:ext cx="1464197" cy="1261641"/>
          </a:xfrm>
          <a:prstGeom prst="bentConnector3">
            <a:avLst>
              <a:gd name="adj1" fmla="val 468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866E9266-A4F7-4460-9BFE-41D2D625A2A5}"/>
              </a:ext>
            </a:extLst>
          </p:cNvPr>
          <p:cNvSpPr/>
          <p:nvPr/>
        </p:nvSpPr>
        <p:spPr>
          <a:xfrm>
            <a:off x="10579264" y="2603829"/>
            <a:ext cx="3796497" cy="1527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n=1</a:t>
            </a:r>
          </a:p>
          <a:p>
            <a:pPr algn="ctr"/>
            <a:r>
              <a:rPr lang="en-US" altLang="zh-CN" dirty="0"/>
              <a:t>return 1</a:t>
            </a:r>
            <a:r>
              <a:rPr lang="zh-CN" altLang="en-US" dirty="0"/>
              <a:t>*</a:t>
            </a:r>
            <a:r>
              <a:rPr lang="en-US" altLang="zh-CN" dirty="0"/>
              <a:t>fun(0)</a:t>
            </a:r>
            <a:endParaRPr lang="zh-CN" altLang="en-US" dirty="0"/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7CCFAD3E-6CB9-4C02-92F4-E856745ABEEB}"/>
              </a:ext>
            </a:extLst>
          </p:cNvPr>
          <p:cNvCxnSpPr>
            <a:cxnSpLocks/>
          </p:cNvCxnSpPr>
          <p:nvPr/>
        </p:nvCxnSpPr>
        <p:spPr>
          <a:xfrm rot="16200000" flipH="1">
            <a:off x="13700084" y="3348951"/>
            <a:ext cx="2083452" cy="7320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D434E600-0B7F-4296-9CCC-FFFAC38CB420}"/>
              </a:ext>
            </a:extLst>
          </p:cNvPr>
          <p:cNvSpPr/>
          <p:nvPr/>
        </p:nvSpPr>
        <p:spPr>
          <a:xfrm>
            <a:off x="13209610" y="4756725"/>
            <a:ext cx="3796497" cy="1527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n=…</a:t>
            </a:r>
          </a:p>
          <a:p>
            <a:pPr algn="ctr"/>
            <a:r>
              <a:rPr lang="en-US" altLang="zh-CN" dirty="0"/>
              <a:t>return fun(…)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4504E0B-C6CD-4913-A4B1-E5AFFEF5FFDB}"/>
              </a:ext>
            </a:extLst>
          </p:cNvPr>
          <p:cNvSpPr txBox="1"/>
          <p:nvPr/>
        </p:nvSpPr>
        <p:spPr>
          <a:xfrm>
            <a:off x="672547" y="5453587"/>
            <a:ext cx="92341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rgbClr val="FFFF00"/>
                </a:solidFill>
              </a:rPr>
              <a:t>递归函数需要边界条件结束递归</a:t>
            </a:r>
          </a:p>
        </p:txBody>
      </p:sp>
    </p:spTree>
    <p:extLst>
      <p:ext uri="{BB962C8B-B14F-4D97-AF65-F5344CB8AC3E}">
        <p14:creationId xmlns:p14="http://schemas.microsoft.com/office/powerpoint/2010/main" val="432322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20" grpId="0" animBg="1"/>
      <p:bldP spid="22" grpId="0" animBg="1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26D66FF-374D-4DC4-B9E6-E8622C3CD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98"/>
            <a:ext cx="17841913" cy="888761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F7ED6E5-3F80-44E9-A55E-11CDB8E673F9}"/>
              </a:ext>
            </a:extLst>
          </p:cNvPr>
          <p:cNvSpPr txBox="1"/>
          <p:nvPr/>
        </p:nvSpPr>
        <p:spPr>
          <a:xfrm>
            <a:off x="625033" y="763929"/>
            <a:ext cx="8889357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rgbClr val="FFFF00"/>
                </a:solidFill>
              </a:rPr>
              <a:t>修改一下原来的递归函数：</a:t>
            </a:r>
            <a:endParaRPr lang="en-US" altLang="zh-CN" sz="4400" dirty="0">
              <a:solidFill>
                <a:srgbClr val="FFFF00"/>
              </a:solidFill>
            </a:endParaRPr>
          </a:p>
          <a:p>
            <a:r>
              <a:rPr lang="en-US" altLang="zh-CN" sz="4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4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4400" dirty="0">
                <a:solidFill>
                  <a:srgbClr val="DCDCAA"/>
                </a:solidFill>
                <a:latin typeface="Consolas" panose="020B0609020204030204" pitchFamily="49" charset="0"/>
              </a:rPr>
              <a:t>fun</a:t>
            </a:r>
            <a:r>
              <a:rPr lang="en-US" altLang="zh-CN" sz="4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4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4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44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altLang="zh-CN" sz="44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CN" sz="4400" dirty="0">
                <a:solidFill>
                  <a:srgbClr val="D4D4D4"/>
                </a:solidFill>
                <a:latin typeface="Consolas" panose="020B0609020204030204" pitchFamily="49" charset="0"/>
              </a:rPr>
              <a:t>    	</a:t>
            </a:r>
            <a:r>
              <a:rPr lang="en-US" altLang="zh-CN" sz="4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4400" dirty="0">
                <a:solidFill>
                  <a:srgbClr val="D4D4D4"/>
                </a:solidFill>
                <a:latin typeface="Consolas" panose="020B0609020204030204" pitchFamily="49" charset="0"/>
              </a:rPr>
              <a:t>(n==</a:t>
            </a:r>
            <a:r>
              <a:rPr lang="en-US" altLang="zh-CN" sz="4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44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altLang="zh-CN" sz="4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4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4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4400" dirty="0">
                <a:solidFill>
                  <a:srgbClr val="D4D4D4"/>
                </a:solidFill>
                <a:latin typeface="Consolas" panose="020B0609020204030204" pitchFamily="49" charset="0"/>
              </a:rPr>
              <a:t>;     </a:t>
            </a:r>
          </a:p>
          <a:p>
            <a:r>
              <a:rPr lang="en-US" altLang="zh-CN" sz="4400" dirty="0">
                <a:solidFill>
                  <a:srgbClr val="D4D4D4"/>
                </a:solidFill>
                <a:latin typeface="Consolas" panose="020B0609020204030204" pitchFamily="49" charset="0"/>
              </a:rPr>
              <a:t>			</a:t>
            </a:r>
            <a:r>
              <a:rPr lang="en-US" altLang="zh-CN" sz="4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4400" dirty="0">
                <a:solidFill>
                  <a:srgbClr val="D4D4D4"/>
                </a:solidFill>
                <a:latin typeface="Consolas" panose="020B0609020204030204" pitchFamily="49" charset="0"/>
              </a:rPr>
              <a:t> n*</a:t>
            </a:r>
            <a:r>
              <a:rPr lang="en-US" altLang="zh-CN" sz="4400" dirty="0">
                <a:solidFill>
                  <a:srgbClr val="DCDCAA"/>
                </a:solidFill>
                <a:latin typeface="Consolas" panose="020B0609020204030204" pitchFamily="49" charset="0"/>
              </a:rPr>
              <a:t>fun</a:t>
            </a:r>
            <a:r>
              <a:rPr lang="en-US" altLang="zh-CN" sz="4400" dirty="0">
                <a:solidFill>
                  <a:srgbClr val="D4D4D4"/>
                </a:solidFill>
                <a:latin typeface="Consolas" panose="020B0609020204030204" pitchFamily="49" charset="0"/>
              </a:rPr>
              <a:t>(n-</a:t>
            </a:r>
            <a:r>
              <a:rPr lang="en-US" altLang="zh-CN" sz="4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4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4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4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4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4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sz="44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zh-CN" sz="4400" dirty="0">
                <a:solidFill>
                  <a:srgbClr val="D4D4D4"/>
                </a:solidFill>
                <a:latin typeface="Consolas" panose="020B0609020204030204" pitchFamily="49" charset="0"/>
              </a:rPr>
              <a:t>    cout&lt;&lt;</a:t>
            </a:r>
            <a:r>
              <a:rPr lang="en-US" altLang="zh-CN" sz="4400" dirty="0">
                <a:solidFill>
                  <a:srgbClr val="DCDCAA"/>
                </a:solidFill>
                <a:latin typeface="Consolas" panose="020B0609020204030204" pitchFamily="49" charset="0"/>
              </a:rPr>
              <a:t>fun</a:t>
            </a:r>
            <a:r>
              <a:rPr lang="en-US" altLang="zh-CN" sz="4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4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4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4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CN" sz="4400" dirty="0">
              <a:solidFill>
                <a:srgbClr val="FFFF00"/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6069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26D66FF-374D-4DC4-B9E6-E8622C3CD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8"/>
            <a:ext cx="17841913" cy="888761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15FE30E2-98DE-48D2-8472-CC286E30BEE5}"/>
              </a:ext>
            </a:extLst>
          </p:cNvPr>
          <p:cNvSpPr/>
          <p:nvPr/>
        </p:nvSpPr>
        <p:spPr>
          <a:xfrm>
            <a:off x="370390" y="428262"/>
            <a:ext cx="3796497" cy="1527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n=3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return 3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*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fun(2)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4C317969-E26F-4D94-BA1C-8A42A7A35440}"/>
              </a:ext>
            </a:extLst>
          </p:cNvPr>
          <p:cNvCxnSpPr>
            <a:cxnSpLocks/>
          </p:cNvCxnSpPr>
          <p:nvPr/>
        </p:nvCxnSpPr>
        <p:spPr>
          <a:xfrm>
            <a:off x="4166887" y="613458"/>
            <a:ext cx="1133342" cy="10356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F0D5F422-B14A-4CCC-A35F-A462B559AB9D}"/>
              </a:ext>
            </a:extLst>
          </p:cNvPr>
          <p:cNvSpPr/>
          <p:nvPr/>
        </p:nvSpPr>
        <p:spPr>
          <a:xfrm>
            <a:off x="5300229" y="1317466"/>
            <a:ext cx="3796497" cy="1527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n=2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return 2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*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fun(2)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59FB264D-1596-4C66-A9E0-38831EA81CE0}"/>
              </a:ext>
            </a:extLst>
          </p:cNvPr>
          <p:cNvCxnSpPr/>
          <p:nvPr/>
        </p:nvCxnSpPr>
        <p:spPr>
          <a:xfrm>
            <a:off x="9027279" y="1450574"/>
            <a:ext cx="1464197" cy="1261641"/>
          </a:xfrm>
          <a:prstGeom prst="bentConnector3">
            <a:avLst>
              <a:gd name="adj1" fmla="val 468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866E9266-A4F7-4460-9BFE-41D2D625A2A5}"/>
              </a:ext>
            </a:extLst>
          </p:cNvPr>
          <p:cNvSpPr/>
          <p:nvPr/>
        </p:nvSpPr>
        <p:spPr>
          <a:xfrm>
            <a:off x="10501851" y="2290525"/>
            <a:ext cx="3796497" cy="1527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n=1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return 1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*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fun(0)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7CCFAD3E-6CB9-4C02-92F4-E856745ABEEB}"/>
              </a:ext>
            </a:extLst>
          </p:cNvPr>
          <p:cNvCxnSpPr>
            <a:cxnSpLocks/>
          </p:cNvCxnSpPr>
          <p:nvPr/>
        </p:nvCxnSpPr>
        <p:spPr>
          <a:xfrm rot="16200000" flipH="1">
            <a:off x="13700084" y="3348951"/>
            <a:ext cx="2083452" cy="7320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D434E600-0B7F-4296-9CCC-FFFAC38CB420}"/>
              </a:ext>
            </a:extLst>
          </p:cNvPr>
          <p:cNvSpPr/>
          <p:nvPr/>
        </p:nvSpPr>
        <p:spPr>
          <a:xfrm>
            <a:off x="13209610" y="4756725"/>
            <a:ext cx="3796497" cy="1527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n=0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</a:rPr>
              <a:t>return 1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</a:endParaRPr>
          </a:p>
        </p:txBody>
      </p: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CAF072F6-AC57-41ED-ABDA-6E5212832145}"/>
              </a:ext>
            </a:extLst>
          </p:cNvPr>
          <p:cNvCxnSpPr>
            <a:stCxn id="22" idx="1"/>
            <a:endCxn id="20" idx="2"/>
          </p:cNvCxnSpPr>
          <p:nvPr/>
        </p:nvCxnSpPr>
        <p:spPr>
          <a:xfrm rot="10800000">
            <a:off x="12400100" y="3818385"/>
            <a:ext cx="809510" cy="17022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85265255-E00E-4364-BD95-8E485E7A919E}"/>
              </a:ext>
            </a:extLst>
          </p:cNvPr>
          <p:cNvCxnSpPr>
            <a:cxnSpLocks/>
          </p:cNvCxnSpPr>
          <p:nvPr/>
        </p:nvCxnSpPr>
        <p:spPr>
          <a:xfrm rot="10800000">
            <a:off x="6740079" y="2845323"/>
            <a:ext cx="3904296" cy="775509"/>
          </a:xfrm>
          <a:prstGeom prst="bentConnector3">
            <a:avLst>
              <a:gd name="adj1" fmla="val 998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697DB25B-74D4-4D24-923A-B9FC0DE74389}"/>
              </a:ext>
            </a:extLst>
          </p:cNvPr>
          <p:cNvCxnSpPr>
            <a:cxnSpLocks/>
          </p:cNvCxnSpPr>
          <p:nvPr/>
        </p:nvCxnSpPr>
        <p:spPr>
          <a:xfrm rot="10800000">
            <a:off x="3277967" y="1977221"/>
            <a:ext cx="2022262" cy="626608"/>
          </a:xfrm>
          <a:prstGeom prst="bentConnector3">
            <a:avLst>
              <a:gd name="adj1" fmla="val 997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E73442DB-6389-4B5E-BECF-7D03AF8BCC91}"/>
              </a:ext>
            </a:extLst>
          </p:cNvPr>
          <p:cNvCxnSpPr/>
          <p:nvPr/>
        </p:nvCxnSpPr>
        <p:spPr>
          <a:xfrm>
            <a:off x="1538456" y="1977221"/>
            <a:ext cx="0" cy="3104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63FB4C2D-5162-49FD-9A47-E1DD9560A96D}"/>
              </a:ext>
            </a:extLst>
          </p:cNvPr>
          <p:cNvSpPr/>
          <p:nvPr/>
        </p:nvSpPr>
        <p:spPr>
          <a:xfrm>
            <a:off x="208344" y="5102386"/>
            <a:ext cx="3796497" cy="1840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fun(3)=6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4084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20" grpId="0" animBg="1"/>
      <p:bldP spid="22" grpId="0" animBg="1"/>
      <p:bldP spid="4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26D66FF-374D-4DC4-B9E6-E8622C3CD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8"/>
            <a:ext cx="17841913" cy="888761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4649559-B541-4EE0-B531-9C54DBFFF70A}"/>
              </a:ext>
            </a:extLst>
          </p:cNvPr>
          <p:cNvSpPr txBox="1"/>
          <p:nvPr/>
        </p:nvSpPr>
        <p:spPr>
          <a:xfrm>
            <a:off x="462986" y="833377"/>
            <a:ext cx="1703793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rgbClr val="FFFF00"/>
                </a:solidFill>
              </a:rPr>
              <a:t>什么是搜索？</a:t>
            </a:r>
            <a:endParaRPr lang="en-US" altLang="zh-CN" sz="4800" dirty="0">
              <a:solidFill>
                <a:srgbClr val="FFFF00"/>
              </a:solidFill>
            </a:endParaRPr>
          </a:p>
          <a:p>
            <a:r>
              <a:rPr lang="zh-CN" altLang="en-US" sz="4800" dirty="0">
                <a:solidFill>
                  <a:srgbClr val="FFFF00"/>
                </a:solidFill>
              </a:rPr>
              <a:t>就是在一堆东西当中找你需要的东西</a:t>
            </a:r>
            <a:endParaRPr lang="en-US" altLang="zh-CN" sz="4800" dirty="0">
              <a:solidFill>
                <a:srgbClr val="FFFF00"/>
              </a:solidFill>
            </a:endParaRPr>
          </a:p>
          <a:p>
            <a:endParaRPr lang="en-US" altLang="zh-CN" sz="4800" dirty="0">
              <a:solidFill>
                <a:srgbClr val="FFFF00"/>
              </a:solidFill>
            </a:endParaRPr>
          </a:p>
          <a:p>
            <a:r>
              <a:rPr lang="zh-CN" altLang="en-US" sz="4800" dirty="0">
                <a:solidFill>
                  <a:srgbClr val="FFFF00"/>
                </a:solidFill>
              </a:rPr>
              <a:t>具体来说：</a:t>
            </a:r>
            <a:endParaRPr lang="en-US" altLang="zh-CN" sz="4800" dirty="0">
              <a:solidFill>
                <a:srgbClr val="FFFF00"/>
              </a:solidFill>
            </a:endParaRPr>
          </a:p>
          <a:p>
            <a:r>
              <a:rPr lang="zh-CN" altLang="en-US" sz="4800" dirty="0">
                <a:solidFill>
                  <a:srgbClr val="FFFF00"/>
                </a:solidFill>
              </a:rPr>
              <a:t>搜索就是在解空间里找到目标状态，找的过程通过状态的转移来实现</a:t>
            </a:r>
            <a:endParaRPr lang="en-US" altLang="zh-CN" sz="4800" dirty="0">
              <a:solidFill>
                <a:srgbClr val="FFFF00"/>
              </a:solidFill>
            </a:endParaRPr>
          </a:p>
          <a:p>
            <a:endParaRPr lang="en-US" altLang="zh-CN" sz="4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745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26D66FF-374D-4DC4-B9E6-E8622C3CD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98"/>
            <a:ext cx="17841913" cy="888761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96ADBB7-1CBA-4F50-8895-183A68C3C8F3}"/>
              </a:ext>
            </a:extLst>
          </p:cNvPr>
          <p:cNvSpPr txBox="1"/>
          <p:nvPr/>
        </p:nvSpPr>
        <p:spPr>
          <a:xfrm>
            <a:off x="520861" y="706056"/>
            <a:ext cx="1691061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rgbClr val="FFFF00"/>
                </a:solidFill>
              </a:rPr>
              <a:t>DFS</a:t>
            </a:r>
            <a:r>
              <a:rPr lang="zh-CN" altLang="en-US" sz="4400" dirty="0">
                <a:solidFill>
                  <a:srgbClr val="FFFF00"/>
                </a:solidFill>
              </a:rPr>
              <a:t>（深度优先搜索）：</a:t>
            </a:r>
            <a:endParaRPr lang="en-US" altLang="zh-CN" sz="4400" dirty="0">
              <a:solidFill>
                <a:srgbClr val="FFFF00"/>
              </a:solidFill>
            </a:endParaRPr>
          </a:p>
          <a:p>
            <a:r>
              <a:rPr lang="zh-CN" altLang="en-US" sz="4400" dirty="0">
                <a:solidFill>
                  <a:srgbClr val="FFFF00"/>
                </a:solidFill>
              </a:rPr>
              <a:t>从某一个状态开始，不断地转移状态直到无法转移为止，然后回退到前一步状态，继续转移到其他状态，如此不断重复，直到找到最终解。</a:t>
            </a:r>
          </a:p>
          <a:p>
            <a:endParaRPr lang="zh-CN" altLang="en-US" sz="4400" dirty="0">
              <a:solidFill>
                <a:srgbClr val="FFFF00"/>
              </a:solidFill>
            </a:endParaRPr>
          </a:p>
        </p:txBody>
      </p:sp>
      <p:pic>
        <p:nvPicPr>
          <p:cNvPr id="6" name="图片 4">
            <a:extLst>
              <a:ext uri="{FF2B5EF4-FFF2-40B4-BE49-F238E27FC236}">
                <a16:creationId xmlns:a16="http://schemas.microsoft.com/office/drawing/2014/main" id="{A4A3E6EC-9E1E-4B3C-B158-01EBAF42E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479" y="3404134"/>
            <a:ext cx="9929654" cy="5009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2207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26D66FF-374D-4DC4-B9E6-E8622C3CD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8"/>
            <a:ext cx="17841913" cy="888761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4AA05BA-659E-4E8F-89CC-7A0ADA1384CE}"/>
              </a:ext>
            </a:extLst>
          </p:cNvPr>
          <p:cNvSpPr txBox="1"/>
          <p:nvPr/>
        </p:nvSpPr>
        <p:spPr>
          <a:xfrm>
            <a:off x="509286" y="844952"/>
            <a:ext cx="15220709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FFFF00"/>
                </a:solidFill>
              </a:rPr>
              <a:t>例</a:t>
            </a:r>
            <a:r>
              <a:rPr lang="en-US" altLang="zh-CN" sz="4000" dirty="0">
                <a:solidFill>
                  <a:srgbClr val="FFFF00"/>
                </a:solidFill>
              </a:rPr>
              <a:t>1    </a:t>
            </a:r>
            <a:r>
              <a:rPr lang="zh-CN" altLang="en-US" sz="4000" dirty="0">
                <a:solidFill>
                  <a:srgbClr val="FFFF00"/>
                </a:solidFill>
              </a:rPr>
              <a:t>四皇后问题</a:t>
            </a:r>
            <a:endParaRPr lang="en-US" altLang="zh-CN" sz="4000" dirty="0">
              <a:solidFill>
                <a:srgbClr val="FFFF00"/>
              </a:solidFill>
            </a:endParaRPr>
          </a:p>
          <a:p>
            <a:r>
              <a:rPr lang="en-US" altLang="zh-CN" sz="4000" dirty="0">
                <a:solidFill>
                  <a:srgbClr val="FFFF00"/>
                </a:solidFill>
              </a:rPr>
              <a:t>4</a:t>
            </a:r>
            <a:r>
              <a:rPr lang="zh-CN" altLang="en-US" sz="4000" dirty="0">
                <a:solidFill>
                  <a:srgbClr val="FFFF00"/>
                </a:solidFill>
              </a:rPr>
              <a:t>×</a:t>
            </a:r>
            <a:r>
              <a:rPr lang="en-US" altLang="zh-CN" sz="4000" dirty="0">
                <a:solidFill>
                  <a:srgbClr val="FFFF00"/>
                </a:solidFill>
              </a:rPr>
              <a:t>4</a:t>
            </a:r>
            <a:r>
              <a:rPr lang="zh-CN" altLang="en-US" sz="4000" dirty="0">
                <a:solidFill>
                  <a:srgbClr val="FFFF00"/>
                </a:solidFill>
              </a:rPr>
              <a:t>的棋盘上</a:t>
            </a:r>
            <a:r>
              <a:rPr lang="zh-CN" altLang="en-US" sz="3600" dirty="0">
                <a:solidFill>
                  <a:srgbClr val="FFFF00"/>
                </a:solidFill>
              </a:rPr>
              <a:t>每行、每列有且只有一个，每条对角线</a:t>
            </a:r>
            <a:r>
              <a:rPr lang="en-US" altLang="zh-CN" sz="3600" dirty="0">
                <a:solidFill>
                  <a:srgbClr val="FFFF00"/>
                </a:solidFill>
              </a:rPr>
              <a:t>(</a:t>
            </a:r>
            <a:r>
              <a:rPr lang="zh-CN" altLang="en-US" sz="3600" dirty="0">
                <a:solidFill>
                  <a:srgbClr val="FFFF00"/>
                </a:solidFill>
              </a:rPr>
              <a:t>包括两条主对角线的所有平行线</a:t>
            </a:r>
            <a:r>
              <a:rPr lang="en-US" altLang="zh-CN" sz="3600" dirty="0">
                <a:solidFill>
                  <a:srgbClr val="FFFF00"/>
                </a:solidFill>
              </a:rPr>
              <a:t>)</a:t>
            </a:r>
            <a:r>
              <a:rPr lang="zh-CN" altLang="en-US" sz="3600" dirty="0">
                <a:solidFill>
                  <a:srgbClr val="FFFF00"/>
                </a:solidFill>
              </a:rPr>
              <a:t>上至多有一个棋子</a:t>
            </a:r>
            <a:r>
              <a:rPr lang="zh-CN" altLang="en-US" sz="4000" dirty="0">
                <a:solidFill>
                  <a:srgbClr val="FFFF00"/>
                </a:solidFill>
              </a:rPr>
              <a:t>的摆放4个皇后棋子，一共有多少种方案？</a:t>
            </a:r>
            <a:endParaRPr lang="en-US" altLang="zh-CN" sz="4000" dirty="0">
              <a:solidFill>
                <a:srgbClr val="FFFF00"/>
              </a:solidFill>
            </a:endParaRPr>
          </a:p>
          <a:p>
            <a:endParaRPr lang="zh-CN" altLang="en-US" sz="4000" dirty="0">
              <a:solidFill>
                <a:srgbClr val="FFFF00"/>
              </a:solidFill>
            </a:endParaRPr>
          </a:p>
          <a:p>
            <a:endParaRPr lang="zh-CN" altLang="en-US" dirty="0"/>
          </a:p>
        </p:txBody>
      </p:sp>
      <p:pic>
        <p:nvPicPr>
          <p:cNvPr id="6" name="图片 4">
            <a:extLst>
              <a:ext uri="{FF2B5EF4-FFF2-40B4-BE49-F238E27FC236}">
                <a16:creationId xmlns:a16="http://schemas.microsoft.com/office/drawing/2014/main" id="{5138215B-AA91-4A7D-B475-99A0F209C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072" y="4444206"/>
            <a:ext cx="5027693" cy="38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5746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26D66FF-374D-4DC4-B9E6-E8622C3CD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8"/>
            <a:ext cx="17841913" cy="888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943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9261</TotalTime>
  <Words>785</Words>
  <Application>Microsoft Office PowerPoint</Application>
  <PresentationFormat>自定义</PresentationFormat>
  <Paragraphs>183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三森 晴人</dc:creator>
  <cp:lastModifiedBy>三森 晴人</cp:lastModifiedBy>
  <cp:revision>44</cp:revision>
  <dcterms:created xsi:type="dcterms:W3CDTF">2019-09-27T06:17:21Z</dcterms:created>
  <dcterms:modified xsi:type="dcterms:W3CDTF">2019-11-08T15:55:49Z</dcterms:modified>
</cp:coreProperties>
</file>