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9" r:id="rId14"/>
    <p:sldId id="268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E4AC9-D4D9-43C1-9895-08B2414BE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04F77-5088-42C1-BE14-EDBBB9BB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C4D9D-3742-470D-8D13-931D9C0E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1D227-9E30-43E0-9582-A926B38F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0BEF8-60F9-4725-AA73-AC08278B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2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0126E-3E14-4CB7-B7AA-30DFCAE8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9B17E2-E8B3-400D-9DCE-988D6F9E5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84A50-3BC2-4952-9B03-82B6724A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81547-9402-4D25-B685-DFF57113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4B8A0-4595-4053-A018-E1F81E49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E2675-E6EE-4307-BFA8-9952DD46C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687F7-5B5B-465C-A951-957E29503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09DA4-63A9-429C-AF9D-C4CE49B2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E59FA-7B0C-420C-9332-52E35425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DB17C-AB2B-46E0-8EC5-EC09971A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988B-781A-491A-90D1-E7AFB785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42BBC-9927-4AEA-BEBB-7637858C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8A4B4-4631-4CDC-A412-675758E8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47206-22F5-4B01-ADFB-56F3821E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D123C-C79A-412E-B66C-EA04B001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9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572A-50CB-46BC-AC7D-161CA0E6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31AB7-B43C-4EF3-BD53-BBE933F5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B515D-0ACD-43FD-BA1E-F55100B9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E6932-0E32-4536-B4D6-2751F53F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C38D0-C707-4AE7-8D64-AC9A9384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4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D92-004B-408E-A369-FE608F55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D3AE5-88DA-4310-AA9A-994E63328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ADE6B-A98C-411F-913C-E632FC36B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DE9F2-87F6-4A25-AF5B-F970E6F1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9937C-7739-464F-BC74-F722E0D5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6102E-49BB-4F70-9E57-656A8561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6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C4A3-146E-4707-AC9D-7B519AC8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4378D-67A2-494C-A3D7-8E6A9C65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2C740-FAE4-46E8-B2D4-400F22E5E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E8807-79BE-44EC-9F8F-5776C27E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46492-BCBF-4EE2-9A40-EC3AC6E5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3069A-7880-49B6-9A60-D057F19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377B5A-FA3B-4A63-AD80-BC68918B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1DCF3-F6A3-43C0-9EC1-1C03BF7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1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59620-FBF1-4F71-AAAD-35FAF2D0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B57ED8-1A42-41A1-9AFD-5B084606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DD59A-051C-405F-BA16-18EEF48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92E1A-CA7E-4331-B6C2-161CAB56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7DF8A-4A70-4B1B-9443-A6EA85E8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F1145-D851-4C1E-AD77-C611423A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483E5-1F3B-4AFB-88D9-666D25B2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39EE-7155-4C71-BB79-48CCCD3B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457A4-C1BA-4D50-A1CC-2B0755B4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C61F1-8D1B-412E-9B8C-62319E79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E9FC0-DB6C-4152-9C6D-5CE6A9AA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B2003-18AA-4F41-94F7-46CFBF06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185D5-62EA-4D7D-A624-BFE4224E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9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80FB-97ED-48B8-A8C1-9838F5AA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5796E0-19D9-4818-832F-3E1A0BAE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ECC19-0201-4533-B85F-B0E1C7A4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B9736-B0E1-47C1-8E03-7D21D105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0A17A-74E0-4076-9A6E-8FDCC2BA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5F437-29AC-4CA1-8707-D4A4E439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8DF5B2-6567-458F-A6DA-B7B585E8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821D4-2113-4761-9BF3-2DA0189B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D5B3E-AEE9-4E92-8F7B-E1BF8E879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B1F4-2D9E-41CD-A960-55EA5375498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A8473-C9D0-4E4D-9E02-8007DE333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47BBE-EDEC-4752-A5F2-F48BCBA2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38C6-A84F-4735-9B59-D6C5457A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7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66BBE-6F59-4AD8-B1CF-AEFE9B9FE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 计数，容斥，概率期望与博弈论</a:t>
            </a:r>
          </a:p>
        </p:txBody>
      </p:sp>
    </p:spTree>
    <p:extLst>
      <p:ext uri="{BB962C8B-B14F-4D97-AF65-F5344CB8AC3E}">
        <p14:creationId xmlns:p14="http://schemas.microsoft.com/office/powerpoint/2010/main" val="21551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79B90-6027-4CD6-A733-EE5CC813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多重集的组合数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2CA1C-B6ED-481D-BD3D-9477CDB2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S </a:t>
            </a:r>
            <a:r>
              <a:rPr lang="zh-CN" altLang="en-US" dirty="0"/>
              <a:t>中任选 </a:t>
            </a:r>
            <a:r>
              <a:rPr lang="en-US" altLang="zh-CN" dirty="0"/>
              <a:t>r </a:t>
            </a:r>
            <a:r>
              <a:rPr lang="zh-CN" altLang="en-US" dirty="0"/>
              <a:t>个元素的组合称为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r</a:t>
            </a:r>
            <a:r>
              <a:rPr lang="zh-CN" altLang="en-US" dirty="0"/>
              <a:t>组合，当</a:t>
            </a:r>
            <a:r>
              <a:rPr lang="en-US" altLang="zh-CN" dirty="0"/>
              <a:t>r&lt;=</a:t>
            </a:r>
            <a:r>
              <a:rPr lang="zh-CN" altLang="en-US" dirty="0"/>
              <a:t>任意</a:t>
            </a:r>
            <a:r>
              <a:rPr lang="en-US" altLang="zh-CN" dirty="0" err="1"/>
              <a:t>ni</a:t>
            </a:r>
            <a:r>
              <a:rPr lang="zh-CN" altLang="en-US" dirty="0"/>
              <a:t>时，有公式 </a:t>
            </a:r>
            <a:r>
              <a:rPr lang="en-US" altLang="zh-CN" dirty="0"/>
              <a:t>C(n; n1*a1, n2*a2, ..., </a:t>
            </a:r>
            <a:r>
              <a:rPr lang="en-US" altLang="zh-CN" dirty="0" err="1"/>
              <a:t>nk</a:t>
            </a:r>
            <a:r>
              <a:rPr lang="en-US" altLang="zh-CN" dirty="0"/>
              <a:t>*</a:t>
            </a:r>
            <a:r>
              <a:rPr lang="en-US" altLang="zh-CN" dirty="0" err="1"/>
              <a:t>ak</a:t>
            </a:r>
            <a:r>
              <a:rPr lang="en-US" altLang="zh-CN" dirty="0"/>
              <a:t>) = C(k+r-1, r),</a:t>
            </a:r>
          </a:p>
          <a:p>
            <a:r>
              <a:rPr lang="zh-CN" altLang="en-US" dirty="0"/>
              <a:t>多重集合的组合只与</a:t>
            </a:r>
            <a:r>
              <a:rPr lang="zh-CN" altLang="en-US" b="1" dirty="0"/>
              <a:t>类别数</a:t>
            </a:r>
            <a:r>
              <a:rPr lang="en-US" altLang="zh-CN" b="1" dirty="0"/>
              <a:t>k</a:t>
            </a:r>
            <a:r>
              <a:rPr lang="zh-CN" altLang="en-US" dirty="0"/>
              <a:t> 和</a:t>
            </a:r>
            <a:r>
              <a:rPr lang="zh-CN" altLang="en-US" b="1" dirty="0"/>
              <a:t>选取的元素</a:t>
            </a:r>
            <a:r>
              <a:rPr lang="en-US" altLang="zh-CN" b="1" dirty="0"/>
              <a:t>r</a:t>
            </a:r>
            <a:r>
              <a:rPr lang="zh-CN" altLang="en-US" dirty="0"/>
              <a:t> 有关，与总数无关</a:t>
            </a:r>
          </a:p>
        </p:txBody>
      </p:sp>
    </p:spTree>
    <p:extLst>
      <p:ext uri="{BB962C8B-B14F-4D97-AF65-F5344CB8AC3E}">
        <p14:creationId xmlns:p14="http://schemas.microsoft.com/office/powerpoint/2010/main" val="177793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AD690-3403-4C64-BDC6-37558924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线性方程 </a:t>
            </a:r>
            <a:r>
              <a:rPr lang="en-US" altLang="zh-CN" dirty="0"/>
              <a:t>x1 + x2 + ... + </a:t>
            </a:r>
            <a:r>
              <a:rPr lang="en-US" altLang="zh-CN" dirty="0" err="1"/>
              <a:t>xk</a:t>
            </a:r>
            <a:r>
              <a:rPr lang="en-US" altLang="zh-CN" dirty="0"/>
              <a:t> = r </a:t>
            </a:r>
            <a:r>
              <a:rPr lang="zh-CN" altLang="en-US" dirty="0"/>
              <a:t>一共有多少组非负整数解？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r</a:t>
            </a:r>
            <a:r>
              <a:rPr lang="zh-CN" altLang="en-US" dirty="0"/>
              <a:t>个相同的小球放入</a:t>
            </a:r>
            <a:r>
              <a:rPr lang="en-US" altLang="zh-CN" dirty="0"/>
              <a:t>n</a:t>
            </a:r>
            <a:r>
              <a:rPr lang="zh-CN" altLang="en-US" dirty="0"/>
              <a:t>个不同的盒子，总共有多少种方案？</a:t>
            </a:r>
          </a:p>
        </p:txBody>
      </p:sp>
    </p:spTree>
    <p:extLst>
      <p:ext uri="{BB962C8B-B14F-4D97-AF65-F5344CB8AC3E}">
        <p14:creationId xmlns:p14="http://schemas.microsoft.com/office/powerpoint/2010/main" val="260916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BC100-C23A-4B9F-883C-C1379408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156C5-18E9-4E0F-A37E-26E82493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如果被计数的事物有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三类，那么，</a:t>
            </a:r>
            <a:r>
              <a:rPr lang="en-US" altLang="zh-CN" dirty="0"/>
              <a:t>A</a:t>
            </a:r>
            <a:r>
              <a:rPr lang="zh-CN" altLang="en-US" dirty="0"/>
              <a:t>类和</a:t>
            </a:r>
            <a:r>
              <a:rPr lang="en-US" altLang="zh-CN" dirty="0"/>
              <a:t>B</a:t>
            </a:r>
            <a:r>
              <a:rPr lang="zh-CN" altLang="en-US" dirty="0"/>
              <a:t>类和</a:t>
            </a:r>
            <a:r>
              <a:rPr lang="en-US" altLang="zh-CN" dirty="0"/>
              <a:t>C</a:t>
            </a:r>
            <a:r>
              <a:rPr lang="zh-CN" altLang="en-US" dirty="0"/>
              <a:t>类元素个数总和</a:t>
            </a:r>
            <a:r>
              <a:rPr lang="en-US" altLang="zh-CN" dirty="0"/>
              <a:t>= A</a:t>
            </a:r>
            <a:r>
              <a:rPr lang="zh-CN" altLang="en-US" dirty="0"/>
              <a:t>类元素个数</a:t>
            </a:r>
            <a:r>
              <a:rPr lang="en-US" altLang="zh-CN" dirty="0"/>
              <a:t>+ B</a:t>
            </a:r>
            <a:r>
              <a:rPr lang="zh-CN" altLang="en-US" dirty="0"/>
              <a:t>类元素个数</a:t>
            </a:r>
            <a:r>
              <a:rPr lang="en-US" altLang="zh-CN" dirty="0"/>
              <a:t>+C</a:t>
            </a:r>
            <a:r>
              <a:rPr lang="zh-CN" altLang="en-US" dirty="0"/>
              <a:t>类元素个数</a:t>
            </a:r>
            <a:r>
              <a:rPr lang="en-US" altLang="zh-CN" dirty="0"/>
              <a:t>—</a:t>
            </a:r>
            <a:r>
              <a:rPr lang="zh-CN" altLang="en-US" dirty="0"/>
              <a:t>既是</a:t>
            </a:r>
            <a:r>
              <a:rPr lang="en-US" altLang="zh-CN" dirty="0"/>
              <a:t>A</a:t>
            </a:r>
            <a:r>
              <a:rPr lang="zh-CN" altLang="en-US" dirty="0"/>
              <a:t>类又是</a:t>
            </a:r>
            <a:r>
              <a:rPr lang="en-US" altLang="zh-CN" dirty="0"/>
              <a:t>B</a:t>
            </a:r>
            <a:r>
              <a:rPr lang="zh-CN" altLang="en-US" dirty="0"/>
              <a:t>类的元素个数</a:t>
            </a:r>
            <a:r>
              <a:rPr lang="en-US" altLang="zh-CN" dirty="0"/>
              <a:t>—</a:t>
            </a:r>
            <a:r>
              <a:rPr lang="zh-CN" altLang="en-US" dirty="0"/>
              <a:t>既是</a:t>
            </a:r>
            <a:r>
              <a:rPr lang="en-US" altLang="zh-CN" dirty="0"/>
              <a:t>A</a:t>
            </a:r>
            <a:r>
              <a:rPr lang="zh-CN" altLang="en-US" dirty="0"/>
              <a:t>类又是</a:t>
            </a:r>
            <a:r>
              <a:rPr lang="en-US" altLang="zh-CN" dirty="0"/>
              <a:t>C</a:t>
            </a:r>
            <a:r>
              <a:rPr lang="zh-CN" altLang="en-US" dirty="0"/>
              <a:t>类的元素个数</a:t>
            </a:r>
            <a:r>
              <a:rPr lang="en-US" altLang="zh-CN" dirty="0"/>
              <a:t>—</a:t>
            </a:r>
            <a:r>
              <a:rPr lang="zh-CN" altLang="en-US" dirty="0"/>
              <a:t>既是</a:t>
            </a:r>
            <a:r>
              <a:rPr lang="en-US" altLang="zh-CN" dirty="0"/>
              <a:t>B</a:t>
            </a:r>
            <a:r>
              <a:rPr lang="zh-CN" altLang="en-US" dirty="0"/>
              <a:t>类又是</a:t>
            </a:r>
            <a:r>
              <a:rPr lang="en-US" altLang="zh-CN" dirty="0"/>
              <a:t>C</a:t>
            </a:r>
            <a:r>
              <a:rPr lang="zh-CN" altLang="en-US" dirty="0"/>
              <a:t>类的元素个数</a:t>
            </a:r>
            <a:r>
              <a:rPr lang="en-US" altLang="zh-CN" dirty="0"/>
              <a:t>+</a:t>
            </a:r>
            <a:r>
              <a:rPr lang="zh-CN" altLang="en-US" dirty="0"/>
              <a:t>既是</a:t>
            </a:r>
            <a:r>
              <a:rPr lang="en-US" altLang="zh-CN" dirty="0"/>
              <a:t>A</a:t>
            </a:r>
            <a:r>
              <a:rPr lang="zh-CN" altLang="en-US" dirty="0"/>
              <a:t>类又是</a:t>
            </a:r>
            <a:r>
              <a:rPr lang="en-US" altLang="zh-CN" dirty="0"/>
              <a:t>B</a:t>
            </a:r>
            <a:r>
              <a:rPr lang="zh-CN" altLang="en-US" dirty="0"/>
              <a:t>类而且是</a:t>
            </a:r>
            <a:r>
              <a:rPr lang="en-US" altLang="zh-CN" dirty="0"/>
              <a:t>C</a:t>
            </a:r>
            <a:r>
              <a:rPr lang="zh-CN" altLang="en-US" dirty="0"/>
              <a:t>类的元素个数。（</a:t>
            </a:r>
            <a:r>
              <a:rPr lang="en-US" altLang="zh-CN" dirty="0"/>
              <a:t>A∪B∪C = A+B+C - A∩B - B∩C - C∩A + A∩B∩C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6789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BA3C0-3312-4555-B73D-D1F48E31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在多重集中取出</a:t>
            </a:r>
            <a:r>
              <a:rPr lang="en-US" altLang="zh-CN" dirty="0"/>
              <a:t>r</a:t>
            </a:r>
            <a:r>
              <a:rPr lang="zh-CN" altLang="en-US" dirty="0"/>
              <a:t>个元素形成多重集产生不同多重集的数量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r>
              <a:rPr lang="en-US" altLang="zh-CN" dirty="0"/>
              <a:t>2 3</a:t>
            </a:r>
          </a:p>
          <a:p>
            <a:r>
              <a:rPr lang="en-US" altLang="zh-CN" dirty="0"/>
              <a:t>1 3</a:t>
            </a:r>
          </a:p>
          <a:p>
            <a:r>
              <a:rPr lang="en-US" altLang="zh-CN" dirty="0"/>
              <a:t>Output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Input</a:t>
            </a:r>
          </a:p>
          <a:p>
            <a:r>
              <a:rPr lang="en-US" altLang="zh-CN" dirty="0"/>
              <a:t>2 4</a:t>
            </a:r>
          </a:p>
          <a:p>
            <a:r>
              <a:rPr lang="en-US" altLang="zh-CN" dirty="0"/>
              <a:t>2 2</a:t>
            </a:r>
          </a:p>
          <a:p>
            <a:r>
              <a:rPr lang="en-US" altLang="zh-CN" dirty="0"/>
              <a:t>Output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Input</a:t>
            </a:r>
          </a:p>
          <a:p>
            <a:r>
              <a:rPr lang="en-US" altLang="zh-CN" dirty="0"/>
              <a:t>3 5</a:t>
            </a:r>
          </a:p>
          <a:p>
            <a:r>
              <a:rPr lang="en-US" altLang="zh-CN" dirty="0"/>
              <a:t>1 3 2</a:t>
            </a:r>
          </a:p>
          <a:p>
            <a:r>
              <a:rPr lang="en-US" altLang="zh-CN" dirty="0"/>
              <a:t>Output</a:t>
            </a:r>
          </a:p>
          <a:p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58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F48B0-69C1-4B8E-8253-260AC5F4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20; </a:t>
            </a:r>
            <a:r>
              <a:rPr lang="en-US" altLang="zh-CN" dirty="0" err="1"/>
              <a:t>i</a:t>
            </a:r>
            <a:r>
              <a:rPr lang="en-US" altLang="zh-CN" dirty="0"/>
              <a:t>++) inv[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ksm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P - 2);</a:t>
            </a:r>
          </a:p>
          <a:p>
            <a:pPr marL="0" indent="0">
              <a:buNone/>
            </a:pPr>
            <a:r>
              <a:rPr lang="en-US" altLang="zh-CN" dirty="0"/>
              <a:t>	int n;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ll</a:t>
            </a:r>
            <a:r>
              <a:rPr lang="en-US" altLang="zh-CN" dirty="0"/>
              <a:t> m;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 &gt;&gt; m;</a:t>
            </a:r>
          </a:p>
          <a:p>
            <a:pPr marL="0" indent="0">
              <a:buNone/>
            </a:pPr>
            <a:r>
              <a:rPr lang="en-US" altLang="zh-CN" dirty="0"/>
              <a:t>	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err="1"/>
              <a:t>cin</a:t>
            </a:r>
            <a:r>
              <a:rPr lang="en-US" altLang="zh-CN" dirty="0"/>
              <a:t> &gt;&gt;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C(n + m - 1, n - 1);</a:t>
            </a:r>
          </a:p>
          <a:p>
            <a:pPr marL="0" indent="0">
              <a:buNone/>
            </a:pPr>
            <a:r>
              <a:rPr lang="en-US" altLang="zh-CN" dirty="0"/>
              <a:t>	for (int x = 1; x &lt; (1 &lt;&lt; n); x++)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ll</a:t>
            </a:r>
            <a:r>
              <a:rPr lang="en-US" altLang="zh-CN" dirty="0"/>
              <a:t> t = n + m;</a:t>
            </a:r>
          </a:p>
          <a:p>
            <a:pPr marL="0" indent="0">
              <a:buNone/>
            </a:pPr>
            <a:r>
              <a:rPr lang="en-US" altLang="zh-CN" dirty="0"/>
              <a:t>		int p = 0;</a:t>
            </a:r>
          </a:p>
          <a:p>
            <a:pPr marL="0" indent="0">
              <a:buNone/>
            </a:pPr>
            <a:r>
              <a:rPr lang="en-US" altLang="zh-CN" dirty="0"/>
              <a:t>		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		if (x &gt;&gt; </a:t>
            </a:r>
            <a:r>
              <a:rPr lang="en-US" altLang="zh-CN" dirty="0" err="1"/>
              <a:t>i</a:t>
            </a:r>
            <a:r>
              <a:rPr lang="en-US" altLang="zh-CN" dirty="0"/>
              <a:t> &amp; 1) {</a:t>
            </a:r>
          </a:p>
          <a:p>
            <a:pPr marL="0" indent="0">
              <a:buNone/>
            </a:pPr>
            <a:r>
              <a:rPr lang="en-US" altLang="zh-CN" dirty="0"/>
              <a:t>				++p;</a:t>
            </a:r>
          </a:p>
          <a:p>
            <a:pPr marL="0" indent="0">
              <a:buNone/>
            </a:pPr>
            <a:r>
              <a:rPr lang="en-US" altLang="zh-CN" dirty="0"/>
              <a:t>				t -= a[i+1];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t -= p + 1;</a:t>
            </a:r>
          </a:p>
          <a:p>
            <a:pPr marL="0" indent="0">
              <a:buNone/>
            </a:pPr>
            <a:r>
              <a:rPr lang="en-US" altLang="zh-CN" dirty="0"/>
              <a:t>		if (p &amp; 1) </a:t>
            </a:r>
            <a:r>
              <a:rPr lang="en-US" altLang="zh-CN" dirty="0" err="1"/>
              <a:t>ans</a:t>
            </a:r>
            <a:r>
              <a:rPr lang="en-US" altLang="zh-CN" dirty="0"/>
              <a:t> = (</a:t>
            </a:r>
            <a:r>
              <a:rPr lang="en-US" altLang="zh-CN" dirty="0" err="1"/>
              <a:t>ans</a:t>
            </a:r>
            <a:r>
              <a:rPr lang="en-US" altLang="zh-CN" dirty="0"/>
              <a:t> - C(t, n - 1)) % P;</a:t>
            </a:r>
          </a:p>
          <a:p>
            <a:pPr marL="0" indent="0">
              <a:buNone/>
            </a:pPr>
            <a:r>
              <a:rPr lang="en-US" altLang="zh-CN" dirty="0"/>
              <a:t>		else </a:t>
            </a:r>
            <a:r>
              <a:rPr lang="en-US" altLang="zh-CN" dirty="0" err="1"/>
              <a:t>ans</a:t>
            </a:r>
            <a:r>
              <a:rPr lang="en-US" altLang="zh-CN" dirty="0"/>
              <a:t> = (</a:t>
            </a:r>
            <a:r>
              <a:rPr lang="en-US" altLang="zh-CN" dirty="0" err="1"/>
              <a:t>ans</a:t>
            </a:r>
            <a:r>
              <a:rPr lang="en-US" altLang="zh-CN" dirty="0"/>
              <a:t> + C(t, n - 1)) % P;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(</a:t>
            </a:r>
            <a:r>
              <a:rPr lang="en-US" altLang="zh-CN" dirty="0" err="1"/>
              <a:t>ans</a:t>
            </a:r>
            <a:r>
              <a:rPr lang="en-US" altLang="zh-CN" dirty="0"/>
              <a:t> + P) % P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053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F168-7066-49AE-AD12-D3643B0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82A02-90BB-49DE-8930-665C0189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题目描述</a:t>
            </a:r>
            <a:r>
              <a:rPr lang="en-US" altLang="zh-CN" dirty="0"/>
              <a:t>】</a:t>
            </a:r>
            <a:r>
              <a:rPr lang="zh-CN" altLang="en-US" dirty="0"/>
              <a:t>给定一个有向无环图，起点为</a:t>
            </a:r>
            <a:r>
              <a:rPr lang="en-US" altLang="zh-CN" dirty="0"/>
              <a:t>1</a:t>
            </a:r>
            <a:r>
              <a:rPr lang="zh-CN" altLang="en-US" dirty="0"/>
              <a:t>，终点为</a:t>
            </a:r>
            <a:r>
              <a:rPr lang="en-US" altLang="zh-CN" dirty="0"/>
              <a:t>N</a:t>
            </a:r>
            <a:r>
              <a:rPr lang="zh-CN" altLang="en-US" dirty="0"/>
              <a:t>，每条边都有一个长度，并且从起点出发能够到达所有的点，所有的点也都能够到达终点。绿豆蛙从起点出发，走向终点。到达一个顶点时，如果有</a:t>
            </a:r>
            <a:r>
              <a:rPr lang="en-US" altLang="zh-CN" dirty="0"/>
              <a:t>K</a:t>
            </a:r>
            <a:r>
              <a:rPr lang="zh-CN" altLang="en-US" dirty="0"/>
              <a:t>条离开该点的道路，绿豆蛙可以选择任意一条道路离开该点，并且走每条路的概率为</a:t>
            </a:r>
            <a:r>
              <a:rPr lang="en-US" altLang="zh-CN" dirty="0"/>
              <a:t>1/K </a:t>
            </a:r>
            <a:r>
              <a:rPr lang="zh-CN" altLang="en-US" dirty="0"/>
              <a:t>。现在绿豆蛙想知道，从起点走到终点的所经过的路径总长度的期望值是多少。</a:t>
            </a:r>
            <a:r>
              <a:rPr lang="en-US" altLang="zh-CN" dirty="0"/>
              <a:t>【</a:t>
            </a:r>
            <a:r>
              <a:rPr lang="zh-CN" altLang="en-US" dirty="0"/>
              <a:t>输入描述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第一行输入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，代表图中有</a:t>
            </a:r>
            <a:r>
              <a:rPr lang="en-US" altLang="zh-CN" dirty="0"/>
              <a:t>N</a:t>
            </a:r>
            <a:r>
              <a:rPr lang="zh-CN" altLang="en-US" dirty="0"/>
              <a:t>个点、</a:t>
            </a:r>
            <a:r>
              <a:rPr lang="en-US" altLang="zh-CN" dirty="0"/>
              <a:t>M</a:t>
            </a:r>
            <a:r>
              <a:rPr lang="zh-CN" altLang="en-US" dirty="0"/>
              <a:t>条边；</a:t>
            </a:r>
            <a:endParaRPr lang="en-US" altLang="zh-CN" dirty="0"/>
          </a:p>
          <a:p>
            <a:r>
              <a:rPr lang="zh-CN" altLang="en-US" dirty="0"/>
              <a:t>第二行到第</a:t>
            </a:r>
            <a:r>
              <a:rPr lang="en-US" altLang="zh-CN" dirty="0"/>
              <a:t>1+M</a:t>
            </a:r>
            <a:r>
              <a:rPr lang="zh-CN" altLang="en-US" dirty="0"/>
              <a:t>行，每行输入</a:t>
            </a:r>
            <a:r>
              <a:rPr lang="en-US" altLang="zh-CN" dirty="0"/>
              <a:t>3</a:t>
            </a:r>
            <a:r>
              <a:rPr lang="zh-CN" altLang="en-US" dirty="0"/>
              <a:t>个整数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，代表从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有一条长度为</a:t>
            </a:r>
            <a:r>
              <a:rPr lang="en-US" altLang="zh-CN" dirty="0"/>
              <a:t>c</a:t>
            </a:r>
            <a:r>
              <a:rPr lang="zh-CN" altLang="en-US" dirty="0"/>
              <a:t>的有向边。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】4 4 1 2 1 1 3 2 2 3 3 3 4 4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】7.00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26605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21471-7092-4EC2-AD78-25074D77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n &gt;&gt; m;</a:t>
            </a:r>
          </a:p>
          <a:p>
            <a:pPr marL="0" indent="0">
              <a:buNone/>
            </a:pPr>
            <a:r>
              <a:rPr lang="en-US" altLang="zh-CN" dirty="0"/>
              <a:t>	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m;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		int x, y, z;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 &amp;x, &amp;y, &amp;z);</a:t>
            </a:r>
          </a:p>
          <a:p>
            <a:pPr marL="0" indent="0">
              <a:buNone/>
            </a:pPr>
            <a:r>
              <a:rPr lang="en-US" altLang="zh-CN" dirty="0"/>
              <a:t>		add(y, x, z); // </a:t>
            </a:r>
            <a:r>
              <a:rPr lang="zh-CN" altLang="en-US" dirty="0"/>
              <a:t>建反图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deg[x]++; out[x]++;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q.push</a:t>
            </a:r>
            <a:r>
              <a:rPr lang="en-US" altLang="zh-CN" dirty="0"/>
              <a:t>(n); </a:t>
            </a:r>
          </a:p>
          <a:p>
            <a:pPr marL="0" indent="0">
              <a:buNone/>
            </a:pPr>
            <a:r>
              <a:rPr lang="en-US" altLang="zh-CN" dirty="0"/>
              <a:t>	while (</a:t>
            </a:r>
            <a:r>
              <a:rPr lang="en-US" altLang="zh-CN" dirty="0" err="1"/>
              <a:t>q.size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		int x = </a:t>
            </a:r>
            <a:r>
              <a:rPr lang="en-US" altLang="zh-CN" dirty="0" err="1"/>
              <a:t>q.front</a:t>
            </a:r>
            <a:r>
              <a:rPr lang="en-US" altLang="zh-CN" dirty="0"/>
              <a:t>(); </a:t>
            </a:r>
            <a:r>
              <a:rPr lang="en-US" altLang="zh-CN" dirty="0" err="1"/>
              <a:t>q.pop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for (int </a:t>
            </a:r>
            <a:r>
              <a:rPr lang="en-US" altLang="zh-CN" dirty="0" err="1"/>
              <a:t>i</a:t>
            </a:r>
            <a:r>
              <a:rPr lang="en-US" altLang="zh-CN" dirty="0"/>
              <a:t> = head[x];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= next[</a:t>
            </a:r>
            <a:r>
              <a:rPr lang="en-US" altLang="zh-CN" dirty="0" err="1"/>
              <a:t>i</a:t>
            </a:r>
            <a:r>
              <a:rPr lang="en-US" altLang="zh-CN" dirty="0"/>
              <a:t>]) {</a:t>
            </a:r>
          </a:p>
          <a:p>
            <a:pPr marL="0" indent="0">
              <a:buNone/>
            </a:pPr>
            <a:r>
              <a:rPr lang="en-US" altLang="zh-CN" dirty="0"/>
              <a:t>			int y = </a:t>
            </a:r>
            <a:r>
              <a:rPr lang="en-US" altLang="zh-CN" dirty="0" err="1"/>
              <a:t>ver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			dis[y] += (dis[x] + edge[</a:t>
            </a:r>
            <a:r>
              <a:rPr lang="en-US" altLang="zh-CN" dirty="0" err="1"/>
              <a:t>i</a:t>
            </a:r>
            <a:r>
              <a:rPr lang="en-US" altLang="zh-CN" dirty="0"/>
              <a:t>]) / deg[y];</a:t>
            </a:r>
          </a:p>
          <a:p>
            <a:pPr marL="0" indent="0">
              <a:buNone/>
            </a:pPr>
            <a:r>
              <a:rPr lang="en-US" altLang="zh-CN" dirty="0"/>
              <a:t>			out[y]--;</a:t>
            </a:r>
          </a:p>
          <a:p>
            <a:pPr marL="0" indent="0">
              <a:buNone/>
            </a:pPr>
            <a:r>
              <a:rPr lang="en-US" altLang="zh-CN" dirty="0"/>
              <a:t>			if (out[y] == 0) </a:t>
            </a:r>
            <a:r>
              <a:rPr lang="en-US" altLang="zh-CN" dirty="0" err="1"/>
              <a:t>q.push</a:t>
            </a:r>
            <a:r>
              <a:rPr lang="en-US" altLang="zh-CN" dirty="0"/>
              <a:t>(y);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("%.2f\n", dis[1]);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44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CFDCF-F472-4056-8572-3FC6754B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2A7D0-D5BB-43DD-A0D5-5FB2D7ED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巴什博弈（</a:t>
            </a:r>
            <a:r>
              <a:rPr lang="en-US" altLang="zh-CN" b="1" dirty="0"/>
              <a:t>Bash Game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巴什博弈（同余理论）：一堆</a:t>
            </a:r>
            <a:r>
              <a:rPr lang="en-US" altLang="zh-CN" dirty="0"/>
              <a:t>n</a:t>
            </a:r>
            <a:r>
              <a:rPr lang="zh-CN" altLang="en-US" dirty="0"/>
              <a:t>个物品，两个人从轮流中取出（</a:t>
            </a:r>
            <a:r>
              <a:rPr lang="en-US" altLang="zh-CN" dirty="0"/>
              <a:t>1~m</a:t>
            </a:r>
            <a:r>
              <a:rPr lang="zh-CN" altLang="en-US" dirty="0"/>
              <a:t>）个；最后取光者胜。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尼姆博弈论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堆物品，两人轮流取，每次取某堆中不少于</a:t>
            </a:r>
            <a:r>
              <a:rPr lang="en-US" altLang="zh-CN" dirty="0"/>
              <a:t>1</a:t>
            </a:r>
            <a:r>
              <a:rPr lang="zh-CN" altLang="en-US" dirty="0"/>
              <a:t>个，最后取完者胜。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39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05EEE-4293-4851-9480-CA2BDD42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EF9D1-9354-473B-AAD7-AA20B983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有向图上有一枚棋子，双方轮流让棋子前进一步，无法移动的必败</a:t>
            </a:r>
            <a:endParaRPr lang="en-US" altLang="zh-CN" dirty="0"/>
          </a:p>
          <a:p>
            <a:r>
              <a:rPr lang="zh-CN" altLang="en-US" dirty="0"/>
              <a:t>有向图游戏的核的</a:t>
            </a:r>
            <a:r>
              <a:rPr lang="en-US" altLang="zh-CN" dirty="0"/>
              <a:t>sg</a:t>
            </a:r>
            <a:r>
              <a:rPr lang="zh-CN" altLang="en-US" dirty="0"/>
              <a:t>函数值等于它包含各个子游戏的</a:t>
            </a:r>
            <a:r>
              <a:rPr lang="en-US" altLang="zh-CN" dirty="0"/>
              <a:t>SG</a:t>
            </a:r>
            <a:r>
              <a:rPr lang="zh-CN" altLang="en-US" dirty="0"/>
              <a:t>函数值的异或和</a:t>
            </a:r>
          </a:p>
        </p:txBody>
      </p:sp>
    </p:spTree>
    <p:extLst>
      <p:ext uri="{BB962C8B-B14F-4D97-AF65-F5344CB8AC3E}">
        <p14:creationId xmlns:p14="http://schemas.microsoft.com/office/powerpoint/2010/main" val="375552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F47AD-2E1B-41D4-83DB-A74A1742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5183050"/>
          </a:xfrm>
        </p:spPr>
        <p:txBody>
          <a:bodyPr/>
          <a:lstStyle/>
          <a:p>
            <a:r>
              <a:rPr lang="en-US" altLang="zh-CN" dirty="0"/>
              <a:t>Sg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 err="1"/>
              <a:t>mex</a:t>
            </a:r>
            <a:r>
              <a:rPr lang="en-US" altLang="zh-CN" dirty="0"/>
              <a:t>(minimal </a:t>
            </a:r>
            <a:r>
              <a:rPr lang="en-US" altLang="zh-CN" dirty="0" err="1"/>
              <a:t>excludant</a:t>
            </a:r>
            <a:r>
              <a:rPr lang="en-US" altLang="zh-CN" dirty="0"/>
              <a:t>)</a:t>
            </a:r>
            <a:r>
              <a:rPr lang="zh-CN" altLang="en-US" dirty="0"/>
              <a:t>运算，这是施加于一个集合的运算，表示最小的不属于这个集合的非负整数。例如</a:t>
            </a:r>
            <a:r>
              <a:rPr lang="en-US" altLang="zh-CN" dirty="0" err="1"/>
              <a:t>mex</a:t>
            </a:r>
            <a:r>
              <a:rPr lang="en-US" altLang="zh-CN" dirty="0"/>
              <a:t>{0,1,2,4}=3</a:t>
            </a:r>
            <a:r>
              <a:rPr lang="zh-CN" altLang="en-US" dirty="0"/>
              <a:t>、</a:t>
            </a:r>
            <a:r>
              <a:rPr lang="en-US" altLang="zh-CN" dirty="0" err="1"/>
              <a:t>mex</a:t>
            </a:r>
            <a:r>
              <a:rPr lang="en-US" altLang="zh-CN" dirty="0"/>
              <a:t>{2,3,5}=0</a:t>
            </a:r>
            <a:r>
              <a:rPr lang="zh-CN" altLang="en-US" dirty="0"/>
              <a:t>、</a:t>
            </a:r>
            <a:r>
              <a:rPr lang="en-US" altLang="zh-CN" dirty="0" err="1"/>
              <a:t>mex</a:t>
            </a:r>
            <a:r>
              <a:rPr lang="en-US" altLang="zh-CN" dirty="0"/>
              <a:t>{}=0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Sg(x)=</a:t>
            </a:r>
            <a:r>
              <a:rPr lang="en-US" altLang="zh-CN" dirty="0" err="1"/>
              <a:t>mex</a:t>
            </a:r>
            <a:r>
              <a:rPr lang="en-US" altLang="zh-CN" dirty="0"/>
              <a:t>(sg(y1),sg(y2),…sg(</a:t>
            </a:r>
            <a:r>
              <a:rPr lang="en-US" altLang="zh-CN" dirty="0" err="1"/>
              <a:t>yk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当前局面对应的</a:t>
            </a:r>
            <a:r>
              <a:rPr lang="en-US" altLang="zh-CN" dirty="0"/>
              <a:t>sg</a:t>
            </a:r>
            <a:r>
              <a:rPr lang="zh-CN" altLang="en-US" dirty="0"/>
              <a:t>值</a:t>
            </a:r>
            <a:r>
              <a:rPr lang="en-US" altLang="zh-CN" dirty="0"/>
              <a:t>&gt;0</a:t>
            </a:r>
            <a:r>
              <a:rPr lang="zh-CN" altLang="en-US" dirty="0"/>
              <a:t>时有向图游戏必胜</a:t>
            </a:r>
            <a:endParaRPr lang="en-US" altLang="zh-CN" dirty="0"/>
          </a:p>
          <a:p>
            <a:r>
              <a:rPr lang="zh-CN" altLang="en-US" dirty="0"/>
              <a:t>否则失败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66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6E03-7B74-4E2E-867D-15D5FF3B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加法原理，乘法原理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4C292-3E37-4944-8A1D-80D213C3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加法原理：做一件事情，完成它有</a:t>
            </a:r>
            <a:r>
              <a:rPr lang="en-US" altLang="zh-CN" dirty="0"/>
              <a:t>n</a:t>
            </a:r>
            <a:r>
              <a:rPr lang="zh-CN" altLang="en-US" dirty="0"/>
              <a:t>类方式，第一类方式有</a:t>
            </a:r>
            <a:r>
              <a:rPr lang="en-US" altLang="zh-CN" dirty="0"/>
              <a:t>M1</a:t>
            </a:r>
            <a:r>
              <a:rPr lang="zh-CN" altLang="en-US" dirty="0"/>
              <a:t>种方法，第二类方式有</a:t>
            </a:r>
            <a:r>
              <a:rPr lang="en-US" altLang="zh-CN" dirty="0"/>
              <a:t>M2</a:t>
            </a:r>
            <a:r>
              <a:rPr lang="zh-CN" altLang="en-US" dirty="0"/>
              <a:t>种方法，</a:t>
            </a:r>
            <a:r>
              <a:rPr lang="en-US" altLang="zh-CN" dirty="0"/>
              <a:t>……</a:t>
            </a:r>
            <a:r>
              <a:rPr lang="zh-CN" altLang="en-US" dirty="0"/>
              <a:t>，第</a:t>
            </a:r>
            <a:r>
              <a:rPr lang="en-US" altLang="zh-CN" dirty="0"/>
              <a:t>n</a:t>
            </a:r>
            <a:r>
              <a:rPr lang="zh-CN" altLang="en-US" dirty="0"/>
              <a:t>类方式有</a:t>
            </a:r>
            <a:r>
              <a:rPr lang="en-US" altLang="zh-CN" dirty="0"/>
              <a:t>Mn</a:t>
            </a:r>
            <a:r>
              <a:rPr lang="zh-CN" altLang="en-US" dirty="0"/>
              <a:t>种方法，那么完成这件事情共有</a:t>
            </a:r>
            <a:r>
              <a:rPr lang="en-US" altLang="zh-CN" dirty="0"/>
              <a:t>M1+M2+……+Mn</a:t>
            </a:r>
            <a:r>
              <a:rPr lang="zh-CN" altLang="en-US" dirty="0"/>
              <a:t>种方法。</a:t>
            </a:r>
            <a:endParaRPr lang="en-US" altLang="zh-CN" dirty="0"/>
          </a:p>
          <a:p>
            <a:r>
              <a:rPr lang="zh-CN" altLang="en-US" dirty="0"/>
              <a:t>做一件事，完成它需要分成</a:t>
            </a:r>
            <a:r>
              <a:rPr lang="en-US" altLang="zh-CN" dirty="0"/>
              <a:t>n</a:t>
            </a:r>
            <a:r>
              <a:rPr lang="zh-CN" altLang="en-US" dirty="0"/>
              <a:t>个步骤，做第一 步有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en-US" dirty="0"/>
              <a:t>种不同的方法，做第二步有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zh-CN" altLang="en-US" dirty="0"/>
              <a:t>种不同的方法，</a:t>
            </a:r>
            <a:r>
              <a:rPr lang="en-US" altLang="zh-CN" dirty="0"/>
              <a:t>……</a:t>
            </a:r>
            <a:r>
              <a:rPr lang="zh-CN" altLang="en-US" dirty="0"/>
              <a:t>，做第</a:t>
            </a:r>
            <a:r>
              <a:rPr lang="en-US" altLang="zh-CN" dirty="0"/>
              <a:t>n</a:t>
            </a:r>
            <a:r>
              <a:rPr lang="zh-CN" altLang="en-US" dirty="0"/>
              <a:t>步有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n</a:t>
            </a:r>
            <a:r>
              <a:rPr lang="zh-CN" altLang="en-US" dirty="0"/>
              <a:t>种不同的方法。那么完成这件事共有 </a:t>
            </a:r>
            <a:r>
              <a:rPr lang="en-US" altLang="zh-CN" dirty="0"/>
              <a:t>N=m</a:t>
            </a:r>
            <a:r>
              <a:rPr lang="en-US" altLang="zh-CN" baseline="-25000" dirty="0"/>
              <a:t>1</a:t>
            </a:r>
            <a:r>
              <a:rPr lang="en-US" altLang="zh-CN" dirty="0"/>
              <a:t>×m</a:t>
            </a:r>
            <a:r>
              <a:rPr lang="en-US" altLang="zh-CN" baseline="-25000" dirty="0"/>
              <a:t>2</a:t>
            </a:r>
            <a:r>
              <a:rPr lang="en-US" altLang="zh-CN" dirty="0"/>
              <a:t>×m</a:t>
            </a:r>
            <a:r>
              <a:rPr lang="en-US" altLang="zh-CN" baseline="-25000" dirty="0"/>
              <a:t>3</a:t>
            </a:r>
            <a:r>
              <a:rPr lang="en-US" altLang="zh-CN" dirty="0"/>
              <a:t>×…×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n</a:t>
            </a:r>
            <a:r>
              <a:rPr lang="en-US" altLang="zh-CN" dirty="0"/>
              <a:t> </a:t>
            </a:r>
            <a:r>
              <a:rPr lang="zh-CN" altLang="en-US" dirty="0"/>
              <a:t>种不同的方法。</a:t>
            </a:r>
          </a:p>
        </p:txBody>
      </p:sp>
    </p:spTree>
    <p:extLst>
      <p:ext uri="{BB962C8B-B14F-4D97-AF65-F5344CB8AC3E}">
        <p14:creationId xmlns:p14="http://schemas.microsoft.com/office/powerpoint/2010/main" val="14016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B70A1-F6E2-4EBD-85D4-3A1A368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60BA7-F0CD-44C2-8CF6-B2C05987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n</a:t>
            </a:r>
            <a:r>
              <a:rPr lang="zh-CN" altLang="en-US" dirty="0"/>
              <a:t>个元素中依次选取</a:t>
            </a:r>
            <a:r>
              <a:rPr lang="en-US" altLang="zh-CN" dirty="0"/>
              <a:t>m</a:t>
            </a:r>
            <a:r>
              <a:rPr lang="zh-CN" altLang="en-US" dirty="0"/>
              <a:t>个排成一列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FCB10-C9D0-4A7E-8DA4-408C9107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72" y="2759737"/>
            <a:ext cx="8291305" cy="22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874F9-31F1-4372-94F7-2F6BB64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pic>
        <p:nvPicPr>
          <p:cNvPr id="1026" name="Picture 2" descr="https://gss2.bdstatic.com/-fo3dSag_xI4khGkpoWK1HF6hhy/baike/s%3D219/sign=001e9280d1b44aed5d4eb9e58a1d876a/279759ee3d6d55fb34fde7ec66224f4a21a4ddc5.jpg">
            <a:extLst>
              <a:ext uri="{FF2B5EF4-FFF2-40B4-BE49-F238E27FC236}">
                <a16:creationId xmlns:a16="http://schemas.microsoft.com/office/drawing/2014/main" id="{F3CBECD6-4F00-4CC8-8199-F5A8B0C17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25" y="1831457"/>
            <a:ext cx="5223973" cy="9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1E9A94-5CC6-42E9-B3C4-BD724781B668}"/>
              </a:ext>
            </a:extLst>
          </p:cNvPr>
          <p:cNvSpPr txBox="1"/>
          <p:nvPr/>
        </p:nvSpPr>
        <p:spPr>
          <a:xfrm>
            <a:off x="1417983" y="3340412"/>
            <a:ext cx="903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组合恒等式</a:t>
            </a:r>
            <a:r>
              <a:rPr lang="pt-BR" altLang="zh-CN" sz="3600" dirty="0"/>
              <a:t>C(m,n+1)=C(m-1,n)+C(m,n)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690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4480F-C86A-4F89-B04D-9CBD97A6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7F20DE-0C94-4E21-9469-5197DF3F7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m,n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∗…∗(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∗…∗2∗1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递推法求</a:t>
                </a:r>
                <a:r>
                  <a:rPr lang="en-US" altLang="zh-CN" dirty="0"/>
                  <a:t>0&lt;=n</a:t>
                </a:r>
                <a:r>
                  <a:rPr lang="zh-CN" altLang="en-US" dirty="0"/>
                  <a:t>的所有的组合数，复杂度为</a:t>
                </a:r>
                <a:r>
                  <a:rPr lang="en-US" altLang="zh-CN" dirty="0"/>
                  <a:t>o(n²)</a:t>
                </a:r>
              </a:p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Lucas</a:t>
                </a:r>
                <a:r>
                  <a:rPr lang="zh-CN" altLang="en-US" dirty="0"/>
                  <a:t>定理</a:t>
                </a:r>
                <a:endParaRPr lang="en-US" altLang="zh-CN" dirty="0"/>
              </a:p>
              <a:p>
                <a:r>
                  <a:rPr lang="pt-BR" altLang="zh-CN" b="1" dirty="0"/>
                  <a:t>Lucas(n,m,p)=c(n%p,m%p)*Lucas(n/p,m/p,p)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7F20DE-0C94-4E21-9469-5197DF3F7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1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534FF-9E53-4FFB-BE0E-4DF1110B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Lucas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51315-B4EE-40AB-8852-70004B90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逆元</a:t>
            </a:r>
          </a:p>
          <a:p>
            <a:r>
              <a:rPr lang="zh-CN" altLang="en-US" b="1" dirty="0"/>
              <a:t>如果</a:t>
            </a:r>
            <a:r>
              <a:rPr lang="en-US" altLang="zh-CN" b="1" dirty="0"/>
              <a:t>ax≡1 (mod p),</a:t>
            </a:r>
            <a:r>
              <a:rPr lang="zh-CN" altLang="en-US" b="1" dirty="0"/>
              <a:t>且</a:t>
            </a:r>
            <a:r>
              <a:rPr lang="en-US" altLang="zh-CN" b="1" dirty="0" err="1"/>
              <a:t>gcd</a:t>
            </a:r>
            <a:r>
              <a:rPr lang="en-US" altLang="zh-CN" b="1" dirty="0"/>
              <a:t>(</a:t>
            </a:r>
            <a:r>
              <a:rPr lang="en-US" altLang="zh-CN" b="1" dirty="0" err="1"/>
              <a:t>a,p</a:t>
            </a:r>
            <a:r>
              <a:rPr lang="en-US" altLang="zh-CN" b="1" dirty="0"/>
              <a:t>)=1</a:t>
            </a:r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与</a:t>
            </a:r>
            <a:r>
              <a:rPr lang="en-US" altLang="zh-CN" b="1" dirty="0"/>
              <a:t>p</a:t>
            </a:r>
            <a:r>
              <a:rPr lang="zh-CN" altLang="en-US" b="1" dirty="0"/>
              <a:t>互质），则称</a:t>
            </a:r>
            <a:r>
              <a:rPr lang="en-US" altLang="zh-CN" b="1" dirty="0"/>
              <a:t>a</a:t>
            </a:r>
            <a:r>
              <a:rPr lang="zh-CN" altLang="en-US" b="1" dirty="0"/>
              <a:t>关于模</a:t>
            </a:r>
            <a:r>
              <a:rPr lang="en-US" altLang="zh-CN" b="1" dirty="0"/>
              <a:t>p</a:t>
            </a:r>
            <a:r>
              <a:rPr lang="zh-CN" altLang="en-US" b="1" dirty="0"/>
              <a:t>的乘法逆元为</a:t>
            </a:r>
            <a:r>
              <a:rPr lang="en-US" altLang="zh-CN" b="1" dirty="0"/>
              <a:t>x</a:t>
            </a:r>
          </a:p>
          <a:p>
            <a:r>
              <a:rPr lang="zh-CN" altLang="en-US" b="1" dirty="0"/>
              <a:t>模数为</a:t>
            </a:r>
            <a:r>
              <a:rPr lang="en-US" altLang="zh-CN" b="1" dirty="0"/>
              <a:t>p</a:t>
            </a:r>
            <a:r>
              <a:rPr lang="zh-CN" altLang="en-US" b="1" dirty="0"/>
              <a:t>为质数时，</a:t>
            </a:r>
            <a:r>
              <a:rPr lang="en-US" altLang="zh-CN" b="1" dirty="0"/>
              <a:t>b^(p-2)</a:t>
            </a:r>
            <a:r>
              <a:rPr lang="zh-CN" altLang="en-US" b="1" dirty="0"/>
              <a:t>为</a:t>
            </a:r>
            <a:r>
              <a:rPr lang="en-US" altLang="zh-CN" b="1" dirty="0"/>
              <a:t>b</a:t>
            </a:r>
            <a:r>
              <a:rPr lang="zh-CN" altLang="en-US" b="1" dirty="0"/>
              <a:t>的乘法逆元</a:t>
            </a:r>
            <a:endParaRPr lang="en-US" altLang="zh-CN" b="1" dirty="0"/>
          </a:p>
          <a:p>
            <a:r>
              <a:rPr lang="zh-CN" altLang="en-US" b="1" dirty="0"/>
              <a:t>线性求逆元（</a:t>
            </a:r>
            <a:r>
              <a:rPr lang="en-US" altLang="zh-CN" b="1" dirty="0"/>
              <a:t>p</a:t>
            </a:r>
            <a:r>
              <a:rPr lang="zh-CN" altLang="en-US" b="1" dirty="0"/>
              <a:t>为奇质数使用）</a:t>
            </a:r>
            <a:endParaRPr lang="en-US" altLang="zh-CN" b="1" dirty="0"/>
          </a:p>
          <a:p>
            <a:r>
              <a:rPr lang="en-US" altLang="zh-CN" b="1" dirty="0"/>
              <a:t>a[</a:t>
            </a:r>
            <a:r>
              <a:rPr lang="en-US" altLang="zh-CN" b="1" dirty="0" err="1"/>
              <a:t>i</a:t>
            </a:r>
            <a:r>
              <a:rPr lang="en-US" altLang="zh-CN" b="1" dirty="0"/>
              <a:t>]=(p-p/</a:t>
            </a:r>
            <a:r>
              <a:rPr lang="en-US" altLang="zh-CN" b="1" dirty="0" err="1"/>
              <a:t>i</a:t>
            </a:r>
            <a:r>
              <a:rPr lang="en-US" altLang="zh-CN" b="1" dirty="0"/>
              <a:t>)*a[</a:t>
            </a:r>
            <a:r>
              <a:rPr lang="en-US" altLang="zh-CN" b="1" dirty="0" err="1"/>
              <a:t>p%i</a:t>
            </a:r>
            <a:r>
              <a:rPr lang="en-US" altLang="zh-CN" b="1" dirty="0"/>
              <a:t>]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15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FC45A-A4ED-414D-905F-FE5659C5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inline </a:t>
            </a:r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qpow</a:t>
            </a:r>
            <a:r>
              <a:rPr lang="en-US" altLang="zh-CN" dirty="0"/>
              <a:t>(</a:t>
            </a:r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a,ll</a:t>
            </a:r>
            <a:r>
              <a:rPr lang="en-US" altLang="zh-CN" dirty="0"/>
              <a:t> b){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if(b==1) return a;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ll</a:t>
            </a:r>
            <a:r>
              <a:rPr lang="en-US" altLang="zh-CN" dirty="0"/>
              <a:t> t=</a:t>
            </a:r>
            <a:r>
              <a:rPr lang="en-US" altLang="zh-CN" dirty="0" err="1"/>
              <a:t>qpow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/2);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t=t*</a:t>
            </a:r>
            <a:r>
              <a:rPr lang="en-US" altLang="zh-CN" dirty="0" err="1"/>
              <a:t>t%p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if(b&amp;1) t=t*</a:t>
            </a:r>
            <a:r>
              <a:rPr lang="en-US" altLang="zh-CN" dirty="0" err="1"/>
              <a:t>a%p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return 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inline </a:t>
            </a:r>
            <a:r>
              <a:rPr lang="en-US" altLang="zh-CN" dirty="0" err="1"/>
              <a:t>ll</a:t>
            </a:r>
            <a:r>
              <a:rPr lang="en-US" altLang="zh-CN" dirty="0"/>
              <a:t> Lucas(</a:t>
            </a:r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n,ll</a:t>
            </a:r>
            <a:r>
              <a:rPr lang="en-US" altLang="zh-CN" dirty="0"/>
              <a:t> m){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if(m==0) return 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return Lucas(n/</a:t>
            </a:r>
            <a:r>
              <a:rPr lang="en-US" altLang="zh-CN" dirty="0" err="1"/>
              <a:t>p,m</a:t>
            </a:r>
            <a:r>
              <a:rPr lang="en-US" altLang="zh-CN" dirty="0"/>
              <a:t>/p)*C(</a:t>
            </a:r>
            <a:r>
              <a:rPr lang="en-US" altLang="zh-CN" dirty="0" err="1"/>
              <a:t>n%p,m%p</a:t>
            </a:r>
            <a:r>
              <a:rPr lang="en-US" altLang="zh-CN" dirty="0"/>
              <a:t>)%p;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5418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96321-1B72-42BC-B640-4D854D4E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inline </a:t>
            </a:r>
            <a:r>
              <a:rPr lang="en-US" altLang="zh-CN" dirty="0" err="1"/>
              <a:t>ll</a:t>
            </a:r>
            <a:r>
              <a:rPr lang="en-US" altLang="zh-CN" dirty="0"/>
              <a:t> C(</a:t>
            </a:r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n,ll</a:t>
            </a:r>
            <a:r>
              <a:rPr lang="en-US" altLang="zh-CN" dirty="0"/>
              <a:t> m){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if(n&lt;m) return 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if(m&gt;n-m) m=n-m;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ll</a:t>
            </a:r>
            <a:r>
              <a:rPr lang="en-US" altLang="zh-CN" dirty="0"/>
              <a:t> a=1,b=1;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a=(a*(n-</a:t>
            </a:r>
            <a:r>
              <a:rPr lang="en-US" altLang="zh-CN" dirty="0" err="1"/>
              <a:t>i</a:t>
            </a:r>
            <a:r>
              <a:rPr lang="en-US" altLang="zh-CN" dirty="0"/>
              <a:t>))%p;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b=(b*(i+1))%p;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return a*</a:t>
            </a:r>
            <a:r>
              <a:rPr lang="en-US" altLang="zh-CN" dirty="0" err="1"/>
              <a:t>qpow</a:t>
            </a:r>
            <a:r>
              <a:rPr lang="en-US" altLang="zh-CN" dirty="0"/>
              <a:t>(b,p-2)%p;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B1024-6BB3-4439-A25D-9D7EEDCC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多重集的排列数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FF361-B7AC-4273-8CC6-376CE7DC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设多重集合 </a:t>
            </a:r>
            <a:r>
              <a:rPr lang="en-US" altLang="zh-CN" dirty="0"/>
              <a:t>S = { n1 * a1, n2 * a2, ..., </a:t>
            </a:r>
            <a:r>
              <a:rPr lang="en-US" altLang="zh-CN" dirty="0" err="1"/>
              <a:t>nk</a:t>
            </a:r>
            <a:r>
              <a:rPr lang="en-US" altLang="zh-CN" dirty="0"/>
              <a:t> * </a:t>
            </a:r>
            <a:r>
              <a:rPr lang="en-US" altLang="zh-CN" dirty="0" err="1"/>
              <a:t>ak</a:t>
            </a:r>
            <a:r>
              <a:rPr lang="en-US" altLang="zh-CN" dirty="0"/>
              <a:t> },n = n1 + n2 + ... + </a:t>
            </a:r>
            <a:r>
              <a:rPr lang="en-US" altLang="zh-CN" dirty="0" err="1"/>
              <a:t>nk</a:t>
            </a:r>
            <a:r>
              <a:rPr lang="en-US" altLang="zh-CN" dirty="0"/>
              <a:t>, </a:t>
            </a:r>
            <a:r>
              <a:rPr lang="zh-CN" altLang="en-US" dirty="0"/>
              <a:t>即集合 </a:t>
            </a:r>
            <a:r>
              <a:rPr lang="en-US" altLang="zh-CN" dirty="0"/>
              <a:t>S </a:t>
            </a:r>
            <a:r>
              <a:rPr lang="zh-CN" altLang="en-US" dirty="0"/>
              <a:t>中含有</a:t>
            </a:r>
            <a:r>
              <a:rPr lang="en-US" altLang="zh-CN" dirty="0"/>
              <a:t>n1</a:t>
            </a:r>
            <a:r>
              <a:rPr lang="zh-CN" altLang="en-US" dirty="0"/>
              <a:t>个元素</a:t>
            </a:r>
            <a:r>
              <a:rPr lang="en-US" altLang="zh-CN" dirty="0"/>
              <a:t>a1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个元素</a:t>
            </a:r>
            <a:r>
              <a:rPr lang="en-US" altLang="zh-CN" dirty="0"/>
              <a:t>a2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 err="1"/>
              <a:t>nk</a:t>
            </a:r>
            <a:r>
              <a:rPr lang="zh-CN" altLang="en-US" dirty="0"/>
              <a:t>个元素</a:t>
            </a:r>
            <a:r>
              <a:rPr lang="en-US" altLang="zh-CN" dirty="0" err="1"/>
              <a:t>ak</a:t>
            </a:r>
            <a:r>
              <a:rPr lang="zh-CN" altLang="en-US" dirty="0"/>
              <a:t>，</a:t>
            </a:r>
            <a:r>
              <a:rPr lang="en-US" altLang="zh-CN" dirty="0" err="1"/>
              <a:t>ni</a:t>
            </a:r>
            <a:r>
              <a:rPr lang="zh-CN" altLang="en-US" dirty="0"/>
              <a:t>被称为元素</a:t>
            </a:r>
            <a:r>
              <a:rPr lang="en-US" altLang="zh-CN" dirty="0"/>
              <a:t>ai</a:t>
            </a:r>
            <a:r>
              <a:rPr lang="zh-CN" altLang="en-US" dirty="0"/>
              <a:t>的重数，</a:t>
            </a:r>
            <a:r>
              <a:rPr lang="en-US" altLang="zh-CN" dirty="0"/>
              <a:t>k</a:t>
            </a:r>
            <a:r>
              <a:rPr lang="zh-CN" altLang="en-US" dirty="0"/>
              <a:t>成为多重集合的类别数在 </a:t>
            </a:r>
            <a:r>
              <a:rPr lang="en-US" altLang="zh-CN" dirty="0"/>
              <a:t>S </a:t>
            </a:r>
            <a:r>
              <a:rPr lang="zh-CN" altLang="en-US" dirty="0"/>
              <a:t>中任选 </a:t>
            </a:r>
            <a:r>
              <a:rPr lang="en-US" altLang="zh-CN" dirty="0"/>
              <a:t>r </a:t>
            </a:r>
            <a:r>
              <a:rPr lang="zh-CN" altLang="en-US" dirty="0"/>
              <a:t>个元素的排列称为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r</a:t>
            </a:r>
            <a:r>
              <a:rPr lang="zh-CN" altLang="en-US" dirty="0"/>
              <a:t>排列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r = n</a:t>
            </a:r>
            <a:r>
              <a:rPr lang="zh-CN" altLang="en-US" dirty="0"/>
              <a:t>（全排列）</a:t>
            </a:r>
            <a:endParaRPr lang="en-US" altLang="zh-CN" dirty="0"/>
          </a:p>
          <a:p>
            <a:r>
              <a:rPr lang="en-US" altLang="zh-CN" dirty="0"/>
              <a:t>P(n; n1*a1, n2*a2, ..., </a:t>
            </a:r>
            <a:r>
              <a:rPr lang="en-US" altLang="zh-CN" dirty="0" err="1"/>
              <a:t>nk</a:t>
            </a:r>
            <a:r>
              <a:rPr lang="en-US" altLang="zh-CN" dirty="0"/>
              <a:t>*</a:t>
            </a:r>
            <a:r>
              <a:rPr lang="en-US" altLang="zh-CN" dirty="0" err="1"/>
              <a:t>ak</a:t>
            </a:r>
            <a:r>
              <a:rPr lang="en-US" altLang="zh-CN" dirty="0"/>
              <a:t>) = n! / (n1! * n2! * ...* </a:t>
            </a:r>
            <a:r>
              <a:rPr lang="en-US" altLang="zh-CN" dirty="0" err="1"/>
              <a:t>nk</a:t>
            </a:r>
            <a:r>
              <a:rPr lang="en-US" altLang="zh-CN" dirty="0"/>
              <a:t>!)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S </a:t>
            </a:r>
            <a:r>
              <a:rPr lang="zh-CN" altLang="en-US" dirty="0"/>
              <a:t>中任选 </a:t>
            </a:r>
            <a:r>
              <a:rPr lang="en-US" altLang="zh-CN" dirty="0"/>
              <a:t>r </a:t>
            </a:r>
            <a:r>
              <a:rPr lang="zh-CN" altLang="en-US" dirty="0"/>
              <a:t>个元素的组合称为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r</a:t>
            </a:r>
            <a:r>
              <a:rPr lang="zh-CN" altLang="en-US" dirty="0"/>
              <a:t>组合，当</a:t>
            </a:r>
            <a:r>
              <a:rPr lang="en-US" altLang="zh-CN" dirty="0"/>
              <a:t>r&lt;=</a:t>
            </a:r>
            <a:r>
              <a:rPr lang="zh-CN" altLang="en-US" dirty="0"/>
              <a:t>任意</a:t>
            </a:r>
            <a:r>
              <a:rPr lang="en-US" altLang="zh-CN" dirty="0" err="1"/>
              <a:t>ni</a:t>
            </a:r>
            <a:r>
              <a:rPr lang="zh-CN" altLang="en-US" dirty="0"/>
              <a:t>时，有公式 </a:t>
            </a:r>
            <a:r>
              <a:rPr lang="en-US" altLang="zh-CN" dirty="0"/>
              <a:t>C(n; n1*a1, n2*a2, ..., </a:t>
            </a:r>
            <a:r>
              <a:rPr lang="en-US" altLang="zh-CN" dirty="0" err="1"/>
              <a:t>nk</a:t>
            </a:r>
            <a:r>
              <a:rPr lang="en-US" altLang="zh-CN" dirty="0"/>
              <a:t>*</a:t>
            </a:r>
            <a:r>
              <a:rPr lang="en-US" altLang="zh-CN" dirty="0" err="1"/>
              <a:t>ak</a:t>
            </a:r>
            <a:r>
              <a:rPr lang="en-US" altLang="zh-CN" dirty="0"/>
              <a:t>) = C(k+r-1, r),</a:t>
            </a:r>
          </a:p>
        </p:txBody>
      </p:sp>
    </p:spTree>
    <p:extLst>
      <p:ext uri="{BB962C8B-B14F-4D97-AF65-F5344CB8AC3E}">
        <p14:creationId xmlns:p14="http://schemas.microsoft.com/office/powerpoint/2010/main" val="3110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1047</Words>
  <Application>Microsoft Office PowerPoint</Application>
  <PresentationFormat>宽屏</PresentationFormat>
  <Paragraphs>125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组合 计数，容斥，概率期望与博弈论</vt:lpstr>
      <vt:lpstr>加法原理，乘法原理</vt:lpstr>
      <vt:lpstr>排列数</vt:lpstr>
      <vt:lpstr>组合数</vt:lpstr>
      <vt:lpstr>组合数计算</vt:lpstr>
      <vt:lpstr>Lucas定理</vt:lpstr>
      <vt:lpstr>PowerPoint 演示文稿</vt:lpstr>
      <vt:lpstr>PowerPoint 演示文稿</vt:lpstr>
      <vt:lpstr>多重集的排列数</vt:lpstr>
      <vt:lpstr>多重集的组合数</vt:lpstr>
      <vt:lpstr>PowerPoint 演示文稿</vt:lpstr>
      <vt:lpstr>容斥</vt:lpstr>
      <vt:lpstr>PowerPoint 演示文稿</vt:lpstr>
      <vt:lpstr>PowerPoint 演示文稿</vt:lpstr>
      <vt:lpstr>期望</vt:lpstr>
      <vt:lpstr>PowerPoint 演示文稿</vt:lpstr>
      <vt:lpstr>博弈</vt:lpstr>
      <vt:lpstr>有向图游戏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 计数，容斥，概率期望与博弈论</dc:title>
  <dc:creator>nadcy</dc:creator>
  <cp:lastModifiedBy>nadcy</cp:lastModifiedBy>
  <cp:revision>3</cp:revision>
  <dcterms:created xsi:type="dcterms:W3CDTF">2019-05-04T10:14:40Z</dcterms:created>
  <dcterms:modified xsi:type="dcterms:W3CDTF">2019-05-05T03:15:49Z</dcterms:modified>
</cp:coreProperties>
</file>