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303" r:id="rId5"/>
    <p:sldId id="257" r:id="rId6"/>
    <p:sldId id="337" r:id="rId7"/>
    <p:sldId id="315" r:id="rId8"/>
    <p:sldId id="336" r:id="rId9"/>
    <p:sldId id="258" r:id="rId10"/>
    <p:sldId id="328" r:id="rId11"/>
    <p:sldId id="329" r:id="rId12"/>
    <p:sldId id="259" r:id="rId13"/>
    <p:sldId id="327" r:id="rId14"/>
    <p:sldId id="333" r:id="rId15"/>
    <p:sldId id="338" r:id="rId16"/>
    <p:sldId id="287" r:id="rId17"/>
  </p:sldIdLst>
  <p:sldSz cx="9144000" cy="514159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D53E"/>
    <a:srgbClr val="E54B81"/>
    <a:srgbClr val="594D7B"/>
    <a:srgbClr val="C09CC2"/>
    <a:srgbClr val="56ABDD"/>
    <a:srgbClr val="F6B53E"/>
    <a:srgbClr val="FF3E3E"/>
    <a:srgbClr val="3B3B3B"/>
    <a:srgbClr val="C7C4C4"/>
    <a:srgbClr val="175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660"/>
  </p:normalViewPr>
  <p:slideViewPr>
    <p:cSldViewPr showGuides="1">
      <p:cViewPr varScale="1">
        <p:scale>
          <a:sx n="90" d="100"/>
          <a:sy n="90" d="100"/>
        </p:scale>
        <p:origin x="996" y="90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Rectangle 148"/>
          <p:cNvSpPr>
            <a:spLocks noChangeArrowheads="1"/>
          </p:cNvSpPr>
          <p:nvPr/>
        </p:nvSpPr>
        <p:spPr bwMode="auto">
          <a:xfrm>
            <a:off x="4393694" y="2385745"/>
            <a:ext cx="4066738" cy="184666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72000" tIns="0" rIns="72000" bIns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</a:rPr>
              <a:t>GRADUATION 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</a:rPr>
              <a:t>SPEECHES POWERPOINT TEMPLATE</a:t>
            </a:r>
            <a:endParaRPr lang="en-US" altLang="zh-CN" sz="12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293" name="Group 245"/>
          <p:cNvGrpSpPr/>
          <p:nvPr/>
        </p:nvGrpSpPr>
        <p:grpSpPr bwMode="auto">
          <a:xfrm>
            <a:off x="5926371" y="3569547"/>
            <a:ext cx="287614" cy="274255"/>
            <a:chOff x="3105" y="3028"/>
            <a:chExt cx="599" cy="600"/>
          </a:xfrm>
        </p:grpSpPr>
        <p:sp>
          <p:nvSpPr>
            <p:cNvPr id="2284" name="Oval 236"/>
            <p:cNvSpPr>
              <a:spLocks noChangeArrowheads="1"/>
            </p:cNvSpPr>
            <p:nvPr/>
          </p:nvSpPr>
          <p:spPr bwMode="auto">
            <a:xfrm>
              <a:off x="3105" y="3028"/>
              <a:ext cx="599" cy="600"/>
            </a:xfrm>
            <a:prstGeom prst="ellipse">
              <a:avLst/>
            </a:pr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90" name="Group 242"/>
            <p:cNvGrpSpPr/>
            <p:nvPr/>
          </p:nvGrpSpPr>
          <p:grpSpPr bwMode="auto">
            <a:xfrm>
              <a:off x="3268" y="3172"/>
              <a:ext cx="274" cy="312"/>
              <a:chOff x="3268" y="3172"/>
              <a:chExt cx="274" cy="312"/>
            </a:xfrm>
          </p:grpSpPr>
          <p:sp>
            <p:nvSpPr>
              <p:cNvPr id="2286" name="Freeform 238"/>
              <p:cNvSpPr>
                <a:spLocks noEditPoints="1"/>
              </p:cNvSpPr>
              <p:nvPr/>
            </p:nvSpPr>
            <p:spPr bwMode="auto">
              <a:xfrm>
                <a:off x="3331" y="3172"/>
                <a:ext cx="147" cy="147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7" name="Freeform 239"/>
              <p:cNvSpPr/>
              <p:nvPr/>
            </p:nvSpPr>
            <p:spPr bwMode="auto">
              <a:xfrm>
                <a:off x="3268" y="3335"/>
                <a:ext cx="274" cy="149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292" name="Group 244"/>
          <p:cNvGrpSpPr/>
          <p:nvPr/>
        </p:nvGrpSpPr>
        <p:grpSpPr bwMode="auto">
          <a:xfrm>
            <a:off x="5926371" y="3090487"/>
            <a:ext cx="287614" cy="313379"/>
            <a:chOff x="4248" y="3024"/>
            <a:chExt cx="600" cy="599"/>
          </a:xfrm>
        </p:grpSpPr>
        <p:sp>
          <p:nvSpPr>
            <p:cNvPr id="2285" name="Oval 237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91" name="Group 243"/>
            <p:cNvGrpSpPr/>
            <p:nvPr/>
          </p:nvGrpSpPr>
          <p:grpSpPr bwMode="auto">
            <a:xfrm>
              <a:off x="4441" y="3151"/>
              <a:ext cx="215" cy="345"/>
              <a:chOff x="4441" y="3151"/>
              <a:chExt cx="215" cy="345"/>
            </a:xfrm>
          </p:grpSpPr>
          <p:sp>
            <p:nvSpPr>
              <p:cNvPr id="2288" name="Freeform 240"/>
              <p:cNvSpPr>
                <a:spLocks noEditPoints="1"/>
              </p:cNvSpPr>
              <p:nvPr/>
            </p:nvSpPr>
            <p:spPr bwMode="auto">
              <a:xfrm>
                <a:off x="4474" y="3151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9" name="Freeform 241"/>
              <p:cNvSpPr/>
              <p:nvPr/>
            </p:nvSpPr>
            <p:spPr bwMode="auto">
              <a:xfrm>
                <a:off x="4441" y="3274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295" name="Text Box 247"/>
          <p:cNvSpPr txBox="1">
            <a:spLocks noChangeArrowheads="1"/>
          </p:cNvSpPr>
          <p:nvPr/>
        </p:nvSpPr>
        <p:spPr bwMode="auto">
          <a:xfrm>
            <a:off x="6368415" y="3289300"/>
            <a:ext cx="16560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bg2"/>
                </a:solidFill>
                <a:latin typeface="华文楷体" panose="02010600040101010101" charset="-122"/>
                <a:ea typeface="华文楷体" panose="02010600040101010101" charset="-122"/>
              </a:rPr>
              <a:t>by</a:t>
            </a:r>
            <a:r>
              <a:rPr lang="zh-CN" altLang="en-US" sz="1800" b="1" dirty="0">
                <a:solidFill>
                  <a:schemeClr val="bg2"/>
                </a:solidFill>
                <a:latin typeface="华文楷体" panose="02010600040101010101" charset="-122"/>
                <a:ea typeface="华文楷体" panose="02010600040101010101" charset="-122"/>
              </a:rPr>
              <a:t>：柯一滨</a:t>
            </a:r>
            <a:endParaRPr lang="zh-CN" altLang="en-US" sz="1800" b="1" dirty="0">
              <a:solidFill>
                <a:schemeClr val="bg2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2296" name="组合 2295"/>
          <p:cNvGrpSpPr/>
          <p:nvPr/>
        </p:nvGrpSpPr>
        <p:grpSpPr>
          <a:xfrm>
            <a:off x="1458843" y="-13342"/>
            <a:ext cx="817552" cy="2325133"/>
            <a:chOff x="693612" y="-428263"/>
            <a:chExt cx="1045159" cy="2972458"/>
          </a:xfrm>
        </p:grpSpPr>
        <p:grpSp>
          <p:nvGrpSpPr>
            <p:cNvPr id="2242" name="组合 2241"/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15" name="Freeform 264"/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65"/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66"/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67"/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68"/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69"/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70"/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71"/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72"/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2258" name="直接连接符 2257"/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8" name="组合 2297"/>
          <p:cNvGrpSpPr/>
          <p:nvPr/>
        </p:nvGrpSpPr>
        <p:grpSpPr>
          <a:xfrm>
            <a:off x="2029774" y="-13342"/>
            <a:ext cx="894577" cy="3949843"/>
            <a:chOff x="1775252" y="-770914"/>
            <a:chExt cx="1045160" cy="4614718"/>
          </a:xfrm>
        </p:grpSpPr>
        <p:grpSp>
          <p:nvGrpSpPr>
            <p:cNvPr id="2243" name="组合 22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70" name="直接连接符 169"/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9" name="组合 2298"/>
          <p:cNvGrpSpPr/>
          <p:nvPr/>
        </p:nvGrpSpPr>
        <p:grpSpPr>
          <a:xfrm>
            <a:off x="2699516" y="-13342"/>
            <a:ext cx="821165" cy="2733067"/>
            <a:chOff x="2856892" y="-501184"/>
            <a:chExt cx="1045159" cy="3478582"/>
          </a:xfrm>
        </p:grpSpPr>
        <p:grpSp>
          <p:nvGrpSpPr>
            <p:cNvPr id="2244" name="组合 2243"/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5" name="Freeform 254"/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255"/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256"/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257"/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258"/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59"/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60"/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61"/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62"/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72" name="直接连接符 171"/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712434" y="2792"/>
            <a:ext cx="877971" cy="3342973"/>
            <a:chOff x="1775252" y="-135764"/>
            <a:chExt cx="1045160" cy="3979568"/>
          </a:xfrm>
        </p:grpSpPr>
        <p:grpSp>
          <p:nvGrpSpPr>
            <p:cNvPr id="54" name="组合 53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4521200" y="668655"/>
            <a:ext cx="38119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     gcd   </a:t>
            </a:r>
            <a:r>
              <a:rPr lang="zh-CN" altLang="en-US" sz="3200"/>
              <a:t>素数筛             快速幂 等算法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903766" y="-50123"/>
            <a:ext cx="877971" cy="4113946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0"/>
          <p:cNvSpPr>
            <a:spLocks noChangeArrowheads="1"/>
          </p:cNvSpPr>
          <p:nvPr/>
        </p:nvSpPr>
        <p:spPr bwMode="auto">
          <a:xfrm>
            <a:off x="2771800" y="194692"/>
            <a:ext cx="3130252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594D7B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快速幂</a:t>
            </a:r>
            <a:endParaRPr lang="zh-CN" altLang="en-US" sz="2800" b="1" dirty="0">
              <a:solidFill>
                <a:srgbClr val="594D7B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52156" y="194692"/>
            <a:ext cx="8516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400" dirty="0" smtClean="0">
                <a:ln>
                  <a:solidFill>
                    <a:srgbClr val="594D7B"/>
                  </a:solidFill>
                </a:ln>
                <a:noFill/>
                <a:latin typeface="Impact" panose="020B0806030902050204" pitchFamily="34" charset="0"/>
                <a:ea typeface="迷你简汉真广标" pitchFamily="49" charset="-122"/>
              </a:rPr>
              <a:t>02</a:t>
            </a:r>
            <a:endParaRPr lang="zh-CN" altLang="en-US" sz="5400" dirty="0">
              <a:ln>
                <a:solidFill>
                  <a:srgbClr val="594D7B"/>
                </a:solidFill>
              </a:ln>
              <a:noFill/>
              <a:latin typeface="Impact" panose="020B0806030902050204" pitchFamily="34" charset="0"/>
              <a:ea typeface="迷你简汉真广标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3100" y="625475"/>
            <a:ext cx="58235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设求</a:t>
            </a:r>
            <a:r>
              <a:rPr lang="en-US" altLang="zh-CN"/>
              <a:t>3</a:t>
            </a:r>
            <a:r>
              <a:rPr lang="zh-CN" altLang="en-US"/>
              <a:t>的</a:t>
            </a:r>
            <a:r>
              <a:rPr lang="en-US" altLang="zh-CN"/>
              <a:t>7</a:t>
            </a:r>
            <a:r>
              <a:rPr lang="zh-CN" altLang="en-US"/>
              <a:t>次方，那么</a:t>
            </a:r>
            <a:r>
              <a:rPr lang="en-US" altLang="zh-CN"/>
              <a:t>7</a:t>
            </a:r>
            <a:r>
              <a:rPr lang="zh-CN" altLang="en-US"/>
              <a:t>可以写成二进制形式</a:t>
            </a:r>
            <a:r>
              <a:rPr lang="en-US" altLang="zh-CN"/>
              <a:t>111</a:t>
            </a:r>
            <a:r>
              <a:rPr lang="zh-CN" altLang="en-US"/>
              <a:t>，那么  </a:t>
            </a:r>
            <a:endParaRPr lang="zh-CN" altLang="en-US"/>
          </a:p>
          <a:p>
            <a:r>
              <a:rPr lang="en-US" altLang="zh-CN"/>
              <a:t>3^7=3^(2^0+2^1+2^2)=3^(2^0)*3^(2^1)*3^(2^2); </a:t>
            </a:r>
            <a:r>
              <a:rPr lang="zh-CN" altLang="en-US"/>
              <a:t>也就是</a:t>
            </a:r>
            <a:r>
              <a:rPr lang="en-US" altLang="zh-CN"/>
              <a:t>3</a:t>
            </a:r>
            <a:r>
              <a:rPr lang="zh-CN" altLang="en-US"/>
              <a:t>的</a:t>
            </a:r>
            <a:r>
              <a:rPr lang="en-US" altLang="zh-CN"/>
              <a:t>1</a:t>
            </a:r>
            <a:r>
              <a:rPr lang="zh-CN" altLang="en-US"/>
              <a:t>一次方乘以</a:t>
            </a:r>
            <a:r>
              <a:rPr lang="en-US" altLang="zh-CN"/>
              <a:t>3</a:t>
            </a:r>
            <a:r>
              <a:rPr lang="zh-CN" altLang="en-US"/>
              <a:t>的二次方乘以</a:t>
            </a:r>
            <a:r>
              <a:rPr lang="en-US" altLang="zh-CN"/>
              <a:t>3</a:t>
            </a:r>
            <a:r>
              <a:rPr lang="zh-CN" altLang="en-US"/>
              <a:t>的四次方。</a:t>
            </a:r>
            <a:endParaRPr lang="zh-CN" altLang="en-US"/>
          </a:p>
          <a:p>
            <a:r>
              <a:rPr lang="zh-CN" altLang="en-US"/>
              <a:t>先给出如下代码再解释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53075" y="1548130"/>
            <a:ext cx="31781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其中要理解base*=base这一步：因为 base*base==base</a:t>
            </a:r>
            <a:r>
              <a:rPr lang="en-US" altLang="zh-CN">
                <a:solidFill>
                  <a:srgbClr val="FF0000"/>
                </a:solidFill>
              </a:rPr>
              <a:t>^</a:t>
            </a:r>
            <a:r>
              <a:rPr lang="zh-CN" altLang="en-US">
                <a:solidFill>
                  <a:srgbClr val="FF0000"/>
                </a:solidFill>
              </a:rPr>
              <a:t>2，下一步再乘，就是base</a:t>
            </a:r>
            <a:r>
              <a:rPr lang="en-US" altLang="zh-CN">
                <a:solidFill>
                  <a:srgbClr val="FF0000"/>
                </a:solidFill>
              </a:rPr>
              <a:t>^</a:t>
            </a:r>
            <a:r>
              <a:rPr lang="zh-CN" altLang="en-US">
                <a:solidFill>
                  <a:srgbClr val="FF0000"/>
                </a:solidFill>
              </a:rPr>
              <a:t>2*base</a:t>
            </a:r>
            <a:r>
              <a:rPr lang="en-US" altLang="zh-CN">
                <a:solidFill>
                  <a:srgbClr val="FF0000"/>
                </a:solidFill>
              </a:rPr>
              <a:t>^</a:t>
            </a:r>
            <a:r>
              <a:rPr lang="zh-CN" altLang="en-US">
                <a:solidFill>
                  <a:srgbClr val="FF0000"/>
                </a:solidFill>
              </a:rPr>
              <a:t>2==base</a:t>
            </a:r>
            <a:r>
              <a:rPr lang="en-US" altLang="zh-CN">
                <a:solidFill>
                  <a:srgbClr val="FF0000"/>
                </a:solidFill>
              </a:rPr>
              <a:t>^</a:t>
            </a:r>
            <a:r>
              <a:rPr lang="zh-CN" altLang="en-US">
                <a:solidFill>
                  <a:srgbClr val="FF0000"/>
                </a:solidFill>
              </a:rPr>
              <a:t>4，然后同理  base</a:t>
            </a:r>
            <a:r>
              <a:rPr lang="en-US" altLang="zh-CN">
                <a:solidFill>
                  <a:srgbClr val="FF0000"/>
                </a:solidFill>
              </a:rPr>
              <a:t>^</a:t>
            </a:r>
            <a:r>
              <a:rPr lang="zh-CN" altLang="en-US">
                <a:solidFill>
                  <a:srgbClr val="FF0000"/>
                </a:solidFill>
              </a:rPr>
              <a:t>4*base</a:t>
            </a:r>
            <a:r>
              <a:rPr lang="en-US" altLang="zh-CN">
                <a:solidFill>
                  <a:srgbClr val="FF0000"/>
                </a:solidFill>
              </a:rPr>
              <a:t>^</a:t>
            </a:r>
            <a:r>
              <a:rPr lang="zh-CN" altLang="en-US">
                <a:solidFill>
                  <a:srgbClr val="FF0000"/>
                </a:solidFill>
              </a:rPr>
              <a:t>4=base</a:t>
            </a:r>
            <a:r>
              <a:rPr lang="en-US" altLang="zh-CN">
                <a:solidFill>
                  <a:srgbClr val="FF0000"/>
                </a:solidFill>
              </a:rPr>
              <a:t>^</a:t>
            </a:r>
            <a:r>
              <a:rPr lang="zh-CN" altLang="en-US">
                <a:solidFill>
                  <a:srgbClr val="FF0000"/>
                </a:solidFill>
              </a:rPr>
              <a:t>8，由此可以做到base--&gt;base</a:t>
            </a:r>
            <a:r>
              <a:rPr lang="en-US" altLang="zh-CN">
                <a:solidFill>
                  <a:srgbClr val="FF0000"/>
                </a:solidFill>
              </a:rPr>
              <a:t>^</a:t>
            </a:r>
            <a:r>
              <a:rPr lang="zh-CN" altLang="en-US">
                <a:solidFill>
                  <a:srgbClr val="FF0000"/>
                </a:solidFill>
              </a:rPr>
              <a:t>2--&gt;base</a:t>
            </a:r>
            <a:r>
              <a:rPr lang="en-US" altLang="zh-CN">
                <a:solidFill>
                  <a:srgbClr val="FF0000"/>
                </a:solidFill>
              </a:rPr>
              <a:t>^</a:t>
            </a:r>
            <a:r>
              <a:rPr lang="zh-CN" altLang="en-US">
                <a:solidFill>
                  <a:srgbClr val="FF0000"/>
                </a:solidFill>
              </a:rPr>
              <a:t>4--&gt;base</a:t>
            </a:r>
            <a:r>
              <a:rPr lang="en-US" altLang="zh-CN">
                <a:solidFill>
                  <a:srgbClr val="FF0000"/>
                </a:solidFill>
              </a:rPr>
              <a:t>^</a:t>
            </a:r>
            <a:r>
              <a:rPr lang="zh-CN" altLang="en-US">
                <a:solidFill>
                  <a:srgbClr val="FF0000"/>
                </a:solidFill>
              </a:rPr>
              <a:t>8--&gt;base</a:t>
            </a:r>
            <a:r>
              <a:rPr lang="en-US" altLang="zh-CN">
                <a:solidFill>
                  <a:srgbClr val="FF0000"/>
                </a:solidFill>
              </a:rPr>
              <a:t>^</a:t>
            </a:r>
            <a:r>
              <a:rPr lang="zh-CN" altLang="en-US">
                <a:solidFill>
                  <a:srgbClr val="FF0000"/>
                </a:solidFill>
              </a:rPr>
              <a:t>16--&gt;base</a:t>
            </a:r>
            <a:r>
              <a:rPr lang="en-US" altLang="zh-CN">
                <a:solidFill>
                  <a:srgbClr val="FF0000"/>
                </a:solidFill>
              </a:rPr>
              <a:t>^</a:t>
            </a:r>
            <a:r>
              <a:rPr lang="zh-CN" altLang="en-US">
                <a:solidFill>
                  <a:srgbClr val="FF0000"/>
                </a:solidFill>
              </a:rPr>
              <a:t>32.......指数正是 2^i ，再看上面的例子就正好解释了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1205" y="1872615"/>
            <a:ext cx="3291840" cy="2947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633204" y="447040"/>
            <a:ext cx="877971" cy="4113946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0"/>
          <p:cNvSpPr>
            <a:spLocks noChangeArrowheads="1"/>
          </p:cNvSpPr>
          <p:nvPr/>
        </p:nvSpPr>
        <p:spPr bwMode="auto">
          <a:xfrm>
            <a:off x="204470" y="384175"/>
            <a:ext cx="2736850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E54B81"/>
                </a:solidFill>
                <a:ea typeface="微软雅黑" panose="020B0503020204020204" pitchFamily="34" charset="-122"/>
              </a:rPr>
              <a:t>素数筛，从一个区间里面筛选出素数（素数也就是质数）</a:t>
            </a:r>
            <a:endParaRPr lang="zh-CN" altLang="en-US" sz="1600" b="1" dirty="0">
              <a:solidFill>
                <a:srgbClr val="E54B81"/>
              </a:solidFill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E54B81"/>
              </a:solidFill>
              <a:ea typeface="微软雅黑" panose="020B0503020204020204" pitchFamily="34" charset="-122"/>
            </a:endParaRPr>
          </a:p>
        </p:txBody>
      </p:sp>
      <p:sp>
        <p:nvSpPr>
          <p:cNvPr id="63" name="Rectangle 31"/>
          <p:cNvSpPr>
            <a:spLocks noChangeArrowheads="1"/>
          </p:cNvSpPr>
          <p:nvPr/>
        </p:nvSpPr>
        <p:spPr bwMode="auto">
          <a:xfrm>
            <a:off x="107935" y="4702791"/>
            <a:ext cx="3168352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我们必须不畏艰难，勇攀高峰</a:t>
            </a:r>
            <a:endParaRPr lang="zh-CN" altLang="en-US" sz="1600" dirty="0">
              <a:solidFill>
                <a:schemeClr val="bg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1974870" y="2100514"/>
            <a:ext cx="8516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400" dirty="0" smtClean="0">
                <a:ln>
                  <a:solidFill>
                    <a:srgbClr val="E54B81"/>
                  </a:solidFill>
                </a:ln>
                <a:noFill/>
                <a:latin typeface="Impact" panose="020B0806030902050204" pitchFamily="34" charset="0"/>
                <a:ea typeface="迷你简汉真广标" pitchFamily="49" charset="-122"/>
              </a:rPr>
              <a:t>03</a:t>
            </a:r>
            <a:endParaRPr lang="zh-CN" altLang="en-US" sz="5400" dirty="0">
              <a:ln>
                <a:solidFill>
                  <a:srgbClr val="E54B81"/>
                </a:solidFill>
              </a:ln>
              <a:noFill/>
              <a:latin typeface="Impact" panose="020B0806030902050204" pitchFamily="34" charset="0"/>
              <a:ea typeface="迷你简汉真广标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77920" y="309245"/>
            <a:ext cx="49987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一开始我们开始可能想到的是两个</a:t>
            </a:r>
            <a:r>
              <a:rPr lang="en-US" altLang="zh-CN"/>
              <a:t>for</a:t>
            </a:r>
            <a:r>
              <a:rPr lang="zh-CN" altLang="en-US"/>
              <a:t>循环解决这个问题，比如这样：</a:t>
            </a:r>
            <a:endParaRPr lang="zh-CN" altLang="en-US"/>
          </a:p>
          <a:p>
            <a:r>
              <a:rPr lang="zh-CN" altLang="en-US"/>
              <a:t>求</a:t>
            </a:r>
            <a:r>
              <a:rPr lang="en-US" altLang="zh-CN"/>
              <a:t>1</a:t>
            </a:r>
            <a:r>
              <a:rPr lang="zh-CN" altLang="en-US"/>
              <a:t>到</a:t>
            </a:r>
            <a:r>
              <a:rPr lang="en-US" altLang="zh-CN"/>
              <a:t>max</a:t>
            </a:r>
            <a:r>
              <a:rPr lang="zh-CN" altLang="en-US"/>
              <a:t>区间内的素数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9360" y="1271270"/>
            <a:ext cx="3897630" cy="3538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633204" y="447040"/>
            <a:ext cx="877971" cy="4113946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0"/>
          <p:cNvSpPr>
            <a:spLocks noChangeArrowheads="1"/>
          </p:cNvSpPr>
          <p:nvPr/>
        </p:nvSpPr>
        <p:spPr bwMode="auto">
          <a:xfrm>
            <a:off x="204470" y="384175"/>
            <a:ext cx="2736850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E54B81"/>
                </a:solidFill>
                <a:ea typeface="微软雅黑" panose="020B0503020204020204" pitchFamily="34" charset="-122"/>
              </a:rPr>
              <a:t>素数筛，从一个区间里面筛选出素数</a:t>
            </a:r>
            <a:endParaRPr lang="zh-CN" altLang="en-US" sz="1600" b="1" dirty="0">
              <a:solidFill>
                <a:srgbClr val="E54B81"/>
              </a:solidFill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E54B81"/>
              </a:solidFill>
              <a:ea typeface="微软雅黑" panose="020B0503020204020204" pitchFamily="34" charset="-122"/>
            </a:endParaRPr>
          </a:p>
        </p:txBody>
      </p:sp>
      <p:sp>
        <p:nvSpPr>
          <p:cNvPr id="63" name="Rectangle 31"/>
          <p:cNvSpPr>
            <a:spLocks noChangeArrowheads="1"/>
          </p:cNvSpPr>
          <p:nvPr/>
        </p:nvSpPr>
        <p:spPr bwMode="auto">
          <a:xfrm>
            <a:off x="107935" y="4702791"/>
            <a:ext cx="3168352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我们必须不畏艰难，勇攀高峰</a:t>
            </a:r>
            <a:endParaRPr lang="zh-CN" altLang="en-US" sz="1600" dirty="0">
              <a:solidFill>
                <a:schemeClr val="bg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1974870" y="2100514"/>
            <a:ext cx="8516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400" dirty="0" smtClean="0">
                <a:ln>
                  <a:solidFill>
                    <a:srgbClr val="E54B81"/>
                  </a:solidFill>
                </a:ln>
                <a:noFill/>
                <a:latin typeface="Impact" panose="020B0806030902050204" pitchFamily="34" charset="0"/>
                <a:ea typeface="迷你简汉真广标" pitchFamily="49" charset="-122"/>
              </a:rPr>
              <a:t>03</a:t>
            </a:r>
            <a:endParaRPr lang="zh-CN" altLang="en-US" sz="5400" dirty="0">
              <a:ln>
                <a:solidFill>
                  <a:srgbClr val="E54B81"/>
                </a:solidFill>
              </a:ln>
              <a:noFill/>
              <a:latin typeface="Impact" panose="020B0806030902050204" pitchFamily="34" charset="0"/>
              <a:ea typeface="迷你简汉真广标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77920" y="309245"/>
            <a:ext cx="49987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但是这样如果数据</a:t>
            </a:r>
            <a:r>
              <a:rPr lang="en-US" altLang="zh-CN"/>
              <a:t>max1</a:t>
            </a:r>
            <a:r>
              <a:rPr lang="zh-CN" altLang="en-US"/>
              <a:t>过大 耗时就会很多；可以这样想改进，比如</a:t>
            </a:r>
            <a:r>
              <a:rPr lang="en-US" altLang="zh-CN"/>
              <a:t>2</a:t>
            </a:r>
            <a:r>
              <a:rPr lang="zh-CN" altLang="en-US"/>
              <a:t>是素数，那么</a:t>
            </a:r>
            <a:r>
              <a:rPr lang="en-US" altLang="zh-CN"/>
              <a:t>2</a:t>
            </a:r>
            <a:r>
              <a:rPr lang="zh-CN" altLang="en-US"/>
              <a:t>的倍数的数都不是素数了，就可以吧这些数筛选掉，改进代码如下：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6845" y="1715135"/>
            <a:ext cx="3599815" cy="2846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99" name="组合 2298"/>
          <p:cNvGrpSpPr/>
          <p:nvPr/>
        </p:nvGrpSpPr>
        <p:grpSpPr>
          <a:xfrm>
            <a:off x="1761114" y="345445"/>
            <a:ext cx="821165" cy="2733067"/>
            <a:chOff x="2856892" y="-501184"/>
            <a:chExt cx="1045159" cy="3478582"/>
          </a:xfrm>
        </p:grpSpPr>
        <p:grpSp>
          <p:nvGrpSpPr>
            <p:cNvPr id="2244" name="组合 2243"/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5" name="Freeform 254"/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" name="Freeform 255"/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" name="Freeform 256"/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" name="Freeform 257"/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" name="Freeform 258"/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" name="Freeform 259"/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" name="Freeform 260"/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" name="Freeform 261"/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" name="Freeform 262"/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cxnSp>
          <p:nvCxnSpPr>
            <p:cNvPr id="172" name="直接连接符 171"/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68630" y="678815"/>
            <a:ext cx="14389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92D050"/>
                </a:solidFill>
              </a:rPr>
              <a:t>04</a:t>
            </a:r>
            <a:r>
              <a:rPr lang="zh-CN" altLang="en-US" sz="3200">
                <a:solidFill>
                  <a:srgbClr val="92D050"/>
                </a:solidFill>
              </a:rPr>
              <a:t>，一些例题</a:t>
            </a:r>
            <a:endParaRPr lang="zh-CN" altLang="en-US" sz="320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51810" y="918845"/>
            <a:ext cx="50031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给你两个数N和C，算出1~N（包含N）之间的素数序列，</a:t>
            </a:r>
            <a:endParaRPr lang="zh-CN" altLang="en-US" sz="2400"/>
          </a:p>
          <a:p>
            <a:r>
              <a:rPr lang="zh-CN" altLang="en-US" sz="2400"/>
              <a:t>若素数个数为奇数，则输出素数序列中心的2*C-1个素数。</a:t>
            </a:r>
            <a:endParaRPr lang="zh-CN" altLang="en-US" sz="2400"/>
          </a:p>
          <a:p>
            <a:r>
              <a:rPr lang="zh-CN" altLang="en-US" sz="2400"/>
              <a:t>若素数个数为偶数。则输出素数序列中心的2*C个素数。</a:t>
            </a:r>
            <a:endParaRPr lang="zh-CN" altLang="en-US" sz="2400"/>
          </a:p>
          <a:p>
            <a:r>
              <a:rPr lang="zh-CN" altLang="en-US" sz="2400"/>
              <a:t>输出个数中说若C&gt;素数个数。则输出整个素数序列。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99" name="组合 2298"/>
          <p:cNvGrpSpPr/>
          <p:nvPr/>
        </p:nvGrpSpPr>
        <p:grpSpPr>
          <a:xfrm>
            <a:off x="1761114" y="345445"/>
            <a:ext cx="821165" cy="2733067"/>
            <a:chOff x="2856892" y="-501184"/>
            <a:chExt cx="1045159" cy="3478582"/>
          </a:xfrm>
        </p:grpSpPr>
        <p:grpSp>
          <p:nvGrpSpPr>
            <p:cNvPr id="2244" name="组合 2243"/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5" name="Freeform 254"/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" name="Freeform 255"/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" name="Freeform 256"/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" name="Freeform 257"/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" name="Freeform 258"/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" name="Freeform 259"/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" name="Freeform 260"/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" name="Freeform 261"/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" name="Freeform 262"/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cxnSp>
          <p:nvCxnSpPr>
            <p:cNvPr id="172" name="直接连接符 171"/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68630" y="678815"/>
            <a:ext cx="14389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92D050"/>
                </a:solidFill>
              </a:rPr>
              <a:t>04</a:t>
            </a:r>
            <a:r>
              <a:rPr lang="zh-CN" altLang="en-US" sz="3200">
                <a:solidFill>
                  <a:srgbClr val="92D050"/>
                </a:solidFill>
              </a:rPr>
              <a:t>，一些例题</a:t>
            </a:r>
            <a:endParaRPr lang="zh-CN" altLang="en-US" sz="320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37510" y="345440"/>
            <a:ext cx="50031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.C语言都学过了怎么计算两个数的最大公约数，而一段区间[L,R]的GCD即这段区间所有数的最大公约数。现在给你一串长度为n的序列，如果对于序列的任意子区间[L,R]，都有这段区间的gcd&gt;=2，那么这段序列就叫做dada的GCD序列。</a:t>
            </a:r>
            <a:r>
              <a:rPr lang="zh-CN" altLang="en-US" sz="2400"/>
              <a:t>请你判断一下这个序列是不是</a:t>
            </a:r>
            <a:r>
              <a:rPr lang="en-US" altLang="zh-CN" sz="2400"/>
              <a:t>GCD</a:t>
            </a:r>
            <a:r>
              <a:rPr lang="zh-CN" altLang="en-US" sz="2400"/>
              <a:t>序列。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2754630" y="3639185"/>
            <a:ext cx="55619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提示：任何数都能转化成几个质数的乘积，并且这个序列是唯一的。</a:t>
            </a:r>
            <a:r>
              <a:rPr lang="en-US" altLang="zh-CN" sz="2400"/>
              <a:t>emmm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5" grpId="2"/>
      <p:bldP spid="15" grpId="3"/>
      <p:bldP spid="15" grpId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Text Box 147"/>
          <p:cNvSpPr txBox="1">
            <a:spLocks noChangeArrowheads="1"/>
          </p:cNvSpPr>
          <p:nvPr/>
        </p:nvSpPr>
        <p:spPr bwMode="auto">
          <a:xfrm>
            <a:off x="3829881" y="1142522"/>
            <a:ext cx="414909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r>
              <a:rPr lang="en-US" altLang="zh-CN" sz="32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32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谢谢各位的赏脸   </a:t>
            </a:r>
            <a:endParaRPr lang="zh-CN" altLang="en-US" sz="3200" b="1" dirty="0" smtClean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6" name="Rectangle 148"/>
          <p:cNvSpPr>
            <a:spLocks noChangeArrowheads="1"/>
          </p:cNvSpPr>
          <p:nvPr/>
        </p:nvSpPr>
        <p:spPr bwMode="auto">
          <a:xfrm>
            <a:off x="4393694" y="2385745"/>
            <a:ext cx="4066738" cy="184666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72000" tIns="0" rIns="72000" bIns="0">
            <a:spAutoFit/>
          </a:bodyPr>
          <a:lstStyle/>
          <a:p>
            <a:pPr algn="dist"/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</a:rPr>
              <a:t>THANK YOU FOR WATCHING</a:t>
            </a:r>
            <a:endParaRPr lang="en-US" altLang="zh-CN" sz="12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98" name="Rectangle 150"/>
          <p:cNvSpPr>
            <a:spLocks noChangeArrowheads="1"/>
          </p:cNvSpPr>
          <p:nvPr/>
        </p:nvSpPr>
        <p:spPr bwMode="auto">
          <a:xfrm>
            <a:off x="4391974" y="2657413"/>
            <a:ext cx="37444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 smtClean="0">
                <a:solidFill>
                  <a:schemeClr val="bg2"/>
                </a:solidFill>
              </a:rPr>
              <a:t>.</a:t>
            </a:r>
            <a:endParaRPr lang="en-US" altLang="zh-CN" sz="800" dirty="0">
              <a:solidFill>
                <a:schemeClr val="bg2"/>
              </a:solidFill>
            </a:endParaRPr>
          </a:p>
        </p:txBody>
      </p:sp>
      <p:grpSp>
        <p:nvGrpSpPr>
          <p:cNvPr id="2293" name="Group 245"/>
          <p:cNvGrpSpPr/>
          <p:nvPr/>
        </p:nvGrpSpPr>
        <p:grpSpPr bwMode="auto">
          <a:xfrm>
            <a:off x="4390387" y="3146239"/>
            <a:ext cx="158750" cy="158750"/>
            <a:chOff x="3105" y="3028"/>
            <a:chExt cx="599" cy="600"/>
          </a:xfrm>
        </p:grpSpPr>
        <p:sp>
          <p:nvSpPr>
            <p:cNvPr id="2284" name="Oval 236"/>
            <p:cNvSpPr>
              <a:spLocks noChangeArrowheads="1"/>
            </p:cNvSpPr>
            <p:nvPr/>
          </p:nvSpPr>
          <p:spPr bwMode="auto">
            <a:xfrm>
              <a:off x="3105" y="3028"/>
              <a:ext cx="599" cy="600"/>
            </a:xfrm>
            <a:prstGeom prst="ellipse">
              <a:avLst/>
            </a:pr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90" name="Group 242"/>
            <p:cNvGrpSpPr/>
            <p:nvPr/>
          </p:nvGrpSpPr>
          <p:grpSpPr bwMode="auto">
            <a:xfrm>
              <a:off x="3268" y="3172"/>
              <a:ext cx="274" cy="312"/>
              <a:chOff x="3268" y="3172"/>
              <a:chExt cx="274" cy="312"/>
            </a:xfrm>
          </p:grpSpPr>
          <p:sp>
            <p:nvSpPr>
              <p:cNvPr id="2286" name="Freeform 238"/>
              <p:cNvSpPr>
                <a:spLocks noEditPoints="1"/>
              </p:cNvSpPr>
              <p:nvPr/>
            </p:nvSpPr>
            <p:spPr bwMode="auto">
              <a:xfrm>
                <a:off x="3331" y="3172"/>
                <a:ext cx="147" cy="147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7" name="Freeform 239"/>
              <p:cNvSpPr/>
              <p:nvPr/>
            </p:nvSpPr>
            <p:spPr bwMode="auto">
              <a:xfrm>
                <a:off x="3268" y="3335"/>
                <a:ext cx="274" cy="149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292" name="Group 244"/>
          <p:cNvGrpSpPr/>
          <p:nvPr/>
        </p:nvGrpSpPr>
        <p:grpSpPr bwMode="auto">
          <a:xfrm>
            <a:off x="5990587" y="3138301"/>
            <a:ext cx="158750" cy="158750"/>
            <a:chOff x="4248" y="3024"/>
            <a:chExt cx="600" cy="599"/>
          </a:xfrm>
        </p:grpSpPr>
        <p:sp>
          <p:nvSpPr>
            <p:cNvPr id="2285" name="Oval 237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91" name="Group 243"/>
            <p:cNvGrpSpPr/>
            <p:nvPr/>
          </p:nvGrpSpPr>
          <p:grpSpPr bwMode="auto">
            <a:xfrm>
              <a:off x="4441" y="3151"/>
              <a:ext cx="215" cy="345"/>
              <a:chOff x="4441" y="3151"/>
              <a:chExt cx="215" cy="345"/>
            </a:xfrm>
          </p:grpSpPr>
          <p:sp>
            <p:nvSpPr>
              <p:cNvPr id="2288" name="Freeform 240"/>
              <p:cNvSpPr>
                <a:spLocks noEditPoints="1"/>
              </p:cNvSpPr>
              <p:nvPr/>
            </p:nvSpPr>
            <p:spPr bwMode="auto">
              <a:xfrm>
                <a:off x="4474" y="3151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9" name="Freeform 241"/>
              <p:cNvSpPr/>
              <p:nvPr/>
            </p:nvSpPr>
            <p:spPr bwMode="auto">
              <a:xfrm>
                <a:off x="4441" y="3274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296" name="组合 2295"/>
          <p:cNvGrpSpPr/>
          <p:nvPr/>
        </p:nvGrpSpPr>
        <p:grpSpPr>
          <a:xfrm>
            <a:off x="1491308" y="-160779"/>
            <a:ext cx="817552" cy="2325133"/>
            <a:chOff x="693612" y="-428263"/>
            <a:chExt cx="1045159" cy="2972458"/>
          </a:xfrm>
        </p:grpSpPr>
        <p:grpSp>
          <p:nvGrpSpPr>
            <p:cNvPr id="2242" name="组合 2241"/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15" name="Freeform 264"/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65"/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66"/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67"/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68"/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69"/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70"/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71"/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72"/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2258" name="直接连接符 2257"/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8" name="组合 2297"/>
          <p:cNvGrpSpPr/>
          <p:nvPr/>
        </p:nvGrpSpPr>
        <p:grpSpPr>
          <a:xfrm>
            <a:off x="2114456" y="-106040"/>
            <a:ext cx="894577" cy="3949843"/>
            <a:chOff x="1775252" y="-770914"/>
            <a:chExt cx="1045160" cy="4614718"/>
          </a:xfrm>
        </p:grpSpPr>
        <p:grpSp>
          <p:nvGrpSpPr>
            <p:cNvPr id="2243" name="组合 22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70" name="直接连接符 169"/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9" name="组合 2298"/>
          <p:cNvGrpSpPr/>
          <p:nvPr/>
        </p:nvGrpSpPr>
        <p:grpSpPr>
          <a:xfrm>
            <a:off x="2846964" y="-106040"/>
            <a:ext cx="821165" cy="2733067"/>
            <a:chOff x="2856892" y="-501184"/>
            <a:chExt cx="1045159" cy="3478582"/>
          </a:xfrm>
        </p:grpSpPr>
        <p:grpSp>
          <p:nvGrpSpPr>
            <p:cNvPr id="2244" name="组合 2243"/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5" name="Freeform 254"/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255"/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256"/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257"/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258"/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59"/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60"/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61"/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62"/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72" name="直接连接符 171"/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712660" y="-157813"/>
            <a:ext cx="877971" cy="3342973"/>
            <a:chOff x="1775252" y="-135764"/>
            <a:chExt cx="1045160" cy="3979568"/>
          </a:xfrm>
        </p:grpSpPr>
        <p:grpSp>
          <p:nvGrpSpPr>
            <p:cNvPr id="54" name="组合 53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7"/>
          <p:cNvSpPr txBox="1">
            <a:spLocks noChangeArrowheads="1"/>
          </p:cNvSpPr>
          <p:nvPr/>
        </p:nvSpPr>
        <p:spPr bwMode="auto">
          <a:xfrm>
            <a:off x="4158811" y="266700"/>
            <a:ext cx="8263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dist"/>
            <a:r>
              <a:rPr lang="zh-CN" altLang="en-US" sz="24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b="1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48"/>
          <p:cNvSpPr>
            <a:spLocks noChangeArrowheads="1"/>
          </p:cNvSpPr>
          <p:nvPr/>
        </p:nvSpPr>
        <p:spPr bwMode="auto">
          <a:xfrm>
            <a:off x="4158811" y="728365"/>
            <a:ext cx="826378" cy="169277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95000"/>
                  </a:schemeClr>
                </a:solidFill>
              </a:rPr>
              <a:t>CONTENTS</a:t>
            </a:r>
            <a:endParaRPr lang="en-US" altLang="zh-CN" sz="11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 rot="10800000">
            <a:off x="867293" y="1192769"/>
            <a:ext cx="504055" cy="3949144"/>
            <a:chOff x="1775252" y="-4344780"/>
            <a:chExt cx="1045160" cy="8188584"/>
          </a:xfrm>
        </p:grpSpPr>
        <p:grpSp>
          <p:nvGrpSpPr>
            <p:cNvPr id="7" name="组合 6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9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 rot="10800000">
              <a:off x="2295726" y="-4344780"/>
              <a:ext cx="0" cy="7172588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1362387" y="2001149"/>
            <a:ext cx="197364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en-US" sz="1600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.gcd</a:t>
            </a:r>
            <a:r>
              <a:rPr lang="zh-CN" altLang="en-US" sz="1600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，即求两数的最大公约数</a:t>
            </a:r>
            <a:endParaRPr lang="zh-CN" altLang="en-US" sz="1600" dirty="0">
              <a:solidFill>
                <a:srgbClr val="C09CC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624800" y="1967745"/>
            <a:ext cx="40838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 smtClean="0">
                <a:ln w="6350">
                  <a:solidFill>
                    <a:srgbClr val="C09CC2"/>
                  </a:solidFill>
                </a:ln>
                <a:noFill/>
                <a:latin typeface="Impact" panose="020B0806030902050204" pitchFamily="34" charset="0"/>
                <a:ea typeface="迷你简汉真广标" pitchFamily="49" charset="-122"/>
              </a:rPr>
              <a:t>01</a:t>
            </a:r>
            <a:endParaRPr lang="zh-CN" altLang="en-US" sz="3200" dirty="0">
              <a:ln w="6350">
                <a:solidFill>
                  <a:srgbClr val="C09CC2"/>
                </a:solidFill>
              </a:ln>
              <a:noFill/>
              <a:latin typeface="Impact" panose="020B0806030902050204" pitchFamily="34" charset="0"/>
              <a:ea typeface="迷你简汉真广标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 rot="10800000">
            <a:off x="2339978" y="2761388"/>
            <a:ext cx="504055" cy="2380525"/>
            <a:chOff x="1775252" y="-1092235"/>
            <a:chExt cx="1045160" cy="4936039"/>
          </a:xfrm>
        </p:grpSpPr>
        <p:grpSp>
          <p:nvGrpSpPr>
            <p:cNvPr id="26" name="组合 25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8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 rot="10800000">
              <a:off x="2295726" y="-1092235"/>
              <a:ext cx="0" cy="392004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2728950" y="3683833"/>
            <a:ext cx="191206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600" b="1">
                <a:sym typeface="+mn-ea"/>
              </a:rPr>
              <a:t>2.</a:t>
            </a:r>
            <a:r>
              <a:rPr lang="zh-CN" altLang="en-US" sz="1600" b="1">
                <a:sym typeface="+mn-ea"/>
              </a:rPr>
              <a:t>快速幂，快速求一个数的</a:t>
            </a:r>
            <a:r>
              <a:rPr lang="en-US" altLang="zh-CN" sz="1600" b="1">
                <a:sym typeface="+mn-ea"/>
              </a:rPr>
              <a:t>x</a:t>
            </a:r>
            <a:r>
              <a:rPr lang="zh-CN" altLang="en-US" sz="1600" b="1">
                <a:sym typeface="+mn-ea"/>
              </a:rPr>
              <a:t>次方</a:t>
            </a:r>
            <a:endParaRPr lang="zh-CN" altLang="en-US" sz="1600" b="1" dirty="0">
              <a:solidFill>
                <a:srgbClr val="594D7B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Rectangle 30"/>
          <p:cNvSpPr>
            <a:spLocks noChangeArrowheads="1"/>
          </p:cNvSpPr>
          <p:nvPr/>
        </p:nvSpPr>
        <p:spPr bwMode="auto">
          <a:xfrm>
            <a:off x="2024273" y="3536364"/>
            <a:ext cx="48159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 smtClean="0">
                <a:ln w="6350">
                  <a:solidFill>
                    <a:srgbClr val="594D7B"/>
                  </a:solidFill>
                </a:ln>
                <a:noFill/>
                <a:latin typeface="Impact" panose="020B0806030902050204" pitchFamily="34" charset="0"/>
                <a:ea typeface="迷你简汉真广标" pitchFamily="49" charset="-122"/>
              </a:rPr>
              <a:t>02</a:t>
            </a:r>
            <a:endParaRPr lang="zh-CN" altLang="en-US" sz="3200" dirty="0">
              <a:ln w="6350">
                <a:solidFill>
                  <a:srgbClr val="594D7B"/>
                </a:solidFill>
              </a:ln>
              <a:noFill/>
              <a:latin typeface="Impact" panose="020B0806030902050204" pitchFamily="34" charset="0"/>
              <a:ea typeface="迷你简汉真广标" pitchFamily="49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 rot="10800000">
            <a:off x="4745108" y="1192769"/>
            <a:ext cx="504055" cy="3949144"/>
            <a:chOff x="1775252" y="-4344780"/>
            <a:chExt cx="1045160" cy="8188584"/>
          </a:xfrm>
        </p:grpSpPr>
        <p:grpSp>
          <p:nvGrpSpPr>
            <p:cNvPr id="43" name="组合 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5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43"/>
            <p:cNvCxnSpPr/>
            <p:nvPr/>
          </p:nvCxnSpPr>
          <p:spPr>
            <a:xfrm rot="10800000">
              <a:off x="2295726" y="-4344780"/>
              <a:ext cx="0" cy="7172588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31"/>
          <p:cNvSpPr>
            <a:spLocks noChangeArrowheads="1"/>
          </p:cNvSpPr>
          <p:nvPr/>
        </p:nvSpPr>
        <p:spPr bwMode="auto">
          <a:xfrm>
            <a:off x="6761270" y="3721029"/>
            <a:ext cx="197364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2"/>
                </a:solidFill>
                <a:latin typeface="+mn-lt"/>
              </a:rPr>
              <a:t>.</a:t>
            </a:r>
            <a:endParaRPr lang="en-US" altLang="zh-CN" sz="20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6" name="Rectangle 30"/>
          <p:cNvSpPr>
            <a:spLocks noChangeArrowheads="1"/>
          </p:cNvSpPr>
          <p:nvPr/>
        </p:nvSpPr>
        <p:spPr bwMode="auto">
          <a:xfrm>
            <a:off x="4427985" y="1967745"/>
            <a:ext cx="48301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 smtClean="0">
                <a:ln w="6350">
                  <a:solidFill>
                    <a:srgbClr val="E54B81"/>
                  </a:solidFill>
                </a:ln>
                <a:noFill/>
                <a:latin typeface="Impact" panose="020B0806030902050204" pitchFamily="34" charset="0"/>
                <a:ea typeface="迷你简汉真广标" pitchFamily="49" charset="-122"/>
              </a:rPr>
              <a:t>03</a:t>
            </a:r>
            <a:endParaRPr lang="zh-CN" altLang="en-US" sz="3200" dirty="0">
              <a:ln w="6350">
                <a:solidFill>
                  <a:srgbClr val="E54B81"/>
                </a:solidFill>
              </a:ln>
              <a:noFill/>
              <a:latin typeface="Impact" panose="020B0806030902050204" pitchFamily="34" charset="0"/>
              <a:ea typeface="迷你简汉真广标" pitchFamily="49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 rot="10800000">
            <a:off x="6261499" y="2761388"/>
            <a:ext cx="504055" cy="2380525"/>
            <a:chOff x="1775252" y="-1092235"/>
            <a:chExt cx="1045160" cy="4936039"/>
          </a:xfrm>
        </p:grpSpPr>
        <p:grpSp>
          <p:nvGrpSpPr>
            <p:cNvPr id="58" name="组合 57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60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9" name="直接连接符 58"/>
            <p:cNvCxnSpPr/>
            <p:nvPr/>
          </p:nvCxnSpPr>
          <p:spPr>
            <a:xfrm rot="10800000">
              <a:off x="2295726" y="-1092235"/>
              <a:ext cx="0" cy="392004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30"/>
          <p:cNvSpPr>
            <a:spLocks noChangeArrowheads="1"/>
          </p:cNvSpPr>
          <p:nvPr/>
        </p:nvSpPr>
        <p:spPr bwMode="auto">
          <a:xfrm>
            <a:off x="5208980" y="2001149"/>
            <a:ext cx="920431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600" b="1">
                <a:sym typeface="+mn-ea"/>
              </a:rPr>
              <a:t>3.</a:t>
            </a:r>
            <a:r>
              <a:rPr lang="zh-CN" altLang="en-US" sz="1600" b="1">
                <a:sym typeface="+mn-ea"/>
              </a:rPr>
              <a:t>素数筛，求一个区间里面的素数</a:t>
            </a:r>
            <a:endParaRPr lang="zh-CN" altLang="en-US" sz="1600" b="1"/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9DD53E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1" name="Rectangle 30"/>
          <p:cNvSpPr>
            <a:spLocks noChangeArrowheads="1"/>
          </p:cNvSpPr>
          <p:nvPr/>
        </p:nvSpPr>
        <p:spPr bwMode="auto">
          <a:xfrm>
            <a:off x="5945794" y="3536364"/>
            <a:ext cx="48159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 smtClean="0">
                <a:ln w="6350">
                  <a:solidFill>
                    <a:srgbClr val="9DD53E"/>
                  </a:solidFill>
                </a:ln>
                <a:noFill/>
                <a:latin typeface="Impact" panose="020B0806030902050204" pitchFamily="34" charset="0"/>
                <a:ea typeface="迷你简汉真广标" pitchFamily="49" charset="-122"/>
              </a:rPr>
              <a:t>04</a:t>
            </a:r>
            <a:endParaRPr lang="zh-CN" altLang="en-US" sz="3200" dirty="0">
              <a:ln w="6350">
                <a:solidFill>
                  <a:srgbClr val="9DD53E"/>
                </a:solidFill>
              </a:ln>
              <a:noFill/>
              <a:latin typeface="Impact" panose="020B0806030902050204" pitchFamily="34" charset="0"/>
              <a:ea typeface="迷你简汉真广标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570292" y="410716"/>
            <a:ext cx="877971" cy="4113946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0"/>
          <p:cNvSpPr>
            <a:spLocks noChangeArrowheads="1"/>
          </p:cNvSpPr>
          <p:nvPr/>
        </p:nvSpPr>
        <p:spPr bwMode="auto">
          <a:xfrm>
            <a:off x="109235" y="495677"/>
            <a:ext cx="313025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rgbClr val="C09CC2"/>
                </a:solidFill>
                <a:ea typeface="微软雅黑" panose="020B0503020204020204" pitchFamily="34" charset="-122"/>
              </a:rPr>
              <a:t>gcd</a:t>
            </a:r>
            <a:r>
              <a:rPr lang="zh-CN" altLang="en-US" sz="1600" b="1" dirty="0">
                <a:solidFill>
                  <a:srgbClr val="C09CC2"/>
                </a:solidFill>
                <a:ea typeface="微软雅黑" panose="020B0503020204020204" pitchFamily="34" charset="-122"/>
              </a:rPr>
              <a:t>，求两数的最大公因数，</a:t>
            </a:r>
            <a:endParaRPr lang="zh-CN" altLang="en-US" sz="1600" b="1" dirty="0">
              <a:solidFill>
                <a:srgbClr val="C09CC2"/>
              </a:solidFill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C09CC2"/>
                </a:solidFill>
                <a:ea typeface="微软雅黑" panose="020B0503020204020204" pitchFamily="34" charset="-122"/>
              </a:rPr>
              <a:t>设求</a:t>
            </a:r>
            <a:r>
              <a:rPr lang="en-US" altLang="zh-CN" sz="1600" b="1" dirty="0">
                <a:solidFill>
                  <a:srgbClr val="C09CC2"/>
                </a:solidFill>
                <a:ea typeface="微软雅黑" panose="020B0503020204020204" pitchFamily="34" charset="-122"/>
              </a:rPr>
              <a:t>a</a:t>
            </a:r>
            <a:r>
              <a:rPr lang="zh-CN" altLang="en-US" sz="1600" b="1" dirty="0">
                <a:solidFill>
                  <a:srgbClr val="C09CC2"/>
                </a:solidFill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solidFill>
                  <a:srgbClr val="C09CC2"/>
                </a:solidFill>
                <a:ea typeface="微软雅黑" panose="020B0503020204020204" pitchFamily="34" charset="-122"/>
              </a:rPr>
              <a:t>b</a:t>
            </a:r>
            <a:r>
              <a:rPr lang="zh-CN" altLang="en-US" sz="1600" b="1" dirty="0">
                <a:solidFill>
                  <a:srgbClr val="C09CC2"/>
                </a:solidFill>
                <a:ea typeface="微软雅黑" panose="020B0503020204020204" pitchFamily="34" charset="-122"/>
              </a:rPr>
              <a:t>两个数的最大公约数。</a:t>
            </a:r>
            <a:endParaRPr lang="zh-CN" altLang="en-US" sz="1600" b="1" dirty="0">
              <a:solidFill>
                <a:srgbClr val="C09CC2"/>
              </a:solidFill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C09CC2"/>
              </a:solidFill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C09CC2"/>
              </a:solidFill>
              <a:ea typeface="微软雅黑" panose="020B0503020204020204" pitchFamily="34" charset="-122"/>
            </a:endParaRP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1827321" y="1778868"/>
            <a:ext cx="8516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400" dirty="0" smtClean="0">
                <a:ln>
                  <a:solidFill>
                    <a:srgbClr val="C09CC2"/>
                  </a:solidFill>
                </a:ln>
                <a:noFill/>
                <a:latin typeface="Impact" panose="020B0806030902050204" pitchFamily="34" charset="0"/>
                <a:ea typeface="迷你简汉真广标" pitchFamily="49" charset="-122"/>
              </a:rPr>
              <a:t>01</a:t>
            </a:r>
            <a:endParaRPr lang="zh-CN" altLang="en-US" sz="5400" dirty="0">
              <a:ln>
                <a:solidFill>
                  <a:srgbClr val="C09CC2"/>
                </a:solidFill>
              </a:ln>
              <a:noFill/>
              <a:latin typeface="Impact" panose="020B0806030902050204" pitchFamily="34" charset="0"/>
              <a:ea typeface="迷你简汉真广标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6056" y="2714972"/>
            <a:ext cx="3816424" cy="216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31845" y="160020"/>
            <a:ext cx="49657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第一种方法 穷举法</a:t>
            </a:r>
            <a:endParaRPr lang="zh-CN" altLang="en-US" sz="1600"/>
          </a:p>
          <a:p>
            <a:r>
              <a:rPr lang="zh-CN" altLang="en-US" sz="1600"/>
              <a:t>就是利用一个</a:t>
            </a:r>
            <a:r>
              <a:rPr lang="en-US" altLang="zh-CN" sz="1600"/>
              <a:t>for</a:t>
            </a:r>
            <a:r>
              <a:rPr lang="zh-CN" altLang="en-US" sz="1600"/>
              <a:t>循环，从</a:t>
            </a:r>
            <a:r>
              <a:rPr lang="en-US" altLang="zh-CN" sz="1600"/>
              <a:t>1</a:t>
            </a:r>
            <a:r>
              <a:rPr lang="zh-CN" altLang="en-US" sz="1600"/>
              <a:t>到</a:t>
            </a:r>
            <a:r>
              <a:rPr lang="en-US" altLang="zh-CN" sz="1600"/>
              <a:t>min</a:t>
            </a:r>
            <a:r>
              <a:rPr lang="zh-CN" altLang="en-US" sz="1600"/>
              <a:t>（</a:t>
            </a:r>
            <a:r>
              <a:rPr lang="en-US" altLang="zh-CN" sz="1600"/>
              <a:t>a,b)</a:t>
            </a:r>
            <a:r>
              <a:rPr lang="zh-CN" altLang="en-US" sz="1600"/>
              <a:t>中找最大公约数，代码如下</a:t>
            </a:r>
            <a:endParaRPr lang="zh-CN" altLang="en-US" sz="1600"/>
          </a:p>
          <a:p>
            <a:endParaRPr lang="zh-CN" altLang="en-US" sz="1600"/>
          </a:p>
          <a:p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7585" y="1127760"/>
            <a:ext cx="3646170" cy="3396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570292" y="410716"/>
            <a:ext cx="877971" cy="4113946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1827321" y="1778868"/>
            <a:ext cx="8516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400" dirty="0" smtClean="0">
                <a:ln>
                  <a:solidFill>
                    <a:srgbClr val="C09CC2"/>
                  </a:solidFill>
                </a:ln>
                <a:noFill/>
                <a:latin typeface="Impact" panose="020B0806030902050204" pitchFamily="34" charset="0"/>
                <a:ea typeface="迷你简汉真广标" pitchFamily="49" charset="-122"/>
              </a:rPr>
              <a:t>01</a:t>
            </a:r>
            <a:endParaRPr lang="zh-CN" altLang="en-US" sz="5400" dirty="0">
              <a:ln>
                <a:solidFill>
                  <a:srgbClr val="C09CC2"/>
                </a:solidFill>
              </a:ln>
              <a:noFill/>
              <a:latin typeface="Impact" panose="020B0806030902050204" pitchFamily="34" charset="0"/>
              <a:ea typeface="迷你简汉真广标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6056" y="2714972"/>
            <a:ext cx="3816424" cy="216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448685" y="186055"/>
            <a:ext cx="49657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证明：</a:t>
            </a:r>
            <a:endParaRPr lang="zh-CN" altLang="en-US" sz="1600"/>
          </a:p>
          <a:p>
            <a:r>
              <a:rPr lang="zh-CN" altLang="en-US" sz="1600"/>
              <a:t>设两数为a、b(a&gt;b)，用gcd(a,b)表示a，b的最大公约数，r=a </a:t>
            </a:r>
            <a:r>
              <a:rPr lang="en-US" altLang="zh-CN" sz="1600"/>
              <a:t>%</a:t>
            </a:r>
            <a:r>
              <a:rPr lang="zh-CN" altLang="en-US" sz="1600"/>
              <a:t>b为a除以b的余数，k为a除以b的商，即a÷b=k余r。辗转相除法即是要证明gcd(a,b)=gcd(b,r)。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第一步：令c=gcd(a,b)，则设a=mc，b=nc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第二步：根据前提可知r =a-kb=mc-knc=(m-kn)c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第三步：根据第二步结果可知c也是r的因数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第四步：可以断定m-kn与n互质(假设m-kn=xd，n=yd (d&gt;1)，则m=kn+xd=kyd+xd=(ky+x)d，则a=mc=(ky+x)cd，b=nc=ycd，则a与b的一个公约数cd&gt;c，故c非a与b的最大公约数，与前面结论矛盾)，因此c也是b与r的最大公约数。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从而可知gcd(b,r)=c，继而gcd(a,b)=gcd(b,r)。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375285" y="522605"/>
            <a:ext cx="23247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第二种方法 辗转相除法</a:t>
            </a:r>
            <a:endParaRPr lang="zh-CN" altLang="en-US"/>
          </a:p>
          <a:p>
            <a:r>
              <a:rPr lang="zh-CN" altLang="en-US"/>
              <a:t>即：</a:t>
            </a:r>
            <a:r>
              <a:rPr lang="en-US" altLang="zh-CN"/>
              <a:t>gcd(a,b)=gcd(b,a%b)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570292" y="410716"/>
            <a:ext cx="877971" cy="4113946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1827321" y="1778868"/>
            <a:ext cx="8516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400" dirty="0" smtClean="0">
                <a:ln>
                  <a:solidFill>
                    <a:srgbClr val="C09CC2"/>
                  </a:solidFill>
                </a:ln>
                <a:noFill/>
                <a:latin typeface="Impact" panose="020B0806030902050204" pitchFamily="34" charset="0"/>
                <a:ea typeface="迷你简汉真广标" pitchFamily="49" charset="-122"/>
              </a:rPr>
              <a:t>01</a:t>
            </a:r>
            <a:endParaRPr lang="zh-CN" altLang="en-US" sz="5400" dirty="0">
              <a:ln>
                <a:solidFill>
                  <a:srgbClr val="C09CC2"/>
                </a:solidFill>
              </a:ln>
              <a:noFill/>
              <a:latin typeface="Impact" panose="020B0806030902050204" pitchFamily="34" charset="0"/>
              <a:ea typeface="迷你简汉真广标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6056" y="2714972"/>
            <a:ext cx="3816424" cy="216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31845" y="352425"/>
            <a:ext cx="521652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举一个例子，比如说求</a:t>
            </a:r>
            <a:r>
              <a:rPr lang="en-US" altLang="zh-CN" sz="2400"/>
              <a:t>18</a:t>
            </a:r>
            <a:r>
              <a:rPr lang="zh-CN" altLang="en-US" sz="2400"/>
              <a:t>和</a:t>
            </a:r>
            <a:r>
              <a:rPr lang="en-US" altLang="zh-CN" sz="2400"/>
              <a:t>12</a:t>
            </a:r>
            <a:r>
              <a:rPr lang="zh-CN" altLang="en-US" sz="2400"/>
              <a:t>的最大公约数</a:t>
            </a:r>
            <a:endParaRPr lang="zh-CN" altLang="en-US" sz="2400"/>
          </a:p>
          <a:p>
            <a:r>
              <a:rPr lang="zh-CN" altLang="en-US" sz="2400"/>
              <a:t>也就是  </a:t>
            </a:r>
            <a:r>
              <a:rPr lang="en-US" altLang="zh-CN" sz="2400">
                <a:sym typeface="+mn-ea"/>
              </a:rPr>
              <a:t>a=18,   b=12;</a:t>
            </a:r>
            <a:endParaRPr lang="zh-CN" altLang="en-US" sz="2400"/>
          </a:p>
          <a:p>
            <a:r>
              <a:rPr lang="zh-CN" altLang="en-US" sz="2400"/>
              <a:t>那么第一步就是 </a:t>
            </a:r>
            <a:endParaRPr lang="zh-CN" altLang="en-US" sz="2400"/>
          </a:p>
          <a:p>
            <a:r>
              <a:rPr lang="en-US" altLang="zh-CN" sz="2400"/>
              <a:t>r1=a%b=18%12=6;</a:t>
            </a:r>
            <a:endParaRPr lang="en-US" altLang="zh-CN" sz="2400"/>
          </a:p>
          <a:p>
            <a:r>
              <a:rPr lang="zh-CN" altLang="en-US" sz="2400"/>
              <a:t>发现</a:t>
            </a:r>
            <a:r>
              <a:rPr lang="en-US" altLang="zh-CN" sz="2400"/>
              <a:t>r</a:t>
            </a:r>
            <a:r>
              <a:rPr lang="zh-CN" altLang="en-US" sz="2400"/>
              <a:t>不等于</a:t>
            </a:r>
            <a:r>
              <a:rPr lang="en-US" altLang="zh-CN" sz="2400"/>
              <a:t>0</a:t>
            </a:r>
            <a:r>
              <a:rPr lang="zh-CN" altLang="en-US" sz="2400"/>
              <a:t>，也就是两者除不尽</a:t>
            </a:r>
            <a:endParaRPr lang="zh-CN" altLang="en-US" sz="2400"/>
          </a:p>
          <a:p>
            <a:r>
              <a:rPr lang="zh-CN" altLang="en-US" sz="2400"/>
              <a:t>就进行下一步</a:t>
            </a:r>
            <a:endParaRPr lang="zh-CN" altLang="en-US" sz="2400"/>
          </a:p>
          <a:p>
            <a:r>
              <a:rPr lang="en-US" altLang="zh-CN" sz="2400"/>
              <a:t>r2=b%r1=12%6=0;</a:t>
            </a:r>
            <a:endParaRPr lang="en-US" altLang="zh-CN" sz="2400"/>
          </a:p>
          <a:p>
            <a:r>
              <a:rPr lang="zh-CN" altLang="en-US" sz="2400"/>
              <a:t>发现这一步等于</a:t>
            </a:r>
            <a:r>
              <a:rPr lang="en-US" altLang="zh-CN" sz="2400"/>
              <a:t>0</a:t>
            </a:r>
            <a:r>
              <a:rPr lang="zh-CN" altLang="en-US" sz="2400"/>
              <a:t>，也就是两者能够除尽，</a:t>
            </a:r>
            <a:endParaRPr lang="zh-CN" altLang="en-US" sz="2400"/>
          </a:p>
          <a:p>
            <a:r>
              <a:rPr lang="zh-CN" altLang="en-US" sz="2400"/>
              <a:t>也就是说</a:t>
            </a:r>
            <a:r>
              <a:rPr lang="en-US" altLang="zh-CN" sz="2400"/>
              <a:t>r1</a:t>
            </a:r>
            <a:r>
              <a:rPr lang="zh-CN" altLang="en-US" sz="2400"/>
              <a:t>就是</a:t>
            </a:r>
            <a:r>
              <a:rPr lang="en-US" altLang="zh-CN" sz="2400"/>
              <a:t>18</a:t>
            </a:r>
            <a:r>
              <a:rPr lang="zh-CN" altLang="en-US" sz="2400"/>
              <a:t>和</a:t>
            </a:r>
            <a:r>
              <a:rPr lang="en-US" altLang="zh-CN" sz="2400"/>
              <a:t>12</a:t>
            </a:r>
            <a:r>
              <a:rPr lang="zh-CN" altLang="en-US" sz="2400"/>
              <a:t>的最大公因数；</a:t>
            </a:r>
            <a:endParaRPr lang="zh-CN" altLang="en-US" sz="2400"/>
          </a:p>
          <a:p>
            <a:r>
              <a:rPr lang="en-US" altLang="zh-CN" sz="2400"/>
              <a:t>18 </a:t>
            </a:r>
            <a:r>
              <a:rPr lang="zh-CN" altLang="en-US" sz="2400"/>
              <a:t>和</a:t>
            </a:r>
            <a:r>
              <a:rPr lang="en-US" altLang="zh-CN" sz="2400"/>
              <a:t>12</a:t>
            </a:r>
            <a:r>
              <a:rPr lang="zh-CN" altLang="en-US" sz="2400"/>
              <a:t>的最大公因数就是</a:t>
            </a:r>
            <a:r>
              <a:rPr lang="en-US" altLang="zh-CN" sz="2400"/>
              <a:t>6</a:t>
            </a:r>
            <a:r>
              <a:rPr lang="zh-CN" altLang="en-US" sz="2400"/>
              <a:t>了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375285" y="522605"/>
            <a:ext cx="23247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第二种方法 辗转相除法</a:t>
            </a:r>
            <a:endParaRPr lang="zh-CN" altLang="en-US"/>
          </a:p>
          <a:p>
            <a:r>
              <a:rPr lang="zh-CN" altLang="en-US"/>
              <a:t>即：</a:t>
            </a:r>
            <a:r>
              <a:rPr lang="en-US" altLang="zh-CN"/>
              <a:t>gcd(a,b)=gcd(b,a%b)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570292" y="410716"/>
            <a:ext cx="877971" cy="4113946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1827321" y="1778868"/>
            <a:ext cx="8516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400" dirty="0" smtClean="0">
                <a:ln>
                  <a:solidFill>
                    <a:srgbClr val="C09CC2"/>
                  </a:solidFill>
                </a:ln>
                <a:noFill/>
                <a:latin typeface="Impact" panose="020B0806030902050204" pitchFamily="34" charset="0"/>
                <a:ea typeface="迷你简汉真广标" pitchFamily="49" charset="-122"/>
              </a:rPr>
              <a:t>01</a:t>
            </a:r>
            <a:endParaRPr lang="zh-CN" altLang="en-US" sz="5400" dirty="0">
              <a:ln>
                <a:solidFill>
                  <a:srgbClr val="C09CC2"/>
                </a:solidFill>
              </a:ln>
              <a:noFill/>
              <a:latin typeface="Impact" panose="020B0806030902050204" pitchFamily="34" charset="0"/>
              <a:ea typeface="迷你简汉真广标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6056" y="2714972"/>
            <a:ext cx="3816424" cy="216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448685" y="186055"/>
            <a:ext cx="4965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代码实现如下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375285" y="522605"/>
            <a:ext cx="23247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第二种方法 辗转相除法</a:t>
            </a:r>
            <a:endParaRPr lang="zh-CN" altLang="en-US"/>
          </a:p>
          <a:p>
            <a:r>
              <a:rPr lang="zh-CN" altLang="en-US"/>
              <a:t>即：</a:t>
            </a:r>
            <a:r>
              <a:rPr lang="en-US" altLang="zh-CN"/>
              <a:t>gcd(a,b)=gcd(b,a%b)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3785" y="829945"/>
            <a:ext cx="5061585" cy="3324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570292" y="410716"/>
            <a:ext cx="877971" cy="4113946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1827321" y="1778868"/>
            <a:ext cx="8516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400" dirty="0" smtClean="0">
                <a:ln>
                  <a:solidFill>
                    <a:srgbClr val="C09CC2"/>
                  </a:solidFill>
                </a:ln>
                <a:noFill/>
                <a:latin typeface="Impact" panose="020B0806030902050204" pitchFamily="34" charset="0"/>
                <a:ea typeface="迷你简汉真广标" pitchFamily="49" charset="-122"/>
              </a:rPr>
              <a:t>01</a:t>
            </a:r>
            <a:endParaRPr lang="zh-CN" altLang="en-US" sz="5400" dirty="0">
              <a:ln>
                <a:solidFill>
                  <a:srgbClr val="C09CC2"/>
                </a:solidFill>
              </a:ln>
              <a:noFill/>
              <a:latin typeface="Impact" panose="020B0806030902050204" pitchFamily="34" charset="0"/>
              <a:ea typeface="迷你简汉真广标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6056" y="2714972"/>
            <a:ext cx="3816424" cy="216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448685" y="186055"/>
            <a:ext cx="49657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也可以用一个递归函数实现求最大公因数，这样用起来也比较方便</a:t>
            </a:r>
            <a:endParaRPr lang="zh-CN" altLang="en-US" sz="1600"/>
          </a:p>
          <a:p>
            <a:r>
              <a:rPr lang="zh-CN" altLang="en-US" sz="1600"/>
              <a:t>代码如下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375285" y="522605"/>
            <a:ext cx="23247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第二种方法 辗转相除法</a:t>
            </a:r>
            <a:endParaRPr lang="zh-CN" altLang="en-US"/>
          </a:p>
          <a:p>
            <a:r>
              <a:rPr lang="zh-CN" altLang="en-US"/>
              <a:t>即：</a:t>
            </a:r>
            <a:r>
              <a:rPr lang="en-US" altLang="zh-CN"/>
              <a:t>gcd(a,b)=gcd(b,a%b)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1115" y="1129030"/>
            <a:ext cx="3587115" cy="2883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903766" y="-50123"/>
            <a:ext cx="877971" cy="4113946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0"/>
          <p:cNvSpPr>
            <a:spLocks noChangeArrowheads="1"/>
          </p:cNvSpPr>
          <p:nvPr/>
        </p:nvSpPr>
        <p:spPr bwMode="auto">
          <a:xfrm>
            <a:off x="2771800" y="194692"/>
            <a:ext cx="3130252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594D7B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快速幂</a:t>
            </a:r>
            <a:endParaRPr lang="zh-CN" altLang="en-US" sz="2800" b="1" dirty="0">
              <a:solidFill>
                <a:srgbClr val="594D7B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52156" y="194692"/>
            <a:ext cx="8516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400" dirty="0" smtClean="0">
                <a:ln>
                  <a:solidFill>
                    <a:srgbClr val="594D7B"/>
                  </a:solidFill>
                </a:ln>
                <a:noFill/>
                <a:latin typeface="Impact" panose="020B0806030902050204" pitchFamily="34" charset="0"/>
                <a:ea typeface="迷你简汉真广标" pitchFamily="49" charset="-122"/>
              </a:rPr>
              <a:t>02</a:t>
            </a:r>
            <a:endParaRPr lang="zh-CN" altLang="en-US" sz="5400" dirty="0">
              <a:ln>
                <a:solidFill>
                  <a:srgbClr val="594D7B"/>
                </a:solidFill>
              </a:ln>
              <a:noFill/>
              <a:latin typeface="Impact" panose="020B0806030902050204" pitchFamily="34" charset="0"/>
              <a:ea typeface="迷你简汉真广标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6950" y="857250"/>
            <a:ext cx="5823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快速幂顾名思义，就是快速算某个数的多少次幂。其时间复杂度为 O(log₂N)， 与朴素的O(N)相比效率有了极大的提高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903766" y="-50123"/>
            <a:ext cx="877971" cy="4113946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0"/>
          <p:cNvSpPr>
            <a:spLocks noChangeArrowheads="1"/>
          </p:cNvSpPr>
          <p:nvPr/>
        </p:nvSpPr>
        <p:spPr bwMode="auto">
          <a:xfrm>
            <a:off x="2771800" y="194692"/>
            <a:ext cx="3130252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594D7B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快速幂</a:t>
            </a:r>
            <a:endParaRPr lang="zh-CN" altLang="en-US" sz="2800" b="1" dirty="0">
              <a:solidFill>
                <a:srgbClr val="594D7B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52156" y="194692"/>
            <a:ext cx="8516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400" dirty="0" smtClean="0">
                <a:ln>
                  <a:solidFill>
                    <a:srgbClr val="594D7B"/>
                  </a:solidFill>
                </a:ln>
                <a:noFill/>
                <a:latin typeface="Impact" panose="020B0806030902050204" pitchFamily="34" charset="0"/>
                <a:ea typeface="迷你简汉真广标" pitchFamily="49" charset="-122"/>
              </a:rPr>
              <a:t>02</a:t>
            </a:r>
            <a:endParaRPr lang="zh-CN" altLang="en-US" sz="5400" dirty="0">
              <a:ln>
                <a:solidFill>
                  <a:srgbClr val="594D7B"/>
                </a:solidFill>
              </a:ln>
              <a:noFill/>
              <a:latin typeface="Impact" panose="020B0806030902050204" pitchFamily="34" charset="0"/>
              <a:ea typeface="迷你简汉真广标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3100" y="847725"/>
            <a:ext cx="582358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常规的求一个数的多次方就是一次一次的乘，常规代码如下：</a:t>
            </a:r>
            <a:endParaRPr 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/>
              <a:t>这样写耗费的时间比较长，我们就可以想办法给优化一下。</a:t>
            </a:r>
            <a:endParaRPr lang="zh-CN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1890" y="1597025"/>
            <a:ext cx="4448175" cy="1754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1835</Words>
  <Application>WPS 演示</Application>
  <PresentationFormat>自定义</PresentationFormat>
  <Paragraphs>168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华文楷体</vt:lpstr>
      <vt:lpstr>微软雅黑</vt:lpstr>
      <vt:lpstr>华文行楷</vt:lpstr>
      <vt:lpstr>Impact</vt:lpstr>
      <vt:lpstr>迷你简汉真广标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ASUA</cp:lastModifiedBy>
  <cp:revision>67</cp:revision>
  <dcterms:created xsi:type="dcterms:W3CDTF">2015-05-20T08:18:00Z</dcterms:created>
  <dcterms:modified xsi:type="dcterms:W3CDTF">2018-10-17T15:26:37Z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