
<file path=[Content_Types].xml><?xml version="1.0" encoding="utf-8"?>
<Types xmlns="http://schemas.openxmlformats.org/package/2006/content-types">
  <Default Extension="gif" ContentType="image/gif"/>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58" r:id="rId7"/>
    <p:sldId id="259"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82" r:id="rId23"/>
    <p:sldId id="278" r:id="rId24"/>
    <p:sldId id="279" r:id="rId25"/>
    <p:sldId id="280" r:id="rId26"/>
    <p:sldId id="281"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2B1488B-C8D1-40E7-BB0C-6B0739C05B1E}"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682520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B1488B-C8D1-40E7-BB0C-6B0739C05B1E}"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358774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B1488B-C8D1-40E7-BB0C-6B0739C05B1E}"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328018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B1488B-C8D1-40E7-BB0C-6B0739C05B1E}"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251635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2B1488B-C8D1-40E7-BB0C-6B0739C05B1E}" type="datetimeFigureOut">
              <a:rPr lang="zh-CN" altLang="en-US" smtClean="0"/>
              <a:t>2019/6/1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369305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B1488B-C8D1-40E7-BB0C-6B0739C05B1E}" type="datetimeFigureOut">
              <a:rPr lang="zh-CN" altLang="en-US" smtClean="0"/>
              <a:t>2019/6/1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10282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2B1488B-C8D1-40E7-BB0C-6B0739C05B1E}" type="datetimeFigureOut">
              <a:rPr lang="zh-CN" altLang="en-US" smtClean="0"/>
              <a:t>2019/6/1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59871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B1488B-C8D1-40E7-BB0C-6B0739C05B1E}" type="datetimeFigureOut">
              <a:rPr lang="zh-CN" altLang="en-US" smtClean="0"/>
              <a:t>2019/6/1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427278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2B1488B-C8D1-40E7-BB0C-6B0739C05B1E}" type="datetimeFigureOut">
              <a:rPr lang="zh-CN" altLang="en-US" smtClean="0"/>
              <a:t>2019/6/1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392757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B1488B-C8D1-40E7-BB0C-6B0739C05B1E}" type="datetimeFigureOut">
              <a:rPr lang="zh-CN" altLang="en-US" smtClean="0"/>
              <a:t>2019/6/1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42374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2B1488B-C8D1-40E7-BB0C-6B0739C05B1E}" type="datetimeFigureOut">
              <a:rPr lang="zh-CN" altLang="en-US" smtClean="0"/>
              <a:t>2019/6/1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850970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1488B-C8D1-40E7-BB0C-6B0739C05B1E}" type="datetimeFigureOut">
              <a:rPr lang="zh-CN" altLang="en-US" smtClean="0"/>
              <a:t>2019/6/1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963D0-54DD-41EB-A661-3CCA6F76DFD6}" type="slidenum">
              <a:rPr lang="zh-CN" altLang="en-US" smtClean="0"/>
              <a:t>‹#›</a:t>
            </a:fld>
            <a:endParaRPr lang="zh-CN" altLang="en-US"/>
          </a:p>
        </p:txBody>
      </p:sp>
    </p:spTree>
    <p:extLst>
      <p:ext uri="{BB962C8B-B14F-4D97-AF65-F5344CB8AC3E}">
        <p14:creationId xmlns:p14="http://schemas.microsoft.com/office/powerpoint/2010/main" val="3148368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luogu.org/problemnew/show/P108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dp</a:t>
            </a:r>
            <a:r>
              <a:rPr lang="zh-CN" altLang="en-US" dirty="0"/>
              <a:t>进阶</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00840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90A2F-38EF-480D-AD9D-76170405C643}"/>
              </a:ext>
            </a:extLst>
          </p:cNvPr>
          <p:cNvSpPr>
            <a:spLocks noGrp="1"/>
          </p:cNvSpPr>
          <p:nvPr>
            <p:ph type="title"/>
          </p:nvPr>
        </p:nvSpPr>
        <p:spPr/>
        <p:txBody>
          <a:bodyPr/>
          <a:lstStyle/>
          <a:p>
            <a:r>
              <a:rPr lang="zh-CN" altLang="en-US" dirty="0"/>
              <a:t>问题分析</a:t>
            </a:r>
          </a:p>
        </p:txBody>
      </p:sp>
      <p:sp>
        <p:nvSpPr>
          <p:cNvPr id="3" name="内容占位符 2">
            <a:extLst>
              <a:ext uri="{FF2B5EF4-FFF2-40B4-BE49-F238E27FC236}">
                <a16:creationId xmlns:a16="http://schemas.microsoft.com/office/drawing/2014/main" id="{A94503D2-40A5-4BC4-AA7E-45A1877BA25F}"/>
              </a:ext>
            </a:extLst>
          </p:cNvPr>
          <p:cNvSpPr>
            <a:spLocks noGrp="1"/>
          </p:cNvSpPr>
          <p:nvPr>
            <p:ph idx="1"/>
          </p:nvPr>
        </p:nvSpPr>
        <p:spPr/>
        <p:txBody>
          <a:bodyPr/>
          <a:lstStyle/>
          <a:p>
            <a:r>
              <a:rPr lang="zh-CN" altLang="en-US" dirty="0"/>
              <a:t>还有一个问题，就是对于特殊的点对</a:t>
            </a:r>
            <a:r>
              <a:rPr lang="en-US" altLang="zh-CN" dirty="0"/>
              <a:t>(u, v)</a:t>
            </a:r>
            <a:r>
              <a:rPr lang="zh-CN" altLang="en-US" dirty="0"/>
              <a:t>，</a:t>
            </a:r>
            <a:r>
              <a:rPr lang="en-US" altLang="zh-CN" dirty="0"/>
              <a:t>u</a:t>
            </a:r>
            <a:r>
              <a:rPr lang="zh-CN" altLang="en-US" dirty="0"/>
              <a:t>必须要在</a:t>
            </a:r>
            <a:r>
              <a:rPr lang="en-US" altLang="zh-CN" dirty="0"/>
              <a:t>v</a:t>
            </a:r>
            <a:r>
              <a:rPr lang="zh-CN" altLang="en-US" dirty="0"/>
              <a:t>前面走过。</a:t>
            </a:r>
            <a:endParaRPr lang="en-US" altLang="zh-CN" dirty="0"/>
          </a:p>
          <a:p>
            <a:r>
              <a:rPr lang="zh-CN" altLang="en-US" dirty="0"/>
              <a:t>我们可以设立一个数组</a:t>
            </a:r>
            <a:r>
              <a:rPr lang="en-US" altLang="zh-CN" dirty="0"/>
              <a:t>check[v] = 1 &lt;&lt; u </a:t>
            </a:r>
          </a:p>
          <a:p>
            <a:r>
              <a:rPr lang="zh-CN" altLang="en-US" dirty="0"/>
              <a:t>那么我们如果在 </a:t>
            </a:r>
            <a:r>
              <a:rPr lang="en-US" altLang="zh-CN" dirty="0"/>
              <a:t>check[</a:t>
            </a:r>
            <a:r>
              <a:rPr lang="en-US" altLang="zh-CN" dirty="0" err="1"/>
              <a:t>i</a:t>
            </a:r>
            <a:r>
              <a:rPr lang="en-US" altLang="zh-CN" dirty="0"/>
              <a:t>] == (</a:t>
            </a:r>
            <a:r>
              <a:rPr lang="zh-CN" altLang="en-US" dirty="0"/>
              <a:t>当前状态 </a:t>
            </a:r>
            <a:r>
              <a:rPr lang="en-US" altLang="zh-CN" dirty="0"/>
              <a:t>&amp; check[</a:t>
            </a:r>
            <a:r>
              <a:rPr lang="en-US" altLang="zh-CN" dirty="0" err="1"/>
              <a:t>i</a:t>
            </a:r>
            <a:r>
              <a:rPr lang="en-US" altLang="zh-CN" dirty="0"/>
              <a:t>]) </a:t>
            </a:r>
            <a:r>
              <a:rPr lang="zh-CN" altLang="en-US" dirty="0"/>
              <a:t>时，我们才能继续更新。</a:t>
            </a:r>
          </a:p>
        </p:txBody>
      </p:sp>
    </p:spTree>
    <p:extLst>
      <p:ext uri="{BB962C8B-B14F-4D97-AF65-F5344CB8AC3E}">
        <p14:creationId xmlns:p14="http://schemas.microsoft.com/office/powerpoint/2010/main" val="328895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1C8EB9-E6EE-496D-8193-09F9C54F25B0}"/>
              </a:ext>
            </a:extLst>
          </p:cNvPr>
          <p:cNvSpPr>
            <a:spLocks noGrp="1"/>
          </p:cNvSpPr>
          <p:nvPr>
            <p:ph idx="1"/>
          </p:nvPr>
        </p:nvSpPr>
        <p:spPr>
          <a:xfrm>
            <a:off x="838200" y="644895"/>
            <a:ext cx="10515600" cy="4351338"/>
          </a:xfrm>
        </p:spPr>
        <p:txBody>
          <a:bodyPr>
            <a:noAutofit/>
          </a:bodyPr>
          <a:lstStyle/>
          <a:p>
            <a:r>
              <a:rPr lang="pl-PL" altLang="zh-CN" sz="2000" dirty="0"/>
              <a:t>scanf("%d%d", &amp;u, &amp;v);</a:t>
            </a:r>
            <a:r>
              <a:rPr lang="en-US" altLang="zh-CN" sz="2000" dirty="0"/>
              <a:t> check[v] |= (1 &lt;&lt; u); // </a:t>
            </a:r>
            <a:r>
              <a:rPr lang="zh-CN" altLang="en-US" sz="2000" dirty="0"/>
              <a:t>对先要走的点进行状态压缩</a:t>
            </a:r>
            <a:endParaRPr lang="en-US" altLang="zh-CN" sz="2000" dirty="0"/>
          </a:p>
          <a:p>
            <a:r>
              <a:rPr lang="en-US" altLang="zh-CN" sz="2000" dirty="0"/>
              <a:t>for(int </a:t>
            </a:r>
            <a:r>
              <a:rPr lang="en-US" altLang="zh-CN" sz="2000" dirty="0" err="1"/>
              <a:t>i</a:t>
            </a:r>
            <a:r>
              <a:rPr lang="en-US" altLang="zh-CN" sz="2000" dirty="0"/>
              <a:t> = 0; </a:t>
            </a:r>
            <a:r>
              <a:rPr lang="en-US" altLang="zh-CN" sz="2000" dirty="0" err="1"/>
              <a:t>i</a:t>
            </a:r>
            <a:r>
              <a:rPr lang="en-US" altLang="zh-CN" sz="2000" dirty="0"/>
              <a:t> &lt; (1 &lt;&lt; n); </a:t>
            </a:r>
            <a:r>
              <a:rPr lang="en-US" altLang="zh-CN" sz="2000" dirty="0" err="1"/>
              <a:t>i</a:t>
            </a:r>
            <a:r>
              <a:rPr lang="en-US" altLang="zh-CN" sz="2000" dirty="0"/>
              <a:t>++) </a:t>
            </a:r>
            <a:r>
              <a:rPr lang="zh-CN" altLang="en-US" sz="2000" dirty="0"/>
              <a:t> </a:t>
            </a:r>
            <a:r>
              <a:rPr lang="en-US" altLang="zh-CN" sz="2000" dirty="0"/>
              <a:t>//</a:t>
            </a:r>
            <a:r>
              <a:rPr lang="zh-CN" altLang="en-US" sz="2000" dirty="0"/>
              <a:t> 一个</a:t>
            </a:r>
            <a:r>
              <a:rPr lang="en-US" altLang="zh-CN" sz="2000" dirty="0"/>
              <a:t>n</a:t>
            </a:r>
            <a:r>
              <a:rPr lang="zh-CN" altLang="en-US" sz="2000" dirty="0"/>
              <a:t>位二进制数</a:t>
            </a:r>
            <a:endParaRPr lang="en-US" altLang="zh-CN" sz="2000" dirty="0"/>
          </a:p>
          <a:p>
            <a:r>
              <a:rPr lang="en-US" altLang="zh-CN" sz="2000" dirty="0"/>
              <a:t>            for(int j = 0; j &lt; n; </a:t>
            </a:r>
            <a:r>
              <a:rPr lang="en-US" altLang="zh-CN" sz="2000" dirty="0" err="1"/>
              <a:t>j++</a:t>
            </a:r>
            <a:r>
              <a:rPr lang="en-US" altLang="zh-CN" sz="2000" dirty="0"/>
              <a:t>)</a:t>
            </a:r>
          </a:p>
          <a:p>
            <a:r>
              <a:rPr lang="en-US" altLang="zh-CN" sz="2000" dirty="0"/>
              <a:t>            {</a:t>
            </a:r>
          </a:p>
          <a:p>
            <a:r>
              <a:rPr lang="en-US" altLang="zh-CN" sz="2000" dirty="0"/>
              <a:t>                if((</a:t>
            </a:r>
            <a:r>
              <a:rPr lang="en-US" altLang="zh-CN" sz="2000" dirty="0" err="1"/>
              <a:t>i</a:t>
            </a:r>
            <a:r>
              <a:rPr lang="en-US" altLang="zh-CN" sz="2000" dirty="0"/>
              <a:t> &gt;&gt; j) &amp; 1) //</a:t>
            </a:r>
            <a:r>
              <a:rPr lang="zh-CN" altLang="en-US" sz="2000" dirty="0"/>
              <a:t> 如果此时</a:t>
            </a:r>
            <a:r>
              <a:rPr lang="en-US" altLang="zh-CN" sz="2000" dirty="0"/>
              <a:t>j</a:t>
            </a:r>
            <a:r>
              <a:rPr lang="zh-CN" altLang="en-US" sz="2000" dirty="0"/>
              <a:t>已经走过了</a:t>
            </a:r>
            <a:endParaRPr lang="en-US" altLang="zh-CN" sz="2000" dirty="0"/>
          </a:p>
          <a:p>
            <a:r>
              <a:rPr lang="en-US" altLang="zh-CN" sz="2000" dirty="0"/>
              <a:t>                {</a:t>
            </a:r>
          </a:p>
          <a:p>
            <a:r>
              <a:rPr lang="en-US" altLang="zh-CN" sz="2000" dirty="0"/>
              <a:t>                    for(int k = 0; k &lt; n; k++) //</a:t>
            </a:r>
            <a:r>
              <a:rPr lang="zh-CN" altLang="en-US" sz="2000" dirty="0"/>
              <a:t>遍历</a:t>
            </a:r>
            <a:r>
              <a:rPr lang="en-US" altLang="zh-CN" sz="2000" dirty="0"/>
              <a:t>k</a:t>
            </a:r>
          </a:p>
          <a:p>
            <a:r>
              <a:rPr lang="en-US" altLang="zh-CN" sz="2000" dirty="0"/>
              <a:t>                    {</a:t>
            </a:r>
          </a:p>
          <a:p>
            <a:r>
              <a:rPr lang="en-US" altLang="zh-CN" sz="2000" dirty="0"/>
              <a:t>                        if(</a:t>
            </a:r>
            <a:r>
              <a:rPr lang="en-US" altLang="zh-CN" sz="2000" dirty="0" err="1"/>
              <a:t>i</a:t>
            </a:r>
            <a:r>
              <a:rPr lang="en-US" altLang="zh-CN" sz="2000" dirty="0"/>
              <a:t> &amp; (1 &lt;&lt; k)) continue; //</a:t>
            </a:r>
            <a:r>
              <a:rPr lang="zh-CN" altLang="en-US" sz="2000" dirty="0"/>
              <a:t>如果</a:t>
            </a:r>
            <a:r>
              <a:rPr lang="en-US" altLang="zh-CN" sz="2000" dirty="0"/>
              <a:t>k</a:t>
            </a:r>
            <a:r>
              <a:rPr lang="zh-CN" altLang="en-US" sz="2000" dirty="0"/>
              <a:t>也走过了 那么就跳过</a:t>
            </a:r>
            <a:endParaRPr lang="en-US" altLang="zh-CN" sz="2000" dirty="0"/>
          </a:p>
          <a:p>
            <a:r>
              <a:rPr lang="en-US" altLang="zh-CN" sz="2000" dirty="0"/>
              <a:t>                        if(check[j] != (</a:t>
            </a:r>
            <a:r>
              <a:rPr lang="en-US" altLang="zh-CN" sz="2000" dirty="0" err="1"/>
              <a:t>i</a:t>
            </a:r>
            <a:r>
              <a:rPr lang="en-US" altLang="zh-CN" sz="2000" dirty="0"/>
              <a:t> &amp; check[j])) continue; // </a:t>
            </a:r>
            <a:r>
              <a:rPr lang="zh-CN" altLang="en-US" sz="2000" dirty="0"/>
              <a:t>如果这时候不满足题目的限制条件</a:t>
            </a:r>
            <a:r>
              <a:rPr lang="en-US" altLang="zh-CN" sz="2000" dirty="0"/>
              <a:t>, </a:t>
            </a:r>
            <a:r>
              <a:rPr lang="zh-CN" altLang="en-US" sz="2000" dirty="0"/>
              <a:t>跳过</a:t>
            </a:r>
            <a:endParaRPr lang="en-US" altLang="zh-CN" sz="2000" dirty="0"/>
          </a:p>
          <a:p>
            <a:r>
              <a:rPr lang="en-US" altLang="zh-CN" sz="2000" dirty="0"/>
              <a:t>                        </a:t>
            </a:r>
            <a:r>
              <a:rPr lang="en-US" altLang="zh-CN" sz="2000" dirty="0" err="1"/>
              <a:t>dp</a:t>
            </a:r>
            <a:r>
              <a:rPr lang="en-US" altLang="zh-CN" sz="2000" dirty="0"/>
              <a:t>[</a:t>
            </a:r>
            <a:r>
              <a:rPr lang="en-US" altLang="zh-CN" sz="2000" dirty="0" err="1"/>
              <a:t>i</a:t>
            </a:r>
            <a:r>
              <a:rPr lang="en-US" altLang="zh-CN" sz="2000" dirty="0"/>
              <a:t> | (1 &lt;&lt; k)][k] = min(</a:t>
            </a:r>
            <a:r>
              <a:rPr lang="en-US" altLang="zh-CN" sz="2000" dirty="0" err="1"/>
              <a:t>dp</a:t>
            </a:r>
            <a:r>
              <a:rPr lang="en-US" altLang="zh-CN" sz="2000" dirty="0"/>
              <a:t>[</a:t>
            </a:r>
            <a:r>
              <a:rPr lang="en-US" altLang="zh-CN" sz="2000" dirty="0" err="1"/>
              <a:t>i</a:t>
            </a:r>
            <a:r>
              <a:rPr lang="en-US" altLang="zh-CN" sz="2000" dirty="0"/>
              <a:t> | (1 &lt;&lt; k)][k], </a:t>
            </a:r>
            <a:r>
              <a:rPr lang="en-US" altLang="zh-CN" sz="2000" dirty="0" err="1"/>
              <a:t>dp</a:t>
            </a:r>
            <a:r>
              <a:rPr lang="en-US" altLang="zh-CN" sz="2000" dirty="0"/>
              <a:t>[</a:t>
            </a:r>
            <a:r>
              <a:rPr lang="en-US" altLang="zh-CN" sz="2000" dirty="0" err="1"/>
              <a:t>i</a:t>
            </a:r>
            <a:r>
              <a:rPr lang="en-US" altLang="zh-CN" sz="2000" dirty="0"/>
              <a:t>][j] + </a:t>
            </a:r>
            <a:r>
              <a:rPr lang="en-US" altLang="zh-CN" sz="2000" dirty="0" err="1"/>
              <a:t>val</a:t>
            </a:r>
            <a:r>
              <a:rPr lang="en-US" altLang="zh-CN" sz="2000" dirty="0"/>
              <a:t>[j][k]); //</a:t>
            </a:r>
            <a:r>
              <a:rPr lang="zh-CN" altLang="en-US" sz="2000" dirty="0"/>
              <a:t> 更新</a:t>
            </a:r>
            <a:endParaRPr lang="en-US" altLang="zh-CN" sz="2000" dirty="0"/>
          </a:p>
          <a:p>
            <a:r>
              <a:rPr lang="en-US" altLang="zh-CN" sz="2000" dirty="0"/>
              <a:t>                    }</a:t>
            </a:r>
          </a:p>
          <a:p>
            <a:r>
              <a:rPr lang="en-US" altLang="zh-CN" sz="2000" dirty="0"/>
              <a:t>                }</a:t>
            </a:r>
          </a:p>
          <a:p>
            <a:r>
              <a:rPr lang="en-US" altLang="zh-CN" sz="2000" dirty="0"/>
              <a:t>            }</a:t>
            </a:r>
            <a:endParaRPr lang="zh-CN" altLang="en-US" sz="2000" dirty="0"/>
          </a:p>
        </p:txBody>
      </p:sp>
    </p:spTree>
    <p:extLst>
      <p:ext uri="{BB962C8B-B14F-4D97-AF65-F5344CB8AC3E}">
        <p14:creationId xmlns:p14="http://schemas.microsoft.com/office/powerpoint/2010/main" val="388002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022484-D1CC-44E0-B9D0-62FEC15894CF}"/>
              </a:ext>
            </a:extLst>
          </p:cNvPr>
          <p:cNvSpPr>
            <a:spLocks noGrp="1"/>
          </p:cNvSpPr>
          <p:nvPr>
            <p:ph type="title"/>
          </p:nvPr>
        </p:nvSpPr>
        <p:spPr/>
        <p:txBody>
          <a:bodyPr/>
          <a:lstStyle/>
          <a:p>
            <a:r>
              <a:rPr lang="en-US" altLang="zh-CN" dirty="0"/>
              <a:t>1.3: </a:t>
            </a:r>
            <a:r>
              <a:rPr lang="zh-CN" altLang="en-US" dirty="0"/>
              <a:t>总结</a:t>
            </a:r>
          </a:p>
        </p:txBody>
      </p:sp>
      <p:sp>
        <p:nvSpPr>
          <p:cNvPr id="3" name="内容占位符 2">
            <a:extLst>
              <a:ext uri="{FF2B5EF4-FFF2-40B4-BE49-F238E27FC236}">
                <a16:creationId xmlns:a16="http://schemas.microsoft.com/office/drawing/2014/main" id="{B7F0EDDF-42F4-4C65-AAD3-78DE8632C327}"/>
              </a:ext>
            </a:extLst>
          </p:cNvPr>
          <p:cNvSpPr>
            <a:spLocks noGrp="1"/>
          </p:cNvSpPr>
          <p:nvPr>
            <p:ph idx="1"/>
          </p:nvPr>
        </p:nvSpPr>
        <p:spPr/>
        <p:txBody>
          <a:bodyPr/>
          <a:lstStyle/>
          <a:p>
            <a:r>
              <a:rPr lang="zh-CN" altLang="en-US" dirty="0"/>
              <a:t>当我们在</a:t>
            </a:r>
            <a:r>
              <a:rPr lang="en-US" altLang="zh-CN" dirty="0"/>
              <a:t>DP</a:t>
            </a:r>
            <a:r>
              <a:rPr lang="zh-CN" altLang="en-US" dirty="0"/>
              <a:t>的时候，需要把一个</a:t>
            </a:r>
            <a:r>
              <a:rPr lang="en-US" altLang="zh-CN" dirty="0"/>
              <a:t>”</a:t>
            </a:r>
            <a:r>
              <a:rPr lang="zh-CN" altLang="en-US" dirty="0"/>
              <a:t>集合</a:t>
            </a:r>
            <a:r>
              <a:rPr lang="en-US" altLang="zh-CN" dirty="0"/>
              <a:t>”</a:t>
            </a:r>
            <a:r>
              <a:rPr lang="zh-CN" altLang="en-US" dirty="0"/>
              <a:t>结构记录在一个状态中，那么我们这时候就可以考虑使用一个整数对来存储这样的一个状态信息，压缩后的状态一般是指数级别的，因此状压</a:t>
            </a:r>
            <a:r>
              <a:rPr lang="en-US" altLang="zh-CN" dirty="0" err="1"/>
              <a:t>dp</a:t>
            </a:r>
            <a:r>
              <a:rPr lang="zh-CN" altLang="en-US" dirty="0"/>
              <a:t>解决的通常是</a:t>
            </a:r>
            <a:r>
              <a:rPr lang="en-US" altLang="zh-CN" dirty="0" err="1"/>
              <a:t>npc</a:t>
            </a:r>
            <a:r>
              <a:rPr lang="zh-CN" altLang="en-US" dirty="0"/>
              <a:t>问题。</a:t>
            </a:r>
          </a:p>
        </p:txBody>
      </p:sp>
    </p:spTree>
    <p:extLst>
      <p:ext uri="{BB962C8B-B14F-4D97-AF65-F5344CB8AC3E}">
        <p14:creationId xmlns:p14="http://schemas.microsoft.com/office/powerpoint/2010/main" val="376005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8E8FD-D817-4CC3-BC3D-C89759B7ECBC}"/>
              </a:ext>
            </a:extLst>
          </p:cNvPr>
          <p:cNvSpPr>
            <a:spLocks noGrp="1"/>
          </p:cNvSpPr>
          <p:nvPr>
            <p:ph type="title"/>
          </p:nvPr>
        </p:nvSpPr>
        <p:spPr/>
        <p:txBody>
          <a:bodyPr/>
          <a:lstStyle/>
          <a:p>
            <a:r>
              <a:rPr lang="en-US" altLang="zh-CN" dirty="0"/>
              <a:t>1.4: </a:t>
            </a:r>
            <a:r>
              <a:rPr lang="zh-CN" altLang="en-US" dirty="0"/>
              <a:t>问题拓展</a:t>
            </a:r>
          </a:p>
        </p:txBody>
      </p:sp>
      <p:sp>
        <p:nvSpPr>
          <p:cNvPr id="3" name="内容占位符 2">
            <a:extLst>
              <a:ext uri="{FF2B5EF4-FFF2-40B4-BE49-F238E27FC236}">
                <a16:creationId xmlns:a16="http://schemas.microsoft.com/office/drawing/2014/main" id="{06DC8287-4EE9-4D85-9526-0FDDD574AF5F}"/>
              </a:ext>
            </a:extLst>
          </p:cNvPr>
          <p:cNvSpPr>
            <a:spLocks noGrp="1"/>
          </p:cNvSpPr>
          <p:nvPr>
            <p:ph idx="1"/>
          </p:nvPr>
        </p:nvSpPr>
        <p:spPr/>
        <p:txBody>
          <a:bodyPr/>
          <a:lstStyle/>
          <a:p>
            <a:r>
              <a:rPr lang="en-US" altLang="zh-CN" dirty="0"/>
              <a:t>1: NPC</a:t>
            </a:r>
            <a:r>
              <a:rPr lang="zh-CN" altLang="en-US" dirty="0"/>
              <a:t>问题的概念</a:t>
            </a:r>
            <a:endParaRPr lang="en-US" altLang="zh-CN" dirty="0"/>
          </a:p>
          <a:p>
            <a:r>
              <a:rPr lang="en-US" altLang="zh-CN" dirty="0"/>
              <a:t>2:</a:t>
            </a:r>
            <a:r>
              <a:rPr lang="zh-CN" altLang="en-US" dirty="0"/>
              <a:t> </a:t>
            </a:r>
            <a:r>
              <a:rPr lang="en-US" altLang="zh-CN" dirty="0"/>
              <a:t>STL </a:t>
            </a:r>
            <a:r>
              <a:rPr lang="zh-CN" altLang="en-US" dirty="0"/>
              <a:t>的 </a:t>
            </a:r>
            <a:r>
              <a:rPr lang="en-US" altLang="zh-CN" dirty="0" err="1"/>
              <a:t>bitset</a:t>
            </a:r>
            <a:endParaRPr lang="en-US" altLang="zh-CN" dirty="0"/>
          </a:p>
        </p:txBody>
      </p:sp>
    </p:spTree>
    <p:extLst>
      <p:ext uri="{BB962C8B-B14F-4D97-AF65-F5344CB8AC3E}">
        <p14:creationId xmlns:p14="http://schemas.microsoft.com/office/powerpoint/2010/main" val="3044080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B90CE-9E3E-41A2-AC65-B8959B01D1F2}"/>
              </a:ext>
            </a:extLst>
          </p:cNvPr>
          <p:cNvSpPr>
            <a:spLocks noGrp="1"/>
          </p:cNvSpPr>
          <p:nvPr>
            <p:ph type="title"/>
          </p:nvPr>
        </p:nvSpPr>
        <p:spPr/>
        <p:txBody>
          <a:bodyPr/>
          <a:lstStyle/>
          <a:p>
            <a:r>
              <a:rPr lang="en-US" altLang="zh-CN" dirty="0"/>
              <a:t>2:</a:t>
            </a:r>
            <a:r>
              <a:rPr lang="zh-CN" altLang="en-US" dirty="0"/>
              <a:t> 倍增优化</a:t>
            </a:r>
            <a:r>
              <a:rPr lang="en-US" altLang="zh-CN" dirty="0"/>
              <a:t>DP</a:t>
            </a:r>
            <a:endParaRPr lang="zh-CN" altLang="en-US" dirty="0"/>
          </a:p>
        </p:txBody>
      </p:sp>
      <p:sp>
        <p:nvSpPr>
          <p:cNvPr id="3" name="内容占位符 2">
            <a:extLst>
              <a:ext uri="{FF2B5EF4-FFF2-40B4-BE49-F238E27FC236}">
                <a16:creationId xmlns:a16="http://schemas.microsoft.com/office/drawing/2014/main" id="{DD1AB67B-B988-4C2C-B1D0-CDD07BA8807A}"/>
              </a:ext>
            </a:extLst>
          </p:cNvPr>
          <p:cNvSpPr>
            <a:spLocks noGrp="1"/>
          </p:cNvSpPr>
          <p:nvPr>
            <p:ph idx="1"/>
          </p:nvPr>
        </p:nvSpPr>
        <p:spPr/>
        <p:txBody>
          <a:bodyPr/>
          <a:lstStyle/>
          <a:p>
            <a:r>
              <a:rPr lang="zh-CN" altLang="en-US" dirty="0"/>
              <a:t>动态规划经常采用按阶段递推的形式，所以我们也可以采用倍增的思想，把阶段的线性增长转变为成倍的增长</a:t>
            </a:r>
          </a:p>
        </p:txBody>
      </p:sp>
    </p:spTree>
    <p:extLst>
      <p:ext uri="{BB962C8B-B14F-4D97-AF65-F5344CB8AC3E}">
        <p14:creationId xmlns:p14="http://schemas.microsoft.com/office/powerpoint/2010/main" val="240564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14ED8-EC97-4C41-8AAD-01A6711945AE}"/>
              </a:ext>
            </a:extLst>
          </p:cNvPr>
          <p:cNvSpPr>
            <a:spLocks noGrp="1"/>
          </p:cNvSpPr>
          <p:nvPr>
            <p:ph type="title"/>
          </p:nvPr>
        </p:nvSpPr>
        <p:spPr/>
        <p:txBody>
          <a:bodyPr/>
          <a:lstStyle/>
          <a:p>
            <a:r>
              <a:rPr lang="en-US" altLang="zh-CN" dirty="0"/>
              <a:t>2.1:</a:t>
            </a:r>
            <a:r>
              <a:rPr lang="zh-CN" altLang="en-US" dirty="0"/>
              <a:t> 倍增思想</a:t>
            </a:r>
          </a:p>
        </p:txBody>
      </p:sp>
      <p:sp>
        <p:nvSpPr>
          <p:cNvPr id="3" name="内容占位符 2">
            <a:extLst>
              <a:ext uri="{FF2B5EF4-FFF2-40B4-BE49-F238E27FC236}">
                <a16:creationId xmlns:a16="http://schemas.microsoft.com/office/drawing/2014/main" id="{4F257B73-FA86-487A-95D4-A1B2DEAA9CD2}"/>
              </a:ext>
            </a:extLst>
          </p:cNvPr>
          <p:cNvSpPr>
            <a:spLocks noGrp="1"/>
          </p:cNvSpPr>
          <p:nvPr>
            <p:ph idx="1"/>
          </p:nvPr>
        </p:nvSpPr>
        <p:spPr/>
        <p:txBody>
          <a:bodyPr/>
          <a:lstStyle/>
          <a:p>
            <a:r>
              <a:rPr lang="zh-CN" altLang="en-US" dirty="0"/>
              <a:t>倍增，也就是字面意思，成倍增长。指我们在递推的时候，如果状态空间很大，通常的线性递推无法满足时间复杂度的要求，那么我们就可以通过成倍增长的方式，每次递推状态空间中在</a:t>
            </a:r>
            <a:r>
              <a:rPr lang="en-US" altLang="zh-CN" dirty="0"/>
              <a:t>2</a:t>
            </a:r>
            <a:r>
              <a:rPr lang="zh-CN" altLang="en-US" dirty="0"/>
              <a:t>的整数次幂位置上的值作为代表。</a:t>
            </a:r>
            <a:r>
              <a:rPr lang="en-US" altLang="zh-CN" dirty="0"/>
              <a:t>(</a:t>
            </a:r>
            <a:r>
              <a:rPr lang="zh-CN" altLang="en-US" dirty="0">
                <a:solidFill>
                  <a:srgbClr val="FF0000"/>
                </a:solidFill>
              </a:rPr>
              <a:t>倍增</a:t>
            </a:r>
            <a:r>
              <a:rPr lang="en-US" altLang="zh-CN" dirty="0"/>
              <a:t>)</a:t>
            </a:r>
          </a:p>
          <a:p>
            <a:r>
              <a:rPr lang="zh-CN" altLang="en-US" dirty="0"/>
              <a:t>我们可以通过</a:t>
            </a:r>
            <a:r>
              <a:rPr lang="en-US" altLang="zh-CN" dirty="0"/>
              <a:t>”</a:t>
            </a:r>
            <a:r>
              <a:rPr lang="zh-CN" altLang="en-US" dirty="0"/>
              <a:t>任意整数可以划分成若干个</a:t>
            </a:r>
            <a:r>
              <a:rPr lang="en-US" altLang="zh-CN" dirty="0"/>
              <a:t>2</a:t>
            </a:r>
            <a:r>
              <a:rPr lang="zh-CN" altLang="en-US" dirty="0"/>
              <a:t>次幂项的和</a:t>
            </a:r>
            <a:r>
              <a:rPr lang="en-US" altLang="zh-CN" dirty="0"/>
              <a:t>”</a:t>
            </a:r>
            <a:r>
              <a:rPr lang="zh-CN" altLang="en-US" dirty="0"/>
              <a:t>这个性质，使用之前求出的代表值来求所需要的值。所以倍增算法也要求我们递推的问题关于</a:t>
            </a:r>
            <a:r>
              <a:rPr lang="en-US" altLang="zh-CN" dirty="0"/>
              <a:t>2</a:t>
            </a:r>
            <a:r>
              <a:rPr lang="zh-CN" altLang="en-US" dirty="0"/>
              <a:t>的次幂具有可划分性。</a:t>
            </a:r>
            <a:r>
              <a:rPr lang="en-US" altLang="zh-CN" dirty="0"/>
              <a:t>(</a:t>
            </a:r>
            <a:r>
              <a:rPr lang="zh-CN" altLang="en-US" dirty="0">
                <a:solidFill>
                  <a:srgbClr val="FF0000"/>
                </a:solidFill>
              </a:rPr>
              <a:t>二进制划分</a:t>
            </a:r>
            <a:r>
              <a:rPr lang="en-US" altLang="zh-CN" dirty="0"/>
              <a:t>)</a:t>
            </a:r>
          </a:p>
          <a:p>
            <a:r>
              <a:rPr lang="zh-CN" altLang="en-US" dirty="0"/>
              <a:t>著名的快速幂就是倍增与二进制划分的体现。</a:t>
            </a:r>
          </a:p>
        </p:txBody>
      </p:sp>
    </p:spTree>
    <p:extLst>
      <p:ext uri="{BB962C8B-B14F-4D97-AF65-F5344CB8AC3E}">
        <p14:creationId xmlns:p14="http://schemas.microsoft.com/office/powerpoint/2010/main" val="288115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D29F4-FC4D-46AB-A80A-DDBF46650DA6}"/>
              </a:ext>
            </a:extLst>
          </p:cNvPr>
          <p:cNvSpPr>
            <a:spLocks noGrp="1"/>
          </p:cNvSpPr>
          <p:nvPr>
            <p:ph type="title"/>
          </p:nvPr>
        </p:nvSpPr>
        <p:spPr/>
        <p:txBody>
          <a:bodyPr/>
          <a:lstStyle/>
          <a:p>
            <a:r>
              <a:rPr lang="en-US" altLang="zh-CN" dirty="0"/>
              <a:t>2.2: </a:t>
            </a:r>
            <a:r>
              <a:rPr lang="zh-CN" altLang="en-US" dirty="0"/>
              <a:t>例题</a:t>
            </a:r>
          </a:p>
        </p:txBody>
      </p:sp>
      <p:sp>
        <p:nvSpPr>
          <p:cNvPr id="3" name="内容占位符 2">
            <a:extLst>
              <a:ext uri="{FF2B5EF4-FFF2-40B4-BE49-F238E27FC236}">
                <a16:creationId xmlns:a16="http://schemas.microsoft.com/office/drawing/2014/main" id="{23A6D4F2-109E-4A89-B953-7D1EEBB762FA}"/>
              </a:ext>
            </a:extLst>
          </p:cNvPr>
          <p:cNvSpPr>
            <a:spLocks noGrp="1"/>
          </p:cNvSpPr>
          <p:nvPr>
            <p:ph idx="1"/>
          </p:nvPr>
        </p:nvSpPr>
        <p:spPr/>
        <p:txBody>
          <a:bodyPr/>
          <a:lstStyle/>
          <a:p>
            <a:r>
              <a:rPr lang="zh-CN" altLang="en-US" dirty="0"/>
              <a:t>开车旅行</a:t>
            </a:r>
            <a:r>
              <a:rPr lang="en-US" altLang="zh-CN" dirty="0"/>
              <a:t>(</a:t>
            </a:r>
            <a:r>
              <a:rPr lang="en-US" altLang="zh-CN" dirty="0">
                <a:hlinkClick r:id="rId2"/>
              </a:rPr>
              <a:t>https://www.luogu.org/problemnew/show/P1081</a:t>
            </a:r>
            <a:r>
              <a:rPr lang="en-US" altLang="zh-CN" dirty="0"/>
              <a:t>)</a:t>
            </a:r>
          </a:p>
          <a:p>
            <a:endParaRPr lang="zh-CN" altLang="en-US" dirty="0"/>
          </a:p>
        </p:txBody>
      </p:sp>
    </p:spTree>
    <p:extLst>
      <p:ext uri="{BB962C8B-B14F-4D97-AF65-F5344CB8AC3E}">
        <p14:creationId xmlns:p14="http://schemas.microsoft.com/office/powerpoint/2010/main" val="336455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11DFF-D101-4889-9A6D-3CC7DEC28361}"/>
              </a:ext>
            </a:extLst>
          </p:cNvPr>
          <p:cNvSpPr>
            <a:spLocks noGrp="1"/>
          </p:cNvSpPr>
          <p:nvPr>
            <p:ph type="title"/>
          </p:nvPr>
        </p:nvSpPr>
        <p:spPr/>
        <p:txBody>
          <a:bodyPr/>
          <a:lstStyle/>
          <a:p>
            <a:r>
              <a:rPr lang="zh-CN" altLang="en-US" dirty="0"/>
              <a:t>问题分析</a:t>
            </a:r>
            <a:r>
              <a:rPr lang="en-US" altLang="zh-CN" dirty="0"/>
              <a:t>:</a:t>
            </a:r>
            <a:endParaRPr lang="zh-CN" altLang="en-US" dirty="0"/>
          </a:p>
        </p:txBody>
      </p:sp>
      <p:sp>
        <p:nvSpPr>
          <p:cNvPr id="3" name="内容占位符 2">
            <a:extLst>
              <a:ext uri="{FF2B5EF4-FFF2-40B4-BE49-F238E27FC236}">
                <a16:creationId xmlns:a16="http://schemas.microsoft.com/office/drawing/2014/main" id="{AEDCEC81-E485-4887-8EE3-93EC80CE60AF}"/>
              </a:ext>
            </a:extLst>
          </p:cNvPr>
          <p:cNvSpPr>
            <a:spLocks noGrp="1"/>
          </p:cNvSpPr>
          <p:nvPr>
            <p:ph idx="1"/>
          </p:nvPr>
        </p:nvSpPr>
        <p:spPr/>
        <p:txBody>
          <a:bodyPr/>
          <a:lstStyle/>
          <a:p>
            <a:r>
              <a:rPr lang="en-US" altLang="zh-CN" dirty="0"/>
              <a:t>1:</a:t>
            </a:r>
            <a:r>
              <a:rPr lang="zh-CN" altLang="en-US" dirty="0"/>
              <a:t> 预处理出 小</a:t>
            </a:r>
            <a:r>
              <a:rPr lang="en-US" altLang="zh-CN" dirty="0"/>
              <a:t>A </a:t>
            </a:r>
            <a:r>
              <a:rPr lang="zh-CN" altLang="en-US" dirty="0"/>
              <a:t>和 小</a:t>
            </a:r>
            <a:r>
              <a:rPr lang="en-US" altLang="zh-CN" dirty="0"/>
              <a:t>B </a:t>
            </a:r>
            <a:r>
              <a:rPr lang="zh-CN" altLang="en-US" dirty="0"/>
              <a:t>从城市</a:t>
            </a:r>
            <a:r>
              <a:rPr lang="en-US" altLang="zh-CN" dirty="0" err="1"/>
              <a:t>i</a:t>
            </a:r>
            <a:r>
              <a:rPr lang="zh-CN" altLang="en-US" dirty="0"/>
              <a:t>出发第一个能到达的下一个城市。记为 </a:t>
            </a:r>
            <a:r>
              <a:rPr lang="en-US" altLang="zh-CN" dirty="0"/>
              <a:t>ago(</a:t>
            </a:r>
            <a:r>
              <a:rPr lang="en-US" altLang="zh-CN" dirty="0" err="1"/>
              <a:t>i</a:t>
            </a:r>
            <a:r>
              <a:rPr lang="en-US" altLang="zh-CN" dirty="0"/>
              <a:t>) </a:t>
            </a:r>
            <a:r>
              <a:rPr lang="zh-CN" altLang="en-US" dirty="0"/>
              <a:t>和 </a:t>
            </a:r>
            <a:r>
              <a:rPr lang="en-US" altLang="zh-CN" dirty="0" err="1"/>
              <a:t>bgo</a:t>
            </a:r>
            <a:r>
              <a:rPr lang="en-US" altLang="zh-CN" dirty="0"/>
              <a:t>(</a:t>
            </a:r>
            <a:r>
              <a:rPr lang="en-US" altLang="zh-CN" dirty="0" err="1"/>
              <a:t>i</a:t>
            </a:r>
            <a:r>
              <a:rPr lang="en-US" altLang="zh-CN" dirty="0"/>
              <a:t>)</a:t>
            </a:r>
            <a:r>
              <a:rPr lang="zh-CN" altLang="en-US" dirty="0"/>
              <a:t>。</a:t>
            </a:r>
            <a:r>
              <a:rPr lang="en-US" altLang="zh-CN" dirty="0"/>
              <a:t>(</a:t>
            </a:r>
            <a:r>
              <a:rPr lang="zh-CN" altLang="en-US" dirty="0"/>
              <a:t>链表 或 平衡树</a:t>
            </a:r>
            <a:r>
              <a:rPr lang="en-US" altLang="zh-CN" dirty="0"/>
              <a:t>)</a:t>
            </a:r>
          </a:p>
          <a:p>
            <a:r>
              <a:rPr lang="en-US" altLang="zh-CN" dirty="0"/>
              <a:t>2:</a:t>
            </a:r>
            <a:r>
              <a:rPr lang="zh-CN" altLang="en-US" dirty="0"/>
              <a:t> 本题的三个关键信息</a:t>
            </a:r>
            <a:r>
              <a:rPr lang="en-US" altLang="zh-CN" dirty="0"/>
              <a:t>: </a:t>
            </a:r>
            <a:r>
              <a:rPr lang="zh-CN" altLang="en-US" dirty="0"/>
              <a:t>所在的城市、已行驶的天数、</a:t>
            </a:r>
            <a:r>
              <a:rPr lang="en-US" altLang="zh-CN" dirty="0"/>
              <a:t>A,B</a:t>
            </a:r>
            <a:r>
              <a:rPr lang="zh-CN" altLang="en-US" dirty="0"/>
              <a:t>各行驶的路程长度。如果知道天数，我们就能知道到达的城市和</a:t>
            </a:r>
            <a:r>
              <a:rPr lang="en-US" altLang="zh-CN" dirty="0"/>
              <a:t>A,B</a:t>
            </a:r>
            <a:r>
              <a:rPr lang="zh-CN" altLang="en-US" dirty="0"/>
              <a:t>行驶的距离，而且天数还能反映谁开车。所以将天数作为阶段，所在城市作为一位状态，使用倍增对</a:t>
            </a:r>
            <a:r>
              <a:rPr lang="en-US" altLang="zh-CN" dirty="0"/>
              <a:t>DP</a:t>
            </a:r>
            <a:r>
              <a:rPr lang="zh-CN" altLang="en-US" dirty="0"/>
              <a:t>优化。</a:t>
            </a:r>
            <a:endParaRPr lang="en-US" altLang="zh-CN" dirty="0"/>
          </a:p>
          <a:p>
            <a:endParaRPr lang="zh-CN" altLang="en-US" dirty="0"/>
          </a:p>
        </p:txBody>
      </p:sp>
    </p:spTree>
    <p:extLst>
      <p:ext uri="{BB962C8B-B14F-4D97-AF65-F5344CB8AC3E}">
        <p14:creationId xmlns:p14="http://schemas.microsoft.com/office/powerpoint/2010/main" val="72363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62A29-9C80-4AA7-8A46-66EC38BB4532}"/>
              </a:ext>
            </a:extLst>
          </p:cNvPr>
          <p:cNvSpPr>
            <a:spLocks noGrp="1"/>
          </p:cNvSpPr>
          <p:nvPr>
            <p:ph type="title"/>
          </p:nvPr>
        </p:nvSpPr>
        <p:spPr/>
        <p:txBody>
          <a:bodyPr/>
          <a:lstStyle/>
          <a:p>
            <a:r>
              <a:rPr lang="zh-CN" altLang="en-US" dirty="0"/>
              <a:t>问题分析</a:t>
            </a:r>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18DAD5A-67D5-48BF-994A-7FE7FFC37145}"/>
                  </a:ext>
                </a:extLst>
              </p:cNvPr>
              <p:cNvSpPr>
                <a:spLocks noGrp="1"/>
              </p:cNvSpPr>
              <p:nvPr>
                <p:ph idx="1"/>
              </p:nvPr>
            </p:nvSpPr>
            <p:spPr/>
            <p:txBody>
              <a:bodyPr>
                <a:normAutofit fontScale="92500"/>
              </a:bodyPr>
              <a:lstStyle/>
              <a:p>
                <a:r>
                  <a:rPr lang="zh-CN" altLang="en-US" dirty="0"/>
                  <a:t>设</a:t>
                </a:r>
                <a:r>
                  <a:rPr lang="en-US" altLang="zh-CN" dirty="0"/>
                  <a:t>f(</a:t>
                </a:r>
                <a:r>
                  <a:rPr lang="en-US" altLang="zh-CN" dirty="0" err="1"/>
                  <a:t>i</a:t>
                </a:r>
                <a:r>
                  <a:rPr lang="en-US" altLang="zh-CN" dirty="0"/>
                  <a:t>, j, k)</a:t>
                </a:r>
                <a:r>
                  <a:rPr lang="zh-CN" altLang="en-US" dirty="0"/>
                  <a:t>表示从</a:t>
                </a:r>
                <a:r>
                  <a:rPr lang="en-US" altLang="zh-CN" dirty="0"/>
                  <a:t>j</a:t>
                </a:r>
                <a:r>
                  <a:rPr lang="zh-CN" altLang="en-US" dirty="0"/>
                  <a:t>出发，行驶了</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m:rPr>
                            <m:sty m:val="p"/>
                          </m:rPr>
                          <a:rPr lang="en-US" altLang="zh-CN" i="1">
                            <a:latin typeface="Cambria Math" panose="02040503050406030204" pitchFamily="18" charset="0"/>
                          </a:rPr>
                          <m:t>i</m:t>
                        </m:r>
                      </m:sup>
                    </m:sSup>
                  </m:oMath>
                </a14:m>
                <a:r>
                  <a:rPr lang="zh-CN" altLang="en-US" dirty="0"/>
                  <a:t>天，</a:t>
                </a:r>
                <a:r>
                  <a:rPr lang="en-US" altLang="zh-CN" dirty="0"/>
                  <a:t>k</a:t>
                </a:r>
                <a:r>
                  <a:rPr lang="zh-CN" altLang="en-US" dirty="0"/>
                  <a:t>先开车，最终会到达的城市。其中</a:t>
                </a:r>
                <a:r>
                  <a:rPr lang="en-US" altLang="zh-CN" dirty="0"/>
                  <a:t>k == 0 </a:t>
                </a:r>
                <a:r>
                  <a:rPr lang="zh-CN" altLang="en-US" dirty="0"/>
                  <a:t>表示小</a:t>
                </a:r>
                <a:r>
                  <a:rPr lang="en-US" altLang="zh-CN" dirty="0"/>
                  <a:t>A</a:t>
                </a:r>
                <a:r>
                  <a:rPr lang="zh-CN" altLang="en-US" dirty="0"/>
                  <a:t>先开车</a:t>
                </a:r>
                <a:r>
                  <a:rPr lang="en-US" altLang="zh-CN" dirty="0"/>
                  <a:t>, k</a:t>
                </a:r>
                <a:r>
                  <a:rPr lang="zh-CN" altLang="en-US" dirty="0"/>
                  <a:t> </a:t>
                </a:r>
                <a:r>
                  <a:rPr lang="en-US" altLang="zh-CN" dirty="0"/>
                  <a:t>==</a:t>
                </a:r>
                <a:r>
                  <a:rPr lang="zh-CN" altLang="en-US" dirty="0"/>
                  <a:t> </a:t>
                </a:r>
                <a:r>
                  <a:rPr lang="en-US" altLang="zh-CN" dirty="0"/>
                  <a:t>1</a:t>
                </a:r>
                <a:r>
                  <a:rPr lang="zh-CN" altLang="en-US" dirty="0"/>
                  <a:t>表示小</a:t>
                </a:r>
                <a:r>
                  <a:rPr lang="en-US" altLang="zh-CN" dirty="0"/>
                  <a:t>B</a:t>
                </a:r>
                <a:r>
                  <a:rPr lang="zh-CN" altLang="en-US" dirty="0"/>
                  <a:t>先开车。</a:t>
                </a:r>
                <a:endParaRPr lang="en-US" altLang="zh-CN" dirty="0"/>
              </a:p>
              <a:p>
                <a:r>
                  <a:rPr lang="zh-CN" altLang="en-US" dirty="0"/>
                  <a:t>初值</a:t>
                </a:r>
                <a:r>
                  <a:rPr lang="en-US" altLang="zh-CN" dirty="0"/>
                  <a:t>: f(0, j, 0) = ago(j), f(0, j, 1) = </a:t>
                </a:r>
                <a:r>
                  <a:rPr lang="en-US" altLang="zh-CN" dirty="0" err="1"/>
                  <a:t>bgo</a:t>
                </a:r>
                <a:r>
                  <a:rPr lang="en-US" altLang="zh-CN" dirty="0"/>
                  <a:t>(j)</a:t>
                </a:r>
              </a:p>
              <a:p>
                <a:r>
                  <a:rPr lang="zh-CN" altLang="en-US" dirty="0"/>
                  <a:t>当</a:t>
                </a:r>
                <a:r>
                  <a:rPr lang="en-US" altLang="zh-CN" dirty="0" err="1"/>
                  <a:t>i</a:t>
                </a:r>
                <a:r>
                  <a:rPr lang="en-US" altLang="zh-CN" dirty="0"/>
                  <a:t> == 1</a:t>
                </a:r>
                <a:r>
                  <a:rPr lang="zh-CN" altLang="en-US" dirty="0"/>
                  <a:t>时</a:t>
                </a:r>
                <a:r>
                  <a:rPr lang="en-US" altLang="zh-CN" dirty="0"/>
                  <a:t>: </a:t>
                </a:r>
                <a:r>
                  <a:rPr lang="zh-CN" altLang="en-US" dirty="0"/>
                  <a:t>因为</a:t>
                </a:r>
                <a14:m>
                  <m:oMath xmlns:m="http://schemas.openxmlformats.org/officeDocument/2006/math">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 </m:t>
                        </m:r>
                        <m:r>
                          <a:rPr lang="en-US" altLang="zh-CN" i="1">
                            <a:latin typeface="Cambria Math" panose="02040503050406030204" pitchFamily="18" charset="0"/>
                          </a:rPr>
                          <m:t>2</m:t>
                        </m:r>
                      </m:e>
                      <m:sup>
                        <m:r>
                          <a:rPr lang="en-US" altLang="zh-CN" b="0" i="1" smtClean="0">
                            <a:latin typeface="Cambria Math" panose="02040503050406030204" pitchFamily="18" charset="0"/>
                          </a:rPr>
                          <m:t>0</m:t>
                        </m:r>
                      </m:sup>
                    </m:sSup>
                  </m:oMath>
                </a14:m>
                <a:r>
                  <a:rPr lang="en-US" altLang="zh-CN" dirty="0"/>
                  <a:t> </a:t>
                </a:r>
                <a:r>
                  <a:rPr lang="zh-CN" altLang="en-US" dirty="0"/>
                  <a:t>是奇数，所以两人从</a:t>
                </a:r>
                <a:r>
                  <a:rPr lang="en-US" altLang="zh-CN" dirty="0"/>
                  <a:t>j</a:t>
                </a:r>
                <a:r>
                  <a:rPr lang="zh-CN" altLang="en-US" dirty="0"/>
                  <a:t>出发开</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1</m:t>
                        </m:r>
                      </m:sup>
                    </m:sSup>
                    <m:r>
                      <a:rPr lang="zh-CN" altLang="en-US" i="1">
                        <a:latin typeface="Cambria Math" panose="02040503050406030204" pitchFamily="18" charset="0"/>
                      </a:rPr>
                      <m:t>天</m:t>
                    </m:r>
                  </m:oMath>
                </a14:m>
                <a:r>
                  <a:rPr lang="zh-CN" altLang="en-US" dirty="0"/>
                  <a:t>到达的城市，等价于</a:t>
                </a:r>
                <a:r>
                  <a:rPr lang="en-US" altLang="zh-CN" dirty="0"/>
                  <a:t>K</a:t>
                </a:r>
                <a:r>
                  <a:rPr lang="zh-CN" altLang="en-US" dirty="0"/>
                  <a:t>先开</a:t>
                </a:r>
                <a:r>
                  <a:rPr lang="en-US" altLang="zh-CN" dirty="0"/>
                  <a:t>1</a:t>
                </a:r>
                <a:r>
                  <a:rPr lang="zh-CN" altLang="en-US" dirty="0"/>
                  <a:t>天，</a:t>
                </a:r>
                <a:r>
                  <a:rPr lang="en-US" altLang="zh-CN" dirty="0"/>
                  <a:t>(1 - k)</a:t>
                </a:r>
                <a:r>
                  <a:rPr lang="zh-CN" altLang="en-US" dirty="0"/>
                  <a:t>再开一天，所以这时候的转移方程是</a:t>
                </a:r>
                <a:endParaRPr lang="en-US" altLang="zh-CN" dirty="0"/>
              </a:p>
              <a:p>
                <a:r>
                  <a:rPr lang="en-US" altLang="zh-CN" dirty="0"/>
                  <a:t>f(1, j, k) = f(0, f(0, j, k), 1 - k)</a:t>
                </a:r>
              </a:p>
              <a:p>
                <a:r>
                  <a:rPr lang="zh-CN" altLang="en-US" dirty="0"/>
                  <a:t>当</a:t>
                </a:r>
                <a:r>
                  <a:rPr lang="en-US" altLang="zh-CN" dirty="0" err="1"/>
                  <a:t>i</a:t>
                </a:r>
                <a:r>
                  <a:rPr lang="en-US" altLang="zh-CN" dirty="0"/>
                  <a:t> &gt; 1</a:t>
                </a:r>
                <a:r>
                  <a:rPr lang="zh-CN" altLang="en-US" dirty="0"/>
                  <a:t>时</a:t>
                </a:r>
                <a:r>
                  <a:rPr lang="en-US" altLang="zh-CN" dirty="0"/>
                  <a:t>: </a:t>
                </a:r>
                <a:r>
                  <a:rPr lang="zh-CN" altLang="en-US" dirty="0"/>
                  <a:t>因为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2</m:t>
                        </m:r>
                      </m:e>
                      <m:sup>
                        <m:r>
                          <a:rPr lang="en-US" altLang="zh-CN" b="0" i="1" smtClean="0">
                            <a:latin typeface="Cambria Math" panose="02040503050406030204" pitchFamily="18" charset="0"/>
                          </a:rPr>
                          <m:t>𝑖</m:t>
                        </m:r>
                        <m:r>
                          <a:rPr lang="en-US" altLang="zh-CN" b="0" i="1" smtClean="0">
                            <a:latin typeface="Cambria Math" panose="02040503050406030204" pitchFamily="18" charset="0"/>
                          </a:rPr>
                          <m:t> −1</m:t>
                        </m:r>
                      </m:sup>
                    </m:sSup>
                    <m:r>
                      <a:rPr lang="zh-CN" altLang="en-US" i="1" smtClean="0">
                        <a:latin typeface="Cambria Math" panose="02040503050406030204" pitchFamily="18" charset="0"/>
                      </a:rPr>
                      <m:t>是</m:t>
                    </m:r>
                  </m:oMath>
                </a14:m>
                <a:r>
                  <a:rPr lang="zh-CN" altLang="en-US" dirty="0"/>
                  <a:t>偶数，所以前前后后两半路程都是</a:t>
                </a:r>
                <a:r>
                  <a:rPr lang="en-US" altLang="zh-CN" dirty="0"/>
                  <a:t>k</a:t>
                </a:r>
                <a:r>
                  <a:rPr lang="zh-CN" altLang="en-US" dirty="0"/>
                  <a:t>先开车。</a:t>
                </a:r>
                <a:endParaRPr lang="en-US" altLang="zh-CN" dirty="0"/>
              </a:p>
              <a:p>
                <a:r>
                  <a:rPr lang="en-US" altLang="zh-CN" dirty="0"/>
                  <a:t>f(</a:t>
                </a:r>
                <a:r>
                  <a:rPr lang="en-US" altLang="zh-CN" dirty="0" err="1"/>
                  <a:t>i</a:t>
                </a:r>
                <a:r>
                  <a:rPr lang="en-US" altLang="zh-CN" dirty="0"/>
                  <a:t>, j, k) = f(</a:t>
                </a:r>
                <a:r>
                  <a:rPr lang="en-US" altLang="zh-CN" dirty="0" err="1"/>
                  <a:t>i</a:t>
                </a:r>
                <a:r>
                  <a:rPr lang="en-US" altLang="zh-CN" dirty="0"/>
                  <a:t> – 1, f(</a:t>
                </a:r>
                <a:r>
                  <a:rPr lang="en-US" altLang="zh-CN" dirty="0" err="1"/>
                  <a:t>i</a:t>
                </a:r>
                <a:r>
                  <a:rPr lang="en-US" altLang="zh-CN" dirty="0"/>
                  <a:t> – 1, j, k), k)</a:t>
                </a:r>
              </a:p>
            </p:txBody>
          </p:sp>
        </mc:Choice>
        <mc:Fallback xmlns="">
          <p:sp>
            <p:nvSpPr>
              <p:cNvPr id="3" name="内容占位符 2">
                <a:extLst>
                  <a:ext uri="{FF2B5EF4-FFF2-40B4-BE49-F238E27FC236}">
                    <a16:creationId xmlns:a16="http://schemas.microsoft.com/office/drawing/2014/main" id="{018DAD5A-67D5-48BF-994A-7FE7FFC37145}"/>
                  </a:ext>
                </a:extLst>
              </p:cNvPr>
              <p:cNvSpPr>
                <a:spLocks noGrp="1" noRot="1" noChangeAspect="1" noMove="1" noResize="1" noEditPoints="1" noAdjustHandles="1" noChangeArrowheads="1" noChangeShapeType="1" noTextEdit="1"/>
              </p:cNvSpPr>
              <p:nvPr>
                <p:ph idx="1"/>
              </p:nvPr>
            </p:nvSpPr>
            <p:spPr>
              <a:blipFill>
                <a:blip r:embed="rId2"/>
                <a:stretch>
                  <a:fillRect l="-928" t="-2381"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688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B99A1-0676-4D24-8E98-E8EF77C8B110}"/>
              </a:ext>
            </a:extLst>
          </p:cNvPr>
          <p:cNvSpPr>
            <a:spLocks noGrp="1"/>
          </p:cNvSpPr>
          <p:nvPr>
            <p:ph type="title"/>
          </p:nvPr>
        </p:nvSpPr>
        <p:spPr/>
        <p:txBody>
          <a:bodyPr/>
          <a:lstStyle/>
          <a:p>
            <a:r>
              <a:rPr lang="zh-CN" altLang="en-US" dirty="0"/>
              <a:t>问题分析</a:t>
            </a:r>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294966-6661-4190-ABB0-A50527041F39}"/>
                  </a:ext>
                </a:extLst>
              </p:cNvPr>
              <p:cNvSpPr>
                <a:spLocks noGrp="1"/>
              </p:cNvSpPr>
              <p:nvPr>
                <p:ph idx="1"/>
              </p:nvPr>
            </p:nvSpPr>
            <p:spPr/>
            <p:txBody>
              <a:bodyPr/>
              <a:lstStyle/>
              <a:p>
                <a:r>
                  <a:rPr lang="zh-CN" altLang="en-US" dirty="0"/>
                  <a:t>设</a:t>
                </a:r>
                <a:r>
                  <a:rPr lang="en-US" altLang="zh-CN" dirty="0"/>
                  <a:t>da(</a:t>
                </a:r>
                <a:r>
                  <a:rPr lang="en-US" altLang="zh-CN" dirty="0" err="1"/>
                  <a:t>i</a:t>
                </a:r>
                <a:r>
                  <a:rPr lang="en-US" altLang="zh-CN" dirty="0"/>
                  <a:t>, j, k)</a:t>
                </a:r>
                <a:r>
                  <a:rPr lang="zh-CN" altLang="en-US" dirty="0"/>
                  <a:t>表示从</a:t>
                </a:r>
                <a:r>
                  <a:rPr lang="en-US" altLang="zh-CN" dirty="0"/>
                  <a:t>j</a:t>
                </a:r>
                <a:r>
                  <a:rPr lang="zh-CN" altLang="en-US" dirty="0"/>
                  <a:t>出发，两人共行驶了</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2</m:t>
                        </m:r>
                      </m:e>
                      <m:sup>
                        <m:r>
                          <m:rPr>
                            <m:sty m:val="p"/>
                          </m:rPr>
                          <a:rPr lang="en-US" altLang="zh-CN" i="1">
                            <a:latin typeface="Cambria Math" panose="02040503050406030204" pitchFamily="18" charset="0"/>
                          </a:rPr>
                          <m:t>i</m:t>
                        </m:r>
                      </m:sup>
                    </m:sSup>
                    <m:r>
                      <a:rPr lang="zh-CN" altLang="en-US" i="1" smtClean="0">
                        <a:latin typeface="Cambria Math" panose="02040503050406030204" pitchFamily="18" charset="0"/>
                      </a:rPr>
                      <m:t>天</m:t>
                    </m:r>
                  </m:oMath>
                </a14:m>
                <a:r>
                  <a:rPr lang="zh-CN" altLang="en-US" dirty="0"/>
                  <a:t>，</a:t>
                </a:r>
                <a:r>
                  <a:rPr lang="en-US" altLang="zh-CN" dirty="0"/>
                  <a:t>k</a:t>
                </a:r>
                <a:r>
                  <a:rPr lang="zh-CN" altLang="en-US" dirty="0"/>
                  <a:t>先开车，小</a:t>
                </a:r>
                <a:r>
                  <a:rPr lang="en-US" altLang="zh-CN" dirty="0"/>
                  <a:t>A</a:t>
                </a:r>
                <a:r>
                  <a:rPr lang="zh-CN" altLang="en-US" dirty="0"/>
                  <a:t>行驶的路程。</a:t>
                </a:r>
                <a:endParaRPr lang="en-US" altLang="zh-CN" dirty="0"/>
              </a:p>
              <a:p>
                <a:r>
                  <a:rPr lang="zh-CN" altLang="en-US" dirty="0"/>
                  <a:t>初值</a:t>
                </a:r>
                <a:r>
                  <a:rPr lang="en-US" altLang="zh-CN" dirty="0"/>
                  <a:t>da(0, j, 0) =</a:t>
                </a:r>
                <a:r>
                  <a:rPr lang="en-US" altLang="zh-CN" dirty="0" err="1"/>
                  <a:t>dist</a:t>
                </a:r>
                <a:r>
                  <a:rPr lang="en-US" altLang="zh-CN" dirty="0"/>
                  <a:t>(j, ago(j)), da(0, j, 1) = 0</a:t>
                </a:r>
              </a:p>
              <a:p>
                <a:r>
                  <a:rPr lang="zh-CN" altLang="en-US" dirty="0"/>
                  <a:t>当</a:t>
                </a:r>
                <a:r>
                  <a:rPr lang="en-US" altLang="zh-CN" dirty="0" err="1"/>
                  <a:t>i</a:t>
                </a:r>
                <a:r>
                  <a:rPr lang="en-US" altLang="zh-CN" dirty="0"/>
                  <a:t> == 1</a:t>
                </a:r>
                <a:r>
                  <a:rPr lang="zh-CN" altLang="en-US" dirty="0"/>
                  <a:t>时</a:t>
                </a:r>
                <a:r>
                  <a:rPr lang="en-US" altLang="zh-CN" dirty="0"/>
                  <a:t>: da(1, j, k) = da(0, j, k) + da(0, f(0, j, k), 1 - k)</a:t>
                </a:r>
              </a:p>
              <a:p>
                <a:r>
                  <a:rPr lang="zh-CN" altLang="en-US" dirty="0"/>
                  <a:t>当</a:t>
                </a:r>
                <a:r>
                  <a:rPr lang="en-US" altLang="zh-CN" dirty="0" err="1"/>
                  <a:t>i</a:t>
                </a:r>
                <a:r>
                  <a:rPr lang="en-US" altLang="zh-CN" dirty="0"/>
                  <a:t> &gt; 1</a:t>
                </a:r>
                <a:r>
                  <a:rPr lang="zh-CN" altLang="en-US" dirty="0"/>
                  <a:t>时</a:t>
                </a:r>
                <a:r>
                  <a:rPr lang="en-US" altLang="zh-CN" dirty="0"/>
                  <a:t>: da(</a:t>
                </a:r>
                <a:r>
                  <a:rPr lang="en-US" altLang="zh-CN" dirty="0" err="1"/>
                  <a:t>i</a:t>
                </a:r>
                <a:r>
                  <a:rPr lang="en-US" altLang="zh-CN" dirty="0"/>
                  <a:t>, j, k) = da(</a:t>
                </a:r>
                <a:r>
                  <a:rPr lang="en-US" altLang="zh-CN" dirty="0" err="1"/>
                  <a:t>i</a:t>
                </a:r>
                <a:r>
                  <a:rPr lang="en-US" altLang="zh-CN" dirty="0"/>
                  <a:t> - 1, j, k) + da(</a:t>
                </a:r>
                <a:r>
                  <a:rPr lang="en-US" altLang="zh-CN" dirty="0" err="1"/>
                  <a:t>i</a:t>
                </a:r>
                <a:r>
                  <a:rPr lang="en-US" altLang="zh-CN" dirty="0"/>
                  <a:t> - 1, f(</a:t>
                </a:r>
                <a:r>
                  <a:rPr lang="en-US" altLang="zh-CN" dirty="0" err="1"/>
                  <a:t>i</a:t>
                </a:r>
                <a:r>
                  <a:rPr lang="en-US" altLang="zh-CN" dirty="0"/>
                  <a:t> - 1, j, k), k)</a:t>
                </a:r>
                <a:endParaRPr lang="zh-CN" altLang="en-US" dirty="0"/>
              </a:p>
            </p:txBody>
          </p:sp>
        </mc:Choice>
        <mc:Fallback xmlns="">
          <p:sp>
            <p:nvSpPr>
              <p:cNvPr id="3" name="内容占位符 2">
                <a:extLst>
                  <a:ext uri="{FF2B5EF4-FFF2-40B4-BE49-F238E27FC236}">
                    <a16:creationId xmlns:a16="http://schemas.microsoft.com/office/drawing/2014/main" id="{EC294966-6661-4190-ABB0-A50527041F39}"/>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919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主要内容：</a:t>
            </a:r>
          </a:p>
        </p:txBody>
      </p:sp>
      <p:sp>
        <p:nvSpPr>
          <p:cNvPr id="3" name="内容占位符 2"/>
          <p:cNvSpPr>
            <a:spLocks noGrp="1"/>
          </p:cNvSpPr>
          <p:nvPr>
            <p:ph idx="1"/>
          </p:nvPr>
        </p:nvSpPr>
        <p:spPr/>
        <p:txBody>
          <a:bodyPr/>
          <a:lstStyle/>
          <a:p>
            <a:r>
              <a:rPr lang="zh-CN" altLang="en-US" sz="4800" dirty="0"/>
              <a:t>状态压缩</a:t>
            </a:r>
            <a:r>
              <a:rPr lang="en-US" altLang="zh-CN" sz="4800" dirty="0"/>
              <a:t>DP</a:t>
            </a:r>
          </a:p>
          <a:p>
            <a:r>
              <a:rPr lang="zh-CN" altLang="en-US" sz="4800" dirty="0"/>
              <a:t>倍增优化</a:t>
            </a:r>
            <a:r>
              <a:rPr lang="en-US" altLang="zh-CN" sz="4800" dirty="0"/>
              <a:t>DP</a:t>
            </a:r>
          </a:p>
          <a:p>
            <a:r>
              <a:rPr lang="zh-CN" altLang="en-US" sz="4800" dirty="0"/>
              <a:t>数据结构优化</a:t>
            </a:r>
            <a:r>
              <a:rPr lang="en-US" altLang="zh-CN" sz="4800" dirty="0"/>
              <a:t>DP</a:t>
            </a:r>
          </a:p>
        </p:txBody>
      </p:sp>
    </p:spTree>
    <p:extLst>
      <p:ext uri="{BB962C8B-B14F-4D97-AF65-F5344CB8AC3E}">
        <p14:creationId xmlns:p14="http://schemas.microsoft.com/office/powerpoint/2010/main" val="1517310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A592C-796D-41B8-9D4C-5BD56B74FD8C}"/>
              </a:ext>
            </a:extLst>
          </p:cNvPr>
          <p:cNvSpPr>
            <a:spLocks noGrp="1"/>
          </p:cNvSpPr>
          <p:nvPr>
            <p:ph type="title"/>
          </p:nvPr>
        </p:nvSpPr>
        <p:spPr/>
        <p:txBody>
          <a:bodyPr/>
          <a:lstStyle/>
          <a:p>
            <a:r>
              <a:rPr lang="zh-CN" altLang="en-US" dirty="0"/>
              <a:t>问题分析</a:t>
            </a:r>
            <a:r>
              <a:rPr lang="en-US" altLang="zh-CN" dirty="0"/>
              <a: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726AF7-E9D3-4596-8716-8064032E50A7}"/>
                  </a:ext>
                </a:extLst>
              </p:cNvPr>
              <p:cNvSpPr>
                <a:spLocks noGrp="1"/>
              </p:cNvSpPr>
              <p:nvPr>
                <p:ph idx="1"/>
              </p:nvPr>
            </p:nvSpPr>
            <p:spPr/>
            <p:txBody>
              <a:bodyPr/>
              <a:lstStyle/>
              <a:p>
                <a:r>
                  <a:rPr lang="zh-CN" altLang="en-US" dirty="0"/>
                  <a:t>设</a:t>
                </a:r>
                <a:r>
                  <a:rPr lang="en-US" altLang="zh-CN" dirty="0" err="1"/>
                  <a:t>db</a:t>
                </a:r>
                <a:r>
                  <a:rPr lang="en-US" altLang="zh-CN" dirty="0"/>
                  <a:t>(</a:t>
                </a:r>
                <a:r>
                  <a:rPr lang="en-US" altLang="zh-CN" dirty="0" err="1"/>
                  <a:t>i</a:t>
                </a:r>
                <a:r>
                  <a:rPr lang="en-US" altLang="zh-CN" dirty="0"/>
                  <a:t>, j, k)</a:t>
                </a:r>
                <a:r>
                  <a:rPr lang="zh-CN" altLang="en-US" dirty="0"/>
                  <a:t>表示从</a:t>
                </a:r>
                <a:r>
                  <a:rPr lang="en-US" altLang="zh-CN" dirty="0"/>
                  <a:t>j</a:t>
                </a:r>
                <a:r>
                  <a:rPr lang="zh-CN" altLang="en-US" dirty="0"/>
                  <a:t>出发，两人共行驶了</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 2</m:t>
                        </m:r>
                      </m:e>
                      <m:sup>
                        <m:r>
                          <m:rPr>
                            <m:sty m:val="p"/>
                          </m:rPr>
                          <a:rPr lang="en-US" altLang="zh-CN" i="1">
                            <a:latin typeface="Cambria Math" panose="02040503050406030204" pitchFamily="18" charset="0"/>
                          </a:rPr>
                          <m:t>i</m:t>
                        </m:r>
                      </m:sup>
                    </m:sSup>
                    <m:r>
                      <a:rPr lang="zh-CN" altLang="en-US" i="1">
                        <a:latin typeface="Cambria Math" panose="02040503050406030204" pitchFamily="18" charset="0"/>
                      </a:rPr>
                      <m:t>天</m:t>
                    </m:r>
                  </m:oMath>
                </a14:m>
                <a:r>
                  <a:rPr lang="zh-CN" altLang="en-US" dirty="0"/>
                  <a:t>，</a:t>
                </a:r>
                <a:r>
                  <a:rPr lang="en-US" altLang="zh-CN" dirty="0"/>
                  <a:t>k</a:t>
                </a:r>
                <a:r>
                  <a:rPr lang="zh-CN" altLang="en-US" dirty="0"/>
                  <a:t>先开车，小</a:t>
                </a:r>
                <a:r>
                  <a:rPr lang="en-US" altLang="zh-CN" dirty="0"/>
                  <a:t>B</a:t>
                </a:r>
                <a:r>
                  <a:rPr lang="zh-CN" altLang="en-US" dirty="0"/>
                  <a:t>行驶的路程。</a:t>
                </a:r>
                <a:endParaRPr lang="en-US" altLang="zh-CN" dirty="0"/>
              </a:p>
              <a:p>
                <a:r>
                  <a:rPr lang="zh-CN" altLang="en-US" dirty="0"/>
                  <a:t>初值</a:t>
                </a:r>
                <a:r>
                  <a:rPr lang="en-US" altLang="zh-CN" dirty="0" err="1"/>
                  <a:t>db</a:t>
                </a:r>
                <a:r>
                  <a:rPr lang="en-US" altLang="zh-CN" dirty="0"/>
                  <a:t>(0, j, 0) = 0, </a:t>
                </a:r>
                <a:r>
                  <a:rPr lang="en-US" altLang="zh-CN" dirty="0" err="1"/>
                  <a:t>db</a:t>
                </a:r>
                <a:r>
                  <a:rPr lang="en-US" altLang="zh-CN" dirty="0"/>
                  <a:t>(0, j, 1) = </a:t>
                </a:r>
                <a:r>
                  <a:rPr lang="en-US" altLang="zh-CN" dirty="0" err="1"/>
                  <a:t>dist</a:t>
                </a:r>
                <a:r>
                  <a:rPr lang="en-US" altLang="zh-CN" dirty="0"/>
                  <a:t>(j, </a:t>
                </a:r>
                <a:r>
                  <a:rPr lang="en-US" altLang="zh-CN" dirty="0" err="1"/>
                  <a:t>bgo</a:t>
                </a:r>
                <a:r>
                  <a:rPr lang="en-US" altLang="zh-CN" dirty="0"/>
                  <a:t>(j))</a:t>
                </a:r>
              </a:p>
              <a:p>
                <a:r>
                  <a:rPr lang="zh-CN" altLang="en-US" dirty="0"/>
                  <a:t>当</a:t>
                </a:r>
                <a:r>
                  <a:rPr lang="en-US" altLang="zh-CN" dirty="0" err="1"/>
                  <a:t>i</a:t>
                </a:r>
                <a:r>
                  <a:rPr lang="en-US" altLang="zh-CN" dirty="0"/>
                  <a:t> == 1</a:t>
                </a:r>
                <a:r>
                  <a:rPr lang="zh-CN" altLang="en-US" dirty="0"/>
                  <a:t>时</a:t>
                </a:r>
                <a:r>
                  <a:rPr lang="en-US" altLang="zh-CN" dirty="0"/>
                  <a:t>: </a:t>
                </a:r>
                <a:r>
                  <a:rPr lang="en-US" altLang="zh-CN" dirty="0" err="1"/>
                  <a:t>db</a:t>
                </a:r>
                <a:r>
                  <a:rPr lang="en-US" altLang="zh-CN" dirty="0"/>
                  <a:t>(1, j, k) = </a:t>
                </a:r>
                <a:r>
                  <a:rPr lang="en-US" altLang="zh-CN" dirty="0" err="1"/>
                  <a:t>db</a:t>
                </a:r>
                <a:r>
                  <a:rPr lang="en-US" altLang="zh-CN" dirty="0"/>
                  <a:t>(0, j, k) + </a:t>
                </a:r>
                <a:r>
                  <a:rPr lang="en-US" altLang="zh-CN" dirty="0" err="1"/>
                  <a:t>db</a:t>
                </a:r>
                <a:r>
                  <a:rPr lang="en-US" altLang="zh-CN" dirty="0"/>
                  <a:t>(0, f(0, j, k), 1 - k)</a:t>
                </a:r>
              </a:p>
              <a:p>
                <a:r>
                  <a:rPr lang="zh-CN" altLang="en-US" dirty="0"/>
                  <a:t>当</a:t>
                </a:r>
                <a:r>
                  <a:rPr lang="en-US" altLang="zh-CN" dirty="0" err="1"/>
                  <a:t>i</a:t>
                </a:r>
                <a:r>
                  <a:rPr lang="en-US" altLang="zh-CN" dirty="0"/>
                  <a:t> &gt; 1</a:t>
                </a:r>
                <a:r>
                  <a:rPr lang="zh-CN" altLang="en-US" dirty="0"/>
                  <a:t>时</a:t>
                </a:r>
                <a:r>
                  <a:rPr lang="en-US" altLang="zh-CN" dirty="0"/>
                  <a:t>: </a:t>
                </a:r>
                <a:r>
                  <a:rPr lang="en-US" altLang="zh-CN" dirty="0" err="1"/>
                  <a:t>db</a:t>
                </a:r>
                <a:r>
                  <a:rPr lang="en-US" altLang="zh-CN" dirty="0"/>
                  <a:t>(</a:t>
                </a:r>
                <a:r>
                  <a:rPr lang="en-US" altLang="zh-CN" dirty="0" err="1"/>
                  <a:t>i</a:t>
                </a:r>
                <a:r>
                  <a:rPr lang="en-US" altLang="zh-CN" dirty="0"/>
                  <a:t>, j, k) = </a:t>
                </a:r>
                <a:r>
                  <a:rPr lang="en-US" altLang="zh-CN" dirty="0" err="1"/>
                  <a:t>db</a:t>
                </a:r>
                <a:r>
                  <a:rPr lang="en-US" altLang="zh-CN" dirty="0"/>
                  <a:t>(</a:t>
                </a:r>
                <a:r>
                  <a:rPr lang="en-US" altLang="zh-CN" dirty="0" err="1"/>
                  <a:t>i</a:t>
                </a:r>
                <a:r>
                  <a:rPr lang="en-US" altLang="zh-CN" dirty="0"/>
                  <a:t> - 1, j, k) + </a:t>
                </a:r>
                <a:r>
                  <a:rPr lang="en-US" altLang="zh-CN" dirty="0" err="1"/>
                  <a:t>db</a:t>
                </a:r>
                <a:r>
                  <a:rPr lang="en-US" altLang="zh-CN" dirty="0"/>
                  <a:t>(</a:t>
                </a:r>
                <a:r>
                  <a:rPr lang="en-US" altLang="zh-CN" dirty="0" err="1"/>
                  <a:t>i</a:t>
                </a:r>
                <a:r>
                  <a:rPr lang="en-US" altLang="zh-CN" dirty="0"/>
                  <a:t> - 1, f(</a:t>
                </a:r>
                <a:r>
                  <a:rPr lang="en-US" altLang="zh-CN" dirty="0" err="1"/>
                  <a:t>i</a:t>
                </a:r>
                <a:r>
                  <a:rPr lang="en-US" altLang="zh-CN" dirty="0"/>
                  <a:t> - 1, j, k), k)</a:t>
                </a:r>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3B726AF7-E9D3-4596-8716-8064032E50A7}"/>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801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17E10-BAC8-48F4-89AE-22474A8418DD}"/>
              </a:ext>
            </a:extLst>
          </p:cNvPr>
          <p:cNvSpPr>
            <a:spLocks noGrp="1"/>
          </p:cNvSpPr>
          <p:nvPr>
            <p:ph type="title"/>
          </p:nvPr>
        </p:nvSpPr>
        <p:spPr/>
        <p:txBody>
          <a:bodyPr/>
          <a:lstStyle/>
          <a:p>
            <a:r>
              <a:rPr lang="zh-CN" altLang="en-US" dirty="0"/>
              <a:t>问题分析</a:t>
            </a:r>
          </a:p>
        </p:txBody>
      </p:sp>
      <p:sp>
        <p:nvSpPr>
          <p:cNvPr id="3" name="内容占位符 2">
            <a:extLst>
              <a:ext uri="{FF2B5EF4-FFF2-40B4-BE49-F238E27FC236}">
                <a16:creationId xmlns:a16="http://schemas.microsoft.com/office/drawing/2014/main" id="{CC08814C-E6D3-41CB-851E-3C02A0722567}"/>
              </a:ext>
            </a:extLst>
          </p:cNvPr>
          <p:cNvSpPr>
            <a:spLocks noGrp="1"/>
          </p:cNvSpPr>
          <p:nvPr>
            <p:ph idx="1"/>
          </p:nvPr>
        </p:nvSpPr>
        <p:spPr/>
        <p:txBody>
          <a:bodyPr/>
          <a:lstStyle/>
          <a:p>
            <a:r>
              <a:rPr lang="zh-CN" altLang="en-US" dirty="0"/>
              <a:t>上述讨论预处理完所有需要的信息，接下来讨论</a:t>
            </a:r>
            <a:r>
              <a:rPr lang="zh-CN" altLang="en-US"/>
              <a:t>我们需要求的</a:t>
            </a:r>
            <a:r>
              <a:rPr lang="zh-CN" altLang="en-US" dirty="0"/>
              <a:t>问题。</a:t>
            </a:r>
            <a:endParaRPr lang="en-US" altLang="zh-CN" dirty="0"/>
          </a:p>
          <a:p>
            <a:r>
              <a:rPr lang="zh-CN" altLang="en-US" dirty="0"/>
              <a:t>设</a:t>
            </a:r>
            <a:r>
              <a:rPr lang="en-US" altLang="zh-CN" dirty="0"/>
              <a:t>solve(now, X)</a:t>
            </a:r>
            <a:r>
              <a:rPr lang="zh-CN" altLang="en-US" dirty="0"/>
              <a:t>表示从</a:t>
            </a:r>
            <a:r>
              <a:rPr lang="en-US" altLang="zh-CN" dirty="0"/>
              <a:t>now</a:t>
            </a:r>
            <a:r>
              <a:rPr lang="zh-CN" altLang="en-US" dirty="0"/>
              <a:t>城市出发最多行驶</a:t>
            </a:r>
            <a:r>
              <a:rPr lang="en-US" altLang="zh-CN" dirty="0"/>
              <a:t>X</a:t>
            </a:r>
            <a:r>
              <a:rPr lang="zh-CN" altLang="en-US" dirty="0"/>
              <a:t>公里，那么</a:t>
            </a:r>
            <a:r>
              <a:rPr lang="en-US" altLang="zh-CN" dirty="0"/>
              <a:t>AB</a:t>
            </a:r>
            <a:r>
              <a:rPr lang="zh-CN" altLang="en-US" dirty="0"/>
              <a:t>各行驶多少路程。</a:t>
            </a:r>
            <a:endParaRPr lang="en-US" altLang="zh-CN" dirty="0"/>
          </a:p>
          <a:p>
            <a:r>
              <a:rPr lang="zh-CN" altLang="en-US" dirty="0"/>
              <a:t>我们递减顺序枚举所有</a:t>
            </a:r>
            <a:r>
              <a:rPr lang="en-US" altLang="zh-CN" dirty="0"/>
              <a:t>2</a:t>
            </a:r>
            <a:r>
              <a:rPr lang="zh-CN" altLang="en-US" dirty="0"/>
              <a:t>的整数次幂，作为行驶天数。</a:t>
            </a:r>
            <a:endParaRPr lang="en-US" altLang="zh-CN" dirty="0"/>
          </a:p>
          <a:p>
            <a:r>
              <a:rPr lang="zh-CN" altLang="en-US" dirty="0"/>
              <a:t>所以第一问我们可以枚举每一个起点，找出比值最小的</a:t>
            </a:r>
            <a:r>
              <a:rPr lang="en-US" altLang="zh-CN" dirty="0"/>
              <a:t>city</a:t>
            </a:r>
            <a:r>
              <a:rPr lang="zh-CN" altLang="en-US" dirty="0"/>
              <a:t>。</a:t>
            </a:r>
            <a:endParaRPr lang="en-US" altLang="zh-CN" dirty="0"/>
          </a:p>
          <a:p>
            <a:r>
              <a:rPr lang="zh-CN" altLang="en-US" dirty="0"/>
              <a:t>第二问直接计算。</a:t>
            </a:r>
            <a:endParaRPr lang="en-US" altLang="zh-CN" dirty="0"/>
          </a:p>
        </p:txBody>
      </p:sp>
    </p:spTree>
    <p:extLst>
      <p:ext uri="{BB962C8B-B14F-4D97-AF65-F5344CB8AC3E}">
        <p14:creationId xmlns:p14="http://schemas.microsoft.com/office/powerpoint/2010/main" val="408353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98FFC-04D8-4F63-A6E3-BF58B852F84D}"/>
              </a:ext>
            </a:extLst>
          </p:cNvPr>
          <p:cNvSpPr>
            <a:spLocks noGrp="1"/>
          </p:cNvSpPr>
          <p:nvPr>
            <p:ph type="title"/>
          </p:nvPr>
        </p:nvSpPr>
        <p:spPr/>
        <p:txBody>
          <a:bodyPr/>
          <a:lstStyle/>
          <a:p>
            <a:r>
              <a:rPr lang="en-US" altLang="zh-CN" dirty="0"/>
              <a:t>2.3:</a:t>
            </a:r>
            <a:r>
              <a:rPr lang="zh-CN" altLang="en-US" dirty="0"/>
              <a:t> 问题拓展</a:t>
            </a:r>
          </a:p>
        </p:txBody>
      </p:sp>
      <p:sp>
        <p:nvSpPr>
          <p:cNvPr id="3" name="内容占位符 2">
            <a:extLst>
              <a:ext uri="{FF2B5EF4-FFF2-40B4-BE49-F238E27FC236}">
                <a16:creationId xmlns:a16="http://schemas.microsoft.com/office/drawing/2014/main" id="{23B7D30D-75D5-4326-A32D-4852819E8234}"/>
              </a:ext>
            </a:extLst>
          </p:cNvPr>
          <p:cNvSpPr>
            <a:spLocks noGrp="1"/>
          </p:cNvSpPr>
          <p:nvPr>
            <p:ph idx="1"/>
          </p:nvPr>
        </p:nvSpPr>
        <p:spPr/>
        <p:txBody>
          <a:bodyPr/>
          <a:lstStyle/>
          <a:p>
            <a:r>
              <a:rPr lang="en-US" altLang="zh-CN" dirty="0"/>
              <a:t>ST</a:t>
            </a:r>
            <a:r>
              <a:rPr lang="zh-CN" altLang="en-US" dirty="0"/>
              <a:t>算法与</a:t>
            </a:r>
            <a:r>
              <a:rPr lang="en-US" altLang="zh-CN" dirty="0"/>
              <a:t>RMQ</a:t>
            </a:r>
            <a:r>
              <a:rPr lang="zh-CN" altLang="en-US" dirty="0"/>
              <a:t>问题</a:t>
            </a:r>
            <a:endParaRPr lang="en-US" altLang="zh-CN" dirty="0"/>
          </a:p>
          <a:p>
            <a:r>
              <a:rPr lang="en-US" altLang="zh-CN" dirty="0"/>
              <a:t>LCA(</a:t>
            </a:r>
            <a:r>
              <a:rPr lang="zh-CN" altLang="en-US" dirty="0"/>
              <a:t>最近公共祖先</a:t>
            </a:r>
            <a:r>
              <a:rPr lang="en-US" altLang="zh-CN" dirty="0"/>
              <a:t>):</a:t>
            </a:r>
            <a:r>
              <a:rPr lang="zh-CN" altLang="en-US" dirty="0"/>
              <a:t> 也是倍增思想的一个体现</a:t>
            </a:r>
          </a:p>
        </p:txBody>
      </p:sp>
    </p:spTree>
    <p:extLst>
      <p:ext uri="{BB962C8B-B14F-4D97-AF65-F5344CB8AC3E}">
        <p14:creationId xmlns:p14="http://schemas.microsoft.com/office/powerpoint/2010/main" val="3185064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1D79D-293E-4D77-9BC9-39CC639544F5}"/>
              </a:ext>
            </a:extLst>
          </p:cNvPr>
          <p:cNvSpPr>
            <a:spLocks noGrp="1"/>
          </p:cNvSpPr>
          <p:nvPr>
            <p:ph type="title"/>
          </p:nvPr>
        </p:nvSpPr>
        <p:spPr/>
        <p:txBody>
          <a:bodyPr/>
          <a:lstStyle/>
          <a:p>
            <a:r>
              <a:rPr lang="en-US" altLang="zh-CN" dirty="0"/>
              <a:t>3:</a:t>
            </a:r>
            <a:r>
              <a:rPr lang="zh-CN" altLang="en-US" dirty="0"/>
              <a:t> 数据结构优化</a:t>
            </a:r>
            <a:r>
              <a:rPr lang="en-US" altLang="zh-CN" dirty="0"/>
              <a:t>DP</a:t>
            </a:r>
            <a:endParaRPr lang="zh-CN" altLang="en-US" dirty="0"/>
          </a:p>
        </p:txBody>
      </p:sp>
      <p:sp>
        <p:nvSpPr>
          <p:cNvPr id="3" name="内容占位符 2">
            <a:extLst>
              <a:ext uri="{FF2B5EF4-FFF2-40B4-BE49-F238E27FC236}">
                <a16:creationId xmlns:a16="http://schemas.microsoft.com/office/drawing/2014/main" id="{B60F3B25-37AF-4495-ADB7-2C232542ABBE}"/>
              </a:ext>
            </a:extLst>
          </p:cNvPr>
          <p:cNvSpPr>
            <a:spLocks noGrp="1"/>
          </p:cNvSpPr>
          <p:nvPr>
            <p:ph idx="1"/>
          </p:nvPr>
        </p:nvSpPr>
        <p:spPr>
          <a:xfrm>
            <a:off x="838200" y="1816747"/>
            <a:ext cx="10515600" cy="4351338"/>
          </a:xfrm>
        </p:spPr>
        <p:txBody>
          <a:bodyPr/>
          <a:lstStyle/>
          <a:p>
            <a:r>
              <a:rPr lang="zh-CN" altLang="en-US" dirty="0"/>
              <a:t>状态压缩</a:t>
            </a:r>
            <a:r>
              <a:rPr lang="en-US" altLang="zh-CN" dirty="0"/>
              <a:t>DP</a:t>
            </a:r>
            <a:r>
              <a:rPr lang="zh-CN" altLang="en-US" dirty="0"/>
              <a:t>和倍增优化</a:t>
            </a:r>
            <a:r>
              <a:rPr lang="en-US" altLang="zh-CN" dirty="0"/>
              <a:t>DP</a:t>
            </a:r>
            <a:r>
              <a:rPr lang="zh-CN" altLang="en-US" dirty="0"/>
              <a:t>都是从状态表示入手来进行优化。</a:t>
            </a:r>
            <a:endParaRPr lang="en-US" altLang="zh-CN" dirty="0"/>
          </a:p>
          <a:p>
            <a:r>
              <a:rPr lang="zh-CN" altLang="en-US" dirty="0"/>
              <a:t>但当状态表示和状态转移方程确定后，高效执行计算也是一个问题。</a:t>
            </a:r>
            <a:endParaRPr lang="en-US" altLang="zh-CN" dirty="0"/>
          </a:p>
          <a:p>
            <a:r>
              <a:rPr lang="zh-CN" altLang="en-US" dirty="0"/>
              <a:t>所以可以从转移入手，优化</a:t>
            </a:r>
            <a:r>
              <a:rPr lang="en-US" altLang="zh-CN" dirty="0"/>
              <a:t>DP</a:t>
            </a:r>
            <a:r>
              <a:rPr lang="zh-CN" altLang="en-US" dirty="0"/>
              <a:t>。</a:t>
            </a:r>
            <a:endParaRPr lang="en-US" altLang="zh-CN" dirty="0"/>
          </a:p>
          <a:p>
            <a:r>
              <a:rPr lang="zh-CN" altLang="en-US" dirty="0"/>
              <a:t>用高级的结构维护</a:t>
            </a:r>
            <a:r>
              <a:rPr lang="en-US" altLang="zh-CN" dirty="0"/>
              <a:t>DP</a:t>
            </a:r>
            <a:r>
              <a:rPr lang="zh-CN" altLang="en-US" dirty="0"/>
              <a:t>决策的候选集合，以便较快的执行增删改查封操作。</a:t>
            </a:r>
          </a:p>
        </p:txBody>
      </p:sp>
    </p:spTree>
    <p:extLst>
      <p:ext uri="{BB962C8B-B14F-4D97-AF65-F5344CB8AC3E}">
        <p14:creationId xmlns:p14="http://schemas.microsoft.com/office/powerpoint/2010/main" val="32781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FCB8A-482B-4A14-85D2-D7E22C74D77C}"/>
              </a:ext>
            </a:extLst>
          </p:cNvPr>
          <p:cNvSpPr>
            <a:spLocks noGrp="1"/>
          </p:cNvSpPr>
          <p:nvPr>
            <p:ph type="title"/>
          </p:nvPr>
        </p:nvSpPr>
        <p:spPr/>
        <p:txBody>
          <a:bodyPr/>
          <a:lstStyle/>
          <a:p>
            <a:r>
              <a:rPr lang="en-US" altLang="zh-CN" dirty="0"/>
              <a:t>3.1</a:t>
            </a:r>
            <a:r>
              <a:rPr lang="zh-CN" altLang="en-US" dirty="0"/>
              <a:t>例题</a:t>
            </a:r>
          </a:p>
        </p:txBody>
      </p:sp>
      <p:sp>
        <p:nvSpPr>
          <p:cNvPr id="3" name="内容占位符 2">
            <a:extLst>
              <a:ext uri="{FF2B5EF4-FFF2-40B4-BE49-F238E27FC236}">
                <a16:creationId xmlns:a16="http://schemas.microsoft.com/office/drawing/2014/main" id="{AB98134E-3F97-4D71-9CE4-062EDAA530C8}"/>
              </a:ext>
            </a:extLst>
          </p:cNvPr>
          <p:cNvSpPr>
            <a:spLocks noGrp="1"/>
          </p:cNvSpPr>
          <p:nvPr>
            <p:ph idx="1"/>
          </p:nvPr>
        </p:nvSpPr>
        <p:spPr>
          <a:xfrm>
            <a:off x="838199" y="1665827"/>
            <a:ext cx="10515600" cy="4351338"/>
          </a:xfrm>
        </p:spPr>
        <p:txBody>
          <a:bodyPr/>
          <a:lstStyle/>
          <a:p>
            <a:r>
              <a:rPr lang="zh-CN" altLang="en-US" dirty="0"/>
              <a:t>免费的馅饼</a:t>
            </a:r>
            <a:r>
              <a:rPr lang="en-US" altLang="zh-CN" dirty="0"/>
              <a:t>(bzoj2131)</a:t>
            </a:r>
          </a:p>
          <a:p>
            <a:r>
              <a:rPr lang="zh-CN" altLang="en-US" dirty="0"/>
              <a:t>数据范围</a:t>
            </a:r>
            <a:r>
              <a:rPr lang="en-US" altLang="zh-CN" dirty="0"/>
              <a:t>:</a:t>
            </a:r>
          </a:p>
          <a:p>
            <a:r>
              <a:rPr lang="en-US" altLang="zh-CN" dirty="0"/>
              <a:t>1 &lt;= w, t[</a:t>
            </a:r>
            <a:r>
              <a:rPr lang="en-US" altLang="zh-CN" dirty="0" err="1"/>
              <a:t>i</a:t>
            </a:r>
            <a:r>
              <a:rPr lang="en-US" altLang="zh-CN" dirty="0"/>
              <a:t>] &lt;= 10^8,</a:t>
            </a:r>
          </a:p>
          <a:p>
            <a:r>
              <a:rPr lang="en-US" altLang="zh-CN" dirty="0"/>
              <a:t>1 &lt;= n &lt;= 1e5</a:t>
            </a:r>
            <a:r>
              <a:rPr lang="zh-CN" altLang="en-US" dirty="0"/>
              <a:t>。</a:t>
            </a:r>
            <a:endParaRPr lang="en-US" altLang="zh-CN" dirty="0"/>
          </a:p>
        </p:txBody>
      </p:sp>
      <p:pic>
        <p:nvPicPr>
          <p:cNvPr id="1026" name="Picture 2" descr="https://www.lydsy.com/JudgeOnline/images/2131.jpg">
            <a:extLst>
              <a:ext uri="{FF2B5EF4-FFF2-40B4-BE49-F238E27FC236}">
                <a16:creationId xmlns:a16="http://schemas.microsoft.com/office/drawing/2014/main" id="{3D9419C0-304D-479E-A270-61904C276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2574" y="2169065"/>
            <a:ext cx="5991225"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105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06AF53-D3E5-47B9-BE75-4A484122F96C}"/>
              </a:ext>
            </a:extLst>
          </p:cNvPr>
          <p:cNvSpPr>
            <a:spLocks noGrp="1"/>
          </p:cNvSpPr>
          <p:nvPr>
            <p:ph type="title"/>
          </p:nvPr>
        </p:nvSpPr>
        <p:spPr/>
        <p:txBody>
          <a:bodyPr/>
          <a:lstStyle/>
          <a:p>
            <a:r>
              <a:rPr lang="zh-CN" altLang="en-US" dirty="0"/>
              <a:t>问题分析</a:t>
            </a:r>
          </a:p>
        </p:txBody>
      </p:sp>
      <p:sp>
        <p:nvSpPr>
          <p:cNvPr id="3" name="内容占位符 2">
            <a:extLst>
              <a:ext uri="{FF2B5EF4-FFF2-40B4-BE49-F238E27FC236}">
                <a16:creationId xmlns:a16="http://schemas.microsoft.com/office/drawing/2014/main" id="{233503F0-1D85-47A3-8715-54302CF6224A}"/>
              </a:ext>
            </a:extLst>
          </p:cNvPr>
          <p:cNvSpPr>
            <a:spLocks noGrp="1"/>
          </p:cNvSpPr>
          <p:nvPr>
            <p:ph idx="1"/>
          </p:nvPr>
        </p:nvSpPr>
        <p:spPr/>
        <p:txBody>
          <a:bodyPr/>
          <a:lstStyle/>
          <a:p>
            <a:r>
              <a:rPr lang="zh-CN" altLang="en-US" dirty="0"/>
              <a:t>我们可以用</a:t>
            </a:r>
            <a:r>
              <a:rPr lang="en-US" altLang="zh-CN" dirty="0"/>
              <a:t>f[</a:t>
            </a:r>
            <a:r>
              <a:rPr lang="en-US" altLang="zh-CN" dirty="0" err="1"/>
              <a:t>i</a:t>
            </a:r>
            <a:r>
              <a:rPr lang="en-US" altLang="zh-CN" dirty="0"/>
              <a:t>][j]</a:t>
            </a:r>
            <a:r>
              <a:rPr lang="zh-CN" altLang="en-US" dirty="0"/>
              <a:t>来表示在</a:t>
            </a:r>
            <a:r>
              <a:rPr lang="en-US" altLang="zh-CN" dirty="0" err="1"/>
              <a:t>i</a:t>
            </a:r>
            <a:r>
              <a:rPr lang="zh-CN" altLang="en-US" dirty="0"/>
              <a:t>时刻，</a:t>
            </a:r>
            <a:r>
              <a:rPr lang="en-US" altLang="zh-CN" dirty="0"/>
              <a:t>j</a:t>
            </a:r>
            <a:r>
              <a:rPr lang="zh-CN" altLang="en-US" dirty="0"/>
              <a:t>位置上的最大值，我们将馅饼的时间升序排序就可以不要第一维了。</a:t>
            </a:r>
            <a:endParaRPr lang="en-US" altLang="zh-CN" dirty="0"/>
          </a:p>
          <a:p>
            <a:r>
              <a:rPr lang="zh-CN" altLang="en-US" dirty="0"/>
              <a:t>考虑什么样的</a:t>
            </a:r>
            <a:r>
              <a:rPr lang="en-US" altLang="zh-CN" dirty="0"/>
              <a:t>j</a:t>
            </a:r>
            <a:r>
              <a:rPr lang="zh-CN" altLang="en-US" dirty="0"/>
              <a:t>能作为决策点。假设说</a:t>
            </a:r>
            <a:r>
              <a:rPr lang="en-US" altLang="zh-CN" dirty="0" err="1"/>
              <a:t>i</a:t>
            </a:r>
            <a:r>
              <a:rPr lang="zh-CN" altLang="en-US" dirty="0"/>
              <a:t>在</a:t>
            </a:r>
            <a:r>
              <a:rPr lang="en-US" altLang="zh-CN" dirty="0"/>
              <a:t>j</a:t>
            </a:r>
            <a:r>
              <a:rPr lang="zh-CN" altLang="en-US" dirty="0"/>
              <a:t>之后落下，那么要满足</a:t>
            </a:r>
            <a:r>
              <a:rPr lang="en-US" altLang="zh-CN" dirty="0"/>
              <a:t>abs(pi - </a:t>
            </a:r>
            <a:r>
              <a:rPr lang="en-US" altLang="zh-CN" dirty="0" err="1"/>
              <a:t>pj</a:t>
            </a:r>
            <a:r>
              <a:rPr lang="en-US" altLang="zh-CN" dirty="0"/>
              <a:t>) &lt;= 2(</a:t>
            </a:r>
            <a:r>
              <a:rPr lang="en-US" altLang="zh-CN" dirty="0" err="1"/>
              <a:t>ti</a:t>
            </a:r>
            <a:r>
              <a:rPr lang="en-US" altLang="zh-CN" dirty="0"/>
              <a:t> - </a:t>
            </a:r>
            <a:r>
              <a:rPr lang="en-US" altLang="zh-CN" dirty="0" err="1"/>
              <a:t>tj</a:t>
            </a:r>
            <a:r>
              <a:rPr lang="en-US" altLang="zh-CN" dirty="0"/>
              <a:t>)</a:t>
            </a:r>
            <a:r>
              <a:rPr lang="zh-CN" altLang="en-US" dirty="0"/>
              <a:t>这样的条件</a:t>
            </a:r>
            <a:endParaRPr lang="en-US" altLang="zh-CN" dirty="0"/>
          </a:p>
          <a:p>
            <a:r>
              <a:rPr lang="zh-CN" altLang="en-US" dirty="0"/>
              <a:t>化简后就是这样的两个式子</a:t>
            </a:r>
            <a:endParaRPr lang="en-US" altLang="zh-CN" dirty="0"/>
          </a:p>
          <a:p>
            <a:r>
              <a:rPr lang="en-US" altLang="zh-CN" dirty="0"/>
              <a:t>2*</a:t>
            </a:r>
            <a:r>
              <a:rPr lang="en-US" altLang="zh-CN" dirty="0" err="1"/>
              <a:t>tj</a:t>
            </a:r>
            <a:r>
              <a:rPr lang="en-US" altLang="zh-CN" dirty="0"/>
              <a:t> – </a:t>
            </a:r>
            <a:r>
              <a:rPr lang="en-US" altLang="zh-CN" dirty="0" err="1"/>
              <a:t>pj</a:t>
            </a:r>
            <a:r>
              <a:rPr lang="en-US" altLang="zh-CN" dirty="0"/>
              <a:t> &lt;= 2*</a:t>
            </a:r>
            <a:r>
              <a:rPr lang="en-US" altLang="zh-CN" dirty="0" err="1"/>
              <a:t>ti</a:t>
            </a:r>
            <a:r>
              <a:rPr lang="en-US" altLang="zh-CN" dirty="0"/>
              <a:t> – pi (</a:t>
            </a:r>
            <a:r>
              <a:rPr lang="zh-CN" altLang="en-US" dirty="0"/>
              <a:t>设为</a:t>
            </a:r>
            <a:r>
              <a:rPr lang="en-US" altLang="zh-CN" dirty="0"/>
              <a:t>w1), 2*</a:t>
            </a:r>
            <a:r>
              <a:rPr lang="en-US" altLang="zh-CN" dirty="0" err="1"/>
              <a:t>tj</a:t>
            </a:r>
            <a:r>
              <a:rPr lang="en-US" altLang="zh-CN" dirty="0"/>
              <a:t> + </a:t>
            </a:r>
            <a:r>
              <a:rPr lang="en-US" altLang="zh-CN" dirty="0" err="1"/>
              <a:t>pj</a:t>
            </a:r>
            <a:r>
              <a:rPr lang="en-US" altLang="zh-CN" dirty="0"/>
              <a:t> &lt;= w*</a:t>
            </a:r>
            <a:r>
              <a:rPr lang="en-US" altLang="zh-CN" dirty="0" err="1"/>
              <a:t>ti</a:t>
            </a:r>
            <a:r>
              <a:rPr lang="en-US" altLang="zh-CN" dirty="0"/>
              <a:t> + pi(</a:t>
            </a:r>
            <a:r>
              <a:rPr lang="zh-CN" altLang="en-US" dirty="0"/>
              <a:t>设为</a:t>
            </a:r>
            <a:r>
              <a:rPr lang="en-US" altLang="zh-CN" dirty="0"/>
              <a:t>w2)</a:t>
            </a:r>
          </a:p>
          <a:p>
            <a:r>
              <a:rPr lang="zh-CN" altLang="en-US" dirty="0"/>
              <a:t>所以就相当于每个物品有两个值，这两个值决定是否能够转移</a:t>
            </a:r>
            <a:endParaRPr lang="en-US" altLang="zh-CN" dirty="0"/>
          </a:p>
          <a:p>
            <a:r>
              <a:rPr lang="zh-CN" altLang="en-US" dirty="0"/>
              <a:t>也就是说</a:t>
            </a:r>
            <a:r>
              <a:rPr lang="en-US" altLang="zh-CN" dirty="0"/>
              <a:t>j</a:t>
            </a:r>
            <a:r>
              <a:rPr lang="zh-CN" altLang="en-US" dirty="0"/>
              <a:t>的这两个值都小于</a:t>
            </a:r>
            <a:r>
              <a:rPr lang="en-US" altLang="zh-CN" dirty="0" err="1"/>
              <a:t>i</a:t>
            </a:r>
            <a:r>
              <a:rPr lang="zh-CN" altLang="en-US" dirty="0"/>
              <a:t>的这两个值才能转移。</a:t>
            </a:r>
            <a:endParaRPr lang="en-US" altLang="zh-CN" dirty="0"/>
          </a:p>
        </p:txBody>
      </p:sp>
    </p:spTree>
    <p:extLst>
      <p:ext uri="{BB962C8B-B14F-4D97-AF65-F5344CB8AC3E}">
        <p14:creationId xmlns:p14="http://schemas.microsoft.com/office/powerpoint/2010/main" val="71087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7B9C6-848D-4BE4-86E3-991CC3805B3B}"/>
              </a:ext>
            </a:extLst>
          </p:cNvPr>
          <p:cNvSpPr>
            <a:spLocks noGrp="1"/>
          </p:cNvSpPr>
          <p:nvPr>
            <p:ph type="title"/>
          </p:nvPr>
        </p:nvSpPr>
        <p:spPr/>
        <p:txBody>
          <a:bodyPr/>
          <a:lstStyle/>
          <a:p>
            <a:r>
              <a:rPr lang="zh-CN" altLang="en-US" dirty="0"/>
              <a:t>问题分析</a:t>
            </a:r>
            <a:r>
              <a:rPr lang="en-US" altLang="zh-CN" dirty="0"/>
              <a:t>:</a:t>
            </a:r>
            <a:endParaRPr lang="zh-CN" altLang="en-US" dirty="0"/>
          </a:p>
        </p:txBody>
      </p:sp>
      <p:sp>
        <p:nvSpPr>
          <p:cNvPr id="3" name="内容占位符 2">
            <a:extLst>
              <a:ext uri="{FF2B5EF4-FFF2-40B4-BE49-F238E27FC236}">
                <a16:creationId xmlns:a16="http://schemas.microsoft.com/office/drawing/2014/main" id="{2A3E35EA-7B99-4608-B32D-3FAF94F006D7}"/>
              </a:ext>
            </a:extLst>
          </p:cNvPr>
          <p:cNvSpPr>
            <a:spLocks noGrp="1"/>
          </p:cNvSpPr>
          <p:nvPr>
            <p:ph idx="1"/>
          </p:nvPr>
        </p:nvSpPr>
        <p:spPr/>
        <p:txBody>
          <a:bodyPr/>
          <a:lstStyle/>
          <a:p>
            <a:r>
              <a:rPr lang="zh-CN" altLang="en-US" dirty="0"/>
              <a:t>已知</a:t>
            </a:r>
            <a:r>
              <a:rPr lang="en-US" altLang="zh-CN" dirty="0"/>
              <a:t>t[</a:t>
            </a:r>
            <a:r>
              <a:rPr lang="en-US" altLang="zh-CN" dirty="0" err="1"/>
              <a:t>i</a:t>
            </a:r>
            <a:r>
              <a:rPr lang="en-US" altLang="zh-CN" dirty="0"/>
              <a:t>] &lt;= 10^8,</a:t>
            </a:r>
            <a:r>
              <a:rPr lang="zh-CN" altLang="en-US" dirty="0"/>
              <a:t> 所以对于</a:t>
            </a:r>
            <a:r>
              <a:rPr lang="en-US" altLang="zh-CN" dirty="0"/>
              <a:t>w2 = 2*</a:t>
            </a:r>
            <a:r>
              <a:rPr lang="en-US" altLang="zh-CN" dirty="0" err="1"/>
              <a:t>tj</a:t>
            </a:r>
            <a:r>
              <a:rPr lang="en-US" altLang="zh-CN" dirty="0"/>
              <a:t> + </a:t>
            </a:r>
            <a:r>
              <a:rPr lang="en-US" altLang="zh-CN" dirty="0" err="1"/>
              <a:t>pj</a:t>
            </a:r>
            <a:r>
              <a:rPr lang="en-US" altLang="zh-CN" dirty="0"/>
              <a:t> </a:t>
            </a:r>
            <a:r>
              <a:rPr lang="zh-CN" altLang="en-US" dirty="0"/>
              <a:t>来说，这个数字有点太大了，数组装不下</a:t>
            </a:r>
            <a:endParaRPr lang="en-US" altLang="zh-CN" dirty="0"/>
          </a:p>
          <a:p>
            <a:r>
              <a:rPr lang="zh-CN" altLang="en-US" dirty="0"/>
              <a:t>这里需要对这个关键字进行离散化</a:t>
            </a:r>
            <a:r>
              <a:rPr lang="en-US" altLang="zh-CN" dirty="0"/>
              <a:t>w2</a:t>
            </a:r>
          </a:p>
          <a:p>
            <a:r>
              <a:rPr lang="zh-CN" altLang="en-US" dirty="0"/>
              <a:t>之后以</a:t>
            </a:r>
            <a:r>
              <a:rPr lang="en-US" altLang="zh-CN" dirty="0"/>
              <a:t>w1</a:t>
            </a:r>
            <a:r>
              <a:rPr lang="zh-CN" altLang="en-US" dirty="0"/>
              <a:t>作为第一关键字排序，</a:t>
            </a:r>
            <a:r>
              <a:rPr lang="en-US" altLang="zh-CN" dirty="0"/>
              <a:t>w2</a:t>
            </a:r>
            <a:r>
              <a:rPr lang="zh-CN" altLang="en-US" dirty="0"/>
              <a:t>作为第二关键字排序，树状数组维护前缀和最大值。</a:t>
            </a:r>
          </a:p>
        </p:txBody>
      </p:sp>
    </p:spTree>
    <p:extLst>
      <p:ext uri="{BB962C8B-B14F-4D97-AF65-F5344CB8AC3E}">
        <p14:creationId xmlns:p14="http://schemas.microsoft.com/office/powerpoint/2010/main" val="190587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F2B4BB-2FC4-4F13-A40D-C0A174EAFFDD}"/>
              </a:ext>
            </a:extLst>
          </p:cNvPr>
          <p:cNvSpPr>
            <a:spLocks noGrp="1"/>
          </p:cNvSpPr>
          <p:nvPr>
            <p:ph type="title"/>
          </p:nvPr>
        </p:nvSpPr>
        <p:spPr/>
        <p:txBody>
          <a:bodyPr/>
          <a:lstStyle/>
          <a:p>
            <a:r>
              <a:rPr lang="en-US" altLang="zh-CN" dirty="0"/>
              <a:t>3.2:</a:t>
            </a:r>
            <a:r>
              <a:rPr lang="zh-CN" altLang="en-US" dirty="0"/>
              <a:t> 问题拓展</a:t>
            </a:r>
          </a:p>
        </p:txBody>
      </p:sp>
      <p:sp>
        <p:nvSpPr>
          <p:cNvPr id="3" name="内容占位符 2">
            <a:extLst>
              <a:ext uri="{FF2B5EF4-FFF2-40B4-BE49-F238E27FC236}">
                <a16:creationId xmlns:a16="http://schemas.microsoft.com/office/drawing/2014/main" id="{349B9F20-619C-4A06-8BEC-693189D0CE4F}"/>
              </a:ext>
            </a:extLst>
          </p:cNvPr>
          <p:cNvSpPr>
            <a:spLocks noGrp="1"/>
          </p:cNvSpPr>
          <p:nvPr>
            <p:ph idx="1"/>
          </p:nvPr>
        </p:nvSpPr>
        <p:spPr/>
        <p:txBody>
          <a:bodyPr/>
          <a:lstStyle/>
          <a:p>
            <a:r>
              <a:rPr lang="zh-CN" altLang="en-US" dirty="0"/>
              <a:t>单调队列优化多重背包</a:t>
            </a:r>
          </a:p>
        </p:txBody>
      </p:sp>
    </p:spTree>
    <p:extLst>
      <p:ext uri="{BB962C8B-B14F-4D97-AF65-F5344CB8AC3E}">
        <p14:creationId xmlns:p14="http://schemas.microsoft.com/office/powerpoint/2010/main" val="20852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dp</a:t>
            </a:r>
            <a:r>
              <a:rPr lang="zh-CN" altLang="en-US" dirty="0"/>
              <a:t>三连</a:t>
            </a:r>
            <a:r>
              <a:rPr lang="en-US" altLang="zh-CN" dirty="0"/>
              <a:t>1.0(</a:t>
            </a:r>
            <a:r>
              <a:rPr lang="zh-CN" altLang="en-US" dirty="0"/>
              <a:t>三要素</a:t>
            </a:r>
            <a:r>
              <a:rPr lang="en-US" altLang="zh-CN" dirty="0"/>
              <a: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55949" y="35379"/>
            <a:ext cx="3413710" cy="1775129"/>
          </a:xfrm>
        </p:spPr>
      </p:pic>
      <p:sp>
        <p:nvSpPr>
          <p:cNvPr id="5" name="内容占位符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600" dirty="0"/>
              <a:t>1: </a:t>
            </a:r>
            <a:r>
              <a:rPr lang="zh-CN" altLang="en-US" sz="3600" dirty="0"/>
              <a:t>我是谁？          </a:t>
            </a:r>
            <a:r>
              <a:rPr lang="en-US" altLang="zh-CN" sz="3600" dirty="0"/>
              <a:t>//</a:t>
            </a:r>
            <a:r>
              <a:rPr lang="zh-CN" altLang="en-US" sz="3600" dirty="0"/>
              <a:t>设计状态，表示局面</a:t>
            </a:r>
            <a:endParaRPr lang="en-US" altLang="zh-CN" sz="3600" dirty="0"/>
          </a:p>
          <a:p>
            <a:pPr marL="0" indent="0">
              <a:buFont typeface="Arial" panose="020B0604020202020204" pitchFamily="34" charset="0"/>
              <a:buNone/>
            </a:pPr>
            <a:r>
              <a:rPr lang="en-US" altLang="zh-CN" sz="3600" dirty="0"/>
              <a:t>2: </a:t>
            </a:r>
            <a:r>
              <a:rPr lang="zh-CN" altLang="en-US" sz="3600" dirty="0"/>
              <a:t>我从哪里来？ </a:t>
            </a:r>
            <a:r>
              <a:rPr lang="en-US" altLang="zh-CN" sz="3600" dirty="0"/>
              <a:t>//</a:t>
            </a:r>
            <a:r>
              <a:rPr lang="zh-CN" altLang="en-US" sz="3600" dirty="0"/>
              <a:t>填表法</a:t>
            </a:r>
            <a:r>
              <a:rPr lang="en-US" altLang="zh-CN" sz="3600" dirty="0"/>
              <a:t>: </a:t>
            </a:r>
            <a:r>
              <a:rPr lang="zh-CN" altLang="en-US" sz="3600" dirty="0"/>
              <a:t>找到</a:t>
            </a:r>
            <a:r>
              <a:rPr lang="en-US" altLang="zh-CN" sz="3600" dirty="0"/>
              <a:t>f(</a:t>
            </a:r>
            <a:r>
              <a:rPr lang="en-US" altLang="zh-CN" sz="3600" dirty="0" err="1"/>
              <a:t>i</a:t>
            </a:r>
            <a:r>
              <a:rPr lang="en-US" altLang="zh-CN" sz="3600" dirty="0"/>
              <a:t>)</a:t>
            </a:r>
            <a:r>
              <a:rPr lang="zh-CN" altLang="en-US" sz="3600" dirty="0"/>
              <a:t>所依赖的状态</a:t>
            </a:r>
            <a:endParaRPr lang="en-US" altLang="zh-CN" sz="3600" dirty="0"/>
          </a:p>
          <a:p>
            <a:pPr marL="0" indent="0">
              <a:buFont typeface="Arial" panose="020B0604020202020204" pitchFamily="34" charset="0"/>
              <a:buNone/>
            </a:pPr>
            <a:r>
              <a:rPr lang="en-US" altLang="zh-CN" sz="3600" dirty="0"/>
              <a:t>3: </a:t>
            </a:r>
            <a:r>
              <a:rPr lang="zh-CN" altLang="en-US" sz="3600" dirty="0"/>
              <a:t>我到哪里去？ </a:t>
            </a:r>
            <a:r>
              <a:rPr lang="en-US" altLang="zh-CN" sz="3600" dirty="0"/>
              <a:t>//</a:t>
            </a:r>
            <a:r>
              <a:rPr lang="zh-CN" altLang="en-US" sz="3600" dirty="0"/>
              <a:t>刷表法</a:t>
            </a:r>
            <a:r>
              <a:rPr lang="en-US" altLang="zh-CN" sz="3600" dirty="0"/>
              <a:t>: </a:t>
            </a:r>
            <a:r>
              <a:rPr lang="zh-CN" altLang="en-US" sz="3600" dirty="0"/>
              <a:t>更新</a:t>
            </a:r>
            <a:r>
              <a:rPr lang="en-US" altLang="zh-CN" sz="3600" dirty="0"/>
              <a:t>f(</a:t>
            </a:r>
            <a:r>
              <a:rPr lang="en-US" altLang="zh-CN" sz="3600" dirty="0" err="1"/>
              <a:t>i</a:t>
            </a:r>
            <a:r>
              <a:rPr lang="en-US" altLang="zh-CN" sz="3600" dirty="0"/>
              <a:t>)</a:t>
            </a:r>
            <a:r>
              <a:rPr lang="zh-CN" altLang="en-US" sz="3600" dirty="0"/>
              <a:t>所影响的状态</a:t>
            </a:r>
            <a:endParaRPr lang="en-US" altLang="zh-CN" sz="3600" dirty="0"/>
          </a:p>
          <a:p>
            <a:pPr marL="0" indent="0">
              <a:buFont typeface="Arial" panose="020B0604020202020204" pitchFamily="34" charset="0"/>
              <a:buNone/>
            </a:pPr>
            <a:r>
              <a:rPr lang="zh-CN" altLang="en-US" sz="3600" dirty="0"/>
              <a:t>我们讲的严谨一点，就是：</a:t>
            </a:r>
            <a:endParaRPr lang="en-US" altLang="zh-CN" sz="3600" dirty="0"/>
          </a:p>
          <a:p>
            <a:pPr marL="0" indent="0">
              <a:buFont typeface="Arial" panose="020B0604020202020204" pitchFamily="34" charset="0"/>
              <a:buNone/>
            </a:pPr>
            <a:r>
              <a:rPr lang="en-US" altLang="zh-CN" sz="3600" dirty="0"/>
              <a:t>1: </a:t>
            </a:r>
            <a:r>
              <a:rPr lang="zh-CN" altLang="en-US" sz="3600" dirty="0"/>
              <a:t>问题的</a:t>
            </a:r>
            <a:r>
              <a:rPr lang="zh-CN" altLang="en-US" sz="3600" dirty="0">
                <a:solidFill>
                  <a:srgbClr val="FF0000"/>
                </a:solidFill>
              </a:rPr>
              <a:t>阶段</a:t>
            </a:r>
            <a:endParaRPr lang="en-US" altLang="zh-CN" sz="3600" dirty="0">
              <a:solidFill>
                <a:srgbClr val="FF0000"/>
              </a:solidFill>
            </a:endParaRPr>
          </a:p>
          <a:p>
            <a:pPr marL="0" indent="0">
              <a:buFont typeface="Arial" panose="020B0604020202020204" pitchFamily="34" charset="0"/>
              <a:buNone/>
            </a:pPr>
            <a:r>
              <a:rPr lang="en-US" altLang="zh-CN" sz="3600" dirty="0"/>
              <a:t>2: </a:t>
            </a:r>
            <a:r>
              <a:rPr lang="zh-CN" altLang="en-US" sz="3600" dirty="0"/>
              <a:t>每个阶段的</a:t>
            </a:r>
            <a:r>
              <a:rPr lang="zh-CN" altLang="en-US" sz="3600" dirty="0">
                <a:solidFill>
                  <a:srgbClr val="FF0000"/>
                </a:solidFill>
              </a:rPr>
              <a:t>状态</a:t>
            </a:r>
            <a:endParaRPr lang="en-US" altLang="zh-CN" sz="3600" dirty="0">
              <a:solidFill>
                <a:srgbClr val="FF0000"/>
              </a:solidFill>
            </a:endParaRPr>
          </a:p>
          <a:p>
            <a:pPr marL="0" indent="0">
              <a:buNone/>
            </a:pPr>
            <a:r>
              <a:rPr lang="en-US" altLang="zh-CN" sz="3600" dirty="0"/>
              <a:t>3: </a:t>
            </a:r>
            <a:r>
              <a:rPr lang="zh-CN" altLang="en-US" sz="3600" dirty="0"/>
              <a:t>前一个状态转化到后一个状态的递推关系</a:t>
            </a:r>
            <a:r>
              <a:rPr lang="en-US" altLang="zh-CN" sz="3600" dirty="0"/>
              <a:t>(</a:t>
            </a:r>
            <a:r>
              <a:rPr lang="zh-CN" altLang="en-US" sz="3600" dirty="0">
                <a:solidFill>
                  <a:srgbClr val="FF0000"/>
                </a:solidFill>
              </a:rPr>
              <a:t>决策</a:t>
            </a:r>
            <a:r>
              <a:rPr lang="en-US" altLang="zh-CN" sz="3600" dirty="0"/>
              <a:t>)</a:t>
            </a:r>
          </a:p>
        </p:txBody>
      </p:sp>
    </p:spTree>
    <p:extLst>
      <p:ext uri="{BB962C8B-B14F-4D97-AF65-F5344CB8AC3E}">
        <p14:creationId xmlns:p14="http://schemas.microsoft.com/office/powerpoint/2010/main" val="18746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1000"/>
                                        <p:tgtEl>
                                          <p:spTgt spid="5">
                                            <p:txEl>
                                              <p:pRg st="5" end="5"/>
                                            </p:txEl>
                                          </p:spTgt>
                                        </p:tgtEl>
                                      </p:cBhvr>
                                    </p:animEffect>
                                    <p:anim calcmode="lin" valueType="num">
                                      <p:cBhvr>
                                        <p:cTn id="4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1000"/>
                                        <p:tgtEl>
                                          <p:spTgt spid="5">
                                            <p:txEl>
                                              <p:pRg st="6" end="6"/>
                                            </p:txEl>
                                          </p:spTgt>
                                        </p:tgtEl>
                                      </p:cBhvr>
                                    </p:animEffect>
                                    <p:anim calcmode="lin" valueType="num">
                                      <p:cBhvr>
                                        <p:cTn id="5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问题讨论</a:t>
            </a:r>
          </a:p>
        </p:txBody>
      </p:sp>
      <p:sp>
        <p:nvSpPr>
          <p:cNvPr id="3" name="内容占位符 2"/>
          <p:cNvSpPr>
            <a:spLocks noGrp="1"/>
          </p:cNvSpPr>
          <p:nvPr>
            <p:ph idx="1"/>
          </p:nvPr>
        </p:nvSpPr>
        <p:spPr/>
        <p:txBody>
          <a:bodyPr>
            <a:normAutofit/>
          </a:bodyPr>
          <a:lstStyle/>
          <a:p>
            <a:r>
              <a:rPr lang="en-US" altLang="zh-CN" sz="4000" dirty="0"/>
              <a:t>DP</a:t>
            </a:r>
            <a:r>
              <a:rPr lang="zh-CN" altLang="en-US" sz="4000" dirty="0"/>
              <a:t>为什么会快？</a:t>
            </a:r>
            <a:endParaRPr lang="en-US" altLang="zh-CN" sz="4000" dirty="0"/>
          </a:p>
          <a:p>
            <a:r>
              <a:rPr lang="zh-CN" altLang="en-US" sz="4000" dirty="0"/>
              <a:t>暴力做法是枚举所有可能的解</a:t>
            </a:r>
            <a:endParaRPr lang="en-US" altLang="zh-CN" sz="4000" dirty="0"/>
          </a:p>
          <a:p>
            <a:r>
              <a:rPr lang="en-US" altLang="zh-CN" sz="4000" dirty="0"/>
              <a:t>DP</a:t>
            </a:r>
            <a:r>
              <a:rPr lang="zh-CN" altLang="en-US" sz="4000" dirty="0"/>
              <a:t>是枚举所有</a:t>
            </a:r>
            <a:r>
              <a:rPr lang="zh-CN" altLang="en-US" sz="4000" dirty="0">
                <a:solidFill>
                  <a:srgbClr val="FF0000"/>
                </a:solidFill>
              </a:rPr>
              <a:t>有可能成为答案</a:t>
            </a:r>
            <a:r>
              <a:rPr lang="zh-CN" altLang="en-US" sz="4000" dirty="0"/>
              <a:t>的解</a:t>
            </a:r>
            <a:endParaRPr lang="en-US" altLang="zh-CN" sz="4000" dirty="0"/>
          </a:p>
          <a:p>
            <a:r>
              <a:rPr lang="zh-CN" altLang="en-US" sz="4000" dirty="0"/>
              <a:t>也就是说</a:t>
            </a:r>
            <a:r>
              <a:rPr lang="en-US" altLang="zh-CN" sz="4000" dirty="0"/>
              <a:t>DP</a:t>
            </a:r>
            <a:r>
              <a:rPr lang="zh-CN" altLang="en-US" sz="4000" dirty="0"/>
              <a:t>自带剪枝</a:t>
            </a:r>
            <a:endParaRPr lang="en-US" altLang="zh-CN" sz="4000" dirty="0"/>
          </a:p>
          <a:p>
            <a:r>
              <a:rPr lang="zh-CN" altLang="en-US" sz="4000" dirty="0"/>
              <a:t>尽可能缩小解空间</a:t>
            </a:r>
          </a:p>
        </p:txBody>
      </p:sp>
    </p:spTree>
    <p:extLst>
      <p:ext uri="{BB962C8B-B14F-4D97-AF65-F5344CB8AC3E}">
        <p14:creationId xmlns:p14="http://schemas.microsoft.com/office/powerpoint/2010/main" val="26423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dp</a:t>
            </a:r>
            <a:r>
              <a:rPr lang="zh-CN" altLang="en-US" dirty="0"/>
              <a:t>三连</a:t>
            </a:r>
            <a:r>
              <a:rPr lang="en-US" altLang="zh-CN" dirty="0"/>
              <a:t>2.0(</a:t>
            </a:r>
            <a:r>
              <a:rPr lang="zh-CN" altLang="en-US" dirty="0"/>
              <a:t>三前提</a:t>
            </a:r>
            <a:r>
              <a:rPr lang="en-US" altLang="zh-CN" dirty="0"/>
              <a:t>)</a:t>
            </a:r>
            <a:endParaRPr lang="zh-CN" altLang="en-US" dirty="0"/>
          </a:p>
        </p:txBody>
      </p:sp>
      <p:sp>
        <p:nvSpPr>
          <p:cNvPr id="3" name="内容占位符 2"/>
          <p:cNvSpPr>
            <a:spLocks noGrp="1"/>
          </p:cNvSpPr>
          <p:nvPr>
            <p:ph idx="1"/>
          </p:nvPr>
        </p:nvSpPr>
        <p:spPr/>
        <p:txBody>
          <a:bodyPr>
            <a:normAutofit/>
          </a:bodyPr>
          <a:lstStyle/>
          <a:p>
            <a:r>
              <a:rPr lang="en-US" altLang="zh-CN" sz="3200" dirty="0"/>
              <a:t>1: </a:t>
            </a:r>
            <a:r>
              <a:rPr lang="zh-CN" altLang="en-US" sz="3200" dirty="0"/>
              <a:t>子问题重叠性</a:t>
            </a:r>
            <a:endParaRPr lang="en-US" altLang="zh-CN" sz="3200" dirty="0"/>
          </a:p>
          <a:p>
            <a:r>
              <a:rPr lang="en-US" altLang="zh-CN" sz="3200" dirty="0"/>
              <a:t>2: </a:t>
            </a:r>
            <a:r>
              <a:rPr lang="zh-CN" altLang="en-US" sz="3200" dirty="0"/>
              <a:t>无后效性</a:t>
            </a:r>
            <a:endParaRPr lang="en-US" altLang="zh-CN" sz="3200" dirty="0"/>
          </a:p>
          <a:p>
            <a:r>
              <a:rPr lang="en-US" altLang="zh-CN" sz="3200" dirty="0"/>
              <a:t>3: </a:t>
            </a:r>
            <a:r>
              <a:rPr lang="zh-CN" altLang="en-US" sz="3200" dirty="0"/>
              <a:t>最优子结构</a:t>
            </a:r>
          </a:p>
        </p:txBody>
      </p:sp>
    </p:spTree>
    <p:extLst>
      <p:ext uri="{BB962C8B-B14F-4D97-AF65-F5344CB8AC3E}">
        <p14:creationId xmlns:p14="http://schemas.microsoft.com/office/powerpoint/2010/main" val="232458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状态压缩</a:t>
            </a:r>
            <a:r>
              <a:rPr lang="en-US" altLang="zh-CN" dirty="0"/>
              <a:t>DP</a:t>
            </a:r>
            <a:endParaRPr lang="zh-CN" altLang="en-US" dirty="0"/>
          </a:p>
        </p:txBody>
      </p:sp>
      <p:sp>
        <p:nvSpPr>
          <p:cNvPr id="3" name="内容占位符 2"/>
          <p:cNvSpPr>
            <a:spLocks noGrp="1"/>
          </p:cNvSpPr>
          <p:nvPr>
            <p:ph idx="1"/>
          </p:nvPr>
        </p:nvSpPr>
        <p:spPr/>
        <p:txBody>
          <a:bodyPr/>
          <a:lstStyle/>
          <a:p>
            <a:r>
              <a:rPr lang="zh-CN" altLang="en-US" dirty="0"/>
              <a:t>在线性</a:t>
            </a:r>
            <a:r>
              <a:rPr lang="en-US" altLang="zh-CN" dirty="0" err="1"/>
              <a:t>dp</a:t>
            </a:r>
            <a:r>
              <a:rPr lang="zh-CN" altLang="en-US" dirty="0"/>
              <a:t>中我们已经意识到，动态规划的过程是随着阶段的增长，在每个状态维度上不断拓展。</a:t>
            </a:r>
            <a:endParaRPr lang="en-US" altLang="zh-CN" dirty="0"/>
          </a:p>
          <a:p>
            <a:r>
              <a:rPr lang="zh-CN" altLang="en-US" dirty="0"/>
              <a:t>对于某些问题，我们需要给动态规划的</a:t>
            </a:r>
            <a:r>
              <a:rPr lang="en-US" altLang="zh-CN" dirty="0"/>
              <a:t>”</a:t>
            </a:r>
            <a:r>
              <a:rPr lang="zh-CN" altLang="en-US" dirty="0"/>
              <a:t>状态</a:t>
            </a:r>
            <a:r>
              <a:rPr lang="en-US" altLang="zh-CN" dirty="0"/>
              <a:t>”</a:t>
            </a:r>
            <a:r>
              <a:rPr lang="zh-CN" altLang="en-US" dirty="0"/>
              <a:t>中记录一个集合，以便进行状态转移。</a:t>
            </a:r>
            <a:endParaRPr lang="en-US" altLang="zh-CN" dirty="0"/>
          </a:p>
        </p:txBody>
      </p:sp>
    </p:spTree>
    <p:extLst>
      <p:ext uri="{BB962C8B-B14F-4D97-AF65-F5344CB8AC3E}">
        <p14:creationId xmlns:p14="http://schemas.microsoft.com/office/powerpoint/2010/main" val="167694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二进制状态压缩</a:t>
            </a:r>
          </a:p>
        </p:txBody>
      </p:sp>
      <p:sp>
        <p:nvSpPr>
          <p:cNvPr id="3" name="内容占位符 2"/>
          <p:cNvSpPr>
            <a:spLocks noGrp="1"/>
          </p:cNvSpPr>
          <p:nvPr>
            <p:ph idx="1"/>
          </p:nvPr>
        </p:nvSpPr>
        <p:spPr/>
        <p:txBody>
          <a:bodyPr/>
          <a:lstStyle/>
          <a:p>
            <a:r>
              <a:rPr lang="zh-CN" altLang="en-US" dirty="0"/>
              <a:t>二进制状态压缩是指将一个长度为</a:t>
            </a:r>
            <a:r>
              <a:rPr lang="en-US" altLang="zh-CN" dirty="0"/>
              <a:t>m</a:t>
            </a:r>
            <a:r>
              <a:rPr lang="zh-CN" altLang="en-US" dirty="0"/>
              <a:t>的</a:t>
            </a:r>
            <a:r>
              <a:rPr lang="en-US" altLang="zh-CN" dirty="0" err="1"/>
              <a:t>bool</a:t>
            </a:r>
            <a:r>
              <a:rPr lang="zh-CN" altLang="en-US" dirty="0"/>
              <a:t>数组用一个</a:t>
            </a:r>
            <a:r>
              <a:rPr lang="en-US" altLang="zh-CN" dirty="0"/>
              <a:t>m</a:t>
            </a:r>
            <a:r>
              <a:rPr lang="zh-CN" altLang="en-US" dirty="0"/>
              <a:t>位二进制整数表示并存取的方法。</a:t>
            </a:r>
            <a:endParaRPr lang="en-US" altLang="zh-CN" dirty="0"/>
          </a:p>
          <a:p>
            <a:r>
              <a:rPr lang="zh-CN" altLang="en-US" dirty="0"/>
              <a:t>利用相应的位运算操作就可以实现对下标元素的存取</a:t>
            </a:r>
            <a:endParaRPr lang="en-US" altLang="zh-CN" dirty="0"/>
          </a:p>
          <a:p>
            <a:r>
              <a:rPr lang="zh-CN" altLang="en-US" dirty="0"/>
              <a:t>比如</a:t>
            </a:r>
            <a:r>
              <a:rPr lang="en-US" altLang="zh-CN" dirty="0"/>
              <a:t>: if((n &gt;&gt; k) &amp; 1) </a:t>
            </a:r>
            <a:r>
              <a:rPr lang="zh-CN" altLang="en-US" dirty="0"/>
              <a:t>就是找出整数</a:t>
            </a:r>
            <a:r>
              <a:rPr lang="en-US" altLang="zh-CN" dirty="0"/>
              <a:t>n</a:t>
            </a:r>
            <a:r>
              <a:rPr lang="zh-CN" altLang="en-US" dirty="0"/>
              <a:t>在</a:t>
            </a:r>
            <a:r>
              <a:rPr lang="en-US" altLang="zh-CN" dirty="0"/>
              <a:t>k</a:t>
            </a:r>
            <a:r>
              <a:rPr lang="zh-CN" altLang="en-US" dirty="0"/>
              <a:t>进制下表示的第</a:t>
            </a:r>
            <a:r>
              <a:rPr lang="en-US" altLang="zh-CN" dirty="0"/>
              <a:t>k</a:t>
            </a:r>
            <a:r>
              <a:rPr lang="zh-CN" altLang="en-US" dirty="0"/>
              <a:t>位数字</a:t>
            </a:r>
            <a:endParaRPr lang="en-US" altLang="zh-CN" dirty="0"/>
          </a:p>
        </p:txBody>
      </p:sp>
    </p:spTree>
    <p:extLst>
      <p:ext uri="{BB962C8B-B14F-4D97-AF65-F5344CB8AC3E}">
        <p14:creationId xmlns:p14="http://schemas.microsoft.com/office/powerpoint/2010/main" val="157509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例题</a:t>
            </a:r>
          </a:p>
        </p:txBody>
      </p:sp>
      <p:sp>
        <p:nvSpPr>
          <p:cNvPr id="3" name="内容占位符 2"/>
          <p:cNvSpPr>
            <a:spLocks noGrp="1"/>
          </p:cNvSpPr>
          <p:nvPr>
            <p:ph idx="1"/>
          </p:nvPr>
        </p:nvSpPr>
        <p:spPr/>
        <p:txBody>
          <a:bodyPr/>
          <a:lstStyle/>
          <a:p>
            <a:r>
              <a:rPr lang="zh-CN" altLang="en-US" dirty="0"/>
              <a:t>最短</a:t>
            </a:r>
            <a:r>
              <a:rPr lang="en-US" altLang="zh-CN" dirty="0"/>
              <a:t>Hamilton</a:t>
            </a:r>
            <a:r>
              <a:rPr lang="zh-CN" altLang="en-US" dirty="0"/>
              <a:t>路径</a:t>
            </a:r>
            <a:r>
              <a:rPr lang="en-US" altLang="zh-CN" dirty="0"/>
              <a:t>(hdu3538)</a:t>
            </a:r>
          </a:p>
          <a:p>
            <a:r>
              <a:rPr lang="zh-CN" altLang="en-US" dirty="0"/>
              <a:t>问题描述</a:t>
            </a:r>
            <a:r>
              <a:rPr lang="en-US" altLang="zh-CN" dirty="0"/>
              <a:t>: </a:t>
            </a:r>
            <a:r>
              <a:rPr lang="zh-CN" altLang="en-US" dirty="0"/>
              <a:t>给定一张</a:t>
            </a:r>
            <a:r>
              <a:rPr lang="en-US" altLang="zh-CN" dirty="0"/>
              <a:t>n(1 &lt;= n &lt;= 21)</a:t>
            </a:r>
            <a:r>
              <a:rPr lang="zh-CN" altLang="en-US" dirty="0"/>
              <a:t>个点的带权图，点从</a:t>
            </a:r>
            <a:r>
              <a:rPr lang="en-US" altLang="zh-CN" dirty="0"/>
              <a:t>0~n - 1</a:t>
            </a:r>
            <a:r>
              <a:rPr lang="zh-CN" altLang="en-US" dirty="0"/>
              <a:t>编号，同时再输入</a:t>
            </a:r>
            <a:r>
              <a:rPr lang="en-US" altLang="zh-CN" dirty="0"/>
              <a:t>m</a:t>
            </a:r>
            <a:r>
              <a:rPr lang="zh-CN" altLang="en-US" dirty="0"/>
              <a:t>行，每行输入两个数字</a:t>
            </a:r>
            <a:r>
              <a:rPr lang="en-US" altLang="zh-CN" dirty="0"/>
              <a:t>(u, v)</a:t>
            </a:r>
            <a:r>
              <a:rPr lang="zh-CN" altLang="en-US" dirty="0"/>
              <a:t>，表示</a:t>
            </a:r>
            <a:r>
              <a:rPr lang="en-US" altLang="zh-CN" dirty="0"/>
              <a:t>u</a:t>
            </a:r>
            <a:r>
              <a:rPr lang="zh-CN" altLang="en-US" dirty="0"/>
              <a:t>必须在</a:t>
            </a:r>
            <a:r>
              <a:rPr lang="en-US" altLang="zh-CN" dirty="0"/>
              <a:t>v</a:t>
            </a:r>
            <a:r>
              <a:rPr lang="zh-CN" altLang="en-US" dirty="0"/>
              <a:t>之前出现，也就是必须先访问</a:t>
            </a:r>
            <a:r>
              <a:rPr lang="en-US" altLang="zh-CN" dirty="0"/>
              <a:t>u</a:t>
            </a:r>
            <a:r>
              <a:rPr lang="zh-CN" altLang="en-US" dirty="0"/>
              <a:t>，才能访问</a:t>
            </a:r>
            <a:r>
              <a:rPr lang="en-US" altLang="zh-CN" dirty="0"/>
              <a:t>v</a:t>
            </a:r>
            <a:r>
              <a:rPr lang="zh-CN" altLang="en-US" dirty="0"/>
              <a:t>。你必须从</a:t>
            </a:r>
            <a:r>
              <a:rPr lang="en-US" altLang="zh-CN" dirty="0"/>
              <a:t>0</a:t>
            </a:r>
            <a:r>
              <a:rPr lang="zh-CN" altLang="en-US" dirty="0"/>
              <a:t>号点出发，求该图的最短的</a:t>
            </a:r>
            <a:r>
              <a:rPr lang="en-US" altLang="zh-CN" dirty="0"/>
              <a:t>Hamilton</a:t>
            </a:r>
            <a:r>
              <a:rPr lang="zh-CN" altLang="en-US" dirty="0"/>
              <a:t>路径。</a:t>
            </a:r>
            <a:endParaRPr lang="en-US" altLang="zh-CN" dirty="0"/>
          </a:p>
        </p:txBody>
      </p:sp>
    </p:spTree>
    <p:extLst>
      <p:ext uri="{BB962C8B-B14F-4D97-AF65-F5344CB8AC3E}">
        <p14:creationId xmlns:p14="http://schemas.microsoft.com/office/powerpoint/2010/main" val="354533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问题分析</a:t>
            </a:r>
          </a:p>
        </p:txBody>
      </p:sp>
      <p:sp>
        <p:nvSpPr>
          <p:cNvPr id="3" name="内容占位符 2"/>
          <p:cNvSpPr>
            <a:spLocks noGrp="1"/>
          </p:cNvSpPr>
          <p:nvPr>
            <p:ph idx="1"/>
          </p:nvPr>
        </p:nvSpPr>
        <p:spPr/>
        <p:txBody>
          <a:bodyPr/>
          <a:lstStyle/>
          <a:p>
            <a:r>
              <a:rPr lang="zh-CN" altLang="en-US" dirty="0"/>
              <a:t>在任意时刻，我们需要考虑哪些点经过，哪些点没有经过。</a:t>
            </a:r>
            <a:endParaRPr lang="en-US" altLang="zh-CN" dirty="0"/>
          </a:p>
          <a:p>
            <a:r>
              <a:rPr lang="zh-CN" altLang="en-US" dirty="0"/>
              <a:t>所以我们用一个</a:t>
            </a:r>
            <a:r>
              <a:rPr lang="en-US" altLang="zh-CN" dirty="0"/>
              <a:t>n</a:t>
            </a:r>
            <a:r>
              <a:rPr lang="zh-CN" altLang="en-US" dirty="0"/>
              <a:t>位二进制数来表示这个数，如果说是</a:t>
            </a:r>
            <a:r>
              <a:rPr lang="en-US" altLang="zh-CN" dirty="0"/>
              <a:t>1</a:t>
            </a:r>
            <a:r>
              <a:rPr lang="zh-CN" altLang="en-US" dirty="0"/>
              <a:t>，代表这个点已经经过了，如果是</a:t>
            </a:r>
            <a:r>
              <a:rPr lang="en-US" altLang="zh-CN" dirty="0"/>
              <a:t>0</a:t>
            </a:r>
            <a:r>
              <a:rPr lang="zh-CN" altLang="en-US" dirty="0"/>
              <a:t>，表示这个点还没有经过。</a:t>
            </a:r>
            <a:endParaRPr lang="en-US" altLang="zh-CN" dirty="0"/>
          </a:p>
          <a:p>
            <a:r>
              <a:rPr lang="zh-CN" altLang="en-US" dirty="0"/>
              <a:t>我们用</a:t>
            </a:r>
            <a:r>
              <a:rPr lang="en-US" altLang="zh-CN" dirty="0" err="1"/>
              <a:t>dp</a:t>
            </a:r>
            <a:r>
              <a:rPr lang="en-US" altLang="zh-CN" dirty="0"/>
              <a:t>(</a:t>
            </a:r>
            <a:r>
              <a:rPr lang="en-US" altLang="zh-CN" dirty="0" err="1"/>
              <a:t>i</a:t>
            </a:r>
            <a:r>
              <a:rPr lang="en-US" altLang="zh-CN" dirty="0"/>
              <a:t>, j)</a:t>
            </a:r>
            <a:r>
              <a:rPr lang="zh-CN" altLang="en-US" dirty="0"/>
              <a:t>来表示在</a:t>
            </a:r>
            <a:r>
              <a:rPr lang="en-US" altLang="zh-CN" dirty="0" err="1"/>
              <a:t>i</a:t>
            </a:r>
            <a:r>
              <a:rPr lang="zh-CN" altLang="en-US" dirty="0"/>
              <a:t>这个状态下，目前处于</a:t>
            </a:r>
            <a:r>
              <a:rPr lang="en-US" altLang="zh-CN" dirty="0"/>
              <a:t>j</a:t>
            </a:r>
            <a:r>
              <a:rPr lang="zh-CN" altLang="en-US" dirty="0"/>
              <a:t>个点时的最短路径。</a:t>
            </a:r>
            <a:endParaRPr lang="en-US" altLang="zh-CN" dirty="0"/>
          </a:p>
          <a:p>
            <a:r>
              <a:rPr lang="zh-CN" altLang="en-US" dirty="0"/>
              <a:t>所以我们能发现，初始状态</a:t>
            </a:r>
            <a:r>
              <a:rPr lang="en-US" altLang="zh-CN" dirty="0" err="1"/>
              <a:t>dp</a:t>
            </a:r>
            <a:r>
              <a:rPr lang="en-US" altLang="zh-CN" dirty="0"/>
              <a:t>(1, 0) = 0;</a:t>
            </a:r>
            <a:r>
              <a:rPr lang="zh-CN" altLang="en-US" dirty="0"/>
              <a:t>即在 </a:t>
            </a:r>
            <a:r>
              <a:rPr lang="en-US" altLang="zh-CN" dirty="0"/>
              <a:t>1 </a:t>
            </a:r>
            <a:r>
              <a:rPr lang="zh-CN" altLang="en-US" dirty="0"/>
              <a:t>状态下</a:t>
            </a:r>
            <a:r>
              <a:rPr lang="en-US" altLang="zh-CN" dirty="0"/>
              <a:t>(</a:t>
            </a:r>
            <a:r>
              <a:rPr lang="zh-CN" altLang="en-US" dirty="0"/>
              <a:t>表示第</a:t>
            </a:r>
            <a:r>
              <a:rPr lang="en-US" altLang="zh-CN" dirty="0"/>
              <a:t>0</a:t>
            </a:r>
            <a:r>
              <a:rPr lang="zh-CN" altLang="en-US" dirty="0"/>
              <a:t>个点经过了，其他店没有经过</a:t>
            </a:r>
            <a:r>
              <a:rPr lang="en-US" altLang="zh-CN" dirty="0"/>
              <a:t>)</a:t>
            </a:r>
            <a:r>
              <a:rPr lang="zh-CN" altLang="en-US" dirty="0"/>
              <a:t>，且目前处于</a:t>
            </a:r>
            <a:r>
              <a:rPr lang="en-US" altLang="zh-CN" dirty="0"/>
              <a:t>0</a:t>
            </a:r>
            <a:r>
              <a:rPr lang="zh-CN" altLang="en-US" dirty="0"/>
              <a:t>这个点的最短路长度为</a:t>
            </a:r>
            <a:r>
              <a:rPr lang="en-US" altLang="zh-CN" dirty="0"/>
              <a:t>0</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296165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2097</Words>
  <Application>Microsoft Office PowerPoint</Application>
  <PresentationFormat>宽屏</PresentationFormat>
  <Paragraphs>121</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Arial</vt:lpstr>
      <vt:lpstr>Calibri</vt:lpstr>
      <vt:lpstr>Calibri Light</vt:lpstr>
      <vt:lpstr>Cambria Math</vt:lpstr>
      <vt:lpstr>Office 主题</vt:lpstr>
      <vt:lpstr>dp进阶</vt:lpstr>
      <vt:lpstr>主要内容：</vt:lpstr>
      <vt:lpstr>dp三连1.0(三要素)</vt:lpstr>
      <vt:lpstr>问题讨论</vt:lpstr>
      <vt:lpstr>dp三连2.0(三前提)</vt:lpstr>
      <vt:lpstr>1: 状态压缩DP</vt:lpstr>
      <vt:lpstr>1.1: 二进制状态压缩</vt:lpstr>
      <vt:lpstr>1.2: 例题</vt:lpstr>
      <vt:lpstr>问题分析</vt:lpstr>
      <vt:lpstr>问题分析</vt:lpstr>
      <vt:lpstr>PowerPoint 演示文稿</vt:lpstr>
      <vt:lpstr>1.3: 总结</vt:lpstr>
      <vt:lpstr>1.4: 问题拓展</vt:lpstr>
      <vt:lpstr>2: 倍增优化DP</vt:lpstr>
      <vt:lpstr>2.1: 倍增思想</vt:lpstr>
      <vt:lpstr>2.2: 例题</vt:lpstr>
      <vt:lpstr>问题分析:</vt:lpstr>
      <vt:lpstr>问题分析: </vt:lpstr>
      <vt:lpstr>问题分析: </vt:lpstr>
      <vt:lpstr>问题分析:</vt:lpstr>
      <vt:lpstr>问题分析</vt:lpstr>
      <vt:lpstr>2.3: 问题拓展</vt:lpstr>
      <vt:lpstr>3: 数据结构优化DP</vt:lpstr>
      <vt:lpstr>3.1例题</vt:lpstr>
      <vt:lpstr>问题分析</vt:lpstr>
      <vt:lpstr>问题分析:</vt:lpstr>
      <vt:lpstr>3.2: 问题拓展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dp进阶</dc:title>
  <dc:creator>DELL</dc:creator>
  <cp:lastModifiedBy>DELL</cp:lastModifiedBy>
  <cp:revision>9</cp:revision>
  <dcterms:created xsi:type="dcterms:W3CDTF">2019-05-28T14:54:28Z</dcterms:created>
  <dcterms:modified xsi:type="dcterms:W3CDTF">2019-06-01T10:23:46Z</dcterms:modified>
</cp:coreProperties>
</file>