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9" r:id="rId5"/>
    <p:sldId id="322" r:id="rId6"/>
    <p:sldId id="373" r:id="rId7"/>
    <p:sldId id="478" r:id="rId8"/>
    <p:sldId id="374" r:id="rId9"/>
    <p:sldId id="481" r:id="rId10"/>
    <p:sldId id="484" r:id="rId11"/>
    <p:sldId id="480" r:id="rId12"/>
    <p:sldId id="327" r:id="rId13"/>
    <p:sldId id="479" r:id="rId14"/>
    <p:sldId id="482" r:id="rId15"/>
    <p:sldId id="483" r:id="rId16"/>
    <p:sldId id="485" r:id="rId17"/>
    <p:sldId id="486" r:id="rId18"/>
    <p:sldId id="48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3D8DC3"/>
    <a:srgbClr val="1E5BE2"/>
    <a:srgbClr val="83C937"/>
    <a:srgbClr val="0033CC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89412" autoAdjust="0"/>
  </p:normalViewPr>
  <p:slideViewPr>
    <p:cSldViewPr>
      <p:cViewPr>
        <p:scale>
          <a:sx n="50" d="100"/>
          <a:sy n="50" d="100"/>
        </p:scale>
        <p:origin x="2130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9583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1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606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8" r:id="rId27"/>
    <p:sldLayoutId id="2147483715" r:id="rId28"/>
    <p:sldLayoutId id="2147483718" r:id="rId29"/>
    <p:sldLayoutId id="2147483719" r:id="rId30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ierpaolodondio@dit.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342584" cy="2362200"/>
          </a:xfrm>
        </p:spPr>
        <p:txBody>
          <a:bodyPr>
            <a:noAutofit/>
          </a:bodyPr>
          <a:lstStyle/>
          <a:p>
            <a:r>
              <a:rPr lang="en-IE" sz="5000" dirty="0" smtClean="0"/>
              <a:t>Advanced</a:t>
            </a:r>
            <a:br>
              <a:rPr lang="en-IE" sz="5000" dirty="0" smtClean="0"/>
            </a:br>
            <a:r>
              <a:rPr lang="en-IE" sz="5000" dirty="0" smtClean="0"/>
              <a:t>Databases</a:t>
            </a:r>
            <a:r>
              <a:rPr lang="en-IE" sz="3200" i="1" dirty="0" smtClean="0"/>
              <a:t/>
            </a:r>
            <a:br>
              <a:rPr lang="en-IE" sz="3200" i="1" dirty="0" smtClean="0"/>
            </a:br>
            <a:r>
              <a:rPr lang="en-IE" sz="2600" i="1" dirty="0" smtClean="0"/>
              <a:t>Introduction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DT228/4 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0"/>
            <a:ext cx="7772400" cy="1143000"/>
          </a:xfrm>
        </p:spPr>
        <p:txBody>
          <a:bodyPr/>
          <a:lstStyle/>
          <a:p>
            <a:r>
              <a:rPr lang="en-IE" dirty="0" smtClean="0"/>
              <a:t>And now….</a:t>
            </a:r>
            <a:endParaRPr lang="en-IE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536" y="1628800"/>
            <a:ext cx="78676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Let’s review an old friend…</a:t>
            </a:r>
          </a:p>
          <a:p>
            <a:pPr lvl="1" algn="just"/>
            <a:r>
              <a:rPr lang="en-I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 diagram</a:t>
            </a:r>
          </a:p>
          <a:p>
            <a:pPr lvl="1" algn="just"/>
            <a:r>
              <a:rPr lang="en-I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Relational Model</a:t>
            </a:r>
          </a:p>
          <a:p>
            <a:pPr lvl="1" algn="just"/>
            <a:r>
              <a:rPr lang="en-I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Normalization</a:t>
            </a:r>
          </a:p>
          <a:p>
            <a:pPr algn="just"/>
            <a:endParaRPr lang="en-GB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GB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GB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61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73" y="11651"/>
            <a:ext cx="7772400" cy="1143000"/>
          </a:xfrm>
        </p:spPr>
        <p:txBody>
          <a:bodyPr/>
          <a:lstStyle/>
          <a:p>
            <a:r>
              <a:rPr lang="en-IE" dirty="0" smtClean="0"/>
              <a:t>Exercise 1 – A social network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3568" y="1556792"/>
            <a:ext cx="7056784" cy="935360"/>
          </a:xfrm>
        </p:spPr>
        <p:txBody>
          <a:bodyPr/>
          <a:lstStyle/>
          <a:p>
            <a:r>
              <a:rPr lang="en-IE" dirty="0" smtClean="0"/>
              <a:t>How do you model in SQL the friend of relation among users? </a:t>
            </a:r>
          </a:p>
          <a:p>
            <a:r>
              <a:rPr lang="en-IE" dirty="0" smtClean="0"/>
              <a:t>Suppose each user is defined by name, surname, </a:t>
            </a:r>
            <a:r>
              <a:rPr lang="en-IE" dirty="0" err="1" smtClean="0"/>
              <a:t>userid</a:t>
            </a:r>
            <a:r>
              <a:rPr lang="en-IE" dirty="0" smtClean="0"/>
              <a:t>. The friend of relationship is not symmetrical in general</a:t>
            </a:r>
          </a:p>
          <a:p>
            <a:endParaRPr lang="en-IE" dirty="0"/>
          </a:p>
          <a:p>
            <a:r>
              <a:rPr lang="en-IE" dirty="0" smtClean="0"/>
              <a:t>Create a relational model (=tables)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77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686" y="0"/>
            <a:ext cx="7772400" cy="1143000"/>
          </a:xfrm>
        </p:spPr>
        <p:txBody>
          <a:bodyPr/>
          <a:lstStyle/>
          <a:p>
            <a:r>
              <a:rPr lang="en-IE" dirty="0" smtClean="0"/>
              <a:t>Exercise 2 – Can I do this?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66497" y="1483243"/>
            <a:ext cx="7560840" cy="935360"/>
          </a:xfrm>
        </p:spPr>
        <p:txBody>
          <a:bodyPr/>
          <a:lstStyle/>
          <a:p>
            <a:r>
              <a:rPr lang="en-IE" sz="2000" dirty="0" smtClean="0"/>
              <a:t>Model one of the following relation with the required table representation and constraints</a:t>
            </a:r>
            <a:endParaRPr lang="en-I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1" y="2564904"/>
            <a:ext cx="5881081" cy="2403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327600"/>
            <a:ext cx="4251663" cy="7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4047" y="5421729"/>
            <a:ext cx="720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(1,*)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6876256" y="5445224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(1,*)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99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5280"/>
            <a:ext cx="7988424" cy="1143000"/>
          </a:xfrm>
        </p:spPr>
        <p:txBody>
          <a:bodyPr/>
          <a:lstStyle/>
          <a:p>
            <a:r>
              <a:rPr lang="en-IE" dirty="0" smtClean="0"/>
              <a:t>Exercise 3 - ER Design can be tricky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7196336" cy="935360"/>
          </a:xfrm>
        </p:spPr>
        <p:txBody>
          <a:bodyPr/>
          <a:lstStyle/>
          <a:p>
            <a:r>
              <a:rPr lang="en-IE" sz="2200" dirty="0" smtClean="0"/>
              <a:t>How do you model (relational model) a list of items where each items can have a different set of attribute?</a:t>
            </a:r>
          </a:p>
          <a:p>
            <a:r>
              <a:rPr lang="en-IE" sz="2200" dirty="0" smtClean="0"/>
              <a:t>And attribute can be added!</a:t>
            </a:r>
          </a:p>
          <a:p>
            <a:pPr marL="0" indent="0">
              <a:buNone/>
            </a:pPr>
            <a:endParaRPr lang="en-IE" sz="2200" dirty="0" smtClean="0"/>
          </a:p>
          <a:p>
            <a:pPr marL="0" indent="0">
              <a:buNone/>
            </a:pPr>
            <a:r>
              <a:rPr lang="en-IE" sz="2200" dirty="0" smtClean="0"/>
              <a:t>Example.</a:t>
            </a:r>
          </a:p>
          <a:p>
            <a:r>
              <a:rPr lang="en-IE" sz="2200" dirty="0" smtClean="0"/>
              <a:t>Toys with different attribute. </a:t>
            </a:r>
            <a:endParaRPr lang="en-IE" sz="2200" dirty="0"/>
          </a:p>
          <a:p>
            <a:r>
              <a:rPr lang="en-IE" sz="2200" dirty="0" smtClean="0"/>
              <a:t>A car (=toy name) has attribute </a:t>
            </a:r>
            <a:r>
              <a:rPr lang="en-IE" sz="2200" dirty="0" err="1" smtClean="0"/>
              <a:t>engine_size</a:t>
            </a:r>
            <a:r>
              <a:rPr lang="en-IE" sz="2200" dirty="0" smtClean="0"/>
              <a:t>, maker</a:t>
            </a:r>
          </a:p>
          <a:p>
            <a:r>
              <a:rPr lang="en-IE" sz="2200" dirty="0" smtClean="0"/>
              <a:t>A teddy (=toy name) bear has attribute </a:t>
            </a:r>
            <a:r>
              <a:rPr lang="en-IE" sz="2200" dirty="0" err="1" smtClean="0"/>
              <a:t>material,animal_type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423796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22"/>
            <a:ext cx="7772400" cy="1143000"/>
          </a:xfrm>
        </p:spPr>
        <p:txBody>
          <a:bodyPr/>
          <a:lstStyle/>
          <a:p>
            <a:r>
              <a:rPr lang="en-IE" dirty="0" smtClean="0"/>
              <a:t>A sensible solution</a:t>
            </a:r>
            <a:endParaRPr lang="en-I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0126"/>
              </p:ext>
            </p:extLst>
          </p:nvPr>
        </p:nvGraphicFramePr>
        <p:xfrm>
          <a:off x="491716" y="2658606"/>
          <a:ext cx="2111896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11896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Toy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Toy ID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Name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63798"/>
              </p:ext>
            </p:extLst>
          </p:nvPr>
        </p:nvGraphicFramePr>
        <p:xfrm>
          <a:off x="5965304" y="2951373"/>
          <a:ext cx="2111896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11896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Property ID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Name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51613"/>
              </p:ext>
            </p:extLst>
          </p:nvPr>
        </p:nvGraphicFramePr>
        <p:xfrm>
          <a:off x="3347864" y="2420888"/>
          <a:ext cx="2111896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11896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Toy - Description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Toy ID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Property ID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Value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7664" y="4869160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How do you handle different data types?</a:t>
            </a:r>
          </a:p>
          <a:p>
            <a:r>
              <a:rPr lang="en-IE" dirty="0" smtClean="0"/>
              <a:t>More tables or all strings?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44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IE" dirty="0" smtClean="0"/>
              <a:t>4</a:t>
            </a:r>
            <a:r>
              <a:rPr lang="en-IE" baseline="30000" dirty="0" smtClean="0"/>
              <a:t>th</a:t>
            </a:r>
            <a:r>
              <a:rPr lang="en-IE" dirty="0" smtClean="0"/>
              <a:t> Year Projects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3312" y="1700808"/>
            <a:ext cx="7004992" cy="935360"/>
          </a:xfrm>
        </p:spPr>
        <p:txBody>
          <a:bodyPr/>
          <a:lstStyle/>
          <a:p>
            <a:r>
              <a:rPr lang="en-IE" dirty="0"/>
              <a:t>Data Analytics</a:t>
            </a:r>
          </a:p>
          <a:p>
            <a:pPr lvl="1"/>
            <a:r>
              <a:rPr lang="en-IE" dirty="0"/>
              <a:t>Cultural Biases in Wikipedia</a:t>
            </a:r>
          </a:p>
          <a:p>
            <a:pPr lvl="1"/>
            <a:r>
              <a:rPr lang="en-IE" dirty="0"/>
              <a:t>Analytics on Magic the Gathering Cards</a:t>
            </a:r>
          </a:p>
          <a:p>
            <a:pPr lvl="1"/>
            <a:r>
              <a:rPr lang="en-IE" dirty="0"/>
              <a:t>Using </a:t>
            </a:r>
            <a:r>
              <a:rPr lang="en-IE" dirty="0" err="1"/>
              <a:t>StackOverflow</a:t>
            </a:r>
            <a:r>
              <a:rPr lang="en-IE" dirty="0"/>
              <a:t> as a teaching tool</a:t>
            </a:r>
          </a:p>
          <a:p>
            <a:pPr lvl="1"/>
            <a:r>
              <a:rPr lang="en-IE" dirty="0"/>
              <a:t>Sport Predictions</a:t>
            </a:r>
          </a:p>
          <a:p>
            <a:r>
              <a:rPr lang="en-IE" dirty="0"/>
              <a:t>Others</a:t>
            </a:r>
          </a:p>
          <a:p>
            <a:pPr lvl="1"/>
            <a:r>
              <a:rPr lang="en-IE" dirty="0"/>
              <a:t>Personalized Apps for teaching Maths to Primary School Pupils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97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Lecturer &amp; Timetable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Dr. Pierpaolo </a:t>
            </a:r>
            <a:r>
              <a:rPr lang="en-GB" dirty="0" err="1" smtClean="0"/>
              <a:t>Dondio</a:t>
            </a:r>
            <a:endParaRPr lang="en-GB" dirty="0" smtClean="0"/>
          </a:p>
          <a:p>
            <a:r>
              <a:rPr lang="en-GB" dirty="0" smtClean="0"/>
              <a:t>Office: K115 (first floor main building)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pierpaolodondio@dit.ie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Class: Monday </a:t>
            </a:r>
            <a:r>
              <a:rPr lang="en-GB" dirty="0" smtClean="0"/>
              <a:t>11-13</a:t>
            </a:r>
            <a:r>
              <a:rPr lang="en-GB" dirty="0" smtClean="0"/>
              <a:t>, </a:t>
            </a:r>
            <a:r>
              <a:rPr lang="en-GB" dirty="0" smtClean="0"/>
              <a:t>room </a:t>
            </a:r>
            <a:r>
              <a:rPr lang="en-GB" dirty="0" smtClean="0"/>
              <a:t>B-016</a:t>
            </a:r>
            <a:endParaRPr lang="en-GB" dirty="0" smtClean="0"/>
          </a:p>
          <a:p>
            <a:r>
              <a:rPr lang="en-GB" dirty="0" smtClean="0"/>
              <a:t>Labs: </a:t>
            </a:r>
            <a:r>
              <a:rPr lang="en-GB" dirty="0" smtClean="0"/>
              <a:t>Monday 9-11</a:t>
            </a:r>
            <a:endParaRPr lang="en-GB" dirty="0" smtClean="0"/>
          </a:p>
          <a:p>
            <a:pPr lvl="1"/>
            <a:r>
              <a:rPr lang="en-GB" b="1" dirty="0" smtClean="0"/>
              <a:t>Starting from Week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this is the most important course (ever).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6800"/>
          </a:xfrm>
        </p:spPr>
        <p:txBody>
          <a:bodyPr/>
          <a:lstStyle/>
          <a:p>
            <a:r>
              <a:rPr lang="en-GB" dirty="0" smtClean="0"/>
              <a:t>Jobs</a:t>
            </a:r>
          </a:p>
          <a:p>
            <a:r>
              <a:rPr lang="en-GB" dirty="0" smtClean="0"/>
              <a:t>Good Outlook</a:t>
            </a:r>
          </a:p>
          <a:p>
            <a:r>
              <a:rPr lang="en-GB" dirty="0" smtClean="0"/>
              <a:t>Strategic to Ireland</a:t>
            </a:r>
          </a:p>
          <a:p>
            <a:r>
              <a:rPr lang="en-GB" dirty="0" smtClean="0"/>
              <a:t>More jobs than DB experts</a:t>
            </a:r>
          </a:p>
          <a:p>
            <a:r>
              <a:rPr lang="en-GB" dirty="0" smtClean="0"/>
              <a:t>Highly wanted:</a:t>
            </a:r>
          </a:p>
          <a:p>
            <a:pPr lvl="1"/>
            <a:r>
              <a:rPr lang="en-GB" dirty="0" smtClean="0"/>
              <a:t>DBA</a:t>
            </a:r>
          </a:p>
          <a:p>
            <a:pPr lvl="1"/>
            <a:r>
              <a:rPr lang="en-GB" dirty="0" smtClean="0"/>
              <a:t>Data Analyst</a:t>
            </a:r>
          </a:p>
          <a:p>
            <a:pPr lvl="1"/>
            <a:r>
              <a:rPr lang="en-GB" dirty="0" smtClean="0"/>
              <a:t>ETL Expert</a:t>
            </a:r>
          </a:p>
          <a:p>
            <a:pPr lvl="1"/>
            <a:r>
              <a:rPr lang="en-GB" dirty="0" smtClean="0"/>
              <a:t>Business Intelligence</a:t>
            </a:r>
          </a:p>
          <a:p>
            <a:r>
              <a:rPr lang="en-GB" dirty="0" smtClean="0"/>
              <a:t>Some brands active in Dublin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  <p:grpSp>
        <p:nvGrpSpPr>
          <p:cNvPr id="12" name="Group 11"/>
          <p:cNvGrpSpPr/>
          <p:nvPr/>
        </p:nvGrpSpPr>
        <p:grpSpPr>
          <a:xfrm>
            <a:off x="7236296" y="1412776"/>
            <a:ext cx="1738883" cy="4555182"/>
            <a:chOff x="7236296" y="1412776"/>
            <a:chExt cx="1738883" cy="4555182"/>
          </a:xfrm>
        </p:grpSpPr>
        <p:pic>
          <p:nvPicPr>
            <p:cNvPr id="6" name="Picture 5" descr="aon_burgundy_on_white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912" y="1412776"/>
              <a:ext cx="1000560" cy="616124"/>
            </a:xfrm>
            <a:prstGeom prst="rect">
              <a:avLst/>
            </a:prstGeom>
          </p:spPr>
        </p:pic>
        <p:pic>
          <p:nvPicPr>
            <p:cNvPr id="7" name="Picture 6" descr="ibm_logo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8435" y="1960899"/>
              <a:ext cx="892037" cy="892037"/>
            </a:xfrm>
            <a:prstGeom prst="rect">
              <a:avLst/>
            </a:prstGeom>
          </p:spPr>
        </p:pic>
        <p:pic>
          <p:nvPicPr>
            <p:cNvPr id="8" name="Picture 7" descr="logo_accentur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6296" y="2924944"/>
              <a:ext cx="1656184" cy="534119"/>
            </a:xfrm>
            <a:prstGeom prst="rect">
              <a:avLst/>
            </a:prstGeom>
          </p:spPr>
        </p:pic>
        <p:pic>
          <p:nvPicPr>
            <p:cNvPr id="21506" name="Picture 2" descr="C:\Users\ilaria\Downloads\07-ernst-young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12360" y="3501008"/>
              <a:ext cx="1114832" cy="802926"/>
            </a:xfrm>
            <a:prstGeom prst="rect">
              <a:avLst/>
            </a:prstGeom>
            <a:noFill/>
          </p:spPr>
        </p:pic>
        <p:pic>
          <p:nvPicPr>
            <p:cNvPr id="21507" name="Picture 3" descr="C:\Users\ilaria\Downloads\deloitte-logo-150x150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37861" y="4437112"/>
              <a:ext cx="854619" cy="854619"/>
            </a:xfrm>
            <a:prstGeom prst="rect">
              <a:avLst/>
            </a:prstGeom>
            <a:noFill/>
          </p:spPr>
        </p:pic>
        <p:pic>
          <p:nvPicPr>
            <p:cNvPr id="21508" name="Picture 4" descr="C:\Users\ilaria\Downloads\salesforce-logo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08304" y="5301208"/>
              <a:ext cx="1666875" cy="666750"/>
            </a:xfrm>
            <a:prstGeom prst="rect">
              <a:avLst/>
            </a:prstGeom>
            <a:noFill/>
          </p:spPr>
        </p:pic>
      </p:grp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in a nutshell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 Diagram Revision – yet again!					</a:t>
            </a:r>
            <a:r>
              <a:rPr lang="en-GB" sz="220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[</a:t>
            </a:r>
            <a:r>
              <a:rPr lang="en-GB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5%]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Advanced Topics: DB Design, RAID, Optimization, Indexes, Concurrency</a:t>
            </a:r>
            <a:r>
              <a:rPr lang="en-GB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Transactions 									[25%]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Database Integration and Data Warehouse 								[30%]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NoSQL</a:t>
            </a: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Systems, Neo4j, </a:t>
            </a:r>
            <a:r>
              <a:rPr lang="en-GB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Hadoop</a:t>
            </a: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GB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MongoDB</a:t>
            </a:r>
            <a:endParaRPr lang="en-GB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GB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		[30%]</a:t>
            </a:r>
            <a:endParaRPr lang="it-IT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Methods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CA </a:t>
            </a:r>
            <a:r>
              <a:rPr lang="en-GB" dirty="0" smtClean="0"/>
              <a:t>– </a:t>
            </a:r>
            <a:r>
              <a:rPr lang="en-GB" dirty="0" smtClean="0"/>
              <a:t>40% </a:t>
            </a:r>
            <a:endParaRPr lang="en-GB" dirty="0" smtClean="0"/>
          </a:p>
          <a:p>
            <a:r>
              <a:rPr lang="en-GB" dirty="0" smtClean="0">
                <a:solidFill>
                  <a:srgbClr val="003300"/>
                </a:solidFill>
              </a:rPr>
              <a:t>Lab work is graded (via demos)</a:t>
            </a:r>
          </a:p>
          <a:p>
            <a:r>
              <a:rPr lang="en-GB" dirty="0" smtClean="0">
                <a:solidFill>
                  <a:srgbClr val="003300"/>
                </a:solidFill>
              </a:rPr>
              <a:t>Short assignment on DW and </a:t>
            </a:r>
            <a:r>
              <a:rPr lang="en-GB" dirty="0" err="1" smtClean="0">
                <a:solidFill>
                  <a:srgbClr val="003300"/>
                </a:solidFill>
              </a:rPr>
              <a:t>NoSQL</a:t>
            </a:r>
            <a:endParaRPr lang="en-GB" dirty="0" smtClean="0">
              <a:solidFill>
                <a:srgbClr val="003300"/>
              </a:solidFill>
            </a:endParaRPr>
          </a:p>
          <a:p>
            <a:r>
              <a:rPr lang="en-GB" dirty="0" smtClean="0">
                <a:solidFill>
                  <a:srgbClr val="003300"/>
                </a:solidFill>
              </a:rPr>
              <a:t>1 Lab Quiz</a:t>
            </a:r>
          </a:p>
          <a:p>
            <a:r>
              <a:rPr lang="en-GB" smtClean="0">
                <a:solidFill>
                  <a:srgbClr val="003300"/>
                </a:solidFill>
              </a:rPr>
              <a:t>TO BE CONFIRMED</a:t>
            </a:r>
            <a:endParaRPr lang="en-GB" dirty="0" smtClean="0">
              <a:solidFill>
                <a:srgbClr val="0033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Written </a:t>
            </a:r>
            <a:r>
              <a:rPr lang="en-GB" dirty="0" smtClean="0">
                <a:solidFill>
                  <a:srgbClr val="FF0000"/>
                </a:solidFill>
              </a:rPr>
              <a:t>exam </a:t>
            </a:r>
            <a:r>
              <a:rPr lang="en-GB" dirty="0" smtClean="0"/>
              <a:t>– 60% </a:t>
            </a:r>
          </a:p>
          <a:p>
            <a:r>
              <a:rPr lang="en-GB" dirty="0" smtClean="0"/>
              <a:t>Exam papers will be available on </a:t>
            </a:r>
            <a:r>
              <a:rPr lang="en-GB" dirty="0" err="1" smtClean="0"/>
              <a:t>webcourses</a:t>
            </a:r>
            <a:r>
              <a:rPr lang="en-GB" dirty="0" smtClean="0"/>
              <a:t> </a:t>
            </a:r>
          </a:p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024" y="44624"/>
            <a:ext cx="7772400" cy="1143000"/>
          </a:xfrm>
        </p:spPr>
        <p:txBody>
          <a:bodyPr/>
          <a:lstStyle/>
          <a:p>
            <a:r>
              <a:rPr lang="en-IE" dirty="0" smtClean="0"/>
              <a:t>The SQL Way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7488832" cy="935360"/>
          </a:xfrm>
        </p:spPr>
        <p:txBody>
          <a:bodyPr/>
          <a:lstStyle/>
          <a:p>
            <a:r>
              <a:rPr lang="en-IE" sz="2000" dirty="0" smtClean="0"/>
              <a:t>Solid (theoretically and practically)</a:t>
            </a:r>
          </a:p>
          <a:p>
            <a:r>
              <a:rPr lang="en-IE" sz="2000" dirty="0" smtClean="0"/>
              <a:t>A lot of things are guaranteed</a:t>
            </a:r>
          </a:p>
          <a:p>
            <a:pPr lvl="1"/>
            <a:r>
              <a:rPr lang="en-IE" sz="1800" dirty="0" smtClean="0"/>
              <a:t>Keys, constraints, relations, query language…</a:t>
            </a:r>
          </a:p>
          <a:p>
            <a:r>
              <a:rPr lang="en-IE" sz="2000" dirty="0" smtClean="0"/>
              <a:t>DBMS is a monster of complexity</a:t>
            </a:r>
          </a:p>
          <a:p>
            <a:endParaRPr lang="en-IE" sz="2000" dirty="0"/>
          </a:p>
          <a:p>
            <a:r>
              <a:rPr lang="en-IE" sz="2000" dirty="0" smtClean="0"/>
              <a:t>The 4 magic properties of Relational Database (Oracle/</a:t>
            </a:r>
            <a:r>
              <a:rPr lang="en-IE" sz="2000" dirty="0" err="1" smtClean="0"/>
              <a:t>Mysql,SQL</a:t>
            </a:r>
            <a:r>
              <a:rPr lang="en-IE" sz="2000" dirty="0" smtClean="0"/>
              <a:t> Server…)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Atomic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Consistency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Isolation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Durability</a:t>
            </a: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0186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330" y="25602"/>
            <a:ext cx="7772400" cy="1143000"/>
          </a:xfrm>
        </p:spPr>
        <p:txBody>
          <a:bodyPr/>
          <a:lstStyle/>
          <a:p>
            <a:r>
              <a:rPr lang="en-IE" dirty="0" smtClean="0"/>
              <a:t>The NOSQL way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BASE</a:t>
            </a:r>
          </a:p>
          <a:p>
            <a:r>
              <a:rPr lang="en-IE" dirty="0" smtClean="0"/>
              <a:t>Basically Available</a:t>
            </a:r>
          </a:p>
          <a:p>
            <a:r>
              <a:rPr lang="en-IE" dirty="0" smtClean="0"/>
              <a:t>Soft-state</a:t>
            </a:r>
          </a:p>
          <a:p>
            <a:r>
              <a:rPr lang="en-IE" dirty="0" smtClean="0"/>
              <a:t>Eventually consistent</a:t>
            </a:r>
          </a:p>
          <a:p>
            <a:pPr marL="0" indent="0">
              <a:buNone/>
            </a:pPr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Why?</a:t>
            </a:r>
          </a:p>
          <a:p>
            <a:r>
              <a:rPr lang="en-IE" dirty="0" smtClean="0"/>
              <a:t>Need to scale horizontally!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51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7772400" cy="1143000"/>
          </a:xfrm>
        </p:spPr>
        <p:txBody>
          <a:bodyPr/>
          <a:lstStyle/>
          <a:p>
            <a:r>
              <a:rPr lang="en-IE" dirty="0" smtClean="0"/>
              <a:t>Some introduction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3568" y="1628800"/>
            <a:ext cx="7344816" cy="935360"/>
          </a:xfrm>
        </p:spPr>
        <p:txBody>
          <a:bodyPr/>
          <a:lstStyle/>
          <a:p>
            <a:r>
              <a:rPr lang="en-IE" dirty="0" smtClean="0"/>
              <a:t>Who/what takes care of my data?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5301208"/>
            <a:ext cx="489654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E" dirty="0"/>
              <a:t>Physical Disk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3656" y="4812322"/>
            <a:ext cx="489654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/>
              <a:t>Operating Systems</a:t>
            </a:r>
            <a:endParaRPr lang="en-I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3645024"/>
            <a:ext cx="489654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/>
              <a:t>DB Layer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2915652"/>
            <a:ext cx="489654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/>
              <a:t>Application</a:t>
            </a:r>
            <a:endParaRPr lang="en-IE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0414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NOSQL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353236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29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71550" y="1340768"/>
            <a:ext cx="786765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Fundamentals of Database Systems 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-5th 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Ed,Elmasri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Navathe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(Main Book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Database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Systems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-4th 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Ed. Connolly &amp; 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Begg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(Good book for introduction and advanced topics) </a:t>
            </a:r>
          </a:p>
          <a:p>
            <a:endParaRPr lang="en-GB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Various research papers</a:t>
            </a:r>
          </a:p>
          <a:p>
            <a:endParaRPr lang="en-GB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 </a:t>
            </a:r>
            <a:endParaRPr lang="en-GB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SQL: http</a:t>
            </a:r>
            <a:r>
              <a:rPr lang="en-GB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://</a:t>
            </a:r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www.w3schools.com/sql</a:t>
            </a:r>
          </a:p>
          <a:p>
            <a:r>
              <a:rPr lang="en-GB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SQL: http://www.sqlzoo.com/</a:t>
            </a:r>
          </a:p>
          <a:p>
            <a:endParaRPr lang="en-GB" dirty="0"/>
          </a:p>
          <a:p>
            <a:endParaRPr lang="en-GB" sz="2000" b="1" dirty="0"/>
          </a:p>
          <a:p>
            <a:endParaRPr lang="en-GB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GB" dirty="0" smtClean="0"/>
              <a:t>Book and Resources</a:t>
            </a:r>
            <a:endParaRPr lang="it-IT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38342</TotalTime>
  <Words>501</Words>
  <Application>Microsoft Office PowerPoint</Application>
  <PresentationFormat>On-screen Show (4:3)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Arial Rounded MT Bold</vt:lpstr>
      <vt:lpstr>Verdana</vt:lpstr>
      <vt:lpstr>Wingdings</vt:lpstr>
      <vt:lpstr>NDRC Template</vt:lpstr>
      <vt:lpstr>Advanced Databases Introduction </vt:lpstr>
      <vt:lpstr>Lecturer &amp; Timetable</vt:lpstr>
      <vt:lpstr>Why this is the most important course (ever).</vt:lpstr>
      <vt:lpstr>Content in a nutshell</vt:lpstr>
      <vt:lpstr>Assessment Methods</vt:lpstr>
      <vt:lpstr>The SQL Way</vt:lpstr>
      <vt:lpstr>The NOSQL way</vt:lpstr>
      <vt:lpstr>Some introduction</vt:lpstr>
      <vt:lpstr>Book and Resources</vt:lpstr>
      <vt:lpstr>And now….</vt:lpstr>
      <vt:lpstr>Exercise 1 – A social network</vt:lpstr>
      <vt:lpstr>Exercise 2 – Can I do this?</vt:lpstr>
      <vt:lpstr>Exercise 3 - ER Design can be tricky</vt:lpstr>
      <vt:lpstr>A sensible solution</vt:lpstr>
      <vt:lpstr>4th Year 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339</cp:revision>
  <cp:lastPrinted>1601-01-01T00:00:00Z</cp:lastPrinted>
  <dcterms:created xsi:type="dcterms:W3CDTF">2010-08-13T08:18:53Z</dcterms:created>
  <dcterms:modified xsi:type="dcterms:W3CDTF">2016-09-12T09:53:59Z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