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handoutMasterIdLst>
    <p:handoutMasterId r:id="rId59"/>
  </p:handoutMasterIdLst>
  <p:sldIdLst>
    <p:sldId id="259" r:id="rId5"/>
    <p:sldId id="262" r:id="rId6"/>
    <p:sldId id="263" r:id="rId7"/>
    <p:sldId id="264" r:id="rId8"/>
    <p:sldId id="267" r:id="rId9"/>
    <p:sldId id="268" r:id="rId10"/>
    <p:sldId id="269" r:id="rId11"/>
    <p:sldId id="270" r:id="rId12"/>
    <p:sldId id="271" r:id="rId13"/>
    <p:sldId id="272" r:id="rId14"/>
    <p:sldId id="273" r:id="rId15"/>
    <p:sldId id="274" r:id="rId16"/>
    <p:sldId id="275" r:id="rId17"/>
    <p:sldId id="276" r:id="rId18"/>
    <p:sldId id="280" r:id="rId19"/>
    <p:sldId id="286" r:id="rId20"/>
    <p:sldId id="287" r:id="rId21"/>
    <p:sldId id="329" r:id="rId22"/>
    <p:sldId id="279" r:id="rId23"/>
    <p:sldId id="281" r:id="rId24"/>
    <p:sldId id="282" r:id="rId25"/>
    <p:sldId id="283" r:id="rId26"/>
    <p:sldId id="288" r:id="rId27"/>
    <p:sldId id="289" r:id="rId28"/>
    <p:sldId id="290" r:id="rId29"/>
    <p:sldId id="291" r:id="rId30"/>
    <p:sldId id="293" r:id="rId31"/>
    <p:sldId id="325" r:id="rId32"/>
    <p:sldId id="326" r:id="rId33"/>
    <p:sldId id="327" r:id="rId34"/>
    <p:sldId id="328" r:id="rId35"/>
    <p:sldId id="323" r:id="rId36"/>
    <p:sldId id="322" r:id="rId37"/>
    <p:sldId id="298" r:id="rId38"/>
    <p:sldId id="297"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7" r:id="rId53"/>
    <p:sldId id="318" r:id="rId54"/>
    <p:sldId id="319" r:id="rId55"/>
    <p:sldId id="320" r:id="rId56"/>
    <p:sldId id="321" r:id="rId57"/>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50" autoAdjust="0"/>
    <p:restoredTop sz="87634" autoAdjust="0"/>
  </p:normalViewPr>
  <p:slideViewPr>
    <p:cSldViewPr>
      <p:cViewPr varScale="1">
        <p:scale>
          <a:sx n="70" d="100"/>
          <a:sy n="70" d="100"/>
        </p:scale>
        <p:origin x="1050"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‹N›</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‹N›</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1547287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965D3A2E-3629-45CB-839D-B76B4BC867F9}" type="datetime1">
              <a:rPr lang="en-US" sz="1200" b="0" smtClean="0"/>
              <a:pPr/>
              <a:t>11/6/2016</a:t>
            </a:fld>
            <a:endParaRPr lang="en-US" sz="1200" b="0" smtClean="0"/>
          </a:p>
        </p:txBody>
      </p:sp>
      <p:sp>
        <p:nvSpPr>
          <p:cNvPr id="368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E189C077-8382-4EC9-9148-092C61D1B22B}" type="slidenum">
              <a:rPr lang="en-US" sz="1200" b="0" smtClean="0"/>
              <a:pPr/>
              <a:t>35</a:t>
            </a:fld>
            <a:endParaRPr lang="en-US" sz="1200" b="0" smtClean="0"/>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5686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‹N›</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‹N›</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‹N›</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‹N›</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‹N›</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pPr>
              <a:defRPr/>
            </a:pPr>
            <a:fld id="{F4A6771B-3F9C-4BF0-8803-D45FCE6EA68D}" type="slidenum">
              <a:rPr lang="en-US"/>
              <a:pPr>
                <a:defRPr/>
              </a:pPr>
              <a:t>‹N›</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pPr>
              <a:defRPr/>
            </a:pPr>
            <a:endParaRPr lang="en-US"/>
          </a:p>
        </p:txBody>
      </p:sp>
    </p:spTree>
    <p:extLst>
      <p:ext uri="{BB962C8B-B14F-4D97-AF65-F5344CB8AC3E}">
        <p14:creationId xmlns:p14="http://schemas.microsoft.com/office/powerpoint/2010/main" val="108438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‹N›</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‹N›</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‹N›</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‹N›</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‹N›</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‹N›</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‹N›</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‹N›</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1"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 id="2147483720" r:id="rId29"/>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342584"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Lecture 9</a:t>
            </a:r>
            <a:r>
              <a:rPr lang="en-IE" sz="3500" i="1" smtClean="0"/>
              <a:t>: Transactions </a:t>
            </a:r>
            <a:r>
              <a:rPr lang="en-IE" sz="3500" i="1" dirty="0" smtClean="0"/>
              <a:t>and Concurrency</a:t>
            </a:r>
            <a:r>
              <a:rPr lang="en-IE" sz="4000" i="1" dirty="0" smtClean="0">
                <a:solidFill>
                  <a:schemeClr val="accent3">
                    <a:lumMod val="75000"/>
                  </a:schemeClr>
                </a:solidFill>
              </a:rPr>
              <a:t/>
            </a:r>
            <a:br>
              <a:rPr lang="en-IE" sz="4000" i="1" dirty="0" smtClean="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95536" y="260648"/>
            <a:ext cx="8212138" cy="668338"/>
          </a:xfrm>
        </p:spPr>
        <p:txBody>
          <a:bodyPr/>
          <a:lstStyle/>
          <a:p>
            <a:pPr eaLnBrk="1" hangingPunct="1"/>
            <a:r>
              <a:rPr lang="en-US" dirty="0" smtClean="0"/>
              <a:t>The incorrect summary problem.</a:t>
            </a:r>
            <a:endParaRPr lang="en-US" b="1" dirty="0" smtClean="0"/>
          </a:p>
        </p:txBody>
      </p:sp>
      <p:pic>
        <p:nvPicPr>
          <p:cNvPr id="15364" name="Picture 3" descr="31755_FIG1903c.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1699" y="1412777"/>
            <a:ext cx="7701261" cy="4848324"/>
          </a:xfrm>
        </p:spPr>
      </p:pic>
    </p:spTree>
    <p:extLst>
      <p:ext uri="{BB962C8B-B14F-4D97-AF65-F5344CB8AC3E}">
        <p14:creationId xmlns:p14="http://schemas.microsoft.com/office/powerpoint/2010/main" val="110562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80F66356-D6C1-4C7A-8531-2C468A10DB60}" type="slidenum">
              <a:rPr lang="en-US" sz="1600" smtClean="0">
                <a:solidFill>
                  <a:schemeClr val="bg2"/>
                </a:solidFill>
              </a:rPr>
              <a:pPr eaLnBrk="1" hangingPunct="1"/>
              <a:t>11</a:t>
            </a:fld>
            <a:endParaRPr lang="en-US" sz="1600" smtClean="0">
              <a:solidFill>
                <a:schemeClr val="bg2"/>
              </a:solidFill>
            </a:endParaRPr>
          </a:p>
        </p:txBody>
      </p:sp>
      <p:sp>
        <p:nvSpPr>
          <p:cNvPr id="16387" name="Rectangle 3"/>
          <p:cNvSpPr>
            <a:spLocks noGrp="1" noChangeArrowheads="1"/>
          </p:cNvSpPr>
          <p:nvPr>
            <p:ph type="body" idx="1"/>
          </p:nvPr>
        </p:nvSpPr>
        <p:spPr>
          <a:xfrm>
            <a:off x="685800" y="1371600"/>
            <a:ext cx="8089900" cy="4724400"/>
          </a:xfrm>
        </p:spPr>
        <p:txBody>
          <a:bodyPr/>
          <a:lstStyle/>
          <a:p>
            <a:pPr eaLnBrk="1" hangingPunct="1">
              <a:lnSpc>
                <a:spcPct val="90000"/>
              </a:lnSpc>
              <a:buFont typeface="Wingdings" pitchFamily="2" charset="2"/>
              <a:buNone/>
            </a:pPr>
            <a:r>
              <a:rPr lang="en-US" sz="2800" b="1" smtClean="0"/>
              <a:t>Why recovery is needed:</a:t>
            </a:r>
            <a:r>
              <a:rPr lang="en-US" sz="2400" b="1" smtClean="0"/>
              <a:t> </a:t>
            </a:r>
          </a:p>
          <a:p>
            <a:pPr eaLnBrk="1" hangingPunct="1">
              <a:lnSpc>
                <a:spcPct val="90000"/>
              </a:lnSpc>
              <a:buFont typeface="Wingdings" pitchFamily="2" charset="2"/>
              <a:buNone/>
            </a:pPr>
            <a:r>
              <a:rPr lang="en-US" sz="2400" smtClean="0">
                <a:latin typeface="Palatino" charset="0"/>
                <a:cs typeface="Times New Roman" pitchFamily="18" charset="0"/>
              </a:rPr>
              <a:t>(What causes a Transaction to fail)</a:t>
            </a:r>
          </a:p>
          <a:p>
            <a:pPr eaLnBrk="1" hangingPunct="1">
              <a:lnSpc>
                <a:spcPct val="90000"/>
              </a:lnSpc>
              <a:buFont typeface="Wingdings" pitchFamily="2" charset="2"/>
              <a:buNone/>
            </a:pPr>
            <a:r>
              <a:rPr lang="en-US" sz="2000" smtClean="0">
                <a:latin typeface="Palatino" charset="0"/>
                <a:cs typeface="Times New Roman" pitchFamily="18" charset="0"/>
              </a:rPr>
              <a:t>1.	</a:t>
            </a:r>
            <a:r>
              <a:rPr lang="en-US" sz="2400" b="1" smtClean="0">
                <a:latin typeface="Palatino" charset="0"/>
                <a:cs typeface="Times New Roman" pitchFamily="18" charset="0"/>
              </a:rPr>
              <a:t>A computer failure (system crash):</a:t>
            </a:r>
            <a:r>
              <a:rPr lang="en-US" sz="2000" smtClean="0">
                <a:latin typeface="Palatino" charset="0"/>
                <a:cs typeface="Times New Roman" pitchFamily="18" charset="0"/>
              </a:rPr>
              <a:t> </a:t>
            </a:r>
            <a:r>
              <a:rPr lang="en-US" sz="2400" smtClean="0">
                <a:latin typeface="Palatino" charset="0"/>
                <a:cs typeface="Times New Roman" pitchFamily="18" charset="0"/>
              </a:rPr>
              <a:t>A hardware or software error occurs in the computer system during transaction execution. If the hardware crashes, the contents of the computer’s internal memory may be lost.</a:t>
            </a:r>
          </a:p>
          <a:p>
            <a:pPr eaLnBrk="1" hangingPunct="1">
              <a:lnSpc>
                <a:spcPct val="90000"/>
              </a:lnSpc>
              <a:buFont typeface="Wingdings" pitchFamily="2" charset="2"/>
              <a:buNone/>
            </a:pPr>
            <a:r>
              <a:rPr lang="en-US" sz="2000" smtClean="0">
                <a:latin typeface="Palatino" charset="0"/>
                <a:cs typeface="Times New Roman" pitchFamily="18" charset="0"/>
              </a:rPr>
              <a:t>2.	</a:t>
            </a:r>
            <a:r>
              <a:rPr lang="en-US" sz="2400" b="1" smtClean="0">
                <a:latin typeface="Palatino" charset="0"/>
                <a:cs typeface="Times New Roman" pitchFamily="18" charset="0"/>
              </a:rPr>
              <a:t>A transaction or system error :</a:t>
            </a:r>
            <a:r>
              <a:rPr lang="en-US" sz="2000" smtClean="0">
                <a:latin typeface="Palatino" charset="0"/>
                <a:cs typeface="Times New Roman" pitchFamily="18" charset="0"/>
              </a:rPr>
              <a:t> </a:t>
            </a:r>
            <a:r>
              <a:rPr lang="en-US" sz="2400" smtClean="0">
                <a:latin typeface="Palatino" charset="0"/>
                <a:cs typeface="Times New Roman" pitchFamily="18" charset="0"/>
              </a:rPr>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a:p>
            <a:pPr eaLnBrk="1" hangingPunct="1">
              <a:lnSpc>
                <a:spcPct val="90000"/>
              </a:lnSpc>
              <a:buFont typeface="Wingdings" pitchFamily="2" charset="2"/>
              <a:buNone/>
            </a:pPr>
            <a:r>
              <a:rPr lang="en-US" sz="2400" smtClean="0">
                <a:latin typeface="Palatino" charset="0"/>
                <a:cs typeface="Times New Roman" pitchFamily="18" charset="0"/>
              </a:rPr>
              <a:t> </a:t>
            </a:r>
          </a:p>
        </p:txBody>
      </p:sp>
      <p:sp>
        <p:nvSpPr>
          <p:cNvPr id="16388" name="Rectangle 4"/>
          <p:cNvSpPr>
            <a:spLocks noGrp="1" noChangeArrowheads="1"/>
          </p:cNvSpPr>
          <p:nvPr>
            <p:ph type="title"/>
          </p:nvPr>
        </p:nvSpPr>
        <p:spPr>
          <a:xfrm>
            <a:off x="154508" y="44624"/>
            <a:ext cx="8089900" cy="1143000"/>
          </a:xfrm>
          <a:noFill/>
        </p:spPr>
        <p:txBody>
          <a:bodyPr/>
          <a:lstStyle/>
          <a:p>
            <a:pPr eaLnBrk="1" hangingPunct="1"/>
            <a:r>
              <a:rPr lang="en-US" sz="3200" dirty="0" smtClean="0">
                <a:cs typeface="Times New Roman" pitchFamily="18" charset="0"/>
              </a:rPr>
              <a:t>Introduction to Transaction </a:t>
            </a:r>
            <a:br>
              <a:rPr lang="en-US" sz="3200" dirty="0" smtClean="0">
                <a:cs typeface="Times New Roman" pitchFamily="18" charset="0"/>
              </a:rPr>
            </a:br>
            <a:r>
              <a:rPr lang="en-US" sz="3200" dirty="0" smtClean="0">
                <a:cs typeface="Times New Roman" pitchFamily="18" charset="0"/>
              </a:rPr>
              <a:t>Processing </a:t>
            </a:r>
          </a:p>
        </p:txBody>
      </p:sp>
    </p:spTree>
    <p:extLst>
      <p:ext uri="{BB962C8B-B14F-4D97-AF65-F5344CB8AC3E}">
        <p14:creationId xmlns:p14="http://schemas.microsoft.com/office/powerpoint/2010/main" val="148675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title"/>
          </p:nvPr>
        </p:nvSpPr>
        <p:spPr>
          <a:noFill/>
        </p:spPr>
        <p:txBody>
          <a:bodyPr/>
          <a:lstStyle/>
          <a:p>
            <a:pPr eaLnBrk="1" hangingPunct="1"/>
            <a:r>
              <a:rPr lang="en-US" sz="3200" dirty="0" smtClean="0">
                <a:cs typeface="Times New Roman" pitchFamily="18" charset="0"/>
              </a:rPr>
              <a:t>Introduction to Transaction Processing </a:t>
            </a:r>
          </a:p>
        </p:txBody>
      </p:sp>
      <p:sp>
        <p:nvSpPr>
          <p:cNvPr id="17411" name="Rectangle 2"/>
          <p:cNvSpPr>
            <a:spLocks noGrp="1" noChangeArrowheads="1"/>
          </p:cNvSpPr>
          <p:nvPr>
            <p:ph idx="1"/>
          </p:nvPr>
        </p:nvSpPr>
        <p:spPr/>
        <p:txBody>
          <a:bodyPr/>
          <a:lstStyle/>
          <a:p>
            <a:pPr marL="533400" indent="-533400" eaLnBrk="1" hangingPunct="1">
              <a:lnSpc>
                <a:spcPct val="90000"/>
              </a:lnSpc>
              <a:buFont typeface="Wingdings" pitchFamily="2" charset="2"/>
              <a:buNone/>
            </a:pPr>
            <a:r>
              <a:rPr lang="en-US" sz="2800" b="1" smtClean="0"/>
              <a:t>Why recovery is needed (cont.):</a:t>
            </a:r>
            <a:r>
              <a:rPr lang="en-US" sz="2400" b="1" smtClean="0"/>
              <a:t> </a:t>
            </a:r>
          </a:p>
          <a:p>
            <a:pPr marL="533400" indent="-533400" eaLnBrk="1" hangingPunct="1">
              <a:lnSpc>
                <a:spcPct val="90000"/>
              </a:lnSpc>
              <a:buFont typeface="Wingdings" pitchFamily="2" charset="2"/>
              <a:buNone/>
            </a:pPr>
            <a:r>
              <a:rPr lang="en-US" sz="2400" smtClean="0">
                <a:latin typeface="Palatino" charset="0"/>
                <a:cs typeface="Times New Roman" pitchFamily="18" charset="0"/>
              </a:rPr>
              <a:t>    3.</a:t>
            </a:r>
            <a:r>
              <a:rPr lang="en-US" sz="2400" b="1" smtClean="0">
                <a:latin typeface="Palatino" charset="0"/>
                <a:cs typeface="Times New Roman" pitchFamily="18" charset="0"/>
              </a:rPr>
              <a:t> </a:t>
            </a:r>
            <a:r>
              <a:rPr lang="en-US" sz="2000" b="1" smtClean="0">
                <a:latin typeface="Palatino" charset="0"/>
                <a:cs typeface="Times New Roman" pitchFamily="18" charset="0"/>
              </a:rPr>
              <a:t>Local errors or exception conditions</a:t>
            </a:r>
            <a:r>
              <a:rPr lang="en-US" sz="2000" smtClean="0">
                <a:latin typeface="Palatino" charset="0"/>
                <a:cs typeface="Times New Roman" pitchFamily="18" charset="0"/>
              </a:rPr>
              <a:t> detected by the transaction: </a:t>
            </a:r>
          </a:p>
          <a:p>
            <a:pPr marL="533400" indent="-533400" eaLnBrk="1" hangingPunct="1">
              <a:lnSpc>
                <a:spcPct val="90000"/>
              </a:lnSpc>
              <a:buFont typeface="Wingdings" pitchFamily="2" charset="2"/>
              <a:buNone/>
            </a:pPr>
            <a:r>
              <a:rPr lang="en-US" sz="2000" smtClean="0">
                <a:latin typeface="Palatino" charset="0"/>
                <a:cs typeface="Times New Roman" pitchFamily="18" charset="0"/>
              </a:rPr>
              <a:t>	- 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533400" indent="-533400" eaLnBrk="1" hangingPunct="1">
              <a:lnSpc>
                <a:spcPct val="90000"/>
              </a:lnSpc>
              <a:buFont typeface="Wingdings" pitchFamily="2" charset="2"/>
              <a:buNone/>
            </a:pPr>
            <a:r>
              <a:rPr lang="en-US" sz="2000" smtClean="0">
                <a:latin typeface="Palatino" charset="0"/>
                <a:cs typeface="Times New Roman" pitchFamily="18" charset="0"/>
              </a:rPr>
              <a:t>	- a programmed abort in the transaction causes it to fail.</a:t>
            </a:r>
          </a:p>
          <a:p>
            <a:pPr marL="533400" indent="-533400" eaLnBrk="1" hangingPunct="1">
              <a:lnSpc>
                <a:spcPct val="90000"/>
              </a:lnSpc>
              <a:buFont typeface="Wingdings" pitchFamily="2" charset="2"/>
              <a:buNone/>
            </a:pPr>
            <a:r>
              <a:rPr lang="en-US" sz="2000" smtClean="0">
                <a:latin typeface="Palatino" charset="0"/>
                <a:cs typeface="Times New Roman" pitchFamily="18" charset="0"/>
              </a:rPr>
              <a:t>4.	</a:t>
            </a:r>
            <a:r>
              <a:rPr lang="en-US" sz="2000" b="1" smtClean="0">
                <a:latin typeface="Palatino" charset="0"/>
                <a:cs typeface="Times New Roman" pitchFamily="18" charset="0"/>
              </a:rPr>
              <a:t>Concurrency control enforcement:</a:t>
            </a:r>
            <a:r>
              <a:rPr lang="en-US" sz="2000" smtClean="0">
                <a:latin typeface="Palatino" charset="0"/>
                <a:cs typeface="Times New Roman" pitchFamily="18" charset="0"/>
              </a:rPr>
              <a:t> The concurrency control method may decide to abort the transaction, to be restarted later, because it violates serializability or because several transactions are in a</a:t>
            </a:r>
            <a:r>
              <a:rPr lang="en-US" sz="2400" smtClean="0">
                <a:latin typeface="Palatino" charset="0"/>
                <a:cs typeface="Times New Roman" pitchFamily="18" charset="0"/>
              </a:rPr>
              <a:t> state of deadlock</a:t>
            </a:r>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8F5DC77D-6BB1-4976-A923-0B67B29C78D1}" type="slidenum">
              <a:rPr lang="en-US" sz="1600" smtClean="0">
                <a:solidFill>
                  <a:schemeClr val="bg2"/>
                </a:solidFill>
              </a:rPr>
              <a:pPr eaLnBrk="1" hangingPunct="1"/>
              <a:t>12</a:t>
            </a:fld>
            <a:endParaRPr lang="en-US" sz="1600" smtClean="0">
              <a:solidFill>
                <a:schemeClr val="bg2"/>
              </a:solidFill>
            </a:endParaRPr>
          </a:p>
        </p:txBody>
      </p:sp>
    </p:spTree>
    <p:extLst>
      <p:ext uri="{BB962C8B-B14F-4D97-AF65-F5344CB8AC3E}">
        <p14:creationId xmlns:p14="http://schemas.microsoft.com/office/powerpoint/2010/main" val="34796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7"/>
          <p:cNvSpPr>
            <a:spLocks noGrp="1" noChangeArrowheads="1"/>
          </p:cNvSpPr>
          <p:nvPr>
            <p:ph type="title"/>
          </p:nvPr>
        </p:nvSpPr>
        <p:spPr>
          <a:noFill/>
        </p:spPr>
        <p:txBody>
          <a:bodyPr/>
          <a:lstStyle/>
          <a:p>
            <a:pPr eaLnBrk="1" hangingPunct="1"/>
            <a:r>
              <a:rPr lang="en-US" sz="3200" dirty="0" smtClean="0">
                <a:cs typeface="Times New Roman" pitchFamily="18" charset="0"/>
              </a:rPr>
              <a:t>Introduction to Transaction Processing</a:t>
            </a:r>
          </a:p>
        </p:txBody>
      </p:sp>
      <p:sp>
        <p:nvSpPr>
          <p:cNvPr id="18435" name="Rectangle 1026"/>
          <p:cNvSpPr>
            <a:spLocks noGrp="1" noChangeArrowheads="1"/>
          </p:cNvSpPr>
          <p:nvPr>
            <p:ph idx="1"/>
          </p:nvPr>
        </p:nvSpPr>
        <p:spPr/>
        <p:txBody>
          <a:bodyPr/>
          <a:lstStyle/>
          <a:p>
            <a:pPr marL="609600" indent="-609600" eaLnBrk="1" hangingPunct="1">
              <a:buFont typeface="Wingdings" pitchFamily="2" charset="2"/>
              <a:buNone/>
            </a:pPr>
            <a:r>
              <a:rPr lang="en-US" b="1" smtClean="0"/>
              <a:t>Why recovery is needed (cont.):</a:t>
            </a:r>
            <a:r>
              <a:rPr lang="en-US" sz="2800" b="1" smtClean="0"/>
              <a:t> </a:t>
            </a:r>
          </a:p>
          <a:p>
            <a:pPr marL="609600" indent="-609600" eaLnBrk="1" hangingPunct="1">
              <a:buFont typeface="Wingdings" pitchFamily="2" charset="2"/>
              <a:buNone/>
            </a:pPr>
            <a:r>
              <a:rPr lang="en-US" sz="2400" smtClean="0">
                <a:latin typeface="Palatino" charset="0"/>
                <a:cs typeface="Times New Roman" pitchFamily="18" charset="0"/>
              </a:rPr>
              <a:t>5.	</a:t>
            </a:r>
            <a:r>
              <a:rPr lang="en-US" sz="2400" b="1" smtClean="0">
                <a:latin typeface="Palatino" charset="0"/>
                <a:cs typeface="Times New Roman" pitchFamily="18" charset="0"/>
              </a:rPr>
              <a:t>Disk failure:</a:t>
            </a:r>
            <a:r>
              <a:rPr lang="en-US" sz="2400" smtClean="0">
                <a:latin typeface="Palatino" charset="0"/>
                <a:cs typeface="Times New Roman" pitchFamily="18" charset="0"/>
              </a:rPr>
              <a:t> Some disk blocks may lose their data because of a read or write malfunction or because of a disk read/write head crash. This may happen during a read or a write operation of the transaction. </a:t>
            </a:r>
          </a:p>
          <a:p>
            <a:pPr marL="609600" indent="-609600" eaLnBrk="1" hangingPunct="1">
              <a:buFont typeface="Wingdings" pitchFamily="2" charset="2"/>
              <a:buNone/>
            </a:pPr>
            <a:r>
              <a:rPr lang="en-US" sz="2400" smtClean="0">
                <a:latin typeface="Palatino" charset="0"/>
                <a:cs typeface="Times New Roman" pitchFamily="18" charset="0"/>
              </a:rPr>
              <a:t>6.     </a:t>
            </a:r>
            <a:r>
              <a:rPr lang="en-US" sz="2400" b="1" smtClean="0">
                <a:latin typeface="Palatino" charset="0"/>
                <a:cs typeface="Times New Roman" pitchFamily="18" charset="0"/>
              </a:rPr>
              <a:t>Physical problems and catastrophes:</a:t>
            </a:r>
            <a:r>
              <a:rPr lang="en-US" sz="2400" smtClean="0">
                <a:latin typeface="Palatino" charset="0"/>
                <a:cs typeface="Times New Roman" pitchFamily="18" charset="0"/>
              </a:rPr>
              <a:t> This refers to an endless list of problems that includes power or air-conditioning failure, fire, theft, sabotage, overwriting disks or tapes by mistake, and mounting of a wrong tape by the operator. </a:t>
            </a:r>
          </a:p>
        </p:txBody>
      </p:sp>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7E969904-25B7-4495-BC3A-0A5E557D8511}" type="slidenum">
              <a:rPr lang="en-US" sz="1600" smtClean="0">
                <a:solidFill>
                  <a:schemeClr val="bg2"/>
                </a:solidFill>
              </a:rPr>
              <a:pPr eaLnBrk="1" hangingPunct="1"/>
              <a:t>13</a:t>
            </a:fld>
            <a:endParaRPr lang="en-US" sz="1600" smtClean="0">
              <a:solidFill>
                <a:schemeClr val="bg2"/>
              </a:solidFill>
            </a:endParaRPr>
          </a:p>
        </p:txBody>
      </p:sp>
    </p:spTree>
    <p:extLst>
      <p:ext uri="{BB962C8B-B14F-4D97-AF65-F5344CB8AC3E}">
        <p14:creationId xmlns:p14="http://schemas.microsoft.com/office/powerpoint/2010/main" val="297125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z="3200" dirty="0" smtClean="0">
                <a:cs typeface="Times New Roman" pitchFamily="18" charset="0"/>
              </a:rPr>
              <a:t>2 Transaction and System Concepts</a:t>
            </a:r>
          </a:p>
        </p:txBody>
      </p:sp>
      <p:sp>
        <p:nvSpPr>
          <p:cNvPr id="19460" name="Rectangle 3"/>
          <p:cNvSpPr>
            <a:spLocks noGrp="1" noChangeArrowheads="1"/>
          </p:cNvSpPr>
          <p:nvPr>
            <p:ph idx="1"/>
          </p:nvPr>
        </p:nvSpPr>
        <p:spPr/>
        <p:txBody>
          <a:bodyPr/>
          <a:lstStyle/>
          <a:p>
            <a:pPr eaLnBrk="1" hangingPunct="1">
              <a:lnSpc>
                <a:spcPct val="90000"/>
              </a:lnSpc>
              <a:buFont typeface="Wingdings" pitchFamily="2" charset="2"/>
              <a:buNone/>
            </a:pPr>
            <a:r>
              <a:rPr lang="en-US" sz="2400" smtClean="0">
                <a:latin typeface="Palatino" charset="0"/>
                <a:cs typeface="Times New Roman" pitchFamily="18" charset="0"/>
              </a:rPr>
              <a:t>A </a:t>
            </a:r>
            <a:r>
              <a:rPr lang="en-US" sz="2400" b="1" smtClean="0">
                <a:latin typeface="Palatino" charset="0"/>
                <a:cs typeface="Times New Roman" pitchFamily="18" charset="0"/>
              </a:rPr>
              <a:t>transaction</a:t>
            </a:r>
            <a:r>
              <a:rPr lang="en-US" sz="2400" smtClean="0">
                <a:latin typeface="Palatino" charset="0"/>
                <a:cs typeface="Times New Roman" pitchFamily="18" charset="0"/>
              </a:rPr>
              <a:t> is an atomic unit of work that is either completed in its entirety or not done at all. For recovery purposes, the system needs to keep track of when the transaction starts, terminates, and commits or aborts.</a:t>
            </a:r>
          </a:p>
          <a:p>
            <a:pPr eaLnBrk="1" hangingPunct="1">
              <a:lnSpc>
                <a:spcPct val="90000"/>
              </a:lnSpc>
              <a:buFont typeface="Wingdings" pitchFamily="2" charset="2"/>
              <a:buNone/>
            </a:pPr>
            <a:r>
              <a:rPr lang="en-US" sz="2400" b="1" smtClean="0">
                <a:latin typeface="Palatino" charset="0"/>
                <a:cs typeface="Times New Roman" pitchFamily="18" charset="0"/>
              </a:rPr>
              <a:t>Transaction states</a:t>
            </a:r>
            <a:r>
              <a:rPr lang="en-US" sz="2400" smtClean="0">
                <a:latin typeface="Palatino" charset="0"/>
                <a:cs typeface="Times New Roman" pitchFamily="18" charset="0"/>
              </a:rPr>
              <a:t>:</a:t>
            </a:r>
          </a:p>
          <a:p>
            <a:pPr eaLnBrk="1" hangingPunct="1">
              <a:lnSpc>
                <a:spcPct val="90000"/>
              </a:lnSpc>
            </a:pPr>
            <a:r>
              <a:rPr lang="en-US" sz="2400" smtClean="0">
                <a:latin typeface="Palatino" charset="0"/>
                <a:cs typeface="Times New Roman" pitchFamily="18" charset="0"/>
              </a:rPr>
              <a:t>Active state</a:t>
            </a:r>
          </a:p>
          <a:p>
            <a:pPr eaLnBrk="1" hangingPunct="1">
              <a:lnSpc>
                <a:spcPct val="90000"/>
              </a:lnSpc>
            </a:pPr>
            <a:r>
              <a:rPr lang="en-US" sz="2400" smtClean="0">
                <a:latin typeface="Palatino" charset="0"/>
                <a:cs typeface="Times New Roman" pitchFamily="18" charset="0"/>
              </a:rPr>
              <a:t>Partially committed state</a:t>
            </a:r>
          </a:p>
          <a:p>
            <a:pPr eaLnBrk="1" hangingPunct="1">
              <a:lnSpc>
                <a:spcPct val="90000"/>
              </a:lnSpc>
            </a:pPr>
            <a:r>
              <a:rPr lang="en-US" sz="2400" smtClean="0">
                <a:latin typeface="Palatino" charset="0"/>
                <a:cs typeface="Times New Roman" pitchFamily="18" charset="0"/>
              </a:rPr>
              <a:t>Committed state</a:t>
            </a:r>
          </a:p>
          <a:p>
            <a:pPr eaLnBrk="1" hangingPunct="1">
              <a:lnSpc>
                <a:spcPct val="90000"/>
              </a:lnSpc>
            </a:pPr>
            <a:r>
              <a:rPr lang="en-US" sz="2400" smtClean="0">
                <a:latin typeface="Palatino" charset="0"/>
                <a:cs typeface="Times New Roman" pitchFamily="18" charset="0"/>
              </a:rPr>
              <a:t>Failed state</a:t>
            </a:r>
          </a:p>
          <a:p>
            <a:pPr eaLnBrk="1" hangingPunct="1">
              <a:lnSpc>
                <a:spcPct val="90000"/>
              </a:lnSpc>
            </a:pPr>
            <a:r>
              <a:rPr lang="en-US" sz="2400" smtClean="0">
                <a:latin typeface="Palatino" charset="0"/>
                <a:cs typeface="Times New Roman" pitchFamily="18" charset="0"/>
              </a:rPr>
              <a:t>Terminated State </a:t>
            </a:r>
          </a:p>
        </p:txBody>
      </p:sp>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01D158C5-1FFC-4AD0-BF77-78E2B7E9155C}" type="slidenum">
              <a:rPr lang="en-US" sz="1600" smtClean="0">
                <a:solidFill>
                  <a:schemeClr val="bg2"/>
                </a:solidFill>
              </a:rPr>
              <a:pPr eaLnBrk="1" hangingPunct="1"/>
              <a:t>14</a:t>
            </a:fld>
            <a:endParaRPr lang="en-US" sz="1600" smtClean="0">
              <a:solidFill>
                <a:schemeClr val="bg2"/>
              </a:solidFill>
            </a:endParaRPr>
          </a:p>
        </p:txBody>
      </p:sp>
    </p:spTree>
    <p:extLst>
      <p:ext uri="{BB962C8B-B14F-4D97-AF65-F5344CB8AC3E}">
        <p14:creationId xmlns:p14="http://schemas.microsoft.com/office/powerpoint/2010/main" val="2859887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F07666A6-D5C8-4CF6-97F2-C69EF7011D7F}" type="slidenum">
              <a:rPr lang="en-US" sz="1600" smtClean="0">
                <a:solidFill>
                  <a:schemeClr val="bg2"/>
                </a:solidFill>
              </a:rPr>
              <a:pPr eaLnBrk="1" hangingPunct="1"/>
              <a:t>15</a:t>
            </a:fld>
            <a:endParaRPr lang="en-US" sz="1600" smtClean="0">
              <a:solidFill>
                <a:schemeClr val="bg2"/>
              </a:solidFill>
            </a:endParaRPr>
          </a:p>
        </p:txBody>
      </p:sp>
      <p:sp>
        <p:nvSpPr>
          <p:cNvPr id="23555" name="Rectangle 2"/>
          <p:cNvSpPr>
            <a:spLocks noGrp="1" noChangeArrowheads="1"/>
          </p:cNvSpPr>
          <p:nvPr>
            <p:ph type="title"/>
          </p:nvPr>
        </p:nvSpPr>
        <p:spPr>
          <a:xfrm>
            <a:off x="457200" y="116632"/>
            <a:ext cx="6923112" cy="990600"/>
          </a:xfrm>
        </p:spPr>
        <p:txBody>
          <a:bodyPr/>
          <a:lstStyle/>
          <a:p>
            <a:pPr eaLnBrk="1" hangingPunct="1"/>
            <a:r>
              <a:rPr lang="en-US" dirty="0" smtClean="0"/>
              <a:t>State diagram illustrating the states for transaction execution</a:t>
            </a:r>
            <a:r>
              <a:rPr lang="en-US" dirty="0" smtClean="0">
                <a:sym typeface="Symbol" pitchFamily="18" charset="2"/>
              </a:rPr>
              <a:t>.</a:t>
            </a:r>
            <a:endParaRPr lang="en-US" b="1" dirty="0" smtClean="0"/>
          </a:p>
        </p:txBody>
      </p:sp>
      <p:pic>
        <p:nvPicPr>
          <p:cNvPr id="23556" name="Picture 3" descr="31755_FIG1904.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4153" y="2060848"/>
            <a:ext cx="8508327" cy="3108945"/>
          </a:xfrm>
        </p:spPr>
      </p:pic>
    </p:spTree>
    <p:extLst>
      <p:ext uri="{BB962C8B-B14F-4D97-AF65-F5344CB8AC3E}">
        <p14:creationId xmlns:p14="http://schemas.microsoft.com/office/powerpoint/2010/main" val="341887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z="3200" dirty="0" smtClean="0">
                <a:cs typeface="Times New Roman" pitchFamily="18" charset="0"/>
              </a:rPr>
              <a:t>3 Desirable Properties of Transactions</a:t>
            </a:r>
          </a:p>
        </p:txBody>
      </p:sp>
      <p:sp>
        <p:nvSpPr>
          <p:cNvPr id="29700" name="Rectangle 3"/>
          <p:cNvSpPr>
            <a:spLocks noGrp="1" noChangeArrowheads="1"/>
          </p:cNvSpPr>
          <p:nvPr>
            <p:ph idx="1"/>
          </p:nvPr>
        </p:nvSpPr>
        <p:spPr/>
        <p:txBody>
          <a:bodyPr/>
          <a:lstStyle/>
          <a:p>
            <a:pPr eaLnBrk="1" hangingPunct="1">
              <a:buFont typeface="Wingdings" pitchFamily="2" charset="2"/>
              <a:buNone/>
            </a:pPr>
            <a:r>
              <a:rPr lang="en-US" sz="2800" b="1" smtClean="0">
                <a:latin typeface="Palatino" charset="0"/>
                <a:cs typeface="Times New Roman" pitchFamily="18" charset="0"/>
              </a:rPr>
              <a:t>ACID properties:</a:t>
            </a:r>
          </a:p>
          <a:p>
            <a:pPr eaLnBrk="1" hangingPunct="1"/>
            <a:r>
              <a:rPr lang="en-US" sz="2800" b="1" smtClean="0">
                <a:latin typeface="Palatino" charset="0"/>
                <a:cs typeface="Times New Roman" pitchFamily="18" charset="0"/>
              </a:rPr>
              <a:t>Atomicity</a:t>
            </a:r>
            <a:r>
              <a:rPr lang="en-US" sz="2800" smtClean="0">
                <a:latin typeface="Palatino" charset="0"/>
                <a:cs typeface="Times New Roman" pitchFamily="18" charset="0"/>
              </a:rPr>
              <a:t>: A transaction is an atomic unit of processing; it is either performed in its entirety or not performed at all.</a:t>
            </a:r>
          </a:p>
          <a:p>
            <a:pPr eaLnBrk="1" hangingPunct="1"/>
            <a:endParaRPr lang="en-US" sz="2800" smtClean="0">
              <a:latin typeface="Palatino" charset="0"/>
              <a:cs typeface="Times New Roman" pitchFamily="18" charset="0"/>
            </a:endParaRPr>
          </a:p>
          <a:p>
            <a:pPr eaLnBrk="1" hangingPunct="1"/>
            <a:r>
              <a:rPr lang="en-US" sz="2800" b="1" smtClean="0">
                <a:latin typeface="Palatino" charset="0"/>
                <a:cs typeface="Times New Roman" pitchFamily="18" charset="0"/>
              </a:rPr>
              <a:t>Consistency preservation</a:t>
            </a:r>
            <a:r>
              <a:rPr lang="en-US" sz="2800" smtClean="0">
                <a:latin typeface="Palatino" charset="0"/>
                <a:cs typeface="Times New Roman" pitchFamily="18" charset="0"/>
              </a:rPr>
              <a:t>: A correct execution of the transaction must take the database from one consistent state to another.</a:t>
            </a:r>
            <a:endParaRPr lang="en-US" sz="2800" b="1" smtClean="0">
              <a:latin typeface="Palatino" charset="0"/>
              <a:cs typeface="Times New Roman" pitchFamily="18" charset="0"/>
            </a:endParaRPr>
          </a:p>
        </p:txBody>
      </p:sp>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389C9184-C16B-4129-B799-ADB928776D8C}" type="slidenum">
              <a:rPr lang="en-US" sz="1600" smtClean="0">
                <a:solidFill>
                  <a:schemeClr val="bg2"/>
                </a:solidFill>
              </a:rPr>
              <a:pPr eaLnBrk="1" hangingPunct="1"/>
              <a:t>16</a:t>
            </a:fld>
            <a:endParaRPr lang="en-US" sz="1600" smtClean="0">
              <a:solidFill>
                <a:schemeClr val="bg2"/>
              </a:solidFill>
            </a:endParaRPr>
          </a:p>
        </p:txBody>
      </p:sp>
    </p:spTree>
    <p:extLst>
      <p:ext uri="{BB962C8B-B14F-4D97-AF65-F5344CB8AC3E}">
        <p14:creationId xmlns:p14="http://schemas.microsoft.com/office/powerpoint/2010/main" val="279184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ChangeArrowheads="1"/>
          </p:cNvSpPr>
          <p:nvPr>
            <p:ph type="title"/>
          </p:nvPr>
        </p:nvSpPr>
        <p:spPr/>
        <p:txBody>
          <a:bodyPr/>
          <a:lstStyle/>
          <a:p>
            <a:pPr eaLnBrk="1" hangingPunct="1"/>
            <a:r>
              <a:rPr lang="en-US" sz="3200" dirty="0" smtClean="0">
                <a:cs typeface="Times New Roman" pitchFamily="18" charset="0"/>
              </a:rPr>
              <a:t>Desirable Properties of Transactions</a:t>
            </a:r>
          </a:p>
        </p:txBody>
      </p:sp>
      <p:sp>
        <p:nvSpPr>
          <p:cNvPr id="30724" name="Rectangle 1027"/>
          <p:cNvSpPr>
            <a:spLocks noGrp="1" noChangeArrowheads="1"/>
          </p:cNvSpPr>
          <p:nvPr>
            <p:ph idx="1"/>
          </p:nvPr>
        </p:nvSpPr>
        <p:spPr/>
        <p:txBody>
          <a:bodyPr/>
          <a:lstStyle/>
          <a:p>
            <a:pPr eaLnBrk="1" hangingPunct="1">
              <a:buFont typeface="Wingdings" pitchFamily="2" charset="2"/>
              <a:buNone/>
            </a:pPr>
            <a:r>
              <a:rPr lang="en-US" sz="2800" b="1" smtClean="0">
                <a:latin typeface="Palatino" charset="0"/>
                <a:cs typeface="Times New Roman" pitchFamily="18" charset="0"/>
              </a:rPr>
              <a:t>ACID properties (cont.):</a:t>
            </a:r>
          </a:p>
          <a:p>
            <a:pPr eaLnBrk="1" hangingPunct="1"/>
            <a:r>
              <a:rPr lang="en-US" sz="2400" b="1" smtClean="0">
                <a:latin typeface="Palatino" charset="0"/>
                <a:cs typeface="Times New Roman" pitchFamily="18" charset="0"/>
              </a:rPr>
              <a:t>Isolation</a:t>
            </a:r>
            <a:r>
              <a:rPr lang="en-US" sz="2400" smtClean="0">
                <a:latin typeface="Palatino" charset="0"/>
                <a:cs typeface="Times New Roman" pitchFamily="18" charset="0"/>
              </a:rPr>
              <a:t>: A transaction should not make its updates visible to other transactions until it is committed; this property, when enforced strictly, solves the temporary update problem and makes cascading rollbacks of transactions  unnecessary.</a:t>
            </a:r>
          </a:p>
          <a:p>
            <a:pPr eaLnBrk="1" hangingPunct="1"/>
            <a:r>
              <a:rPr lang="en-US" sz="2400" b="1" smtClean="0">
                <a:latin typeface="Palatino" charset="0"/>
                <a:cs typeface="Times New Roman" pitchFamily="18" charset="0"/>
              </a:rPr>
              <a:t>Durability or permanency</a:t>
            </a:r>
            <a:r>
              <a:rPr lang="en-US" sz="2400" smtClean="0">
                <a:latin typeface="Palatino" charset="0"/>
                <a:cs typeface="Times New Roman" pitchFamily="18" charset="0"/>
              </a:rPr>
              <a:t>: Once a transaction changes the database and the changes are committed, these changes must never be lost because of subsequent failure. 	</a:t>
            </a:r>
          </a:p>
        </p:txBody>
      </p:sp>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EAF6689C-F5CF-4BDE-811F-3F6AE9199644}" type="slidenum">
              <a:rPr lang="en-US" sz="1600" smtClean="0">
                <a:solidFill>
                  <a:schemeClr val="bg2"/>
                </a:solidFill>
              </a:rPr>
              <a:pPr eaLnBrk="1" hangingPunct="1"/>
              <a:t>17</a:t>
            </a:fld>
            <a:endParaRPr lang="en-US" sz="1600" smtClean="0">
              <a:solidFill>
                <a:schemeClr val="bg2"/>
              </a:solidFill>
            </a:endParaRPr>
          </a:p>
        </p:txBody>
      </p:sp>
    </p:spTree>
    <p:extLst>
      <p:ext uri="{BB962C8B-B14F-4D97-AF65-F5344CB8AC3E}">
        <p14:creationId xmlns:p14="http://schemas.microsoft.com/office/powerpoint/2010/main" val="3426106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Transations</a:t>
            </a:r>
            <a:r>
              <a:rPr lang="it-IT" dirty="0" smtClean="0"/>
              <a:t> Manager</a:t>
            </a:r>
            <a:endParaRPr lang="it-IT" dirty="0"/>
          </a:p>
        </p:txBody>
      </p:sp>
      <p:sp>
        <p:nvSpPr>
          <p:cNvPr id="3" name="Segnaposto contenuto 2"/>
          <p:cNvSpPr>
            <a:spLocks noGrp="1"/>
          </p:cNvSpPr>
          <p:nvPr>
            <p:ph idx="1"/>
          </p:nvPr>
        </p:nvSpPr>
        <p:spPr/>
        <p:txBody>
          <a:bodyPr/>
          <a:lstStyle/>
          <a:p>
            <a:r>
              <a:rPr lang="en-US" dirty="0"/>
              <a:t>The transaction manager enforces the ACID properties </a:t>
            </a:r>
            <a:endParaRPr lang="en-US" dirty="0" smtClean="0"/>
          </a:p>
          <a:p>
            <a:pPr lvl="1"/>
            <a:r>
              <a:rPr lang="en-US" dirty="0" smtClean="0"/>
              <a:t>It </a:t>
            </a:r>
            <a:r>
              <a:rPr lang="en-US" dirty="0"/>
              <a:t>schedules the operations of transactions • COMMIT and ROLLBACK are used to ensure atomicity </a:t>
            </a:r>
            <a:endParaRPr lang="en-US" dirty="0" smtClean="0"/>
          </a:p>
          <a:p>
            <a:pPr lvl="1"/>
            <a:r>
              <a:rPr lang="en-US" dirty="0" smtClean="0"/>
              <a:t>Locks </a:t>
            </a:r>
            <a:r>
              <a:rPr lang="en-US" dirty="0"/>
              <a:t>or timestamps are used to ensure consistency and isolation for concurrent transactions </a:t>
            </a:r>
            <a:endParaRPr lang="en-US" dirty="0" smtClean="0"/>
          </a:p>
          <a:p>
            <a:pPr lvl="1"/>
            <a:r>
              <a:rPr lang="en-US" dirty="0" smtClean="0"/>
              <a:t>A </a:t>
            </a:r>
            <a:r>
              <a:rPr lang="en-US" dirty="0"/>
              <a:t>log is kept to ensure durability in the event of system </a:t>
            </a:r>
            <a:r>
              <a:rPr lang="en-US" dirty="0" smtClean="0"/>
              <a:t>failure</a:t>
            </a:r>
            <a:endParaRPr lang="it-IT" dirty="0"/>
          </a:p>
        </p:txBody>
      </p:sp>
      <p:sp>
        <p:nvSpPr>
          <p:cNvPr id="4" name="Segnaposto data 3"/>
          <p:cNvSpPr>
            <a:spLocks noGrp="1"/>
          </p:cNvSpPr>
          <p:nvPr>
            <p:ph type="dt" sz="half" idx="10"/>
          </p:nvPr>
        </p:nvSpPr>
        <p:spPr/>
        <p:txBody>
          <a:bodyPr/>
          <a:lstStyle/>
          <a:p>
            <a:pPr>
              <a:defRPr/>
            </a:pPr>
            <a:r>
              <a:rPr lang="en-US" smtClean="0"/>
              <a:t>2012/2013 - DT228/4</a:t>
            </a:r>
            <a:endParaRPr lang="en-IE" dirty="0"/>
          </a:p>
        </p:txBody>
      </p:sp>
      <p:sp>
        <p:nvSpPr>
          <p:cNvPr id="5" name="Segnaposto numero diapositiva 4"/>
          <p:cNvSpPr>
            <a:spLocks noGrp="1"/>
          </p:cNvSpPr>
          <p:nvPr>
            <p:ph type="sldNum" sz="quarter" idx="12"/>
          </p:nvPr>
        </p:nvSpPr>
        <p:spPr/>
        <p:txBody>
          <a:bodyPr/>
          <a:lstStyle/>
          <a:p>
            <a:pPr>
              <a:defRPr/>
            </a:pPr>
            <a:fld id="{255B0E39-F8AA-4982-923D-157BFA96FD10}" type="slidenum">
              <a:rPr lang="en-IE" smtClean="0"/>
              <a:pPr>
                <a:defRPr/>
              </a:pPr>
              <a:t>18</a:t>
            </a:fld>
            <a:endParaRPr lang="en-IE"/>
          </a:p>
        </p:txBody>
      </p:sp>
    </p:spTree>
    <p:extLst>
      <p:ext uri="{BB962C8B-B14F-4D97-AF65-F5344CB8AC3E}">
        <p14:creationId xmlns:p14="http://schemas.microsoft.com/office/powerpoint/2010/main" val="973624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3200" dirty="0" smtClean="0">
                <a:cs typeface="Times New Roman" pitchFamily="18" charset="0"/>
              </a:rPr>
              <a:t>Transaction and System Concepts</a:t>
            </a:r>
          </a:p>
        </p:txBody>
      </p:sp>
      <p:sp>
        <p:nvSpPr>
          <p:cNvPr id="22532" name="Rectangle 3"/>
          <p:cNvSpPr>
            <a:spLocks noGrp="1" noChangeArrowheads="1"/>
          </p:cNvSpPr>
          <p:nvPr>
            <p:ph idx="1"/>
          </p:nvPr>
        </p:nvSpPr>
        <p:spPr/>
        <p:txBody>
          <a:bodyPr/>
          <a:lstStyle/>
          <a:p>
            <a:pPr eaLnBrk="1" hangingPunct="1">
              <a:buFont typeface="Wingdings" pitchFamily="2" charset="2"/>
              <a:buNone/>
            </a:pPr>
            <a:r>
              <a:rPr lang="en-US" sz="2800" smtClean="0">
                <a:cs typeface="Times New Roman" pitchFamily="18" charset="0"/>
              </a:rPr>
              <a:t>Recovery techniques use the following operators</a:t>
            </a:r>
            <a:r>
              <a:rPr lang="en-US" sz="2800" smtClean="0">
                <a:latin typeface="Palatino" charset="0"/>
                <a:cs typeface="Times New Roman" pitchFamily="18" charset="0"/>
              </a:rPr>
              <a:t>:</a:t>
            </a:r>
            <a:endParaRPr lang="en-US" sz="2800" b="1" smtClean="0">
              <a:latin typeface="Palatino" charset="0"/>
              <a:cs typeface="Times New Roman" pitchFamily="18" charset="0"/>
            </a:endParaRPr>
          </a:p>
          <a:p>
            <a:pPr eaLnBrk="1" hangingPunct="1"/>
            <a:r>
              <a:rPr lang="en-US" sz="2800" b="1" smtClean="0">
                <a:latin typeface="Palatino" charset="0"/>
                <a:cs typeface="Times New Roman" pitchFamily="18" charset="0"/>
              </a:rPr>
              <a:t>undo:</a:t>
            </a:r>
            <a:r>
              <a:rPr lang="en-US" sz="2800" smtClean="0">
                <a:latin typeface="Palatino" charset="0"/>
                <a:cs typeface="Times New Roman" pitchFamily="18" charset="0"/>
              </a:rPr>
              <a:t> Similar to rollback except that it applies to a single operation rather than to a whole transaction.</a:t>
            </a:r>
          </a:p>
          <a:p>
            <a:pPr eaLnBrk="1" hangingPunct="1"/>
            <a:r>
              <a:rPr lang="en-US" sz="2800" b="1" smtClean="0">
                <a:latin typeface="Palatino" charset="0"/>
                <a:cs typeface="Times New Roman" pitchFamily="18" charset="0"/>
              </a:rPr>
              <a:t>redo:</a:t>
            </a:r>
            <a:r>
              <a:rPr lang="en-US" sz="2800" smtClean="0">
                <a:latin typeface="Palatino" charset="0"/>
                <a:cs typeface="Times New Roman" pitchFamily="18" charset="0"/>
              </a:rPr>
              <a:t> This specifies that certain </a:t>
            </a:r>
            <a:r>
              <a:rPr lang="en-US" sz="2800" i="1" smtClean="0">
                <a:latin typeface="Palatino" charset="0"/>
                <a:cs typeface="Times New Roman" pitchFamily="18" charset="0"/>
              </a:rPr>
              <a:t>transaction operations</a:t>
            </a:r>
            <a:r>
              <a:rPr lang="en-US" sz="2800" smtClean="0">
                <a:latin typeface="Palatino" charset="0"/>
                <a:cs typeface="Times New Roman" pitchFamily="18" charset="0"/>
              </a:rPr>
              <a:t> must be </a:t>
            </a:r>
            <a:r>
              <a:rPr lang="en-US" sz="2800" i="1" smtClean="0">
                <a:latin typeface="Palatino" charset="0"/>
                <a:cs typeface="Times New Roman" pitchFamily="18" charset="0"/>
              </a:rPr>
              <a:t>redone</a:t>
            </a:r>
            <a:r>
              <a:rPr lang="en-US" sz="2800" smtClean="0">
                <a:latin typeface="Palatino" charset="0"/>
                <a:cs typeface="Times New Roman" pitchFamily="18" charset="0"/>
              </a:rPr>
              <a:t> to ensure that all the operations of a committed transaction have been applied successfully to the database. </a:t>
            </a:r>
          </a:p>
        </p:txBody>
      </p:sp>
      <p:sp>
        <p:nvSpPr>
          <p:cNvPr id="22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535C2088-990A-49FB-B113-94BDC19C7B57}" type="slidenum">
              <a:rPr lang="en-US" sz="1600" smtClean="0">
                <a:solidFill>
                  <a:schemeClr val="bg2"/>
                </a:solidFill>
              </a:rPr>
              <a:pPr eaLnBrk="1" hangingPunct="1"/>
              <a:t>19</a:t>
            </a:fld>
            <a:endParaRPr lang="en-US" sz="1600" smtClean="0">
              <a:solidFill>
                <a:schemeClr val="bg2"/>
              </a:solidFill>
            </a:endParaRPr>
          </a:p>
        </p:txBody>
      </p:sp>
    </p:spTree>
    <p:extLst>
      <p:ext uri="{BB962C8B-B14F-4D97-AF65-F5344CB8AC3E}">
        <p14:creationId xmlns:p14="http://schemas.microsoft.com/office/powerpoint/2010/main" val="184342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3200" dirty="0" smtClean="0">
                <a:cs typeface="Times New Roman" pitchFamily="18" charset="0"/>
              </a:rPr>
              <a:t>1 Introduction to Transaction Processing </a:t>
            </a:r>
          </a:p>
        </p:txBody>
      </p:sp>
      <p:sp>
        <p:nvSpPr>
          <p:cNvPr id="5124" name="Rectangle 3"/>
          <p:cNvSpPr>
            <a:spLocks noGrp="1" noChangeArrowheads="1"/>
          </p:cNvSpPr>
          <p:nvPr>
            <p:ph idx="1"/>
          </p:nvPr>
        </p:nvSpPr>
        <p:spPr/>
        <p:txBody>
          <a:bodyPr/>
          <a:lstStyle/>
          <a:p>
            <a:pPr eaLnBrk="1" hangingPunct="1"/>
            <a:r>
              <a:rPr lang="en-US" sz="2800" b="1" smtClean="0"/>
              <a:t>Single-User System:</a:t>
            </a:r>
            <a:r>
              <a:rPr lang="en-US" sz="2800" smtClean="0"/>
              <a:t> </a:t>
            </a:r>
            <a:r>
              <a:rPr lang="en-US" sz="2400" smtClean="0"/>
              <a:t>At most one user at a time can use the system.</a:t>
            </a:r>
            <a:r>
              <a:rPr lang="en-US" sz="2800" smtClean="0"/>
              <a:t> </a:t>
            </a:r>
          </a:p>
          <a:p>
            <a:pPr eaLnBrk="1" hangingPunct="1"/>
            <a:r>
              <a:rPr lang="en-US" sz="2800" b="1" smtClean="0"/>
              <a:t>Multiuser System</a:t>
            </a:r>
            <a:r>
              <a:rPr lang="en-US" sz="2800" smtClean="0"/>
              <a:t>: </a:t>
            </a:r>
            <a:r>
              <a:rPr lang="en-US" sz="2400" smtClean="0"/>
              <a:t>Many users can access the system concurrently.</a:t>
            </a:r>
          </a:p>
          <a:p>
            <a:pPr eaLnBrk="1" hangingPunct="1"/>
            <a:r>
              <a:rPr lang="en-US" sz="2800" b="1" smtClean="0"/>
              <a:t>Concurrency</a:t>
            </a:r>
          </a:p>
          <a:p>
            <a:pPr lvl="1" eaLnBrk="1" hangingPunct="1"/>
            <a:r>
              <a:rPr lang="en-US" sz="2400" b="1" smtClean="0"/>
              <a:t>Interleaved processing</a:t>
            </a:r>
            <a:r>
              <a:rPr lang="en-US" sz="2400" smtClean="0"/>
              <a:t>: concurrent execution of processes is interleaved in a single CPU</a:t>
            </a:r>
          </a:p>
          <a:p>
            <a:pPr lvl="1" eaLnBrk="1" hangingPunct="1"/>
            <a:r>
              <a:rPr lang="en-US" sz="2400" b="1" smtClean="0"/>
              <a:t>Parallel processing</a:t>
            </a:r>
            <a:r>
              <a:rPr lang="en-US" sz="2400" smtClean="0"/>
              <a:t>: processes are concurrently executed in multiple CPUs. </a:t>
            </a:r>
          </a:p>
        </p:txBody>
      </p:sp>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06F08A28-D034-4D0F-9766-3BFD128EB73E}" type="slidenum">
              <a:rPr lang="en-US" sz="1600" smtClean="0">
                <a:solidFill>
                  <a:schemeClr val="bg2"/>
                </a:solidFill>
              </a:rPr>
              <a:pPr eaLnBrk="1" hangingPunct="1"/>
              <a:t>2</a:t>
            </a:fld>
            <a:endParaRPr lang="en-US" sz="1600" smtClean="0">
              <a:solidFill>
                <a:schemeClr val="bg2"/>
              </a:solidFill>
            </a:endParaRPr>
          </a:p>
        </p:txBody>
      </p:sp>
    </p:spTree>
    <p:extLst>
      <p:ext uri="{BB962C8B-B14F-4D97-AF65-F5344CB8AC3E}">
        <p14:creationId xmlns:p14="http://schemas.microsoft.com/office/powerpoint/2010/main" val="3099559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3200" dirty="0" smtClean="0">
                <a:cs typeface="Times New Roman" pitchFamily="18" charset="0"/>
              </a:rPr>
              <a:t>Transaction and System Concepts</a:t>
            </a:r>
          </a:p>
        </p:txBody>
      </p:sp>
      <p:sp>
        <p:nvSpPr>
          <p:cNvPr id="24580" name="Rectangle 3"/>
          <p:cNvSpPr>
            <a:spLocks noGrp="1" noChangeArrowheads="1"/>
          </p:cNvSpPr>
          <p:nvPr>
            <p:ph idx="1"/>
          </p:nvPr>
        </p:nvSpPr>
        <p:spPr/>
        <p:txBody>
          <a:bodyPr/>
          <a:lstStyle/>
          <a:p>
            <a:pPr eaLnBrk="1" hangingPunct="1">
              <a:lnSpc>
                <a:spcPct val="90000"/>
              </a:lnSpc>
              <a:buFont typeface="Wingdings" pitchFamily="2" charset="2"/>
              <a:buNone/>
            </a:pPr>
            <a:r>
              <a:rPr lang="en-US" sz="2800" b="1" smtClean="0">
                <a:latin typeface="Palatino" charset="0"/>
                <a:cs typeface="Times New Roman" pitchFamily="18" charset="0"/>
              </a:rPr>
              <a:t>The System Log</a:t>
            </a:r>
          </a:p>
          <a:p>
            <a:pPr eaLnBrk="1" hangingPunct="1">
              <a:lnSpc>
                <a:spcPct val="90000"/>
              </a:lnSpc>
            </a:pPr>
            <a:r>
              <a:rPr lang="en-US" sz="2400" b="1" smtClean="0">
                <a:latin typeface="Palatino" charset="0"/>
                <a:cs typeface="Times New Roman" pitchFamily="18" charset="0"/>
              </a:rPr>
              <a:t>Log or Journal</a:t>
            </a:r>
            <a:r>
              <a:rPr lang="en-US" sz="2400" smtClean="0">
                <a:latin typeface="Palatino" charset="0"/>
                <a:cs typeface="Times New Roman" pitchFamily="18" charset="0"/>
              </a:rPr>
              <a:t> : The log keeps track of all transaction operations that affect the values of database items. This information may be needed to permit recovery from transaction failures. The log is kept on disk, so it is not affected by any type of failure except for disk or catastrophic failure. In addition, the log is periodically backed up to archival storage (tape) to guard against such catastrophic failures.  </a:t>
            </a:r>
          </a:p>
          <a:p>
            <a:pPr eaLnBrk="1" hangingPunct="1">
              <a:lnSpc>
                <a:spcPct val="90000"/>
              </a:lnSpc>
            </a:pPr>
            <a:r>
              <a:rPr lang="en-US" sz="2400" smtClean="0">
                <a:latin typeface="Palatino" charset="0"/>
                <a:cs typeface="Times New Roman" pitchFamily="18" charset="0"/>
              </a:rPr>
              <a:t>T in the following discussion refers to a unique </a:t>
            </a:r>
            <a:r>
              <a:rPr lang="en-US" sz="2400" b="1" smtClean="0">
                <a:latin typeface="Palatino" charset="0"/>
                <a:cs typeface="Times New Roman" pitchFamily="18" charset="0"/>
              </a:rPr>
              <a:t>transaction-id</a:t>
            </a:r>
            <a:r>
              <a:rPr lang="en-US" sz="2400" smtClean="0">
                <a:latin typeface="Palatino" charset="0"/>
                <a:cs typeface="Times New Roman" pitchFamily="18" charset="0"/>
              </a:rPr>
              <a:t> that is generated automatically by the system and is used to identify each transaction: </a:t>
            </a:r>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69F20BE5-0962-44D1-80CB-C5DA94FDF554}" type="slidenum">
              <a:rPr lang="en-US" sz="1600" smtClean="0">
                <a:solidFill>
                  <a:schemeClr val="bg2"/>
                </a:solidFill>
              </a:rPr>
              <a:pPr eaLnBrk="1" hangingPunct="1"/>
              <a:t>20</a:t>
            </a:fld>
            <a:endParaRPr lang="en-US" sz="1600" smtClean="0">
              <a:solidFill>
                <a:schemeClr val="bg2"/>
              </a:solidFill>
            </a:endParaRPr>
          </a:p>
        </p:txBody>
      </p:sp>
    </p:spTree>
    <p:extLst>
      <p:ext uri="{BB962C8B-B14F-4D97-AF65-F5344CB8AC3E}">
        <p14:creationId xmlns:p14="http://schemas.microsoft.com/office/powerpoint/2010/main" val="1398039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3200" dirty="0" smtClean="0">
                <a:cs typeface="Times New Roman" pitchFamily="18" charset="0"/>
              </a:rPr>
              <a:t>Transaction and System Concepts</a:t>
            </a:r>
          </a:p>
        </p:txBody>
      </p:sp>
      <p:sp>
        <p:nvSpPr>
          <p:cNvPr id="25604" name="Rectangle 3"/>
          <p:cNvSpPr>
            <a:spLocks noGrp="1" noChangeArrowheads="1"/>
          </p:cNvSpPr>
          <p:nvPr>
            <p:ph idx="1"/>
          </p:nvPr>
        </p:nvSpPr>
        <p:spPr/>
        <p:txBody>
          <a:bodyPr/>
          <a:lstStyle/>
          <a:p>
            <a:pPr marL="533400" indent="-533400" eaLnBrk="1" hangingPunct="1">
              <a:lnSpc>
                <a:spcPct val="90000"/>
              </a:lnSpc>
              <a:buFont typeface="Wingdings" pitchFamily="2" charset="2"/>
              <a:buNone/>
            </a:pPr>
            <a:r>
              <a:rPr lang="en-US" sz="2800" b="1" smtClean="0">
                <a:latin typeface="Palatino" charset="0"/>
                <a:cs typeface="Times New Roman" pitchFamily="18" charset="0"/>
              </a:rPr>
              <a:t>The System Log (cont):</a:t>
            </a:r>
            <a:endParaRPr lang="en-US" sz="2800" smtClean="0">
              <a:latin typeface="Palatino" charset="0"/>
              <a:cs typeface="Times New Roman" pitchFamily="18" charset="0"/>
            </a:endParaRPr>
          </a:p>
          <a:p>
            <a:pPr marL="533400" indent="-533400" eaLnBrk="1" hangingPunct="1">
              <a:lnSpc>
                <a:spcPct val="90000"/>
              </a:lnSpc>
              <a:buFont typeface="Wingdings" pitchFamily="2" charset="2"/>
              <a:buNone/>
            </a:pPr>
            <a:r>
              <a:rPr lang="en-US" sz="2400" b="1" smtClean="0">
                <a:latin typeface="Palatino" charset="0"/>
                <a:cs typeface="Times New Roman" pitchFamily="18" charset="0"/>
              </a:rPr>
              <a:t>Types of log record: </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[start_transaction,T]: Records that transaction T has started execution.</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[write_item,T,X,old_value,new_value]: Records that transaction T has changed the value of database item X from old_value to new_value.</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[read_item,T,X]: Records that transaction T  has read the value of database item X.</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[commit,T]: Records that transaction T has completed successfully, and affirms that its effect can be committed (recorded permanently) to the database.</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[abort,T]: Records that transaction T has been aborted. </a:t>
            </a:r>
          </a:p>
        </p:txBody>
      </p:sp>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A753E248-8ECA-4C6C-88A9-FF26A3625F8D}" type="slidenum">
              <a:rPr lang="en-US" sz="1600" smtClean="0">
                <a:solidFill>
                  <a:schemeClr val="bg2"/>
                </a:solidFill>
              </a:rPr>
              <a:pPr eaLnBrk="1" hangingPunct="1"/>
              <a:t>21</a:t>
            </a:fld>
            <a:endParaRPr lang="en-US" sz="1600" smtClean="0">
              <a:solidFill>
                <a:schemeClr val="bg2"/>
              </a:solidFill>
            </a:endParaRPr>
          </a:p>
        </p:txBody>
      </p:sp>
    </p:spTree>
    <p:extLst>
      <p:ext uri="{BB962C8B-B14F-4D97-AF65-F5344CB8AC3E}">
        <p14:creationId xmlns:p14="http://schemas.microsoft.com/office/powerpoint/2010/main" val="2493159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z="3200" dirty="0" smtClean="0">
                <a:cs typeface="Times New Roman" pitchFamily="18" charset="0"/>
              </a:rPr>
              <a:t>Transaction and System Concepts</a:t>
            </a:r>
          </a:p>
        </p:txBody>
      </p:sp>
      <p:sp>
        <p:nvSpPr>
          <p:cNvPr id="26628" name="Rectangle 3"/>
          <p:cNvSpPr>
            <a:spLocks noGrp="1" noChangeArrowheads="1"/>
          </p:cNvSpPr>
          <p:nvPr>
            <p:ph idx="1"/>
          </p:nvPr>
        </p:nvSpPr>
        <p:spPr/>
        <p:txBody>
          <a:bodyPr/>
          <a:lstStyle/>
          <a:p>
            <a:pPr marL="533400" indent="-533400" eaLnBrk="1" hangingPunct="1">
              <a:lnSpc>
                <a:spcPct val="90000"/>
              </a:lnSpc>
              <a:buFont typeface="Wingdings" pitchFamily="2" charset="2"/>
              <a:buNone/>
            </a:pPr>
            <a:r>
              <a:rPr lang="en-US" sz="2400" b="1" dirty="0" smtClean="0">
                <a:latin typeface="Palatino" charset="0"/>
                <a:cs typeface="Times New Roman" pitchFamily="18" charset="0"/>
              </a:rPr>
              <a:t>Recovery using log records:</a:t>
            </a:r>
            <a:endParaRPr lang="en-US" sz="2400" dirty="0" smtClean="0">
              <a:latin typeface="Palatino" charset="0"/>
              <a:cs typeface="Times New Roman" pitchFamily="18" charset="0"/>
            </a:endParaRPr>
          </a:p>
          <a:p>
            <a:pPr marL="533400" indent="-533400" eaLnBrk="1" hangingPunct="1">
              <a:lnSpc>
                <a:spcPct val="90000"/>
              </a:lnSpc>
              <a:buFont typeface="Wingdings" pitchFamily="2" charset="2"/>
              <a:buNone/>
            </a:pPr>
            <a:r>
              <a:rPr lang="en-US" sz="2300" dirty="0" smtClean="0">
                <a:latin typeface="Palatino" charset="0"/>
                <a:cs typeface="Times New Roman" pitchFamily="18" charset="0"/>
              </a:rPr>
              <a:t>If the system crashes, we can recover to a consistent database state by examining the log</a:t>
            </a:r>
          </a:p>
          <a:p>
            <a:pPr marL="533400" indent="-533400" eaLnBrk="1" hangingPunct="1">
              <a:lnSpc>
                <a:spcPct val="90000"/>
              </a:lnSpc>
              <a:buFont typeface="Wingdings" pitchFamily="2" charset="2"/>
              <a:buAutoNum type="arabicPeriod"/>
            </a:pPr>
            <a:r>
              <a:rPr lang="en-US" sz="2300" dirty="0" smtClean="0">
                <a:latin typeface="Palatino" charset="0"/>
                <a:cs typeface="Times New Roman" pitchFamily="18" charset="0"/>
              </a:rPr>
              <a:t>Because the log contains a record of every write operation that changes the value of some database item, it is possible to </a:t>
            </a:r>
            <a:r>
              <a:rPr lang="en-US" sz="2300" b="1" dirty="0" smtClean="0">
                <a:latin typeface="Palatino" charset="0"/>
                <a:cs typeface="Times New Roman" pitchFamily="18" charset="0"/>
              </a:rPr>
              <a:t>undo</a:t>
            </a:r>
            <a:r>
              <a:rPr lang="en-US" sz="2300" dirty="0" smtClean="0">
                <a:latin typeface="Palatino" charset="0"/>
                <a:cs typeface="Times New Roman" pitchFamily="18" charset="0"/>
              </a:rPr>
              <a:t> the effect of these write operations of a transaction T by tracing backward through the log and resetting all items changed by a write operation of T to their </a:t>
            </a:r>
            <a:r>
              <a:rPr lang="en-US" sz="2300" dirty="0" err="1" smtClean="0">
                <a:latin typeface="Palatino" charset="0"/>
                <a:cs typeface="Times New Roman" pitchFamily="18" charset="0"/>
              </a:rPr>
              <a:t>old_values</a:t>
            </a:r>
            <a:r>
              <a:rPr lang="en-US" sz="2300" dirty="0" smtClean="0">
                <a:latin typeface="Palatino" charset="0"/>
                <a:cs typeface="Times New Roman" pitchFamily="18" charset="0"/>
              </a:rPr>
              <a:t>.</a:t>
            </a:r>
          </a:p>
          <a:p>
            <a:pPr marL="533400" indent="-533400" eaLnBrk="1" hangingPunct="1">
              <a:lnSpc>
                <a:spcPct val="90000"/>
              </a:lnSpc>
              <a:buFont typeface="Wingdings" pitchFamily="2" charset="2"/>
              <a:buAutoNum type="arabicPeriod"/>
            </a:pPr>
            <a:r>
              <a:rPr lang="en-US" sz="2300" dirty="0" smtClean="0">
                <a:latin typeface="Palatino" charset="0"/>
                <a:cs typeface="Times New Roman" pitchFamily="18" charset="0"/>
              </a:rPr>
              <a:t>We can also </a:t>
            </a:r>
            <a:r>
              <a:rPr lang="en-US" sz="2300" b="1" dirty="0" smtClean="0">
                <a:latin typeface="Palatino" charset="0"/>
                <a:cs typeface="Times New Roman" pitchFamily="18" charset="0"/>
              </a:rPr>
              <a:t>redo</a:t>
            </a:r>
            <a:r>
              <a:rPr lang="en-US" sz="2300" dirty="0" smtClean="0">
                <a:latin typeface="Palatino" charset="0"/>
                <a:cs typeface="Times New Roman" pitchFamily="18" charset="0"/>
              </a:rPr>
              <a:t> the effect of the write operations of a transaction T by tracing forward through the log and setting all items changed by a write operation of T (that did not get done permanently) to their </a:t>
            </a:r>
            <a:r>
              <a:rPr lang="en-US" sz="2300" dirty="0" err="1" smtClean="0">
                <a:latin typeface="Palatino" charset="0"/>
                <a:cs typeface="Times New Roman" pitchFamily="18" charset="0"/>
              </a:rPr>
              <a:t>new_values</a:t>
            </a:r>
            <a:r>
              <a:rPr lang="en-US" sz="2300" dirty="0" smtClean="0">
                <a:latin typeface="Palatino" charset="0"/>
                <a:cs typeface="Times New Roman" pitchFamily="18" charset="0"/>
              </a:rPr>
              <a:t>.   </a:t>
            </a:r>
          </a:p>
        </p:txBody>
      </p:sp>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CAF3558B-D43B-4CAE-B829-7D9F84995BFF}" type="slidenum">
              <a:rPr lang="en-US" sz="1600" smtClean="0">
                <a:solidFill>
                  <a:schemeClr val="bg2"/>
                </a:solidFill>
              </a:rPr>
              <a:pPr eaLnBrk="1" hangingPunct="1"/>
              <a:t>22</a:t>
            </a:fld>
            <a:endParaRPr lang="en-US" sz="1600" smtClean="0">
              <a:solidFill>
                <a:schemeClr val="bg2"/>
              </a:solidFill>
            </a:endParaRPr>
          </a:p>
        </p:txBody>
      </p:sp>
    </p:spTree>
    <p:extLst>
      <p:ext uri="{BB962C8B-B14F-4D97-AF65-F5344CB8AC3E}">
        <p14:creationId xmlns:p14="http://schemas.microsoft.com/office/powerpoint/2010/main" val="3512898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dirty="0" smtClean="0">
                <a:cs typeface="Times New Roman" pitchFamily="18" charset="0"/>
              </a:rPr>
              <a:t>4 Characterizing Schedules based on Recoverability</a:t>
            </a:r>
          </a:p>
        </p:txBody>
      </p:sp>
      <p:sp>
        <p:nvSpPr>
          <p:cNvPr id="31748" name="Rectangle 3"/>
          <p:cNvSpPr>
            <a:spLocks noGrp="1" noChangeArrowheads="1"/>
          </p:cNvSpPr>
          <p:nvPr>
            <p:ph idx="1"/>
          </p:nvPr>
        </p:nvSpPr>
        <p:spPr>
          <a:xfrm>
            <a:off x="323528" y="1340768"/>
            <a:ext cx="5873270" cy="4876800"/>
          </a:xfrm>
        </p:spPr>
        <p:txBody>
          <a:bodyPr/>
          <a:lstStyle/>
          <a:p>
            <a:pPr eaLnBrk="1" hangingPunct="1">
              <a:lnSpc>
                <a:spcPct val="90000"/>
              </a:lnSpc>
            </a:pPr>
            <a:r>
              <a:rPr lang="en-US" sz="1800" b="1" dirty="0" smtClean="0">
                <a:cs typeface="Times New Roman" pitchFamily="18" charset="0"/>
              </a:rPr>
              <a:t>Transaction </a:t>
            </a:r>
            <a:r>
              <a:rPr lang="en-US" sz="1800" b="1" dirty="0" smtClean="0">
                <a:cs typeface="Times New Roman" pitchFamily="18" charset="0"/>
              </a:rPr>
              <a:t>schedule: </a:t>
            </a:r>
            <a:r>
              <a:rPr lang="en-US" sz="1800" dirty="0" smtClean="0">
                <a:cs typeface="Times New Roman" pitchFamily="18" charset="0"/>
              </a:rPr>
              <a:t>When transactions are executing concurrently in an interleaved fashion, the order of execution of operations from the various transactions forms </a:t>
            </a:r>
            <a:r>
              <a:rPr lang="en-US" sz="1800" dirty="0" smtClean="0">
                <a:cs typeface="Times New Roman" pitchFamily="18" charset="0"/>
              </a:rPr>
              <a:t>a </a:t>
            </a:r>
            <a:r>
              <a:rPr lang="en-US" sz="1800" dirty="0" smtClean="0">
                <a:cs typeface="Times New Roman" pitchFamily="18" charset="0"/>
              </a:rPr>
              <a:t>transaction </a:t>
            </a:r>
            <a:r>
              <a:rPr lang="en-US" sz="1800" dirty="0" smtClean="0">
                <a:cs typeface="Times New Roman" pitchFamily="18" charset="0"/>
              </a:rPr>
              <a:t>schedule. </a:t>
            </a:r>
            <a:endParaRPr lang="en-US" sz="1800" dirty="0" smtClean="0">
              <a:cs typeface="Times New Roman" pitchFamily="18" charset="0"/>
            </a:endParaRPr>
          </a:p>
          <a:p>
            <a:pPr eaLnBrk="1" hangingPunct="1">
              <a:lnSpc>
                <a:spcPct val="90000"/>
              </a:lnSpc>
              <a:buFont typeface="Wingdings" pitchFamily="2" charset="2"/>
              <a:buNone/>
            </a:pPr>
            <a:endParaRPr lang="en-US" sz="1800" dirty="0" smtClean="0">
              <a:cs typeface="Times New Roman" pitchFamily="18" charset="0"/>
            </a:endParaRPr>
          </a:p>
          <a:p>
            <a:pPr eaLnBrk="1" hangingPunct="1">
              <a:lnSpc>
                <a:spcPct val="90000"/>
              </a:lnSpc>
            </a:pPr>
            <a:r>
              <a:rPr lang="en-US" sz="1800" dirty="0" smtClean="0">
                <a:cs typeface="Times New Roman" pitchFamily="18" charset="0"/>
              </a:rPr>
              <a:t>A </a:t>
            </a:r>
            <a:r>
              <a:rPr lang="en-US" sz="1800" b="1" dirty="0" smtClean="0">
                <a:cs typeface="Times New Roman" pitchFamily="18" charset="0"/>
              </a:rPr>
              <a:t>schedule</a:t>
            </a:r>
            <a:r>
              <a:rPr lang="en-US" sz="1800" dirty="0" smtClean="0">
                <a:cs typeface="Times New Roman" pitchFamily="18" charset="0"/>
              </a:rPr>
              <a:t> (or </a:t>
            </a:r>
            <a:r>
              <a:rPr lang="en-US" sz="1800" b="1" dirty="0" smtClean="0">
                <a:cs typeface="Times New Roman" pitchFamily="18" charset="0"/>
              </a:rPr>
              <a:t>history</a:t>
            </a:r>
            <a:r>
              <a:rPr lang="en-US" sz="1800" dirty="0" smtClean="0">
                <a:cs typeface="Times New Roman" pitchFamily="18" charset="0"/>
              </a:rPr>
              <a:t>) S of n transactions T1, T2, ..., </a:t>
            </a:r>
            <a:r>
              <a:rPr lang="en-US" sz="1800" dirty="0" err="1" smtClean="0">
                <a:cs typeface="Times New Roman" pitchFamily="18" charset="0"/>
              </a:rPr>
              <a:t>Tn</a:t>
            </a:r>
            <a:r>
              <a:rPr lang="en-US" sz="1800" dirty="0" smtClean="0">
                <a:cs typeface="Times New Roman" pitchFamily="18" charset="0"/>
              </a:rPr>
              <a:t> :</a:t>
            </a:r>
          </a:p>
          <a:p>
            <a:pPr eaLnBrk="1" hangingPunct="1">
              <a:lnSpc>
                <a:spcPct val="90000"/>
              </a:lnSpc>
              <a:buFont typeface="Wingdings" pitchFamily="2" charset="2"/>
              <a:buNone/>
            </a:pPr>
            <a:r>
              <a:rPr lang="en-US" sz="1800" dirty="0" smtClean="0">
                <a:cs typeface="Times New Roman" pitchFamily="18" charset="0"/>
              </a:rPr>
              <a:t>	It is an ordering of the operations of the transactions subject to the constraint that, for each transaction Ti that participates in S, the operations of T1 in S must appear in the same order in which they occur in T1. Note, however, that operations from other transactions </a:t>
            </a:r>
            <a:r>
              <a:rPr lang="en-US" sz="1800" dirty="0" err="1" smtClean="0">
                <a:cs typeface="Times New Roman" pitchFamily="18" charset="0"/>
              </a:rPr>
              <a:t>Tj</a:t>
            </a:r>
            <a:r>
              <a:rPr lang="en-US" sz="1800" dirty="0" smtClean="0">
                <a:cs typeface="Times New Roman" pitchFamily="18" charset="0"/>
              </a:rPr>
              <a:t> </a:t>
            </a:r>
            <a:r>
              <a:rPr lang="en-US" sz="1800" u="sng" dirty="0" smtClean="0">
                <a:cs typeface="Times New Roman" pitchFamily="18" charset="0"/>
              </a:rPr>
              <a:t>can be interleaved</a:t>
            </a:r>
            <a:r>
              <a:rPr lang="en-US" sz="1800" dirty="0" smtClean="0">
                <a:cs typeface="Times New Roman" pitchFamily="18" charset="0"/>
              </a:rPr>
              <a:t> with the operations of Ti in S. </a:t>
            </a:r>
            <a:endParaRPr lang="en-US" sz="1800" dirty="0" smtClean="0">
              <a:cs typeface="Times New Roman" pitchFamily="18" charset="0"/>
            </a:endParaRPr>
          </a:p>
          <a:p>
            <a:pPr eaLnBrk="1" hangingPunct="1">
              <a:lnSpc>
                <a:spcPct val="90000"/>
              </a:lnSpc>
              <a:buFont typeface="Wingdings" pitchFamily="2" charset="2"/>
              <a:buNone/>
            </a:pPr>
            <a:endParaRPr lang="en-US" sz="1800" dirty="0" smtClean="0">
              <a:cs typeface="Times New Roman" pitchFamily="18" charset="0"/>
            </a:endParaRPr>
          </a:p>
          <a:p>
            <a:pPr eaLnBrk="1" hangingPunct="1">
              <a:lnSpc>
                <a:spcPct val="90000"/>
              </a:lnSpc>
              <a:buFont typeface="Wingdings" pitchFamily="2" charset="2"/>
              <a:buNone/>
            </a:pPr>
            <a:r>
              <a:rPr lang="en-US" sz="1800" dirty="0" smtClean="0">
                <a:cs typeface="Times New Roman" pitchFamily="18" charset="0"/>
              </a:rPr>
              <a:t>Two operations are </a:t>
            </a:r>
            <a:r>
              <a:rPr lang="en-US" sz="1800" b="1" dirty="0" smtClean="0">
                <a:cs typeface="Times New Roman" pitchFamily="18" charset="0"/>
              </a:rPr>
              <a:t>conflicting</a:t>
            </a:r>
            <a:r>
              <a:rPr lang="en-US" sz="1800" dirty="0" smtClean="0">
                <a:cs typeface="Times New Roman" pitchFamily="18" charset="0"/>
              </a:rPr>
              <a:t> if the belongs to 2 active transactions and at least one of the 2 is a write and they use the same data item</a:t>
            </a:r>
            <a:endParaRPr lang="en-US" sz="1800" dirty="0" smtClean="0"/>
          </a:p>
        </p:txBody>
      </p:sp>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AFA29FCE-9CAE-4128-8178-40CB3BF4C956}" type="slidenum">
              <a:rPr lang="en-US" sz="1600" smtClean="0">
                <a:solidFill>
                  <a:schemeClr val="bg2"/>
                </a:solidFill>
              </a:rPr>
              <a:pPr eaLnBrk="1" hangingPunct="1"/>
              <a:t>23</a:t>
            </a:fld>
            <a:endParaRPr lang="en-US" sz="1600" smtClean="0">
              <a:solidFill>
                <a:schemeClr val="bg2"/>
              </a:solidFill>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916831"/>
            <a:ext cx="2448272" cy="2523769"/>
          </a:xfrm>
          <a:prstGeom prst="rect">
            <a:avLst/>
          </a:prstGeom>
        </p:spPr>
      </p:pic>
    </p:spTree>
    <p:extLst>
      <p:ext uri="{BB962C8B-B14F-4D97-AF65-F5344CB8AC3E}">
        <p14:creationId xmlns:p14="http://schemas.microsoft.com/office/powerpoint/2010/main" val="617339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dirty="0" smtClean="0">
                <a:cs typeface="Times New Roman" pitchFamily="18" charset="0"/>
              </a:rPr>
              <a:t>Characterizing Schedules based on Recoverability</a:t>
            </a:r>
          </a:p>
        </p:txBody>
      </p:sp>
      <p:sp>
        <p:nvSpPr>
          <p:cNvPr id="32772" name="Rectangle 3"/>
          <p:cNvSpPr>
            <a:spLocks noGrp="1" noChangeArrowheads="1"/>
          </p:cNvSpPr>
          <p:nvPr>
            <p:ph idx="1"/>
          </p:nvPr>
        </p:nvSpPr>
        <p:spPr/>
        <p:txBody>
          <a:bodyPr/>
          <a:lstStyle/>
          <a:p>
            <a:pPr eaLnBrk="1" hangingPunct="1">
              <a:lnSpc>
                <a:spcPct val="90000"/>
              </a:lnSpc>
              <a:buFont typeface="Wingdings" pitchFamily="2" charset="2"/>
              <a:buNone/>
            </a:pPr>
            <a:r>
              <a:rPr lang="en-US" sz="2800" b="1" dirty="0" smtClean="0">
                <a:cs typeface="Times New Roman" pitchFamily="18" charset="0"/>
              </a:rPr>
              <a:t>Schedules classified on recoverability:</a:t>
            </a:r>
          </a:p>
          <a:p>
            <a:pPr eaLnBrk="1" hangingPunct="1">
              <a:lnSpc>
                <a:spcPct val="90000"/>
              </a:lnSpc>
            </a:pPr>
            <a:r>
              <a:rPr lang="en-US" sz="2800" b="1" dirty="0" smtClean="0">
                <a:cs typeface="Times New Roman" pitchFamily="18" charset="0"/>
              </a:rPr>
              <a:t>Recoverable schedule:</a:t>
            </a:r>
            <a:r>
              <a:rPr lang="en-US" sz="2400" b="1" dirty="0" smtClean="0">
                <a:cs typeface="Times New Roman" pitchFamily="18" charset="0"/>
              </a:rPr>
              <a:t> </a:t>
            </a:r>
            <a:r>
              <a:rPr lang="en-US" sz="2400" dirty="0" smtClean="0">
                <a:cs typeface="Times New Roman" pitchFamily="18" charset="0"/>
              </a:rPr>
              <a:t>One where no transaction needs to be rolled back. </a:t>
            </a:r>
          </a:p>
          <a:p>
            <a:pPr eaLnBrk="1" hangingPunct="1">
              <a:lnSpc>
                <a:spcPct val="90000"/>
              </a:lnSpc>
              <a:buFont typeface="Wingdings" pitchFamily="2" charset="2"/>
              <a:buNone/>
            </a:pPr>
            <a:r>
              <a:rPr lang="en-US" sz="2400" dirty="0" smtClean="0">
                <a:cs typeface="Times New Roman" pitchFamily="18" charset="0"/>
              </a:rPr>
              <a:t> 	A schedule S is </a:t>
            </a:r>
            <a:r>
              <a:rPr lang="en-US" sz="2400" b="1" dirty="0" smtClean="0">
                <a:cs typeface="Times New Roman" pitchFamily="18" charset="0"/>
              </a:rPr>
              <a:t>recoverable</a:t>
            </a:r>
            <a:r>
              <a:rPr lang="en-US" sz="2400" dirty="0" smtClean="0">
                <a:cs typeface="Times New Roman" pitchFamily="18" charset="0"/>
              </a:rPr>
              <a:t> if no transaction T in S commits until all transactions T’ that have written an item that T reads have committed. Still cascading rollback of uncommitted transactions possible!</a:t>
            </a:r>
          </a:p>
          <a:p>
            <a:pPr eaLnBrk="1" hangingPunct="1">
              <a:lnSpc>
                <a:spcPct val="90000"/>
              </a:lnSpc>
            </a:pPr>
            <a:r>
              <a:rPr lang="en-US" sz="2800" b="1" dirty="0" err="1" smtClean="0">
                <a:cs typeface="Times New Roman" pitchFamily="18" charset="0"/>
              </a:rPr>
              <a:t>Cascadeless</a:t>
            </a:r>
            <a:r>
              <a:rPr lang="en-US" sz="2800" b="1" dirty="0" smtClean="0">
                <a:cs typeface="Times New Roman" pitchFamily="18" charset="0"/>
              </a:rPr>
              <a:t> schedule</a:t>
            </a:r>
            <a:r>
              <a:rPr lang="en-US" sz="2400" b="1" dirty="0" smtClean="0">
                <a:cs typeface="Times New Roman" pitchFamily="18" charset="0"/>
              </a:rPr>
              <a:t>:</a:t>
            </a:r>
            <a:r>
              <a:rPr lang="en-US" sz="2400" dirty="0" smtClean="0">
                <a:cs typeface="Times New Roman" pitchFamily="18" charset="0"/>
              </a:rPr>
              <a:t> One where every transaction reads only  the items that are written by committed transactions.</a:t>
            </a:r>
          </a:p>
          <a:p>
            <a:pPr eaLnBrk="1" hangingPunct="1">
              <a:lnSpc>
                <a:spcPct val="90000"/>
              </a:lnSpc>
              <a:buFont typeface="Wingdings" pitchFamily="2" charset="2"/>
              <a:buNone/>
            </a:pPr>
            <a:r>
              <a:rPr lang="en-US" sz="2400" b="1" dirty="0" smtClean="0">
                <a:cs typeface="Times New Roman" pitchFamily="18" charset="0"/>
              </a:rPr>
              <a:t>	Schedules requiring cascaded rollback</a:t>
            </a:r>
            <a:r>
              <a:rPr lang="en-US" sz="2400" dirty="0" smtClean="0">
                <a:cs typeface="Times New Roman" pitchFamily="18" charset="0"/>
              </a:rPr>
              <a:t>: A schedule in which uncommitted transactions that read an item from a failed transaction must be rolled back. </a:t>
            </a:r>
          </a:p>
        </p:txBody>
      </p:sp>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89289F7B-2D1A-4888-B5DC-3A7014C071D2}" type="slidenum">
              <a:rPr lang="en-US" sz="1600" smtClean="0">
                <a:solidFill>
                  <a:schemeClr val="bg2"/>
                </a:solidFill>
              </a:rPr>
              <a:pPr eaLnBrk="1" hangingPunct="1"/>
              <a:t>24</a:t>
            </a:fld>
            <a:endParaRPr lang="en-US" sz="1600" smtClean="0">
              <a:solidFill>
                <a:schemeClr val="bg2"/>
              </a:solidFill>
            </a:endParaRPr>
          </a:p>
        </p:txBody>
      </p:sp>
    </p:spTree>
    <p:extLst>
      <p:ext uri="{BB962C8B-B14F-4D97-AF65-F5344CB8AC3E}">
        <p14:creationId xmlns:p14="http://schemas.microsoft.com/office/powerpoint/2010/main" val="1860210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smtClean="0">
                <a:cs typeface="Times New Roman" pitchFamily="18" charset="0"/>
              </a:rPr>
              <a:t>Characterizing Schedules based on Recoverability</a:t>
            </a:r>
          </a:p>
        </p:txBody>
      </p:sp>
      <p:sp>
        <p:nvSpPr>
          <p:cNvPr id="33796" name="Rectangle 3"/>
          <p:cNvSpPr>
            <a:spLocks noGrp="1" noChangeArrowheads="1"/>
          </p:cNvSpPr>
          <p:nvPr>
            <p:ph idx="1"/>
          </p:nvPr>
        </p:nvSpPr>
        <p:spPr/>
        <p:txBody>
          <a:bodyPr/>
          <a:lstStyle/>
          <a:p>
            <a:pPr eaLnBrk="1" hangingPunct="1">
              <a:buFont typeface="Wingdings" pitchFamily="2" charset="2"/>
              <a:buNone/>
            </a:pPr>
            <a:r>
              <a:rPr lang="en-US" sz="2800" b="1" smtClean="0">
                <a:cs typeface="Times New Roman" pitchFamily="18" charset="0"/>
              </a:rPr>
              <a:t>Schedules classified on recoverability (cont.):</a:t>
            </a:r>
          </a:p>
          <a:p>
            <a:pPr eaLnBrk="1" hangingPunct="1"/>
            <a:r>
              <a:rPr lang="en-US" sz="2800" b="1" smtClean="0">
                <a:cs typeface="Times New Roman" pitchFamily="18" charset="0"/>
              </a:rPr>
              <a:t>Strict Schedules: </a:t>
            </a:r>
            <a:r>
              <a:rPr lang="en-US" sz="2800" smtClean="0">
                <a:cs typeface="Times New Roman" pitchFamily="18" charset="0"/>
              </a:rPr>
              <a:t>A schedule in which a transaction can neither read or write an item X until the last transaction that wrote X has committed. </a:t>
            </a:r>
          </a:p>
        </p:txBody>
      </p:sp>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2C35F80C-7839-4215-9CA3-BCBA245F27E2}" type="slidenum">
              <a:rPr lang="en-US" sz="1600" smtClean="0">
                <a:solidFill>
                  <a:schemeClr val="bg2"/>
                </a:solidFill>
              </a:rPr>
              <a:pPr eaLnBrk="1" hangingPunct="1"/>
              <a:t>25</a:t>
            </a:fld>
            <a:endParaRPr lang="en-US" sz="1600" smtClean="0">
              <a:solidFill>
                <a:schemeClr val="bg2"/>
              </a:solidFill>
            </a:endParaRPr>
          </a:p>
        </p:txBody>
      </p:sp>
    </p:spTree>
    <p:extLst>
      <p:ext uri="{BB962C8B-B14F-4D97-AF65-F5344CB8AC3E}">
        <p14:creationId xmlns:p14="http://schemas.microsoft.com/office/powerpoint/2010/main" val="3893196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dirty="0" smtClean="0">
                <a:cs typeface="Times New Roman" pitchFamily="18" charset="0"/>
              </a:rPr>
              <a:t>Characterizing Schedules based on </a:t>
            </a:r>
            <a:r>
              <a:rPr lang="en-US" dirty="0" err="1" smtClean="0">
                <a:cs typeface="Times New Roman" pitchFamily="18" charset="0"/>
              </a:rPr>
              <a:t>Serializability</a:t>
            </a:r>
            <a:endParaRPr lang="en-US" dirty="0" smtClean="0">
              <a:cs typeface="Times New Roman" pitchFamily="18" charset="0"/>
            </a:endParaRPr>
          </a:p>
        </p:txBody>
      </p:sp>
      <p:sp>
        <p:nvSpPr>
          <p:cNvPr id="34820" name="Rectangle 3"/>
          <p:cNvSpPr>
            <a:spLocks noGrp="1" noChangeArrowheads="1"/>
          </p:cNvSpPr>
          <p:nvPr>
            <p:ph idx="1"/>
          </p:nvPr>
        </p:nvSpPr>
        <p:spPr/>
        <p:txBody>
          <a:bodyPr/>
          <a:lstStyle/>
          <a:p>
            <a:pPr eaLnBrk="1" hangingPunct="1"/>
            <a:r>
              <a:rPr lang="en-US" sz="2800" b="1" smtClean="0">
                <a:cs typeface="Times New Roman" pitchFamily="18" charset="0"/>
              </a:rPr>
              <a:t>Serial schedule</a:t>
            </a:r>
            <a:r>
              <a:rPr lang="en-US" sz="2800" smtClean="0">
                <a:cs typeface="Times New Roman" pitchFamily="18" charset="0"/>
              </a:rPr>
              <a:t>: A schedule S is </a:t>
            </a:r>
            <a:r>
              <a:rPr lang="en-US" sz="2800" b="1" smtClean="0">
                <a:cs typeface="Times New Roman" pitchFamily="18" charset="0"/>
              </a:rPr>
              <a:t>serial</a:t>
            </a:r>
            <a:r>
              <a:rPr lang="en-US" sz="2800" smtClean="0">
                <a:cs typeface="Times New Roman" pitchFamily="18" charset="0"/>
              </a:rPr>
              <a:t> if, for every transaction T participating in the schedule, all the operations of T are executed consecutively in the schedule. Otherwise, the schedule is called </a:t>
            </a:r>
            <a:r>
              <a:rPr lang="en-US" sz="2800" b="1" smtClean="0">
                <a:cs typeface="Times New Roman" pitchFamily="18" charset="0"/>
              </a:rPr>
              <a:t>nonserial schedule.</a:t>
            </a:r>
          </a:p>
          <a:p>
            <a:pPr eaLnBrk="1" hangingPunct="1"/>
            <a:r>
              <a:rPr lang="en-US" sz="2800" b="1" smtClean="0">
                <a:cs typeface="Times New Roman" pitchFamily="18" charset="0"/>
              </a:rPr>
              <a:t>Serializable schedule</a:t>
            </a:r>
            <a:r>
              <a:rPr lang="en-US" sz="2800" smtClean="0">
                <a:cs typeface="Times New Roman" pitchFamily="18" charset="0"/>
              </a:rPr>
              <a:t>: A schedule S is </a:t>
            </a:r>
            <a:r>
              <a:rPr lang="en-US" sz="2800" b="1" smtClean="0">
                <a:cs typeface="Times New Roman" pitchFamily="18" charset="0"/>
              </a:rPr>
              <a:t>serializable</a:t>
            </a:r>
            <a:r>
              <a:rPr lang="en-US" sz="2800" smtClean="0">
                <a:cs typeface="Times New Roman" pitchFamily="18" charset="0"/>
              </a:rPr>
              <a:t> if it is equivalent to some serial schedule of the same n transactions.</a:t>
            </a:r>
            <a:endParaRPr lang="en-US" sz="2800" smtClean="0"/>
          </a:p>
        </p:txBody>
      </p:sp>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91F75784-85EA-4A68-932D-418DFC4472EB}" type="slidenum">
              <a:rPr lang="en-US" sz="1600" smtClean="0">
                <a:solidFill>
                  <a:schemeClr val="bg2"/>
                </a:solidFill>
              </a:rPr>
              <a:pPr eaLnBrk="1" hangingPunct="1"/>
              <a:t>26</a:t>
            </a:fld>
            <a:endParaRPr lang="en-US" sz="1600" smtClean="0">
              <a:solidFill>
                <a:schemeClr val="bg2"/>
              </a:solidFill>
            </a:endParaRPr>
          </a:p>
        </p:txBody>
      </p:sp>
    </p:spTree>
    <p:extLst>
      <p:ext uri="{BB962C8B-B14F-4D97-AF65-F5344CB8AC3E}">
        <p14:creationId xmlns:p14="http://schemas.microsoft.com/office/powerpoint/2010/main" val="2176233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en-US" smtClean="0">
                <a:cs typeface="Times New Roman" pitchFamily="18" charset="0"/>
              </a:rPr>
              <a:t>Characterizing Schedules based on Serializability</a:t>
            </a:r>
          </a:p>
        </p:txBody>
      </p:sp>
      <p:sp>
        <p:nvSpPr>
          <p:cNvPr id="36868" name="Rectangle 1027"/>
          <p:cNvSpPr>
            <a:spLocks noGrp="1" noChangeArrowheads="1"/>
          </p:cNvSpPr>
          <p:nvPr>
            <p:ph idx="1"/>
          </p:nvPr>
        </p:nvSpPr>
        <p:spPr/>
        <p:txBody>
          <a:bodyPr/>
          <a:lstStyle/>
          <a:p>
            <a:pPr eaLnBrk="1" hangingPunct="1">
              <a:buFont typeface="Wingdings" pitchFamily="2" charset="2"/>
              <a:buNone/>
            </a:pPr>
            <a:r>
              <a:rPr lang="en-US" sz="2800" b="1" dirty="0" smtClean="0">
                <a:latin typeface="Palatino" charset="0"/>
                <a:cs typeface="Times New Roman" pitchFamily="18" charset="0"/>
              </a:rPr>
              <a:t> </a:t>
            </a:r>
            <a:endParaRPr lang="en-US" sz="2800" dirty="0" smtClean="0">
              <a:latin typeface="Palatino" charset="0"/>
              <a:cs typeface="Times New Roman" pitchFamily="18" charset="0"/>
            </a:endParaRPr>
          </a:p>
          <a:p>
            <a:pPr eaLnBrk="1" hangingPunct="1"/>
            <a:r>
              <a:rPr lang="en-US" sz="2800" dirty="0" smtClean="0">
                <a:latin typeface="Palatino" charset="0"/>
                <a:cs typeface="Times New Roman" pitchFamily="18" charset="0"/>
              </a:rPr>
              <a:t>Being </a:t>
            </a:r>
            <a:r>
              <a:rPr lang="en-US" sz="2800" dirty="0" err="1" smtClean="0">
                <a:latin typeface="Palatino" charset="0"/>
                <a:cs typeface="Times New Roman" pitchFamily="18" charset="0"/>
              </a:rPr>
              <a:t>serializable</a:t>
            </a:r>
            <a:r>
              <a:rPr lang="en-US" sz="2800" dirty="0" smtClean="0">
                <a:latin typeface="Palatino" charset="0"/>
                <a:cs typeface="Times New Roman" pitchFamily="18" charset="0"/>
              </a:rPr>
              <a:t> implies that the schedule is a </a:t>
            </a:r>
            <a:r>
              <a:rPr lang="en-US" sz="2800" u="sng" dirty="0" smtClean="0">
                <a:latin typeface="Palatino" charset="0"/>
                <a:cs typeface="Times New Roman" pitchFamily="18" charset="0"/>
              </a:rPr>
              <a:t>correct</a:t>
            </a:r>
            <a:r>
              <a:rPr lang="en-US" sz="2800" dirty="0" smtClean="0">
                <a:latin typeface="Palatino" charset="0"/>
                <a:cs typeface="Times New Roman" pitchFamily="18" charset="0"/>
              </a:rPr>
              <a:t> schedule.</a:t>
            </a:r>
          </a:p>
          <a:p>
            <a:pPr lvl="1" eaLnBrk="1" hangingPunct="1"/>
            <a:r>
              <a:rPr lang="en-US" sz="2400" dirty="0" smtClean="0">
                <a:latin typeface="Palatino" charset="0"/>
                <a:cs typeface="Times New Roman" pitchFamily="18" charset="0"/>
              </a:rPr>
              <a:t>It will leave the database in a consistent state. </a:t>
            </a:r>
          </a:p>
          <a:p>
            <a:pPr lvl="1" eaLnBrk="1" hangingPunct="1"/>
            <a:r>
              <a:rPr lang="en-US" sz="2400" dirty="0" smtClean="0">
                <a:latin typeface="Palatino" charset="0"/>
                <a:cs typeface="Times New Roman" pitchFamily="18" charset="0"/>
              </a:rPr>
              <a:t>The interleaving is appropriate and will result in a state as if the transactions were serially executed, yet will achieve efficiency due to concurrent execution. </a:t>
            </a:r>
            <a:endParaRPr lang="en-US" sz="2400" dirty="0" smtClean="0">
              <a:latin typeface="Palatino" charset="0"/>
              <a:cs typeface="Times New Roman" pitchFamily="18" charset="0"/>
            </a:endParaRPr>
          </a:p>
          <a:p>
            <a:pPr lvl="1" eaLnBrk="1" hangingPunct="1"/>
            <a:endParaRPr lang="en-US" dirty="0">
              <a:latin typeface="Palatino" charset="0"/>
              <a:cs typeface="Times New Roman" pitchFamily="18" charset="0"/>
            </a:endParaRPr>
          </a:p>
          <a:p>
            <a:r>
              <a:rPr lang="en-US" dirty="0">
                <a:cs typeface="Times New Roman" pitchFamily="18" charset="0"/>
              </a:rPr>
              <a:t>Being </a:t>
            </a:r>
            <a:r>
              <a:rPr lang="en-US" dirty="0" err="1">
                <a:cs typeface="Times New Roman" pitchFamily="18" charset="0"/>
              </a:rPr>
              <a:t>serializable</a:t>
            </a:r>
            <a:r>
              <a:rPr lang="en-US" dirty="0">
                <a:cs typeface="Times New Roman" pitchFamily="18" charset="0"/>
              </a:rPr>
              <a:t> is </a:t>
            </a:r>
            <a:r>
              <a:rPr lang="en-US" u="sng" dirty="0">
                <a:cs typeface="Times New Roman" pitchFamily="18" charset="0"/>
              </a:rPr>
              <a:t>not</a:t>
            </a:r>
            <a:r>
              <a:rPr lang="en-US" dirty="0">
                <a:cs typeface="Times New Roman" pitchFamily="18" charset="0"/>
              </a:rPr>
              <a:t> the same as being serial</a:t>
            </a:r>
          </a:p>
          <a:p>
            <a:endParaRPr lang="en-US" sz="2800" dirty="0" smtClean="0"/>
          </a:p>
        </p:txBody>
      </p:sp>
      <p:sp>
        <p:nvSpPr>
          <p:cNvPr id="368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9D71DBEE-4ACA-4738-A7E0-EEA9D190A072}" type="slidenum">
              <a:rPr lang="en-US" sz="1600" smtClean="0">
                <a:solidFill>
                  <a:schemeClr val="bg2"/>
                </a:solidFill>
              </a:rPr>
              <a:pPr eaLnBrk="1" hangingPunct="1"/>
              <a:t>27</a:t>
            </a:fld>
            <a:endParaRPr lang="en-US" sz="1600" smtClean="0">
              <a:solidFill>
                <a:schemeClr val="bg2"/>
              </a:solidFill>
            </a:endParaRPr>
          </a:p>
        </p:txBody>
      </p:sp>
    </p:spTree>
    <p:extLst>
      <p:ext uri="{BB962C8B-B14F-4D97-AF65-F5344CB8AC3E}">
        <p14:creationId xmlns:p14="http://schemas.microsoft.com/office/powerpoint/2010/main" val="488702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Schedule </a:t>
            </a:r>
            <a:r>
              <a:rPr lang="it-IT" dirty="0" err="1" smtClean="0"/>
              <a:t>Examples</a:t>
            </a:r>
            <a:endParaRPr lang="it-IT" dirty="0"/>
          </a:p>
        </p:txBody>
      </p:sp>
      <p:sp>
        <p:nvSpPr>
          <p:cNvPr id="4" name="Segnaposto data 3"/>
          <p:cNvSpPr>
            <a:spLocks noGrp="1"/>
          </p:cNvSpPr>
          <p:nvPr>
            <p:ph type="dt" sz="half" idx="10"/>
          </p:nvPr>
        </p:nvSpPr>
        <p:spPr/>
        <p:txBody>
          <a:bodyPr/>
          <a:lstStyle/>
          <a:p>
            <a:pPr>
              <a:defRPr/>
            </a:pPr>
            <a:r>
              <a:rPr lang="en-US" smtClean="0"/>
              <a:t>2012/2013 - DT228/4</a:t>
            </a:r>
            <a:endParaRPr lang="en-IE" dirty="0"/>
          </a:p>
        </p:txBody>
      </p:sp>
      <p:sp>
        <p:nvSpPr>
          <p:cNvPr id="5" name="Segnaposto numero diapositiva 4"/>
          <p:cNvSpPr>
            <a:spLocks noGrp="1"/>
          </p:cNvSpPr>
          <p:nvPr>
            <p:ph type="sldNum" sz="quarter" idx="12"/>
          </p:nvPr>
        </p:nvSpPr>
        <p:spPr/>
        <p:txBody>
          <a:bodyPr/>
          <a:lstStyle/>
          <a:p>
            <a:pPr>
              <a:defRPr/>
            </a:pPr>
            <a:fld id="{255B0E39-F8AA-4982-923D-157BFA96FD10}" type="slidenum">
              <a:rPr lang="en-IE" smtClean="0"/>
              <a:pPr>
                <a:defRPr/>
              </a:pPr>
              <a:t>28</a:t>
            </a:fld>
            <a:endParaRPr lang="en-IE"/>
          </a:p>
        </p:txBody>
      </p:sp>
      <p:sp>
        <p:nvSpPr>
          <p:cNvPr id="14" name="CasellaDiTesto 13"/>
          <p:cNvSpPr txBox="1"/>
          <p:nvPr/>
        </p:nvSpPr>
        <p:spPr>
          <a:xfrm>
            <a:off x="691371" y="2545704"/>
            <a:ext cx="2957732" cy="646331"/>
          </a:xfrm>
          <a:prstGeom prst="rect">
            <a:avLst/>
          </a:prstGeom>
          <a:noFill/>
        </p:spPr>
        <p:txBody>
          <a:bodyPr wrap="square" rtlCol="0">
            <a:spAutoFit/>
          </a:bodyPr>
          <a:lstStyle/>
          <a:p>
            <a:r>
              <a:rPr lang="it-IT" dirty="0" err="1" smtClean="0"/>
              <a:t>Recoverable</a:t>
            </a:r>
            <a:r>
              <a:rPr lang="it-IT" dirty="0" smtClean="0"/>
              <a:t> </a:t>
            </a:r>
            <a:r>
              <a:rPr lang="it-IT" dirty="0" err="1" smtClean="0"/>
              <a:t>if</a:t>
            </a:r>
            <a:r>
              <a:rPr lang="it-IT" dirty="0" smtClean="0"/>
              <a:t>…</a:t>
            </a:r>
          </a:p>
          <a:p>
            <a:r>
              <a:rPr lang="it-IT" dirty="0" smtClean="0"/>
              <a:t>T8 </a:t>
            </a:r>
            <a:r>
              <a:rPr lang="it-IT" dirty="0" err="1" smtClean="0"/>
              <a:t>commits</a:t>
            </a:r>
            <a:r>
              <a:rPr lang="it-IT" dirty="0" smtClean="0"/>
              <a:t>!</a:t>
            </a:r>
            <a:endParaRPr lang="it-IT" dirty="0"/>
          </a:p>
        </p:txBody>
      </p:sp>
      <p:sp>
        <p:nvSpPr>
          <p:cNvPr id="15" name="CasellaDiTesto 14"/>
          <p:cNvSpPr txBox="1"/>
          <p:nvPr/>
        </p:nvSpPr>
        <p:spPr>
          <a:xfrm>
            <a:off x="6725486" y="3232652"/>
            <a:ext cx="1734945" cy="646331"/>
          </a:xfrm>
          <a:prstGeom prst="rect">
            <a:avLst/>
          </a:prstGeom>
          <a:noFill/>
        </p:spPr>
        <p:txBody>
          <a:bodyPr wrap="square" rtlCol="0">
            <a:spAutoFit/>
          </a:bodyPr>
          <a:lstStyle/>
          <a:p>
            <a:r>
              <a:rPr lang="it-IT" dirty="0" err="1" smtClean="0"/>
              <a:t>Subject</a:t>
            </a:r>
            <a:r>
              <a:rPr lang="it-IT" dirty="0" smtClean="0"/>
              <a:t> to </a:t>
            </a:r>
            <a:r>
              <a:rPr lang="it-IT" dirty="0" err="1" smtClean="0"/>
              <a:t>cascade</a:t>
            </a:r>
            <a:endParaRPr lang="it-IT" dirty="0"/>
          </a:p>
        </p:txBody>
      </p:sp>
      <p:sp>
        <p:nvSpPr>
          <p:cNvPr id="16" name="CasellaDiTesto 15"/>
          <p:cNvSpPr txBox="1"/>
          <p:nvPr/>
        </p:nvSpPr>
        <p:spPr>
          <a:xfrm>
            <a:off x="691371" y="5316744"/>
            <a:ext cx="2957732" cy="369332"/>
          </a:xfrm>
          <a:prstGeom prst="rect">
            <a:avLst/>
          </a:prstGeom>
          <a:noFill/>
        </p:spPr>
        <p:txBody>
          <a:bodyPr wrap="square" rtlCol="0">
            <a:spAutoFit/>
          </a:bodyPr>
          <a:lstStyle/>
          <a:p>
            <a:r>
              <a:rPr lang="it-IT" dirty="0" err="1" smtClean="0"/>
              <a:t>Cascadeless</a:t>
            </a:r>
            <a:endParaRPr lang="it-IT" dirty="0"/>
          </a:p>
        </p:txBody>
      </p:sp>
      <p:pic>
        <p:nvPicPr>
          <p:cNvPr id="17" name="Immagin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12" y="1437075"/>
            <a:ext cx="4933950" cy="962025"/>
          </a:xfrm>
          <a:prstGeom prst="rect">
            <a:avLst/>
          </a:prstGeom>
        </p:spPr>
      </p:pic>
      <p:pic>
        <p:nvPicPr>
          <p:cNvPr id="18" name="Immagin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106" y="1774777"/>
            <a:ext cx="1838325" cy="1343025"/>
          </a:xfrm>
          <a:prstGeom prst="rect">
            <a:avLst/>
          </a:prstGeom>
        </p:spPr>
      </p:pic>
      <p:pic>
        <p:nvPicPr>
          <p:cNvPr id="19" name="Immagin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519" y="3925900"/>
            <a:ext cx="1228725" cy="1152525"/>
          </a:xfrm>
          <a:prstGeom prst="rect">
            <a:avLst/>
          </a:prstGeom>
        </p:spPr>
      </p:pic>
      <p:sp>
        <p:nvSpPr>
          <p:cNvPr id="21" name="Rettangolo 20"/>
          <p:cNvSpPr/>
          <p:nvPr/>
        </p:nvSpPr>
        <p:spPr bwMode="auto">
          <a:xfrm>
            <a:off x="1835696" y="1268759"/>
            <a:ext cx="3888432" cy="129222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01569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Schedule </a:t>
            </a:r>
            <a:r>
              <a:rPr lang="it-IT" dirty="0" err="1" smtClean="0"/>
              <a:t>Examples</a:t>
            </a:r>
            <a:endParaRPr lang="it-IT" dirty="0"/>
          </a:p>
        </p:txBody>
      </p:sp>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4009275"/>
            <a:ext cx="1828800" cy="1771650"/>
          </a:xfrm>
        </p:spPr>
      </p:pic>
      <p:sp>
        <p:nvSpPr>
          <p:cNvPr id="4" name="Segnaposto data 3"/>
          <p:cNvSpPr>
            <a:spLocks noGrp="1"/>
          </p:cNvSpPr>
          <p:nvPr>
            <p:ph type="dt" sz="half" idx="10"/>
          </p:nvPr>
        </p:nvSpPr>
        <p:spPr/>
        <p:txBody>
          <a:bodyPr/>
          <a:lstStyle/>
          <a:p>
            <a:pPr>
              <a:defRPr/>
            </a:pPr>
            <a:r>
              <a:rPr lang="en-US" smtClean="0"/>
              <a:t>2012/2013 - DT228/4</a:t>
            </a:r>
            <a:endParaRPr lang="en-IE" dirty="0"/>
          </a:p>
        </p:txBody>
      </p:sp>
      <p:sp>
        <p:nvSpPr>
          <p:cNvPr id="5" name="Segnaposto numero diapositiva 4"/>
          <p:cNvSpPr>
            <a:spLocks noGrp="1"/>
          </p:cNvSpPr>
          <p:nvPr>
            <p:ph type="sldNum" sz="quarter" idx="12"/>
          </p:nvPr>
        </p:nvSpPr>
        <p:spPr/>
        <p:txBody>
          <a:bodyPr/>
          <a:lstStyle/>
          <a:p>
            <a:pPr>
              <a:defRPr/>
            </a:pPr>
            <a:fld id="{255B0E39-F8AA-4982-923D-157BFA96FD10}" type="slidenum">
              <a:rPr lang="en-IE" smtClean="0"/>
              <a:pPr>
                <a:defRPr/>
              </a:pPr>
              <a:t>29</a:t>
            </a:fld>
            <a:endParaRPr lang="en-IE"/>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729" y="1376450"/>
            <a:ext cx="1571625" cy="1771650"/>
          </a:xfrm>
          <a:prstGeom prst="rect">
            <a:avLst/>
          </a:prstGeom>
        </p:spPr>
      </p:pic>
      <p:pic>
        <p:nvPicPr>
          <p:cNvPr id="11" name="Immagin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060" y="3980700"/>
            <a:ext cx="2152650" cy="1800225"/>
          </a:xfrm>
          <a:prstGeom prst="rect">
            <a:avLst/>
          </a:prstGeom>
        </p:spPr>
      </p:pic>
      <p:pic>
        <p:nvPicPr>
          <p:cNvPr id="12" name="Immagin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70" y="1376450"/>
            <a:ext cx="3219450" cy="1771650"/>
          </a:xfrm>
          <a:prstGeom prst="rect">
            <a:avLst/>
          </a:prstGeom>
        </p:spPr>
      </p:pic>
      <p:sp>
        <p:nvSpPr>
          <p:cNvPr id="13" name="CasellaDiTesto 12"/>
          <p:cNvSpPr txBox="1"/>
          <p:nvPr/>
        </p:nvSpPr>
        <p:spPr>
          <a:xfrm>
            <a:off x="6045522" y="5836902"/>
            <a:ext cx="1373435" cy="369332"/>
          </a:xfrm>
          <a:prstGeom prst="rect">
            <a:avLst/>
          </a:prstGeom>
          <a:noFill/>
        </p:spPr>
        <p:txBody>
          <a:bodyPr wrap="square" rtlCol="0">
            <a:spAutoFit/>
          </a:bodyPr>
          <a:lstStyle/>
          <a:p>
            <a:r>
              <a:rPr lang="it-IT" dirty="0" err="1" smtClean="0"/>
              <a:t>Serializable</a:t>
            </a:r>
            <a:endParaRPr lang="it-IT" dirty="0"/>
          </a:p>
        </p:txBody>
      </p:sp>
      <p:sp>
        <p:nvSpPr>
          <p:cNvPr id="14" name="CasellaDiTesto 13"/>
          <p:cNvSpPr txBox="1"/>
          <p:nvPr/>
        </p:nvSpPr>
        <p:spPr>
          <a:xfrm>
            <a:off x="1446882" y="3232652"/>
            <a:ext cx="1540942" cy="369332"/>
          </a:xfrm>
          <a:prstGeom prst="rect">
            <a:avLst/>
          </a:prstGeom>
          <a:noFill/>
        </p:spPr>
        <p:txBody>
          <a:bodyPr wrap="square" rtlCol="0">
            <a:spAutoFit/>
          </a:bodyPr>
          <a:lstStyle/>
          <a:p>
            <a:r>
              <a:rPr lang="it-IT" dirty="0" err="1" smtClean="0"/>
              <a:t>Recoverable</a:t>
            </a:r>
            <a:endParaRPr lang="it-IT" dirty="0"/>
          </a:p>
        </p:txBody>
      </p:sp>
      <p:sp>
        <p:nvSpPr>
          <p:cNvPr id="15" name="CasellaDiTesto 14"/>
          <p:cNvSpPr txBox="1"/>
          <p:nvPr/>
        </p:nvSpPr>
        <p:spPr>
          <a:xfrm>
            <a:off x="6725486" y="3232652"/>
            <a:ext cx="1734945" cy="369332"/>
          </a:xfrm>
          <a:prstGeom prst="rect">
            <a:avLst/>
          </a:prstGeom>
          <a:noFill/>
        </p:spPr>
        <p:txBody>
          <a:bodyPr wrap="square" rtlCol="0">
            <a:spAutoFit/>
          </a:bodyPr>
          <a:lstStyle/>
          <a:p>
            <a:r>
              <a:rPr lang="it-IT" dirty="0" err="1" smtClean="0"/>
              <a:t>Unrecoverable</a:t>
            </a:r>
            <a:endParaRPr lang="it-IT" dirty="0"/>
          </a:p>
        </p:txBody>
      </p:sp>
      <p:sp>
        <p:nvSpPr>
          <p:cNvPr id="16" name="CasellaDiTesto 15"/>
          <p:cNvSpPr txBox="1"/>
          <p:nvPr/>
        </p:nvSpPr>
        <p:spPr>
          <a:xfrm>
            <a:off x="457200" y="5851189"/>
            <a:ext cx="2957732" cy="369332"/>
          </a:xfrm>
          <a:prstGeom prst="rect">
            <a:avLst/>
          </a:prstGeom>
          <a:noFill/>
        </p:spPr>
        <p:txBody>
          <a:bodyPr wrap="square" rtlCol="0">
            <a:spAutoFit/>
          </a:bodyPr>
          <a:lstStyle/>
          <a:p>
            <a:r>
              <a:rPr lang="it-IT" dirty="0" err="1" smtClean="0"/>
              <a:t>Cascadeless</a:t>
            </a:r>
            <a:r>
              <a:rPr lang="it-IT" dirty="0" smtClean="0"/>
              <a:t> – </a:t>
            </a:r>
            <a:r>
              <a:rPr lang="it-IT" dirty="0" err="1" smtClean="0"/>
              <a:t>lost</a:t>
            </a:r>
            <a:r>
              <a:rPr lang="it-IT" dirty="0" smtClean="0"/>
              <a:t> update!</a:t>
            </a:r>
            <a:endParaRPr lang="it-IT" dirty="0"/>
          </a:p>
        </p:txBody>
      </p:sp>
    </p:spTree>
    <p:extLst>
      <p:ext uri="{BB962C8B-B14F-4D97-AF65-F5344CB8AC3E}">
        <p14:creationId xmlns:p14="http://schemas.microsoft.com/office/powerpoint/2010/main" val="356429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cs typeface="Times New Roman" pitchFamily="18" charset="0"/>
              </a:rPr>
              <a:t>Introduction to Transaction Processing</a:t>
            </a:r>
          </a:p>
        </p:txBody>
      </p:sp>
      <p:sp>
        <p:nvSpPr>
          <p:cNvPr id="6148" name="Rectangle 3"/>
          <p:cNvSpPr>
            <a:spLocks noGrp="1" noChangeArrowheads="1"/>
          </p:cNvSpPr>
          <p:nvPr>
            <p:ph idx="1"/>
          </p:nvPr>
        </p:nvSpPr>
        <p:spPr/>
        <p:txBody>
          <a:bodyPr/>
          <a:lstStyle/>
          <a:p>
            <a:pPr eaLnBrk="1" hangingPunct="1">
              <a:lnSpc>
                <a:spcPct val="90000"/>
              </a:lnSpc>
            </a:pPr>
            <a:r>
              <a:rPr lang="en-US" sz="2800" b="1" smtClean="0">
                <a:cs typeface="Times New Roman" pitchFamily="18" charset="0"/>
              </a:rPr>
              <a:t>A Transaction: </a:t>
            </a:r>
            <a:r>
              <a:rPr lang="en-US" sz="2400" smtClean="0">
                <a:cs typeface="Times New Roman" pitchFamily="18" charset="0"/>
              </a:rPr>
              <a:t>logical unit of database processing that includes one or more access operations (read -retrieval, write - insert or update, delete).</a:t>
            </a:r>
          </a:p>
          <a:p>
            <a:pPr eaLnBrk="1" hangingPunct="1">
              <a:lnSpc>
                <a:spcPct val="90000"/>
              </a:lnSpc>
            </a:pPr>
            <a:r>
              <a:rPr lang="en-US" sz="2800" b="1" smtClean="0">
                <a:cs typeface="Times New Roman" pitchFamily="18" charset="0"/>
              </a:rPr>
              <a:t>A transaction (set of operations) </a:t>
            </a:r>
            <a:r>
              <a:rPr lang="en-US" sz="2400" smtClean="0">
                <a:cs typeface="Times New Roman" pitchFamily="18" charset="0"/>
              </a:rPr>
              <a:t>may be stand-alone specified in a high level language like SQL submitted interactively, or may be embedded within a program.</a:t>
            </a:r>
          </a:p>
          <a:p>
            <a:pPr eaLnBrk="1" hangingPunct="1">
              <a:lnSpc>
                <a:spcPct val="90000"/>
              </a:lnSpc>
            </a:pPr>
            <a:r>
              <a:rPr lang="en-US" sz="2800" b="1" smtClean="0">
                <a:cs typeface="Times New Roman" pitchFamily="18" charset="0"/>
              </a:rPr>
              <a:t>Transaction boundaries</a:t>
            </a:r>
            <a:r>
              <a:rPr lang="en-US" sz="2800" smtClean="0">
                <a:cs typeface="Times New Roman" pitchFamily="18" charset="0"/>
              </a:rPr>
              <a:t>: </a:t>
            </a:r>
            <a:r>
              <a:rPr lang="en-US" sz="2400" smtClean="0">
                <a:cs typeface="Times New Roman" pitchFamily="18" charset="0"/>
              </a:rPr>
              <a:t>Begin and End transaction.</a:t>
            </a:r>
          </a:p>
          <a:p>
            <a:pPr eaLnBrk="1" hangingPunct="1">
              <a:lnSpc>
                <a:spcPct val="90000"/>
              </a:lnSpc>
            </a:pPr>
            <a:r>
              <a:rPr lang="en-US" sz="2800" smtClean="0">
                <a:cs typeface="Times New Roman" pitchFamily="18" charset="0"/>
              </a:rPr>
              <a:t>An </a:t>
            </a:r>
            <a:r>
              <a:rPr lang="en-US" sz="2800" b="1" smtClean="0">
                <a:cs typeface="Times New Roman" pitchFamily="18" charset="0"/>
              </a:rPr>
              <a:t>application program</a:t>
            </a:r>
            <a:r>
              <a:rPr lang="en-US" sz="2800" smtClean="0">
                <a:cs typeface="Times New Roman" pitchFamily="18" charset="0"/>
              </a:rPr>
              <a:t> may contain several transactions separated by the Begin and End transaction boundaries.</a:t>
            </a:r>
            <a:r>
              <a:rPr lang="en-US" sz="2800" smtClean="0"/>
              <a:t> </a:t>
            </a:r>
          </a:p>
        </p:txBody>
      </p:sp>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646FBF32-5D18-4BB2-A33A-247F8706F415}" type="slidenum">
              <a:rPr lang="en-US" sz="1600" smtClean="0">
                <a:solidFill>
                  <a:schemeClr val="bg2"/>
                </a:solidFill>
              </a:rPr>
              <a:pPr eaLnBrk="1" hangingPunct="1"/>
              <a:t>3</a:t>
            </a:fld>
            <a:endParaRPr lang="en-US" sz="1600" smtClean="0">
              <a:solidFill>
                <a:schemeClr val="bg2"/>
              </a:solidFill>
            </a:endParaRPr>
          </a:p>
        </p:txBody>
      </p:sp>
    </p:spTree>
    <p:extLst>
      <p:ext uri="{BB962C8B-B14F-4D97-AF65-F5344CB8AC3E}">
        <p14:creationId xmlns:p14="http://schemas.microsoft.com/office/powerpoint/2010/main" val="3511837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Conflict</a:t>
            </a:r>
            <a:r>
              <a:rPr lang="it-IT" dirty="0" smtClean="0"/>
              <a:t> </a:t>
            </a:r>
            <a:r>
              <a:rPr lang="it-IT" dirty="0" err="1" smtClean="0"/>
              <a:t>serializability</a:t>
            </a:r>
            <a:endParaRPr lang="it-IT" dirty="0"/>
          </a:p>
        </p:txBody>
      </p:sp>
      <p:sp>
        <p:nvSpPr>
          <p:cNvPr id="4" name="Segnaposto data 3"/>
          <p:cNvSpPr>
            <a:spLocks noGrp="1"/>
          </p:cNvSpPr>
          <p:nvPr>
            <p:ph type="dt" sz="half" idx="10"/>
          </p:nvPr>
        </p:nvSpPr>
        <p:spPr/>
        <p:txBody>
          <a:bodyPr/>
          <a:lstStyle/>
          <a:p>
            <a:pPr>
              <a:defRPr/>
            </a:pPr>
            <a:r>
              <a:rPr lang="en-US" smtClean="0"/>
              <a:t>2012/2013 - DT228/4</a:t>
            </a:r>
            <a:endParaRPr lang="en-IE" dirty="0"/>
          </a:p>
        </p:txBody>
      </p:sp>
      <p:sp>
        <p:nvSpPr>
          <p:cNvPr id="5" name="Segnaposto numero diapositiva 4"/>
          <p:cNvSpPr>
            <a:spLocks noGrp="1"/>
          </p:cNvSpPr>
          <p:nvPr>
            <p:ph type="sldNum" sz="quarter" idx="12"/>
          </p:nvPr>
        </p:nvSpPr>
        <p:spPr/>
        <p:txBody>
          <a:bodyPr/>
          <a:lstStyle/>
          <a:p>
            <a:pPr>
              <a:defRPr/>
            </a:pPr>
            <a:fld id="{255B0E39-F8AA-4982-923D-157BFA96FD10}" type="slidenum">
              <a:rPr lang="en-IE" smtClean="0"/>
              <a:pPr>
                <a:defRPr/>
              </a:pPr>
              <a:t>30</a:t>
            </a:fld>
            <a:endParaRPr lang="en-IE"/>
          </a:p>
        </p:txBody>
      </p:sp>
      <p:graphicFrame>
        <p:nvGraphicFramePr>
          <p:cNvPr id="6" name="Tabella 5"/>
          <p:cNvGraphicFramePr>
            <a:graphicFrameLocks noGrp="1"/>
          </p:cNvGraphicFramePr>
          <p:nvPr>
            <p:extLst>
              <p:ext uri="{D42A27DB-BD31-4B8C-83A1-F6EECF244321}">
                <p14:modId xmlns:p14="http://schemas.microsoft.com/office/powerpoint/2010/main" val="1919384047"/>
              </p:ext>
            </p:extLst>
          </p:nvPr>
        </p:nvGraphicFramePr>
        <p:xfrm>
          <a:off x="635204" y="1988840"/>
          <a:ext cx="2208604" cy="3337560"/>
        </p:xfrm>
        <a:graphic>
          <a:graphicData uri="http://schemas.openxmlformats.org/drawingml/2006/table">
            <a:tbl>
              <a:tblPr firstRow="1" bandRow="1">
                <a:tableStyleId>{5940675A-B579-460E-94D1-54222C63F5DA}</a:tableStyleId>
              </a:tblPr>
              <a:tblGrid>
                <a:gridCol w="984468"/>
                <a:gridCol w="1224136"/>
              </a:tblGrid>
              <a:tr h="370840">
                <a:tc>
                  <a:txBody>
                    <a:bodyPr/>
                    <a:lstStyle/>
                    <a:p>
                      <a:pPr algn="ctr"/>
                      <a:r>
                        <a:rPr lang="it-IT" b="1" dirty="0" smtClean="0"/>
                        <a:t>T1</a:t>
                      </a:r>
                      <a:endParaRPr lang="it-IT" b="1" dirty="0"/>
                    </a:p>
                  </a:txBody>
                  <a:tcPr/>
                </a:tc>
                <a:tc>
                  <a:txBody>
                    <a:bodyPr/>
                    <a:lstStyle/>
                    <a:p>
                      <a:pPr algn="ctr"/>
                      <a:r>
                        <a:rPr lang="it-IT" b="1" dirty="0" smtClean="0"/>
                        <a:t>T2</a:t>
                      </a:r>
                      <a:endParaRPr lang="it-IT" b="1" dirty="0"/>
                    </a:p>
                  </a:txBody>
                  <a:tcPr/>
                </a:tc>
              </a:tr>
              <a:tr h="370840">
                <a:tc>
                  <a:txBody>
                    <a:bodyPr/>
                    <a:lstStyle/>
                    <a:p>
                      <a:r>
                        <a:rPr lang="it-IT" dirty="0" smtClean="0"/>
                        <a:t>R(A)</a:t>
                      </a:r>
                      <a:endParaRPr lang="it-IT" dirty="0"/>
                    </a:p>
                  </a:txBody>
                  <a:tcPr/>
                </a:tc>
                <a:tc>
                  <a:txBody>
                    <a:bodyPr/>
                    <a:lstStyle/>
                    <a:p>
                      <a:endParaRPr lang="it-IT" dirty="0"/>
                    </a:p>
                  </a:txBody>
                  <a:tcPr/>
                </a:tc>
              </a:tr>
              <a:tr h="370840">
                <a:tc>
                  <a:txBody>
                    <a:bodyPr/>
                    <a:lstStyle/>
                    <a:p>
                      <a:r>
                        <a:rPr lang="it-IT" dirty="0" smtClean="0"/>
                        <a:t>W(A)</a:t>
                      </a:r>
                      <a:endParaRPr lang="it-IT" dirty="0"/>
                    </a:p>
                  </a:txBody>
                  <a:tcPr/>
                </a:tc>
                <a:tc>
                  <a:txBody>
                    <a:bodyPr/>
                    <a:lstStyle/>
                    <a:p>
                      <a:endParaRPr lang="it-IT"/>
                    </a:p>
                  </a:txBody>
                  <a:tcPr/>
                </a:tc>
              </a:tr>
              <a:tr h="370840">
                <a:tc>
                  <a:txBody>
                    <a:bodyPr/>
                    <a:lstStyle/>
                    <a:p>
                      <a:endParaRPr lang="it-IT" dirty="0"/>
                    </a:p>
                  </a:txBody>
                  <a:tcPr/>
                </a:tc>
                <a:tc>
                  <a:txBody>
                    <a:bodyPr/>
                    <a:lstStyle/>
                    <a:p>
                      <a:r>
                        <a:rPr lang="it-IT" dirty="0" smtClean="0"/>
                        <a:t>R(A)</a:t>
                      </a:r>
                      <a:endParaRPr lang="it-IT" dirty="0"/>
                    </a:p>
                  </a:txBody>
                  <a:tcPr/>
                </a:tc>
              </a:tr>
              <a:tr h="370840">
                <a:tc>
                  <a:txBody>
                    <a:bodyPr/>
                    <a:lstStyle/>
                    <a:p>
                      <a:r>
                        <a:rPr lang="it-IT" dirty="0" smtClean="0"/>
                        <a:t>R(B)</a:t>
                      </a:r>
                      <a:endParaRPr lang="it-IT" dirty="0"/>
                    </a:p>
                  </a:txBody>
                  <a:tcPr/>
                </a:tc>
                <a:tc>
                  <a:txBody>
                    <a:bodyPr/>
                    <a:lstStyle/>
                    <a:p>
                      <a:endParaRPr lang="it-IT" dirty="0"/>
                    </a:p>
                  </a:txBody>
                  <a:tcPr/>
                </a:tc>
              </a:tr>
              <a:tr h="370840">
                <a:tc>
                  <a:txBody>
                    <a:bodyPr/>
                    <a:lstStyle/>
                    <a:p>
                      <a:endParaRPr lang="it-IT" dirty="0"/>
                    </a:p>
                  </a:txBody>
                  <a:tcPr/>
                </a:tc>
                <a:tc>
                  <a:txBody>
                    <a:bodyPr/>
                    <a:lstStyle/>
                    <a:p>
                      <a:r>
                        <a:rPr lang="it-IT" dirty="0" smtClean="0"/>
                        <a:t>W(A)</a:t>
                      </a:r>
                      <a:endParaRPr lang="it-IT" dirty="0"/>
                    </a:p>
                  </a:txBody>
                  <a:tcPr/>
                </a:tc>
              </a:tr>
              <a:tr h="370840">
                <a:tc>
                  <a:txBody>
                    <a:bodyPr/>
                    <a:lstStyle/>
                    <a:p>
                      <a:r>
                        <a:rPr lang="it-IT" dirty="0" smtClean="0"/>
                        <a:t>W(B)</a:t>
                      </a:r>
                      <a:endParaRPr lang="it-IT" dirty="0"/>
                    </a:p>
                  </a:txBody>
                  <a:tcPr/>
                </a:tc>
                <a:tc>
                  <a:txBody>
                    <a:bodyPr/>
                    <a:lstStyle/>
                    <a:p>
                      <a:endParaRPr lang="it-IT" dirty="0"/>
                    </a:p>
                  </a:txBody>
                  <a:tcPr/>
                </a:tc>
              </a:tr>
              <a:tr h="370840">
                <a:tc>
                  <a:txBody>
                    <a:bodyPr/>
                    <a:lstStyle/>
                    <a:p>
                      <a:endParaRPr lang="it-IT" dirty="0"/>
                    </a:p>
                  </a:txBody>
                  <a:tcPr/>
                </a:tc>
                <a:tc>
                  <a:txBody>
                    <a:bodyPr/>
                    <a:lstStyle/>
                    <a:p>
                      <a:r>
                        <a:rPr lang="it-IT" dirty="0" smtClean="0"/>
                        <a:t>R(B)</a:t>
                      </a:r>
                      <a:endParaRPr lang="it-IT" dirty="0"/>
                    </a:p>
                  </a:txBody>
                  <a:tcPr/>
                </a:tc>
              </a:tr>
              <a:tr h="370840">
                <a:tc>
                  <a:txBody>
                    <a:bodyPr/>
                    <a:lstStyle/>
                    <a:p>
                      <a:endParaRPr lang="it-IT" dirty="0"/>
                    </a:p>
                  </a:txBody>
                  <a:tcPr/>
                </a:tc>
                <a:tc>
                  <a:txBody>
                    <a:bodyPr/>
                    <a:lstStyle/>
                    <a:p>
                      <a:r>
                        <a:rPr lang="it-IT" dirty="0" smtClean="0"/>
                        <a:t>W(B)</a:t>
                      </a:r>
                      <a:endParaRPr lang="it-IT" dirty="0"/>
                    </a:p>
                  </a:txBody>
                  <a:tcPr/>
                </a:tc>
              </a:tr>
            </a:tbl>
          </a:graphicData>
        </a:graphic>
      </p:graphicFrame>
      <p:sp>
        <p:nvSpPr>
          <p:cNvPr id="8" name="CasellaDiTesto 7"/>
          <p:cNvSpPr txBox="1"/>
          <p:nvPr/>
        </p:nvSpPr>
        <p:spPr>
          <a:xfrm>
            <a:off x="5292080" y="2340453"/>
            <a:ext cx="3600400" cy="1200329"/>
          </a:xfrm>
          <a:prstGeom prst="rect">
            <a:avLst/>
          </a:prstGeom>
          <a:noFill/>
        </p:spPr>
        <p:txBody>
          <a:bodyPr wrap="square" rtlCol="0">
            <a:spAutoFit/>
          </a:bodyPr>
          <a:lstStyle/>
          <a:p>
            <a:r>
              <a:rPr lang="it-IT" dirty="0" smtClean="0"/>
              <a:t>A schedule </a:t>
            </a:r>
            <a:r>
              <a:rPr lang="it-IT" dirty="0" err="1" smtClean="0"/>
              <a:t>is</a:t>
            </a:r>
            <a:r>
              <a:rPr lang="it-IT" dirty="0" smtClean="0"/>
              <a:t> </a:t>
            </a:r>
            <a:r>
              <a:rPr lang="it-IT" dirty="0" err="1" smtClean="0"/>
              <a:t>conflict</a:t>
            </a:r>
            <a:r>
              <a:rPr lang="it-IT" dirty="0" smtClean="0"/>
              <a:t> – </a:t>
            </a:r>
            <a:r>
              <a:rPr lang="it-IT" dirty="0" err="1" smtClean="0"/>
              <a:t>serializable</a:t>
            </a:r>
            <a:r>
              <a:rPr lang="it-IT" dirty="0" smtClean="0"/>
              <a:t> </a:t>
            </a:r>
            <a:r>
              <a:rPr lang="it-IT" dirty="0" err="1" smtClean="0"/>
              <a:t>if</a:t>
            </a:r>
            <a:r>
              <a:rPr lang="it-IT" dirty="0" smtClean="0"/>
              <a:t> by </a:t>
            </a:r>
            <a:r>
              <a:rPr lang="it-IT" dirty="0" err="1" smtClean="0"/>
              <a:t>swapping</a:t>
            </a:r>
            <a:r>
              <a:rPr lang="it-IT" dirty="0" smtClean="0"/>
              <a:t> </a:t>
            </a:r>
          </a:p>
          <a:p>
            <a:r>
              <a:rPr lang="it-IT" dirty="0" smtClean="0"/>
              <a:t>non </a:t>
            </a:r>
            <a:r>
              <a:rPr lang="it-IT" dirty="0" err="1" smtClean="0"/>
              <a:t>conflicting</a:t>
            </a:r>
            <a:r>
              <a:rPr lang="it-IT" dirty="0" smtClean="0"/>
              <a:t> </a:t>
            </a:r>
            <a:r>
              <a:rPr lang="it-IT" dirty="0" err="1" smtClean="0"/>
              <a:t>operations</a:t>
            </a:r>
            <a:r>
              <a:rPr lang="it-IT" dirty="0" smtClean="0"/>
              <a:t> </a:t>
            </a:r>
          </a:p>
          <a:p>
            <a:r>
              <a:rPr lang="it-IT" dirty="0" smtClean="0"/>
              <a:t>a serial schedule can be </a:t>
            </a:r>
            <a:r>
              <a:rPr lang="it-IT" dirty="0" err="1" smtClean="0"/>
              <a:t>obtained</a:t>
            </a:r>
            <a:endParaRPr lang="it-IT" dirty="0"/>
          </a:p>
        </p:txBody>
      </p:sp>
    </p:spTree>
    <p:extLst>
      <p:ext uri="{BB962C8B-B14F-4D97-AF65-F5344CB8AC3E}">
        <p14:creationId xmlns:p14="http://schemas.microsoft.com/office/powerpoint/2010/main" val="2616773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Serializability</a:t>
            </a:r>
            <a:r>
              <a:rPr lang="it-IT" dirty="0" smtClean="0"/>
              <a:t> vs </a:t>
            </a:r>
            <a:r>
              <a:rPr lang="it-IT" dirty="0" err="1" smtClean="0"/>
              <a:t>Recoverability</a:t>
            </a:r>
            <a:endParaRPr lang="it-IT" dirty="0"/>
          </a:p>
        </p:txBody>
      </p:sp>
      <p:sp>
        <p:nvSpPr>
          <p:cNvPr id="3" name="Segnaposto contenuto 2"/>
          <p:cNvSpPr>
            <a:spLocks noGrp="1"/>
          </p:cNvSpPr>
          <p:nvPr>
            <p:ph idx="1"/>
          </p:nvPr>
        </p:nvSpPr>
        <p:spPr/>
        <p:txBody>
          <a:bodyPr/>
          <a:lstStyle/>
          <a:p>
            <a:r>
              <a:rPr lang="it-IT" sz="2400" dirty="0" err="1" smtClean="0"/>
              <a:t>Two</a:t>
            </a:r>
            <a:r>
              <a:rPr lang="it-IT" sz="2400" dirty="0" smtClean="0"/>
              <a:t> </a:t>
            </a:r>
            <a:r>
              <a:rPr lang="it-IT" sz="2400" dirty="0" err="1" smtClean="0"/>
              <a:t>orthogonal</a:t>
            </a:r>
            <a:r>
              <a:rPr lang="it-IT" sz="2400" dirty="0" smtClean="0"/>
              <a:t> </a:t>
            </a:r>
            <a:r>
              <a:rPr lang="it-IT" sz="2400" dirty="0" err="1" smtClean="0"/>
              <a:t>concepts</a:t>
            </a:r>
            <a:endParaRPr lang="it-IT" sz="2400" dirty="0" smtClean="0"/>
          </a:p>
          <a:p>
            <a:r>
              <a:rPr lang="it-IT" sz="2400" dirty="0" err="1" smtClean="0"/>
              <a:t>Serializability</a:t>
            </a:r>
            <a:r>
              <a:rPr lang="it-IT" sz="2400" dirty="0" smtClean="0"/>
              <a:t> = </a:t>
            </a:r>
            <a:r>
              <a:rPr lang="it-IT" sz="2400" dirty="0" err="1" smtClean="0"/>
              <a:t>avoid</a:t>
            </a:r>
            <a:r>
              <a:rPr lang="it-IT" sz="2400" dirty="0" smtClean="0"/>
              <a:t> </a:t>
            </a:r>
            <a:r>
              <a:rPr lang="it-IT" sz="2400" dirty="0" err="1" smtClean="0"/>
              <a:t>problem</a:t>
            </a:r>
            <a:r>
              <a:rPr lang="it-IT" sz="2400" dirty="0" smtClean="0"/>
              <a:t> of </a:t>
            </a:r>
            <a:r>
              <a:rPr lang="it-IT" sz="2400" dirty="0" err="1" smtClean="0"/>
              <a:t>concurreancy</a:t>
            </a:r>
            <a:endParaRPr lang="it-IT" sz="2400" dirty="0" smtClean="0"/>
          </a:p>
          <a:p>
            <a:r>
              <a:rPr lang="it-IT" sz="2400" dirty="0" err="1" smtClean="0"/>
              <a:t>Recoverabilty</a:t>
            </a:r>
            <a:r>
              <a:rPr lang="it-IT" sz="2400" dirty="0" smtClean="0"/>
              <a:t> = can </a:t>
            </a:r>
            <a:r>
              <a:rPr lang="it-IT" sz="2400" dirty="0" err="1" smtClean="0"/>
              <a:t>restore</a:t>
            </a:r>
            <a:r>
              <a:rPr lang="it-IT" sz="2400" dirty="0" smtClean="0"/>
              <a:t> the DB </a:t>
            </a:r>
            <a:r>
              <a:rPr lang="it-IT" sz="2400" dirty="0" err="1" smtClean="0"/>
              <a:t>into</a:t>
            </a:r>
            <a:r>
              <a:rPr lang="it-IT" sz="2400" dirty="0" smtClean="0"/>
              <a:t> a </a:t>
            </a:r>
            <a:r>
              <a:rPr lang="it-IT" sz="2400" dirty="0" err="1" smtClean="0"/>
              <a:t>consistent</a:t>
            </a:r>
            <a:r>
              <a:rPr lang="it-IT" sz="2400" dirty="0" smtClean="0"/>
              <a:t> state</a:t>
            </a:r>
          </a:p>
          <a:p>
            <a:r>
              <a:rPr lang="it-IT" sz="2400" dirty="0" err="1" smtClean="0"/>
              <a:t>One</a:t>
            </a:r>
            <a:r>
              <a:rPr lang="it-IT" sz="2400" dirty="0" smtClean="0"/>
              <a:t> </a:t>
            </a:r>
            <a:r>
              <a:rPr lang="it-IT" sz="2400" dirty="0" err="1" smtClean="0"/>
              <a:t>does</a:t>
            </a:r>
            <a:r>
              <a:rPr lang="it-IT" sz="2400" dirty="0" smtClean="0"/>
              <a:t> </a:t>
            </a:r>
            <a:r>
              <a:rPr lang="it-IT" sz="2400" dirty="0" err="1" smtClean="0"/>
              <a:t>not</a:t>
            </a:r>
            <a:r>
              <a:rPr lang="it-IT" sz="2400" dirty="0" smtClean="0"/>
              <a:t> </a:t>
            </a:r>
            <a:r>
              <a:rPr lang="it-IT" sz="2400" dirty="0" err="1" smtClean="0"/>
              <a:t>imply</a:t>
            </a:r>
            <a:r>
              <a:rPr lang="it-IT" sz="2400" dirty="0" smtClean="0"/>
              <a:t> the </a:t>
            </a:r>
            <a:r>
              <a:rPr lang="it-IT" sz="2400" dirty="0" err="1" smtClean="0"/>
              <a:t>other</a:t>
            </a:r>
            <a:endParaRPr lang="it-IT" sz="2400" dirty="0" smtClean="0"/>
          </a:p>
          <a:p>
            <a:endParaRPr lang="it-IT" sz="2400" dirty="0"/>
          </a:p>
        </p:txBody>
      </p:sp>
      <p:sp>
        <p:nvSpPr>
          <p:cNvPr id="4" name="Segnaposto data 3"/>
          <p:cNvSpPr>
            <a:spLocks noGrp="1"/>
          </p:cNvSpPr>
          <p:nvPr>
            <p:ph type="dt" sz="half" idx="10"/>
          </p:nvPr>
        </p:nvSpPr>
        <p:spPr/>
        <p:txBody>
          <a:bodyPr/>
          <a:lstStyle/>
          <a:p>
            <a:pPr>
              <a:defRPr/>
            </a:pPr>
            <a:r>
              <a:rPr lang="en-US" smtClean="0"/>
              <a:t>2012/2013 - DT228/4</a:t>
            </a:r>
            <a:endParaRPr lang="en-IE" dirty="0"/>
          </a:p>
        </p:txBody>
      </p:sp>
      <p:sp>
        <p:nvSpPr>
          <p:cNvPr id="5" name="Segnaposto numero diapositiva 4"/>
          <p:cNvSpPr>
            <a:spLocks noGrp="1"/>
          </p:cNvSpPr>
          <p:nvPr>
            <p:ph type="sldNum" sz="quarter" idx="12"/>
          </p:nvPr>
        </p:nvSpPr>
        <p:spPr/>
        <p:txBody>
          <a:bodyPr/>
          <a:lstStyle/>
          <a:p>
            <a:pPr>
              <a:defRPr/>
            </a:pPr>
            <a:fld id="{255B0E39-F8AA-4982-923D-157BFA96FD10}" type="slidenum">
              <a:rPr lang="en-IE" smtClean="0"/>
              <a:pPr>
                <a:defRPr/>
              </a:pPr>
              <a:t>31</a:t>
            </a:fld>
            <a:endParaRPr lang="en-IE"/>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5470464"/>
            <a:ext cx="4581525" cy="695325"/>
          </a:xfrm>
          <a:prstGeom prst="rect">
            <a:avLst/>
          </a:prstGeom>
        </p:spPr>
      </p:pic>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20" y="4230513"/>
            <a:ext cx="4524375" cy="1104900"/>
          </a:xfrm>
          <a:prstGeom prst="rect">
            <a:avLst/>
          </a:prstGeom>
        </p:spPr>
      </p:pic>
      <p:pic>
        <p:nvPicPr>
          <p:cNvPr id="8" name="Im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9625" y="4259202"/>
            <a:ext cx="4524375" cy="1104900"/>
          </a:xfrm>
          <a:prstGeom prst="rect">
            <a:avLst/>
          </a:prstGeom>
        </p:spPr>
      </p:pic>
    </p:spTree>
    <p:extLst>
      <p:ext uri="{BB962C8B-B14F-4D97-AF65-F5344CB8AC3E}">
        <p14:creationId xmlns:p14="http://schemas.microsoft.com/office/powerpoint/2010/main" val="2901733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5656" y="1700808"/>
            <a:ext cx="6156687" cy="4104456"/>
          </a:xfrm>
        </p:spPr>
      </p:pic>
      <p:sp>
        <p:nvSpPr>
          <p:cNvPr id="4" name="Segnaposto data 3"/>
          <p:cNvSpPr>
            <a:spLocks noGrp="1"/>
          </p:cNvSpPr>
          <p:nvPr>
            <p:ph type="dt" sz="half" idx="10"/>
          </p:nvPr>
        </p:nvSpPr>
        <p:spPr/>
        <p:txBody>
          <a:bodyPr/>
          <a:lstStyle/>
          <a:p>
            <a:pPr>
              <a:defRPr/>
            </a:pPr>
            <a:r>
              <a:rPr lang="en-US" smtClean="0"/>
              <a:t>2012/2013 - DT228/4</a:t>
            </a:r>
            <a:endParaRPr lang="en-IE" dirty="0"/>
          </a:p>
        </p:txBody>
      </p:sp>
      <p:sp>
        <p:nvSpPr>
          <p:cNvPr id="5" name="Segnaposto numero diapositiva 4"/>
          <p:cNvSpPr>
            <a:spLocks noGrp="1"/>
          </p:cNvSpPr>
          <p:nvPr>
            <p:ph type="sldNum" sz="quarter" idx="12"/>
          </p:nvPr>
        </p:nvSpPr>
        <p:spPr/>
        <p:txBody>
          <a:bodyPr/>
          <a:lstStyle/>
          <a:p>
            <a:pPr>
              <a:defRPr/>
            </a:pPr>
            <a:fld id="{255B0E39-F8AA-4982-923D-157BFA96FD10}" type="slidenum">
              <a:rPr lang="en-IE" smtClean="0"/>
              <a:pPr>
                <a:defRPr/>
              </a:pPr>
              <a:t>32</a:t>
            </a:fld>
            <a:endParaRPr lang="en-IE"/>
          </a:p>
        </p:txBody>
      </p:sp>
    </p:spTree>
    <p:extLst>
      <p:ext uri="{BB962C8B-B14F-4D97-AF65-F5344CB8AC3E}">
        <p14:creationId xmlns:p14="http://schemas.microsoft.com/office/powerpoint/2010/main" val="401575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sz="4800" dirty="0" smtClean="0"/>
              <a:t>Concurrency Control</a:t>
            </a:r>
            <a:endParaRPr lang="en-IE" sz="4800" dirty="0"/>
          </a:p>
        </p:txBody>
      </p:sp>
      <p:sp>
        <p:nvSpPr>
          <p:cNvPr id="3" name="Subtitle 2"/>
          <p:cNvSpPr>
            <a:spLocks noGrp="1"/>
          </p:cNvSpPr>
          <p:nvPr>
            <p:ph type="subTitle" idx="1"/>
          </p:nvPr>
        </p:nvSpPr>
        <p:spPr/>
        <p:txBody>
          <a:bodyPr/>
          <a:lstStyle/>
          <a:p>
            <a:endParaRPr lang="en-IE"/>
          </a:p>
        </p:txBody>
      </p:sp>
      <p:sp>
        <p:nvSpPr>
          <p:cNvPr id="4" name="Date Placeholder 3"/>
          <p:cNvSpPr>
            <a:spLocks noGrp="1"/>
          </p:cNvSpPr>
          <p:nvPr>
            <p:ph type="dt" sz="half" idx="10"/>
          </p:nvPr>
        </p:nvSpPr>
        <p:spPr/>
        <p:txBody>
          <a:bodyPr/>
          <a:lstStyle/>
          <a:p>
            <a:pPr>
              <a:defRPr/>
            </a:pPr>
            <a:r>
              <a:rPr lang="en-US" smtClean="0"/>
              <a:t>2012/2013 - DT228/4</a:t>
            </a: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CAE0970C-C400-4E43-AAB0-B36362BEE2B1}" type="slidenum">
              <a:rPr lang="en-IE" smtClean="0"/>
              <a:pPr>
                <a:defRPr/>
              </a:pPr>
              <a:t>33</a:t>
            </a:fld>
            <a:endParaRPr lang="en-IE"/>
          </a:p>
        </p:txBody>
      </p:sp>
    </p:spTree>
    <p:extLst>
      <p:ext uri="{BB962C8B-B14F-4D97-AF65-F5344CB8AC3E}">
        <p14:creationId xmlns:p14="http://schemas.microsoft.com/office/powerpoint/2010/main" val="424511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noFill/>
        </p:spPr>
        <p:txBody>
          <a:bodyPr/>
          <a:lstStyle/>
          <a:p>
            <a:pPr eaLnBrk="1" hangingPunct="1"/>
            <a:r>
              <a:rPr lang="en-US" sz="3600" b="1" smtClean="0"/>
              <a:t>Database Concurrency Control</a:t>
            </a:r>
          </a:p>
        </p:txBody>
      </p:sp>
      <p:sp>
        <p:nvSpPr>
          <p:cNvPr id="8195" name="Rectangle 2"/>
          <p:cNvSpPr>
            <a:spLocks noGrp="1" noChangeArrowheads="1"/>
          </p:cNvSpPr>
          <p:nvPr>
            <p:ph idx="1"/>
          </p:nvPr>
        </p:nvSpPr>
        <p:spPr/>
        <p:txBody>
          <a:bodyPr/>
          <a:lstStyle/>
          <a:p>
            <a:pPr eaLnBrk="1" hangingPunct="1">
              <a:buFont typeface="Wingdings" pitchFamily="2" charset="2"/>
              <a:buNone/>
            </a:pPr>
            <a:r>
              <a:rPr lang="en-US" sz="2800" b="1" dirty="0" smtClean="0"/>
              <a:t>Why Concurrency Control is needed:</a:t>
            </a:r>
          </a:p>
          <a:p>
            <a:pPr eaLnBrk="1" hangingPunct="1"/>
            <a:r>
              <a:rPr lang="en-US" sz="2400" b="1" dirty="0" smtClean="0">
                <a:latin typeface="Palatino" charset="0"/>
                <a:cs typeface="Times New Roman" pitchFamily="18" charset="0"/>
              </a:rPr>
              <a:t>The Lost Update Problem.</a:t>
            </a:r>
            <a:r>
              <a:rPr lang="en-US" sz="2400" dirty="0" smtClean="0"/>
              <a:t> </a:t>
            </a:r>
            <a:endParaRPr lang="en-US" sz="2400" dirty="0" smtClean="0"/>
          </a:p>
          <a:p>
            <a:pPr eaLnBrk="1" hangingPunct="1"/>
            <a:r>
              <a:rPr lang="en-US" sz="2400" b="1" dirty="0" smtClean="0">
                <a:latin typeface="Palatino" charset="0"/>
                <a:cs typeface="Times New Roman" pitchFamily="18" charset="0"/>
              </a:rPr>
              <a:t>The </a:t>
            </a:r>
            <a:r>
              <a:rPr lang="en-US" sz="2400" b="1" dirty="0" smtClean="0">
                <a:latin typeface="Palatino" charset="0"/>
                <a:cs typeface="Times New Roman" pitchFamily="18" charset="0"/>
              </a:rPr>
              <a:t>Temporary Update (or Dirty Read) Problem.</a:t>
            </a:r>
            <a:r>
              <a:rPr lang="en-US" sz="2400" dirty="0" smtClean="0"/>
              <a:t> </a:t>
            </a:r>
            <a:endParaRPr lang="en-US" sz="2400" dirty="0" smtClean="0"/>
          </a:p>
          <a:p>
            <a:pPr eaLnBrk="1" hangingPunct="1"/>
            <a:r>
              <a:rPr lang="en-US" sz="2400" b="1" dirty="0" smtClean="0">
                <a:latin typeface="Palatino" charset="0"/>
                <a:cs typeface="Times New Roman" pitchFamily="18" charset="0"/>
              </a:rPr>
              <a:t>The </a:t>
            </a:r>
            <a:r>
              <a:rPr lang="en-US" sz="2400" b="1" dirty="0">
                <a:latin typeface="Palatino" charset="0"/>
                <a:cs typeface="Times New Roman" pitchFamily="18" charset="0"/>
              </a:rPr>
              <a:t>Incorrect Summary Problem .</a:t>
            </a:r>
            <a:r>
              <a:rPr lang="en-US" sz="2400" dirty="0"/>
              <a:t> </a:t>
            </a:r>
          </a:p>
          <a:p>
            <a:pPr eaLnBrk="1" hangingPunct="1">
              <a:buFont typeface="Wingdings" pitchFamily="2" charset="2"/>
              <a:buNone/>
            </a:pPr>
            <a:endParaRPr lang="en-US" sz="2400" dirty="0" smtClean="0"/>
          </a:p>
        </p:txBody>
      </p:sp>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8C9F69CE-D8D9-4366-83F7-FD770DA5C3B7}" type="slidenum">
              <a:rPr lang="en-US" sz="1600" smtClean="0">
                <a:solidFill>
                  <a:schemeClr val="bg2"/>
                </a:solidFill>
              </a:rPr>
              <a:pPr eaLnBrk="1" hangingPunct="1"/>
              <a:t>34</a:t>
            </a:fld>
            <a:endParaRPr lang="en-US" sz="1600" smtClean="0">
              <a:solidFill>
                <a:schemeClr val="bg2"/>
              </a:solidFill>
            </a:endParaRPr>
          </a:p>
        </p:txBody>
      </p:sp>
    </p:spTree>
    <p:extLst>
      <p:ext uri="{BB962C8B-B14F-4D97-AF65-F5344CB8AC3E}">
        <p14:creationId xmlns:p14="http://schemas.microsoft.com/office/powerpoint/2010/main" val="153675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D95BC081-6A97-454C-B1CC-D10EB2B8592C}" type="slidenum">
              <a:rPr lang="en-US" sz="1600" smtClean="0">
                <a:solidFill>
                  <a:schemeClr val="bg2"/>
                </a:solidFill>
              </a:rPr>
              <a:pPr eaLnBrk="1" hangingPunct="1"/>
              <a:t>35</a:t>
            </a:fld>
            <a:endParaRPr lang="en-US" sz="1600" smtClean="0">
              <a:solidFill>
                <a:schemeClr val="bg2"/>
              </a:solidFill>
            </a:endParaRPr>
          </a:p>
        </p:txBody>
      </p:sp>
      <p:sp>
        <p:nvSpPr>
          <p:cNvPr id="7171" name="Rectangle 2"/>
          <p:cNvSpPr>
            <a:spLocks noGrp="1" noChangeArrowheads="1"/>
          </p:cNvSpPr>
          <p:nvPr>
            <p:ph type="title"/>
          </p:nvPr>
        </p:nvSpPr>
        <p:spPr/>
        <p:txBody>
          <a:bodyPr/>
          <a:lstStyle/>
          <a:p>
            <a:pPr eaLnBrk="1" hangingPunct="1"/>
            <a:r>
              <a:rPr lang="en-US" sz="3600" b="1" smtClean="0"/>
              <a:t>Database Concurrency Control</a:t>
            </a:r>
          </a:p>
        </p:txBody>
      </p:sp>
      <p:sp>
        <p:nvSpPr>
          <p:cNvPr id="7172" name="Rectangle 3"/>
          <p:cNvSpPr>
            <a:spLocks noGrp="1" noChangeArrowheads="1"/>
          </p:cNvSpPr>
          <p:nvPr>
            <p:ph type="body" idx="1"/>
          </p:nvPr>
        </p:nvSpPr>
        <p:spPr>
          <a:xfrm>
            <a:off x="685800" y="1752600"/>
            <a:ext cx="7988300" cy="4368800"/>
          </a:xfrm>
        </p:spPr>
        <p:txBody>
          <a:bodyPr/>
          <a:lstStyle/>
          <a:p>
            <a:pPr marL="0" indent="0" eaLnBrk="1" hangingPunct="1">
              <a:lnSpc>
                <a:spcPct val="90000"/>
              </a:lnSpc>
              <a:spcBef>
                <a:spcPct val="60000"/>
              </a:spcBef>
              <a:spcAft>
                <a:spcPct val="60000"/>
              </a:spcAft>
              <a:buFont typeface="Wingdings" pitchFamily="2" charset="2"/>
              <a:buNone/>
              <a:tabLst>
                <a:tab pos="571500" algn="l"/>
              </a:tabLst>
            </a:pPr>
            <a:r>
              <a:rPr lang="en-US" sz="2400" b="1" smtClean="0">
                <a:cs typeface="Times New Roman" pitchFamily="18" charset="0"/>
              </a:rPr>
              <a:t>1   Purpose of Concurrency Control</a:t>
            </a:r>
          </a:p>
          <a:p>
            <a:pPr marL="914400" lvl="2" indent="-342900" algn="just" eaLnBrk="1" hangingPunct="1">
              <a:lnSpc>
                <a:spcPct val="90000"/>
              </a:lnSpc>
              <a:buFontTx/>
              <a:buChar char="•"/>
              <a:tabLst>
                <a:tab pos="571500" algn="l"/>
              </a:tabLst>
            </a:pPr>
            <a:r>
              <a:rPr lang="en-US" smtClean="0">
                <a:cs typeface="Times New Roman" pitchFamily="18" charset="0"/>
              </a:rPr>
              <a:t>To enforce Isolation (through mutual exclusion) among conflicting transactions. </a:t>
            </a:r>
          </a:p>
          <a:p>
            <a:pPr marL="914400" lvl="2" indent="-342900" algn="just" eaLnBrk="1" hangingPunct="1">
              <a:lnSpc>
                <a:spcPct val="90000"/>
              </a:lnSpc>
              <a:buFontTx/>
              <a:buChar char="•"/>
              <a:tabLst>
                <a:tab pos="571500" algn="l"/>
              </a:tabLst>
            </a:pPr>
            <a:r>
              <a:rPr lang="en-US" smtClean="0">
                <a:cs typeface="Times New Roman" pitchFamily="18" charset="0"/>
              </a:rPr>
              <a:t>To preserve database consistency through consistency preserving execution of transactions.</a:t>
            </a:r>
          </a:p>
          <a:p>
            <a:pPr marL="914400" lvl="2" indent="-342900" algn="just" eaLnBrk="1" hangingPunct="1">
              <a:lnSpc>
                <a:spcPct val="90000"/>
              </a:lnSpc>
              <a:buFontTx/>
              <a:buChar char="•"/>
              <a:tabLst>
                <a:tab pos="571500" algn="l"/>
              </a:tabLst>
            </a:pPr>
            <a:r>
              <a:rPr lang="en-US" smtClean="0">
                <a:cs typeface="Times New Roman" pitchFamily="18" charset="0"/>
              </a:rPr>
              <a:t>To resolve read-write and write-write conflicts.</a:t>
            </a:r>
          </a:p>
          <a:p>
            <a:pPr marL="457200" lvl="1" indent="0" algn="just" eaLnBrk="1" hangingPunct="1">
              <a:lnSpc>
                <a:spcPct val="90000"/>
              </a:lnSpc>
              <a:buFontTx/>
              <a:buNone/>
              <a:tabLst>
                <a:tab pos="571500" algn="l"/>
              </a:tabLst>
            </a:pPr>
            <a:endParaRPr lang="en-US" sz="2400" smtClean="0">
              <a:cs typeface="Times New Roman" pitchFamily="18" charset="0"/>
            </a:endParaRPr>
          </a:p>
          <a:p>
            <a:pPr marL="457200" lvl="1" indent="0" algn="just" eaLnBrk="1" hangingPunct="1">
              <a:lnSpc>
                <a:spcPct val="90000"/>
              </a:lnSpc>
              <a:buFontTx/>
              <a:buNone/>
              <a:tabLst>
                <a:tab pos="571500" algn="l"/>
              </a:tabLst>
            </a:pPr>
            <a:r>
              <a:rPr lang="en-US" sz="2400" smtClean="0">
                <a:cs typeface="Times New Roman" pitchFamily="18" charset="0"/>
              </a:rPr>
              <a:t>Example:  In concurrent execution environment if T1 conflicts with T2 over a data item A, then the existing concurrency control decides if T1 or T2 should get the A and if the other transaction should wait.  </a:t>
            </a:r>
          </a:p>
        </p:txBody>
      </p:sp>
    </p:spTree>
    <p:extLst>
      <p:ext uri="{BB962C8B-B14F-4D97-AF65-F5344CB8AC3E}">
        <p14:creationId xmlns:p14="http://schemas.microsoft.com/office/powerpoint/2010/main" val="3908113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z="3600" b="1" smtClean="0"/>
              <a:t>Database Concurrency Control</a:t>
            </a:r>
          </a:p>
        </p:txBody>
      </p:sp>
      <p:sp>
        <p:nvSpPr>
          <p:cNvPr id="13316" name="Rectangle 3"/>
          <p:cNvSpPr>
            <a:spLocks noGrp="1" noChangeArrowheads="1"/>
          </p:cNvSpPr>
          <p:nvPr>
            <p:ph idx="1"/>
          </p:nvPr>
        </p:nvSpPr>
        <p:spPr>
          <a:xfrm>
            <a:off x="179512" y="1484784"/>
            <a:ext cx="8579296" cy="4876800"/>
          </a:xfrm>
        </p:spPr>
        <p:txBody>
          <a:bodyPr/>
          <a:lstStyle/>
          <a:p>
            <a:pPr marL="0" indent="0" eaLnBrk="1" hangingPunct="1">
              <a:lnSpc>
                <a:spcPct val="90000"/>
              </a:lnSpc>
              <a:buFont typeface="Wingdings" pitchFamily="2" charset="2"/>
              <a:buNone/>
            </a:pPr>
            <a:r>
              <a:rPr lang="en-US" sz="2800" b="1" dirty="0" smtClean="0">
                <a:cs typeface="Times New Roman" pitchFamily="18" charset="0"/>
              </a:rPr>
              <a:t>Locking Techniques: Binary Locking Scheme</a:t>
            </a:r>
          </a:p>
          <a:p>
            <a:pPr marL="457200" lvl="1" indent="0" algn="just" eaLnBrk="1" hangingPunct="1">
              <a:lnSpc>
                <a:spcPct val="90000"/>
              </a:lnSpc>
              <a:buFontTx/>
              <a:buNone/>
            </a:pPr>
            <a:r>
              <a:rPr lang="en-US" sz="2000" dirty="0" smtClean="0">
                <a:cs typeface="Times New Roman" pitchFamily="18" charset="0"/>
              </a:rPr>
              <a:t>A binary lock can have two states or values: locked (1) or unlocked (0)</a:t>
            </a:r>
          </a:p>
          <a:p>
            <a:pPr marL="457200" lvl="1" indent="0" algn="just" eaLnBrk="1" hangingPunct="1">
              <a:lnSpc>
                <a:spcPct val="90000"/>
              </a:lnSpc>
              <a:buFontTx/>
              <a:buNone/>
            </a:pPr>
            <a:r>
              <a:rPr lang="en-US" sz="2000" dirty="0" smtClean="0">
                <a:cs typeface="Times New Roman" pitchFamily="18" charset="0"/>
              </a:rPr>
              <a:t>If the value of the lock on item X is 1, item X cannot be accessed by a database operation that requests X.</a:t>
            </a:r>
          </a:p>
          <a:p>
            <a:pPr marL="457200" lvl="1" indent="0" algn="just" eaLnBrk="1" hangingPunct="1">
              <a:lnSpc>
                <a:spcPct val="90000"/>
              </a:lnSpc>
              <a:buFontTx/>
              <a:buNone/>
            </a:pPr>
            <a:r>
              <a:rPr lang="en-US" sz="2000" dirty="0" smtClean="0">
                <a:cs typeface="Times New Roman" pitchFamily="18" charset="0"/>
              </a:rPr>
              <a:t> If the value of the lock on item X is 0, item X can be accessed when requested.</a:t>
            </a:r>
          </a:p>
          <a:p>
            <a:pPr marL="457200" lvl="1" indent="0" algn="just" eaLnBrk="1" hangingPunct="1">
              <a:lnSpc>
                <a:spcPct val="90000"/>
              </a:lnSpc>
              <a:buFontTx/>
              <a:buNone/>
            </a:pPr>
            <a:r>
              <a:rPr lang="en-US" sz="2000" dirty="0" smtClean="0">
                <a:cs typeface="Times New Roman" pitchFamily="18" charset="0"/>
              </a:rPr>
              <a:t>The current value of the lock on item X is referred to as LOCK(X).</a:t>
            </a:r>
          </a:p>
          <a:p>
            <a:pPr marL="457200" lvl="1" indent="0" algn="just" eaLnBrk="1" hangingPunct="1">
              <a:lnSpc>
                <a:spcPct val="90000"/>
              </a:lnSpc>
              <a:buFontTx/>
              <a:buNone/>
            </a:pPr>
            <a:r>
              <a:rPr lang="en-US" sz="2000" dirty="0" smtClean="0">
                <a:cs typeface="Times New Roman" pitchFamily="18" charset="0"/>
              </a:rPr>
              <a:t>Binary locks are kept in a lock table which contains records where each record contains three fields:</a:t>
            </a:r>
          </a:p>
          <a:p>
            <a:pPr marL="457200" lvl="1" indent="0" algn="just" eaLnBrk="1" hangingPunct="1">
              <a:lnSpc>
                <a:spcPct val="90000"/>
              </a:lnSpc>
              <a:buFontTx/>
              <a:buNone/>
            </a:pPr>
            <a:r>
              <a:rPr lang="en-US" sz="2000" dirty="0" smtClean="0">
                <a:cs typeface="Times New Roman" pitchFamily="18" charset="0"/>
              </a:rPr>
              <a:t> &lt;DB Item, LOCK, Locking Transaction&gt;</a:t>
            </a:r>
          </a:p>
          <a:p>
            <a:pPr marL="457200" lvl="1" indent="0" algn="just" eaLnBrk="1" hangingPunct="1">
              <a:lnSpc>
                <a:spcPct val="90000"/>
              </a:lnSpc>
              <a:buFontTx/>
              <a:buNone/>
            </a:pPr>
            <a:r>
              <a:rPr lang="en-US" sz="2000" dirty="0" smtClean="0">
                <a:cs typeface="Times New Roman" pitchFamily="18" charset="0"/>
              </a:rPr>
              <a:t>Only items that are locked are kept in the table. Items that are not in the table are considered to be unlocked.</a:t>
            </a:r>
          </a:p>
          <a:p>
            <a:pPr marL="457200" lvl="1" indent="0" algn="just" eaLnBrk="1" hangingPunct="1">
              <a:lnSpc>
                <a:spcPct val="90000"/>
              </a:lnSpc>
              <a:buFontTx/>
              <a:buNone/>
            </a:pPr>
            <a:endParaRPr lang="en-US" sz="2000" dirty="0" smtClean="0">
              <a:cs typeface="Times New Roman" pitchFamily="18" charset="0"/>
            </a:endParaRPr>
          </a:p>
          <a:p>
            <a:pPr marL="457200" lvl="1" indent="0" algn="just" eaLnBrk="1" hangingPunct="1">
              <a:lnSpc>
                <a:spcPct val="90000"/>
              </a:lnSpc>
              <a:buFontTx/>
              <a:buNone/>
            </a:pPr>
            <a:endParaRPr lang="en-US" sz="2000" dirty="0" smtClean="0"/>
          </a:p>
        </p:txBody>
      </p:sp>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D8E7D2A8-6019-4312-8B7D-FF57A4CA2251}" type="slidenum">
              <a:rPr lang="en-US" sz="1600" smtClean="0">
                <a:solidFill>
                  <a:schemeClr val="bg2"/>
                </a:solidFill>
              </a:rPr>
              <a:pPr eaLnBrk="1" hangingPunct="1"/>
              <a:t>36</a:t>
            </a:fld>
            <a:endParaRPr lang="en-US" sz="1600" smtClean="0">
              <a:solidFill>
                <a:schemeClr val="bg2"/>
              </a:solidFill>
            </a:endParaRPr>
          </a:p>
        </p:txBody>
      </p:sp>
    </p:spTree>
    <p:extLst>
      <p:ext uri="{BB962C8B-B14F-4D97-AF65-F5344CB8AC3E}">
        <p14:creationId xmlns:p14="http://schemas.microsoft.com/office/powerpoint/2010/main" val="41046423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600" b="1" smtClean="0"/>
              <a:t>Database Concurrency Control</a:t>
            </a:r>
          </a:p>
        </p:txBody>
      </p:sp>
      <p:sp>
        <p:nvSpPr>
          <p:cNvPr id="14340"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143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890FD237-9D33-4167-9941-1EA630DE13EF}" type="slidenum">
              <a:rPr lang="en-US" sz="1600" smtClean="0">
                <a:solidFill>
                  <a:schemeClr val="bg2"/>
                </a:solidFill>
              </a:rPr>
              <a:pPr eaLnBrk="1" hangingPunct="1"/>
              <a:t>37</a:t>
            </a:fld>
            <a:endParaRPr lang="en-US" sz="1600" smtClean="0">
              <a:solidFill>
                <a:schemeClr val="bg2"/>
              </a:solidFill>
            </a:endParaRPr>
          </a:p>
        </p:txBody>
      </p:sp>
      <p:sp>
        <p:nvSpPr>
          <p:cNvPr id="14341" name="Rectangle 6"/>
          <p:cNvSpPr>
            <a:spLocks noChangeArrowheads="1"/>
          </p:cNvSpPr>
          <p:nvPr/>
        </p:nvSpPr>
        <p:spPr bwMode="auto">
          <a:xfrm>
            <a:off x="685800" y="1762125"/>
            <a:ext cx="77724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FF0000"/>
              </a:buClr>
              <a:buFont typeface="Wingdings" pitchFamily="2" charset="2"/>
              <a:buNone/>
              <a:tabLst>
                <a:tab pos="1028700" algn="l"/>
              </a:tabLst>
            </a:pPr>
            <a:r>
              <a:rPr lang="en-US" sz="2200" dirty="0">
                <a:cs typeface="Times New Roman" pitchFamily="18" charset="0"/>
              </a:rPr>
              <a:t>         Locking Techniques: Binary Lock Operations</a:t>
            </a:r>
            <a:endParaRPr lang="en-US" sz="2200" b="0" dirty="0">
              <a:cs typeface="Times New Roman" pitchFamily="18" charset="0"/>
            </a:endParaRPr>
          </a:p>
          <a:p>
            <a:pPr marL="685800" lvl="1" algn="just">
              <a:spcBef>
                <a:spcPct val="20000"/>
              </a:spcBef>
              <a:buClr>
                <a:srgbClr val="FF0000"/>
              </a:buClr>
              <a:tabLst>
                <a:tab pos="1028700" algn="l"/>
              </a:tabLst>
            </a:pPr>
            <a:r>
              <a:rPr lang="en-US" sz="2200" b="0" dirty="0">
                <a:cs typeface="Times New Roman" pitchFamily="18" charset="0"/>
              </a:rPr>
              <a:t>The following code performs the lock operation:</a:t>
            </a:r>
          </a:p>
          <a:p>
            <a:pPr marL="685800" lvl="1" algn="just">
              <a:spcBef>
                <a:spcPct val="20000"/>
              </a:spcBef>
              <a:buClr>
                <a:srgbClr val="FF0000"/>
              </a:buClr>
              <a:tabLst>
                <a:tab pos="1028700" algn="l"/>
              </a:tabLst>
            </a:pPr>
            <a:r>
              <a:rPr lang="en-US" sz="2200" b="0" u="sng" dirty="0">
                <a:cs typeface="Times New Roman" pitchFamily="18" charset="0"/>
              </a:rPr>
              <a:t>lock-item(X):</a:t>
            </a:r>
          </a:p>
          <a:p>
            <a:pPr marL="685800" lvl="1" algn="just">
              <a:spcBef>
                <a:spcPct val="20000"/>
              </a:spcBef>
              <a:buClr>
                <a:srgbClr val="FF0000"/>
              </a:buClr>
              <a:tabLst>
                <a:tab pos="1028700" algn="l"/>
              </a:tabLst>
            </a:pPr>
            <a:r>
              <a:rPr lang="en-US" sz="2200" b="0" dirty="0">
                <a:cs typeface="Times New Roman" pitchFamily="18" charset="0"/>
              </a:rPr>
              <a:t>B:	if LOCK (X) = 0 (*item is unlocked*)</a:t>
            </a:r>
          </a:p>
          <a:p>
            <a:pPr marL="685800" lvl="1" algn="just">
              <a:spcBef>
                <a:spcPct val="20000"/>
              </a:spcBef>
              <a:buClr>
                <a:srgbClr val="FF0000"/>
              </a:buClr>
              <a:tabLst>
                <a:tab pos="1028700" algn="l"/>
              </a:tabLst>
            </a:pPr>
            <a:r>
              <a:rPr lang="en-US" sz="2200" b="0" dirty="0">
                <a:cs typeface="Times New Roman" pitchFamily="18" charset="0"/>
              </a:rPr>
              <a:t>	then LOCK (X) </a:t>
            </a:r>
            <a:r>
              <a:rPr lang="en-US" sz="2200" b="0" dirty="0">
                <a:cs typeface="Times New Roman" pitchFamily="18" charset="0"/>
                <a:sym typeface="Symbol" pitchFamily="18" charset="2"/>
              </a:rPr>
              <a:t> 1 (*lock the item*)</a:t>
            </a:r>
          </a:p>
          <a:p>
            <a:pPr marL="685800" lvl="1" algn="just">
              <a:spcBef>
                <a:spcPct val="20000"/>
              </a:spcBef>
              <a:buClr>
                <a:srgbClr val="FF0000"/>
              </a:buClr>
              <a:tabLst>
                <a:tab pos="1028700" algn="l"/>
              </a:tabLst>
            </a:pPr>
            <a:r>
              <a:rPr lang="en-US" sz="2200" b="0" dirty="0">
                <a:cs typeface="Times New Roman" pitchFamily="18" charset="0"/>
                <a:sym typeface="Symbol" pitchFamily="18" charset="2"/>
              </a:rPr>
              <a:t>	else begin</a:t>
            </a:r>
          </a:p>
          <a:p>
            <a:pPr marL="685800" lvl="1" algn="just">
              <a:spcBef>
                <a:spcPct val="20000"/>
              </a:spcBef>
              <a:buClr>
                <a:srgbClr val="FF0000"/>
              </a:buClr>
              <a:tabLst>
                <a:tab pos="1028700" algn="l"/>
              </a:tabLst>
            </a:pPr>
            <a:r>
              <a:rPr lang="en-US" sz="2200" b="0" dirty="0">
                <a:cs typeface="Times New Roman" pitchFamily="18" charset="0"/>
                <a:sym typeface="Symbol" pitchFamily="18" charset="2"/>
              </a:rPr>
              <a:t>		wait (until lock (X) = 0 and</a:t>
            </a:r>
          </a:p>
          <a:p>
            <a:pPr marL="685800" lvl="1" algn="just">
              <a:spcBef>
                <a:spcPct val="20000"/>
              </a:spcBef>
              <a:buClr>
                <a:srgbClr val="FF0000"/>
              </a:buClr>
              <a:tabLst>
                <a:tab pos="1028700" algn="l"/>
              </a:tabLst>
            </a:pPr>
            <a:r>
              <a:rPr lang="en-US" sz="2200" b="0" dirty="0">
                <a:cs typeface="Times New Roman" pitchFamily="18" charset="0"/>
                <a:sym typeface="Symbol" pitchFamily="18" charset="2"/>
              </a:rPr>
              <a:t>		the lock manager wakes up the transaction);</a:t>
            </a:r>
          </a:p>
          <a:p>
            <a:pPr marL="685800" lvl="1" algn="just">
              <a:spcBef>
                <a:spcPct val="20000"/>
              </a:spcBef>
              <a:buClr>
                <a:srgbClr val="FF0000"/>
              </a:buClr>
              <a:tabLst>
                <a:tab pos="1028700" algn="l"/>
              </a:tabLst>
            </a:pPr>
            <a:r>
              <a:rPr lang="en-US" sz="2200" b="0" dirty="0">
                <a:cs typeface="Times New Roman" pitchFamily="18" charset="0"/>
                <a:sym typeface="Symbol" pitchFamily="18" charset="2"/>
              </a:rPr>
              <a:t>	</a:t>
            </a:r>
            <a:r>
              <a:rPr lang="en-US" sz="2200" b="0" dirty="0" err="1">
                <a:cs typeface="Times New Roman" pitchFamily="18" charset="0"/>
                <a:sym typeface="Symbol" pitchFamily="18" charset="2"/>
              </a:rPr>
              <a:t>goto</a:t>
            </a:r>
            <a:r>
              <a:rPr lang="en-US" sz="2200" b="0" dirty="0">
                <a:cs typeface="Times New Roman" pitchFamily="18" charset="0"/>
                <a:sym typeface="Symbol" pitchFamily="18" charset="2"/>
              </a:rPr>
              <a:t> B</a:t>
            </a:r>
          </a:p>
          <a:p>
            <a:pPr marL="685800" lvl="1" algn="just">
              <a:spcBef>
                <a:spcPct val="20000"/>
              </a:spcBef>
              <a:buClr>
                <a:srgbClr val="FF0000"/>
              </a:buClr>
              <a:tabLst>
                <a:tab pos="1028700" algn="l"/>
              </a:tabLst>
            </a:pPr>
            <a:r>
              <a:rPr lang="en-US" sz="2200" b="0" dirty="0">
                <a:cs typeface="Times New Roman" pitchFamily="18" charset="0"/>
                <a:sym typeface="Symbol" pitchFamily="18" charset="2"/>
              </a:rPr>
              <a:t>	end</a:t>
            </a:r>
            <a:r>
              <a:rPr lang="en-US" sz="2200" b="0" dirty="0" smtClean="0">
                <a:cs typeface="Times New Roman" pitchFamily="18" charset="0"/>
                <a:sym typeface="Symbol" pitchFamily="18" charset="2"/>
              </a:rPr>
              <a:t>;</a:t>
            </a:r>
            <a:endParaRPr lang="en-US" sz="2200" dirty="0" smtClean="0">
              <a:sym typeface="Symbol" pitchFamily="18" charset="2"/>
            </a:endParaRPr>
          </a:p>
          <a:p>
            <a:pPr marL="685800" lvl="1" algn="just">
              <a:spcBef>
                <a:spcPct val="20000"/>
              </a:spcBef>
              <a:buClr>
                <a:srgbClr val="FF0000"/>
              </a:buClr>
              <a:tabLst>
                <a:tab pos="1028700" algn="l"/>
              </a:tabLst>
            </a:pPr>
            <a:r>
              <a:rPr lang="en-US" sz="2200" b="0" dirty="0" smtClean="0">
                <a:cs typeface="Times New Roman" pitchFamily="18" charset="0"/>
                <a:sym typeface="Symbol" pitchFamily="18" charset="2"/>
              </a:rPr>
              <a:t>Critical sections…</a:t>
            </a:r>
            <a:endParaRPr lang="en-US" sz="2200" b="0" dirty="0">
              <a:cs typeface="Times New Roman" pitchFamily="18" charset="0"/>
              <a:sym typeface="Symbol" pitchFamily="18" charset="2"/>
            </a:endParaRPr>
          </a:p>
        </p:txBody>
      </p:sp>
    </p:spTree>
    <p:extLst>
      <p:ext uri="{BB962C8B-B14F-4D97-AF65-F5344CB8AC3E}">
        <p14:creationId xmlns:p14="http://schemas.microsoft.com/office/powerpoint/2010/main" val="31641243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600" b="1" smtClean="0"/>
              <a:t>Database Concurrency Control</a:t>
            </a:r>
          </a:p>
        </p:txBody>
      </p:sp>
      <p:sp>
        <p:nvSpPr>
          <p:cNvPr id="15364"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153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8C2B3E94-9935-4141-A293-1A66738442BD}" type="slidenum">
              <a:rPr lang="en-US" sz="1600" smtClean="0">
                <a:solidFill>
                  <a:schemeClr val="bg2"/>
                </a:solidFill>
              </a:rPr>
              <a:pPr eaLnBrk="1" hangingPunct="1"/>
              <a:t>38</a:t>
            </a:fld>
            <a:endParaRPr lang="en-US" sz="1600" smtClean="0">
              <a:solidFill>
                <a:schemeClr val="bg2"/>
              </a:solidFill>
            </a:endParaRPr>
          </a:p>
        </p:txBody>
      </p:sp>
      <p:sp>
        <p:nvSpPr>
          <p:cNvPr id="15365" name="Rectangle 4"/>
          <p:cNvSpPr>
            <a:spLocks noChangeArrowheads="1"/>
          </p:cNvSpPr>
          <p:nvPr/>
        </p:nvSpPr>
        <p:spPr bwMode="auto">
          <a:xfrm>
            <a:off x="685800" y="1752600"/>
            <a:ext cx="77724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FF0000"/>
              </a:buClr>
              <a:buFont typeface="Wingdings" pitchFamily="2" charset="2"/>
              <a:buNone/>
              <a:tabLst>
                <a:tab pos="1028700" algn="l"/>
              </a:tabLst>
            </a:pPr>
            <a:r>
              <a:rPr lang="en-US" sz="2000" dirty="0">
                <a:cs typeface="Times New Roman" pitchFamily="18" charset="0"/>
              </a:rPr>
              <a:t>         Locking Techniques: Binary Lock Operations</a:t>
            </a:r>
            <a:endParaRPr lang="en-US" sz="2000" b="0" dirty="0">
              <a:cs typeface="Times New Roman" pitchFamily="18" charset="0"/>
            </a:endParaRPr>
          </a:p>
          <a:p>
            <a:pPr marL="685800" lvl="1" algn="just">
              <a:spcBef>
                <a:spcPct val="20000"/>
              </a:spcBef>
              <a:buClr>
                <a:srgbClr val="FF0000"/>
              </a:buClr>
              <a:tabLst>
                <a:tab pos="1028700" algn="l"/>
              </a:tabLst>
            </a:pPr>
            <a:r>
              <a:rPr lang="en-US" sz="2000" b="0" dirty="0">
                <a:cs typeface="Times New Roman" pitchFamily="18" charset="0"/>
              </a:rPr>
              <a:t>The following code performs the unlock operation:</a:t>
            </a:r>
          </a:p>
          <a:p>
            <a:pPr marL="685800" lvl="1" algn="just">
              <a:spcBef>
                <a:spcPct val="20000"/>
              </a:spcBef>
              <a:buClr>
                <a:srgbClr val="FF0000"/>
              </a:buClr>
              <a:tabLst>
                <a:tab pos="1028700" algn="l"/>
              </a:tabLst>
            </a:pPr>
            <a:r>
              <a:rPr lang="en-US" sz="2000" b="0" dirty="0">
                <a:cs typeface="Times New Roman" pitchFamily="18" charset="0"/>
              </a:rPr>
              <a:t>     </a:t>
            </a:r>
            <a:r>
              <a:rPr lang="en-US" sz="2000" b="0" u="sng" dirty="0">
                <a:cs typeface="Times New Roman" pitchFamily="18" charset="0"/>
              </a:rPr>
              <a:t>unlock-item(X):</a:t>
            </a:r>
            <a:endParaRPr lang="en-US" sz="2000" b="0" dirty="0">
              <a:cs typeface="Times New Roman" pitchFamily="18" charset="0"/>
            </a:endParaRPr>
          </a:p>
          <a:p>
            <a:pPr marL="685800" lvl="1" algn="just">
              <a:spcBef>
                <a:spcPct val="20000"/>
              </a:spcBef>
              <a:buClr>
                <a:srgbClr val="FF0000"/>
              </a:buClr>
              <a:tabLst>
                <a:tab pos="1028700" algn="l"/>
              </a:tabLst>
            </a:pPr>
            <a:r>
              <a:rPr lang="en-US" sz="2000" b="0" dirty="0">
                <a:cs typeface="Times New Roman" pitchFamily="18" charset="0"/>
              </a:rPr>
              <a:t>	LOCK (X) </a:t>
            </a:r>
            <a:r>
              <a:rPr lang="en-US" sz="2000" b="0" dirty="0">
                <a:cs typeface="Times New Roman" pitchFamily="18" charset="0"/>
                <a:sym typeface="Symbol" pitchFamily="18" charset="2"/>
              </a:rPr>
              <a:t></a:t>
            </a:r>
            <a:r>
              <a:rPr lang="en-US" sz="2000" b="0" dirty="0">
                <a:cs typeface="Times New Roman" pitchFamily="18" charset="0"/>
              </a:rPr>
              <a:t> 0 (*unlock the item*)</a:t>
            </a:r>
          </a:p>
          <a:p>
            <a:pPr marL="685800" lvl="1" algn="just">
              <a:spcBef>
                <a:spcPct val="20000"/>
              </a:spcBef>
              <a:buClr>
                <a:srgbClr val="FF0000"/>
              </a:buClr>
              <a:tabLst>
                <a:tab pos="1028700" algn="l"/>
              </a:tabLst>
            </a:pPr>
            <a:r>
              <a:rPr lang="en-US" sz="2000" b="0" dirty="0">
                <a:cs typeface="Times New Roman" pitchFamily="18" charset="0"/>
              </a:rPr>
              <a:t>	if any transactions are waiting then</a:t>
            </a:r>
            <a:endParaRPr lang="en-US" sz="2000" b="0" dirty="0">
              <a:cs typeface="Times New Roman" pitchFamily="18" charset="0"/>
              <a:sym typeface="Symbol" pitchFamily="18" charset="2"/>
            </a:endParaRPr>
          </a:p>
          <a:p>
            <a:pPr marL="685800" lvl="1" algn="just">
              <a:spcBef>
                <a:spcPct val="20000"/>
              </a:spcBef>
              <a:buClr>
                <a:srgbClr val="FF0000"/>
              </a:buClr>
              <a:tabLst>
                <a:tab pos="1028700" algn="l"/>
              </a:tabLst>
            </a:pPr>
            <a:r>
              <a:rPr lang="en-US" sz="2000" b="0" dirty="0">
                <a:cs typeface="Times New Roman" pitchFamily="18" charset="0"/>
                <a:sym typeface="Symbol" pitchFamily="18" charset="2"/>
              </a:rPr>
              <a:t>	   wake up one of the waiting the transactions;</a:t>
            </a:r>
          </a:p>
          <a:p>
            <a:pPr marL="685800" lvl="1">
              <a:spcBef>
                <a:spcPct val="20000"/>
              </a:spcBef>
              <a:buClr>
                <a:srgbClr val="FF0000"/>
              </a:buClr>
              <a:buFontTx/>
              <a:buChar char="•"/>
              <a:tabLst>
                <a:tab pos="1028700" algn="l"/>
              </a:tabLst>
            </a:pPr>
            <a:endParaRPr lang="en-US" sz="2000" b="0" dirty="0"/>
          </a:p>
        </p:txBody>
      </p:sp>
    </p:spTree>
    <p:extLst>
      <p:ext uri="{BB962C8B-B14F-4D97-AF65-F5344CB8AC3E}">
        <p14:creationId xmlns:p14="http://schemas.microsoft.com/office/powerpoint/2010/main" val="11858796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21F5D256-882D-4A14-BE2E-2C50D53AB947}" type="slidenum">
              <a:rPr lang="en-US" sz="1600" smtClean="0">
                <a:solidFill>
                  <a:schemeClr val="bg2"/>
                </a:solidFill>
              </a:rPr>
              <a:pPr eaLnBrk="1" hangingPunct="1"/>
              <a:t>39</a:t>
            </a:fld>
            <a:endParaRPr lang="en-US" sz="1600" smtClean="0">
              <a:solidFill>
                <a:schemeClr val="bg2"/>
              </a:solidFill>
            </a:endParaRPr>
          </a:p>
        </p:txBody>
      </p:sp>
      <p:sp>
        <p:nvSpPr>
          <p:cNvPr id="16387" name="Rectangle 2"/>
          <p:cNvSpPr>
            <a:spLocks noGrp="1" noChangeArrowheads="1"/>
          </p:cNvSpPr>
          <p:nvPr>
            <p:ph type="title"/>
          </p:nvPr>
        </p:nvSpPr>
        <p:spPr>
          <a:xfrm>
            <a:off x="323528" y="116632"/>
            <a:ext cx="7173912" cy="914400"/>
          </a:xfrm>
        </p:spPr>
        <p:txBody>
          <a:bodyPr/>
          <a:lstStyle/>
          <a:p>
            <a:pPr eaLnBrk="1" hangingPunct="1"/>
            <a:r>
              <a:rPr lang="en-US" sz="3600" b="1" dirty="0" smtClean="0"/>
              <a:t>Database Concurrency Control</a:t>
            </a:r>
          </a:p>
        </p:txBody>
      </p:sp>
      <p:sp>
        <p:nvSpPr>
          <p:cNvPr id="16388" name="Rectangle 3"/>
          <p:cNvSpPr>
            <a:spLocks noGrp="1" noChangeArrowheads="1"/>
          </p:cNvSpPr>
          <p:nvPr>
            <p:ph type="body" sz="half" idx="1"/>
          </p:nvPr>
        </p:nvSpPr>
        <p:spPr>
          <a:xfrm>
            <a:off x="323528" y="1484784"/>
            <a:ext cx="7772400" cy="1266825"/>
          </a:xfrm>
        </p:spPr>
        <p:txBody>
          <a:bodyPr/>
          <a:lstStyle/>
          <a:p>
            <a:pPr marL="0" indent="0" eaLnBrk="1" hangingPunct="1">
              <a:buFont typeface="Wingdings" pitchFamily="2" charset="2"/>
              <a:buNone/>
              <a:tabLst>
                <a:tab pos="1028700" algn="l"/>
              </a:tabLst>
            </a:pPr>
            <a:r>
              <a:rPr lang="en-US" sz="2400" b="1" dirty="0" smtClean="0">
                <a:cs typeface="Times New Roman" pitchFamily="18" charset="0"/>
              </a:rPr>
              <a:t>         Locking Techniques: E</a:t>
            </a:r>
            <a:r>
              <a:rPr lang="en-US" sz="2400" b="1" dirty="0" smtClean="0"/>
              <a:t>ssential components</a:t>
            </a:r>
            <a:endParaRPr lang="en-US" sz="2400" dirty="0" smtClean="0">
              <a:cs typeface="Times New Roman" pitchFamily="18" charset="0"/>
            </a:endParaRPr>
          </a:p>
          <a:p>
            <a:pPr marL="685800" lvl="1" indent="0" algn="just" eaLnBrk="1" hangingPunct="1">
              <a:buFontTx/>
              <a:buNone/>
              <a:tabLst>
                <a:tab pos="1028700" algn="l"/>
              </a:tabLst>
            </a:pPr>
            <a:r>
              <a:rPr lang="en-US" sz="2400" dirty="0" smtClean="0">
                <a:cs typeface="Times New Roman" pitchFamily="18" charset="0"/>
              </a:rPr>
              <a:t>To use the binary locking scheme, every transaction must obey the following rules:</a:t>
            </a:r>
            <a:endParaRPr lang="en-US" sz="2400" dirty="0" smtClean="0"/>
          </a:p>
        </p:txBody>
      </p:sp>
      <p:sp>
        <p:nvSpPr>
          <p:cNvPr id="16389" name="Rectangle 4"/>
          <p:cNvSpPr>
            <a:spLocks noChangeArrowheads="1"/>
          </p:cNvSpPr>
          <p:nvPr/>
        </p:nvSpPr>
        <p:spPr bwMode="auto">
          <a:xfrm>
            <a:off x="1479550" y="3019425"/>
            <a:ext cx="686435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Tx/>
              <a:buChar char="•"/>
            </a:pPr>
            <a:r>
              <a:rPr lang="en-US" sz="2000" b="0" dirty="0"/>
              <a:t>A transaction T must issue the operation </a:t>
            </a:r>
            <a:r>
              <a:rPr lang="en-US" sz="2000" b="0" dirty="0" err="1"/>
              <a:t>lock_item</a:t>
            </a:r>
            <a:r>
              <a:rPr lang="en-US" sz="2000" b="0" dirty="0"/>
              <a:t>(X) before any </a:t>
            </a:r>
            <a:r>
              <a:rPr lang="en-US" sz="2000" b="0" dirty="0" err="1"/>
              <a:t>read_item</a:t>
            </a:r>
            <a:r>
              <a:rPr lang="en-US" sz="2000" b="0" dirty="0"/>
              <a:t>(X) or </a:t>
            </a:r>
            <a:r>
              <a:rPr lang="en-US" sz="2000" b="0" dirty="0" err="1"/>
              <a:t>write_item</a:t>
            </a:r>
            <a:r>
              <a:rPr lang="en-US" sz="2000" b="0" dirty="0"/>
              <a:t>(X) operations are performed in T.</a:t>
            </a:r>
          </a:p>
          <a:p>
            <a:pPr marL="342900" indent="-342900">
              <a:buFontTx/>
              <a:buChar char="•"/>
            </a:pPr>
            <a:r>
              <a:rPr lang="en-US" sz="2000" b="0" dirty="0"/>
              <a:t>A transaction T must issue the operation </a:t>
            </a:r>
            <a:r>
              <a:rPr lang="en-US" sz="2000" b="0" dirty="0" err="1"/>
              <a:t>unlock_item</a:t>
            </a:r>
            <a:r>
              <a:rPr lang="en-US" sz="2000" b="0" dirty="0"/>
              <a:t>(X) after all </a:t>
            </a:r>
            <a:r>
              <a:rPr lang="en-US" sz="2000" b="0" dirty="0" err="1"/>
              <a:t>read_item</a:t>
            </a:r>
            <a:r>
              <a:rPr lang="en-US" sz="2000" b="0" dirty="0"/>
              <a:t>(X) or </a:t>
            </a:r>
            <a:r>
              <a:rPr lang="en-US" sz="2000" b="0" dirty="0" err="1"/>
              <a:t>write_item</a:t>
            </a:r>
            <a:r>
              <a:rPr lang="en-US" sz="2000" b="0" dirty="0"/>
              <a:t>(X) operations are completed in T.</a:t>
            </a:r>
          </a:p>
          <a:p>
            <a:pPr marL="342900" indent="-342900">
              <a:buFontTx/>
              <a:buChar char="•"/>
            </a:pPr>
            <a:r>
              <a:rPr lang="en-US" sz="2000" b="0" dirty="0"/>
              <a:t>A transaction T will not issue a </a:t>
            </a:r>
            <a:r>
              <a:rPr lang="en-US" sz="2000" b="0" dirty="0" err="1"/>
              <a:t>lock_item</a:t>
            </a:r>
            <a:r>
              <a:rPr lang="en-US" sz="2000" b="0" dirty="0"/>
              <a:t>(X) operation if it already holds the lock on item X.</a:t>
            </a:r>
          </a:p>
          <a:p>
            <a:pPr marL="342900" indent="-342900">
              <a:buFontTx/>
              <a:buChar char="•"/>
            </a:pPr>
            <a:r>
              <a:rPr lang="en-US" sz="2000" b="0" dirty="0"/>
              <a:t>A transaction T will not issue a </a:t>
            </a:r>
            <a:r>
              <a:rPr lang="en-US" sz="2000" b="0" dirty="0" err="1"/>
              <a:t>unlock_item</a:t>
            </a:r>
            <a:r>
              <a:rPr lang="en-US" sz="2000" b="0" dirty="0"/>
              <a:t>(X) unless it already holds the lock on item X.</a:t>
            </a:r>
          </a:p>
          <a:p>
            <a:pPr marL="342900" indent="-342900">
              <a:buFontTx/>
              <a:buChar char="•"/>
            </a:pPr>
            <a:endParaRPr lang="en-US" sz="2000" b="0" dirty="0"/>
          </a:p>
        </p:txBody>
      </p:sp>
    </p:spTree>
    <p:extLst>
      <p:ext uri="{BB962C8B-B14F-4D97-AF65-F5344CB8AC3E}">
        <p14:creationId xmlns:p14="http://schemas.microsoft.com/office/powerpoint/2010/main" val="2670192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z="3200" dirty="0" smtClean="0">
                <a:cs typeface="Times New Roman" pitchFamily="18" charset="0"/>
              </a:rPr>
              <a:t>Introduction to Transaction Processing</a:t>
            </a:r>
          </a:p>
        </p:txBody>
      </p:sp>
      <p:sp>
        <p:nvSpPr>
          <p:cNvPr id="7172" name="Rectangle 3"/>
          <p:cNvSpPr>
            <a:spLocks noGrp="1" noChangeArrowheads="1"/>
          </p:cNvSpPr>
          <p:nvPr>
            <p:ph idx="1"/>
          </p:nvPr>
        </p:nvSpPr>
        <p:spPr/>
        <p:txBody>
          <a:bodyPr/>
          <a:lstStyle/>
          <a:p>
            <a:pPr eaLnBrk="1" hangingPunct="1">
              <a:lnSpc>
                <a:spcPct val="90000"/>
              </a:lnSpc>
              <a:buFont typeface="Wingdings" pitchFamily="2" charset="2"/>
              <a:buNone/>
            </a:pPr>
            <a:r>
              <a:rPr lang="en-US" sz="2800" b="1" smtClean="0">
                <a:cs typeface="Times New Roman" pitchFamily="18" charset="0"/>
              </a:rPr>
              <a:t>SIMPLE MODEL OF A DATABASE (for purposes of discussing transactions):</a:t>
            </a:r>
            <a:endParaRPr lang="en-US" sz="2800" smtClean="0">
              <a:cs typeface="Times New Roman" pitchFamily="18" charset="0"/>
            </a:endParaRPr>
          </a:p>
          <a:p>
            <a:pPr eaLnBrk="1" hangingPunct="1">
              <a:lnSpc>
                <a:spcPct val="90000"/>
              </a:lnSpc>
            </a:pPr>
            <a:r>
              <a:rPr lang="en-US" sz="2800" b="1" smtClean="0">
                <a:cs typeface="Times New Roman" pitchFamily="18" charset="0"/>
              </a:rPr>
              <a:t>A database - </a:t>
            </a:r>
            <a:r>
              <a:rPr lang="en-US" sz="2400" smtClean="0">
                <a:cs typeface="Times New Roman" pitchFamily="18" charset="0"/>
              </a:rPr>
              <a:t>collection of named data items</a:t>
            </a:r>
          </a:p>
          <a:p>
            <a:pPr eaLnBrk="1" hangingPunct="1">
              <a:lnSpc>
                <a:spcPct val="90000"/>
              </a:lnSpc>
            </a:pPr>
            <a:r>
              <a:rPr lang="en-US" sz="2800" b="1" smtClean="0">
                <a:cs typeface="Times New Roman" pitchFamily="18" charset="0"/>
              </a:rPr>
              <a:t>Granularity of data</a:t>
            </a:r>
            <a:r>
              <a:rPr lang="en-US" sz="2400" smtClean="0">
                <a:cs typeface="Times New Roman" pitchFamily="18" charset="0"/>
              </a:rPr>
              <a:t> - a field, a record , or a whole disk block</a:t>
            </a:r>
            <a:r>
              <a:rPr lang="en-US" sz="2800" b="1" smtClean="0">
                <a:cs typeface="Times New Roman" pitchFamily="18" charset="0"/>
              </a:rPr>
              <a:t> </a:t>
            </a:r>
            <a:r>
              <a:rPr lang="en-US" sz="2400" smtClean="0">
                <a:cs typeface="Times New Roman" pitchFamily="18" charset="0"/>
              </a:rPr>
              <a:t>(Concepts are independent of granularity)</a:t>
            </a:r>
          </a:p>
          <a:p>
            <a:pPr eaLnBrk="1" hangingPunct="1">
              <a:lnSpc>
                <a:spcPct val="90000"/>
              </a:lnSpc>
            </a:pPr>
            <a:r>
              <a:rPr lang="en-US" sz="2800" smtClean="0">
                <a:cs typeface="Times New Roman" pitchFamily="18" charset="0"/>
              </a:rPr>
              <a:t>Basic operations are</a:t>
            </a:r>
            <a:r>
              <a:rPr lang="en-US" sz="2800" b="1" smtClean="0">
                <a:cs typeface="Times New Roman" pitchFamily="18" charset="0"/>
              </a:rPr>
              <a:t> read </a:t>
            </a:r>
            <a:r>
              <a:rPr lang="en-US" sz="2800" smtClean="0">
                <a:cs typeface="Times New Roman" pitchFamily="18" charset="0"/>
              </a:rPr>
              <a:t>and</a:t>
            </a:r>
            <a:r>
              <a:rPr lang="en-US" sz="2800" b="1" smtClean="0">
                <a:cs typeface="Times New Roman" pitchFamily="18" charset="0"/>
              </a:rPr>
              <a:t> write</a:t>
            </a:r>
          </a:p>
          <a:p>
            <a:pPr lvl="1" eaLnBrk="1" hangingPunct="1">
              <a:lnSpc>
                <a:spcPct val="90000"/>
              </a:lnSpc>
            </a:pPr>
            <a:r>
              <a:rPr lang="en-US" sz="2400" b="1" smtClean="0">
                <a:cs typeface="Times New Roman" pitchFamily="18" charset="0"/>
              </a:rPr>
              <a:t>read_item(X)</a:t>
            </a:r>
            <a:r>
              <a:rPr lang="en-US" sz="2400" smtClean="0">
                <a:cs typeface="Times New Roman" pitchFamily="18" charset="0"/>
              </a:rPr>
              <a:t>: Reads a database item named X into a program variable. To simplify our notation, we assume that </a:t>
            </a:r>
            <a:r>
              <a:rPr lang="en-US" sz="2400" i="1" smtClean="0">
                <a:cs typeface="Times New Roman" pitchFamily="18" charset="0"/>
              </a:rPr>
              <a:t>the program variable is also named X.</a:t>
            </a:r>
          </a:p>
          <a:p>
            <a:pPr lvl="1" eaLnBrk="1" hangingPunct="1">
              <a:lnSpc>
                <a:spcPct val="90000"/>
              </a:lnSpc>
            </a:pPr>
            <a:r>
              <a:rPr lang="en-US" sz="2400" b="1" smtClean="0">
                <a:cs typeface="Times New Roman" pitchFamily="18" charset="0"/>
              </a:rPr>
              <a:t>write_item(X)</a:t>
            </a:r>
            <a:r>
              <a:rPr lang="en-US" sz="2400" smtClean="0">
                <a:cs typeface="Times New Roman" pitchFamily="18" charset="0"/>
              </a:rPr>
              <a:t>: Writes the value of program variable X into the database item named X.</a:t>
            </a:r>
            <a:endParaRPr lang="en-US" sz="2000" smtClean="0"/>
          </a:p>
        </p:txBody>
      </p:sp>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2742233C-884D-4DDD-B694-ABE5351ADD34}" type="slidenum">
              <a:rPr lang="en-US" sz="1600" smtClean="0">
                <a:solidFill>
                  <a:schemeClr val="bg2"/>
                </a:solidFill>
              </a:rPr>
              <a:pPr eaLnBrk="1" hangingPunct="1"/>
              <a:t>4</a:t>
            </a:fld>
            <a:endParaRPr lang="en-US" sz="1600" smtClean="0">
              <a:solidFill>
                <a:schemeClr val="bg2"/>
              </a:solidFill>
            </a:endParaRPr>
          </a:p>
        </p:txBody>
      </p:sp>
    </p:spTree>
    <p:extLst>
      <p:ext uri="{BB962C8B-B14F-4D97-AF65-F5344CB8AC3E}">
        <p14:creationId xmlns:p14="http://schemas.microsoft.com/office/powerpoint/2010/main" val="1878070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sz="3600" dirty="0" smtClean="0">
                <a:cs typeface="Times New Roman" pitchFamily="18" charset="0"/>
              </a:rPr>
              <a:t>Shared/Exclusive </a:t>
            </a:r>
            <a:r>
              <a:rPr lang="en-US" sz="3600" dirty="0">
                <a:cs typeface="Times New Roman" pitchFamily="18" charset="0"/>
              </a:rPr>
              <a:t>Locking Scheme</a:t>
            </a:r>
            <a:endParaRPr lang="en-US" sz="3600" b="1" dirty="0" smtClean="0"/>
          </a:p>
        </p:txBody>
      </p:sp>
      <p:graphicFrame>
        <p:nvGraphicFramePr>
          <p:cNvPr id="1026" name="Object 19"/>
          <p:cNvGraphicFramePr>
            <a:graphicFrameLocks noGrp="1" noChangeAspect="1"/>
          </p:cNvGraphicFramePr>
          <p:nvPr>
            <p:ph idx="1"/>
            <p:extLst>
              <p:ext uri="{D42A27DB-BD31-4B8C-83A1-F6EECF244321}">
                <p14:modId xmlns:p14="http://schemas.microsoft.com/office/powerpoint/2010/main" val="3893658249"/>
              </p:ext>
            </p:extLst>
          </p:nvPr>
        </p:nvGraphicFramePr>
        <p:xfrm>
          <a:off x="5950669" y="4481537"/>
          <a:ext cx="1717675" cy="1755775"/>
        </p:xfrm>
        <a:graphic>
          <a:graphicData uri="http://schemas.openxmlformats.org/presentationml/2006/ole">
            <mc:AlternateContent xmlns:mc="http://schemas.openxmlformats.org/markup-compatibility/2006">
              <mc:Choice xmlns:v="urn:schemas-microsoft-com:vml" Requires="v">
                <p:oleObj spid="_x0000_s1036" name="Visio" r:id="rId3" imgW="1717548" imgH="1755648" progId="Visio.Drawing.11">
                  <p:embed/>
                </p:oleObj>
              </mc:Choice>
              <mc:Fallback>
                <p:oleObj name="Visio" r:id="rId3" imgW="1717548" imgH="175564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669" y="4481537"/>
                        <a:ext cx="1717675"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5084F805-D41E-4D34-AF95-D35FA7B8AE00}" type="slidenum">
              <a:rPr lang="en-US" sz="1600" smtClean="0">
                <a:solidFill>
                  <a:schemeClr val="bg2"/>
                </a:solidFill>
              </a:rPr>
              <a:pPr eaLnBrk="1" hangingPunct="1"/>
              <a:t>40</a:t>
            </a:fld>
            <a:endParaRPr lang="en-US" sz="1600" smtClean="0">
              <a:solidFill>
                <a:schemeClr val="bg2"/>
              </a:solidFill>
            </a:endParaRPr>
          </a:p>
        </p:txBody>
      </p:sp>
      <p:sp>
        <p:nvSpPr>
          <p:cNvPr id="1029" name="Rectangle 3"/>
          <p:cNvSpPr>
            <a:spLocks noGrp="1" noChangeArrowheads="1"/>
          </p:cNvSpPr>
          <p:nvPr>
            <p:ph type="body" sz="half" idx="4294967295"/>
          </p:nvPr>
        </p:nvSpPr>
        <p:spPr>
          <a:xfrm>
            <a:off x="251520" y="1495425"/>
            <a:ext cx="7992888" cy="1213495"/>
          </a:xfrm>
        </p:spPr>
        <p:txBody>
          <a:bodyPr/>
          <a:lstStyle/>
          <a:p>
            <a:pPr marL="228600" indent="-228600" eaLnBrk="1" hangingPunct="1">
              <a:lnSpc>
                <a:spcPct val="90000"/>
              </a:lnSpc>
              <a:spcBef>
                <a:spcPct val="50000"/>
              </a:spcBef>
              <a:buFont typeface="Wingdings" pitchFamily="2" charset="2"/>
              <a:buNone/>
            </a:pPr>
            <a:r>
              <a:rPr lang="en-US" sz="2000" dirty="0" smtClean="0"/>
              <a:t>	Two locks modes (a) shared (read) and (b) exclusive (write).</a:t>
            </a:r>
          </a:p>
          <a:p>
            <a:pPr marL="457200" lvl="1" indent="0" algn="just" eaLnBrk="1" hangingPunct="1">
              <a:lnSpc>
                <a:spcPct val="90000"/>
              </a:lnSpc>
              <a:spcBef>
                <a:spcPct val="50000"/>
              </a:spcBef>
              <a:buFontTx/>
              <a:buNone/>
            </a:pPr>
            <a:r>
              <a:rPr lang="en-US" sz="1800" dirty="0" smtClean="0"/>
              <a:t>Shared mode:  shared lock (X).  More than one transaction can apply shared lock on X for reading its value but no write lock can be applied on X by any other transaction.</a:t>
            </a:r>
          </a:p>
          <a:p>
            <a:pPr marL="457200" lvl="1" indent="0" algn="just" eaLnBrk="1" hangingPunct="1">
              <a:lnSpc>
                <a:spcPct val="90000"/>
              </a:lnSpc>
              <a:spcBef>
                <a:spcPct val="50000"/>
              </a:spcBef>
              <a:buFontTx/>
              <a:buNone/>
            </a:pPr>
            <a:r>
              <a:rPr lang="en-US" sz="1800" dirty="0" smtClean="0"/>
              <a:t>Exclusive mode: Write lock (X).  Only one write lock on X can exist at any time and no shared lock can be applied by any other transaction on X.</a:t>
            </a:r>
          </a:p>
          <a:p>
            <a:pPr marL="457200" lvl="1" indent="0" algn="just" eaLnBrk="1" hangingPunct="1">
              <a:lnSpc>
                <a:spcPct val="90000"/>
              </a:lnSpc>
              <a:spcBef>
                <a:spcPct val="50000"/>
              </a:spcBef>
              <a:buFontTx/>
              <a:buNone/>
            </a:pPr>
            <a:r>
              <a:rPr lang="en-US" sz="1800" dirty="0" smtClean="0"/>
              <a:t>LOCK(X) has now 3 states: “</a:t>
            </a:r>
            <a:r>
              <a:rPr lang="en-US" sz="1800" dirty="0" err="1" smtClean="0"/>
              <a:t>read_locked</a:t>
            </a:r>
            <a:r>
              <a:rPr lang="en-US" sz="1800" dirty="0" smtClean="0"/>
              <a:t>”, “</a:t>
            </a:r>
            <a:r>
              <a:rPr lang="en-US" sz="1800" dirty="0" err="1" smtClean="0"/>
              <a:t>write_locked</a:t>
            </a:r>
            <a:r>
              <a:rPr lang="en-US" sz="1800" dirty="0" smtClean="0"/>
              <a:t>” or “unlocked”.</a:t>
            </a:r>
          </a:p>
          <a:p>
            <a:pPr marL="457200" lvl="1" indent="0" algn="ctr" eaLnBrk="1" hangingPunct="1">
              <a:lnSpc>
                <a:spcPct val="90000"/>
              </a:lnSpc>
              <a:spcBef>
                <a:spcPct val="30000"/>
              </a:spcBef>
              <a:buFontTx/>
              <a:buNone/>
            </a:pPr>
            <a:endParaRPr lang="en-US" sz="2000" dirty="0" smtClean="0"/>
          </a:p>
          <a:p>
            <a:pPr marL="457200" lvl="1" indent="0" algn="ctr" eaLnBrk="1" hangingPunct="1">
              <a:lnSpc>
                <a:spcPct val="90000"/>
              </a:lnSpc>
              <a:spcBef>
                <a:spcPct val="30000"/>
              </a:spcBef>
              <a:buFontTx/>
              <a:buNone/>
            </a:pPr>
            <a:endParaRPr lang="en-US" sz="2000" dirty="0" smtClean="0"/>
          </a:p>
          <a:p>
            <a:pPr marL="457200" lvl="1" indent="0" algn="ctr" eaLnBrk="1" hangingPunct="1">
              <a:lnSpc>
                <a:spcPct val="90000"/>
              </a:lnSpc>
              <a:spcBef>
                <a:spcPct val="30000"/>
              </a:spcBef>
              <a:buFontTx/>
              <a:buNone/>
            </a:pPr>
            <a:endParaRPr lang="en-US" sz="2000" dirty="0"/>
          </a:p>
          <a:p>
            <a:pPr marL="457200" lvl="1" indent="0" algn="ctr" eaLnBrk="1" hangingPunct="1">
              <a:lnSpc>
                <a:spcPct val="90000"/>
              </a:lnSpc>
              <a:spcBef>
                <a:spcPct val="30000"/>
              </a:spcBef>
              <a:buFontTx/>
              <a:buNone/>
            </a:pPr>
            <a:r>
              <a:rPr lang="en-US" sz="2000" dirty="0" smtClean="0"/>
              <a:t>Conflict matrix</a:t>
            </a:r>
          </a:p>
        </p:txBody>
      </p:sp>
    </p:spTree>
    <p:extLst>
      <p:ext uri="{BB962C8B-B14F-4D97-AF65-F5344CB8AC3E}">
        <p14:creationId xmlns:p14="http://schemas.microsoft.com/office/powerpoint/2010/main" val="29911195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z="3600" b="1" smtClean="0"/>
              <a:t>Database Concurrency Control</a:t>
            </a:r>
          </a:p>
        </p:txBody>
      </p:sp>
      <p:sp>
        <p:nvSpPr>
          <p:cNvPr id="17412"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BA3D7990-34D8-4CA2-A507-56B7C9713814}" type="slidenum">
              <a:rPr lang="en-US" sz="1600" smtClean="0">
                <a:solidFill>
                  <a:schemeClr val="bg2"/>
                </a:solidFill>
              </a:rPr>
              <a:pPr eaLnBrk="1" hangingPunct="1"/>
              <a:t>41</a:t>
            </a:fld>
            <a:endParaRPr lang="en-US" sz="1600" smtClean="0">
              <a:solidFill>
                <a:schemeClr val="bg2"/>
              </a:solidFill>
            </a:endParaRPr>
          </a:p>
        </p:txBody>
      </p:sp>
      <p:sp>
        <p:nvSpPr>
          <p:cNvPr id="17413" name="Rectangle 4"/>
          <p:cNvSpPr>
            <a:spLocks noChangeArrowheads="1"/>
          </p:cNvSpPr>
          <p:nvPr/>
        </p:nvSpPr>
        <p:spPr bwMode="auto">
          <a:xfrm>
            <a:off x="685800" y="1752600"/>
            <a:ext cx="77724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FF0000"/>
              </a:buClr>
              <a:buFont typeface="Wingdings" pitchFamily="2" charset="2"/>
              <a:buNone/>
              <a:tabLst>
                <a:tab pos="228600" algn="l"/>
                <a:tab pos="1028700" algn="l"/>
              </a:tabLst>
            </a:pPr>
            <a:r>
              <a:rPr lang="en-US" dirty="0">
                <a:cs typeface="Times New Roman" pitchFamily="18" charset="0"/>
              </a:rPr>
              <a:t>Locking Techniques: Shared/Exclusive Lock Operations</a:t>
            </a:r>
            <a:endParaRPr lang="en-US" b="0" dirty="0">
              <a:cs typeface="Times New Roman" pitchFamily="18" charset="0"/>
            </a:endParaRPr>
          </a:p>
          <a:p>
            <a:pPr>
              <a:spcBef>
                <a:spcPct val="20000"/>
              </a:spcBef>
              <a:buClr>
                <a:srgbClr val="FF0000"/>
              </a:buClr>
              <a:buFont typeface="Wingdings" pitchFamily="2" charset="2"/>
              <a:buNone/>
              <a:tabLst>
                <a:tab pos="228600" algn="l"/>
                <a:tab pos="1028700" algn="l"/>
              </a:tabLst>
            </a:pPr>
            <a:r>
              <a:rPr lang="en-US" b="0" dirty="0">
                <a:cs typeface="Times New Roman" pitchFamily="18" charset="0"/>
              </a:rPr>
              <a:t>The following code performs the read lock operation:</a:t>
            </a:r>
          </a:p>
          <a:p>
            <a:pPr>
              <a:spcBef>
                <a:spcPct val="20000"/>
              </a:spcBef>
              <a:buClr>
                <a:srgbClr val="FF0000"/>
              </a:buClr>
              <a:buFont typeface="Wingdings" pitchFamily="2" charset="2"/>
              <a:buNone/>
              <a:tabLst>
                <a:tab pos="228600" algn="l"/>
                <a:tab pos="1028700" algn="l"/>
              </a:tabLst>
            </a:pPr>
            <a:r>
              <a:rPr lang="en-US" b="0" dirty="0">
                <a:cs typeface="Times New Roman" pitchFamily="18" charset="0"/>
              </a:rPr>
              <a:t>   </a:t>
            </a:r>
            <a:r>
              <a:rPr lang="en-US" sz="1600" b="0" u="sng" dirty="0" err="1">
                <a:cs typeface="Times New Roman" pitchFamily="18" charset="0"/>
              </a:rPr>
              <a:t>read_lock</a:t>
            </a:r>
            <a:r>
              <a:rPr lang="en-US" sz="1600" b="0" u="sng" dirty="0">
                <a:cs typeface="Times New Roman" pitchFamily="18" charset="0"/>
              </a:rPr>
              <a:t>(X):</a:t>
            </a:r>
            <a:endParaRPr lang="en-US" sz="1600" b="0" dirty="0">
              <a:cs typeface="Times New Roman" pitchFamily="18" charset="0"/>
            </a:endParaRPr>
          </a:p>
          <a:p>
            <a:pPr>
              <a:spcBef>
                <a:spcPct val="20000"/>
              </a:spcBef>
              <a:buClr>
                <a:srgbClr val="FF0000"/>
              </a:buClr>
              <a:buFont typeface="Wingdings" pitchFamily="2" charset="2"/>
              <a:buNone/>
              <a:tabLst>
                <a:tab pos="228600" algn="l"/>
                <a:tab pos="1028700" algn="l"/>
              </a:tabLst>
            </a:pPr>
            <a:r>
              <a:rPr lang="en-US" sz="2800" b="0" dirty="0">
                <a:cs typeface="Times New Roman" pitchFamily="18" charset="0"/>
              </a:rPr>
              <a:t>	</a:t>
            </a:r>
            <a:r>
              <a:rPr lang="en-US" sz="1800" b="0" dirty="0">
                <a:cs typeface="Times New Roman" pitchFamily="18" charset="0"/>
              </a:rPr>
              <a:t>B: if LOCK (X) </a:t>
            </a:r>
            <a:r>
              <a:rPr lang="en-US" sz="1800" b="0" dirty="0">
                <a:cs typeface="Times New Roman" pitchFamily="18" charset="0"/>
                <a:sym typeface="Symbol" pitchFamily="18" charset="2"/>
              </a:rPr>
              <a:t>= “</a:t>
            </a:r>
            <a:r>
              <a:rPr lang="en-US" sz="1800" b="0" dirty="0">
                <a:cs typeface="Times New Roman" pitchFamily="18" charset="0"/>
              </a:rPr>
              <a:t>unlocked” then</a:t>
            </a:r>
          </a:p>
          <a:p>
            <a:pPr marL="685800" lvl="1" algn="just">
              <a:spcBef>
                <a:spcPct val="20000"/>
              </a:spcBef>
              <a:buClr>
                <a:srgbClr val="FF0000"/>
              </a:buClr>
              <a:tabLst>
                <a:tab pos="228600" algn="l"/>
                <a:tab pos="1028700" algn="l"/>
              </a:tabLst>
            </a:pPr>
            <a:r>
              <a:rPr lang="en-US" sz="1800" b="0" dirty="0">
                <a:cs typeface="Times New Roman" pitchFamily="18" charset="0"/>
              </a:rPr>
              <a:t>begin LOCK (X) </a:t>
            </a:r>
            <a:r>
              <a:rPr lang="en-US" sz="1800" b="0" dirty="0">
                <a:cs typeface="Times New Roman" pitchFamily="18" charset="0"/>
                <a:sym typeface="Symbol" pitchFamily="18" charset="2"/>
              </a:rPr>
              <a:t></a:t>
            </a:r>
            <a:r>
              <a:rPr lang="en-US" sz="1800" b="0" dirty="0">
                <a:cs typeface="Times New Roman" pitchFamily="18" charset="0"/>
              </a:rPr>
              <a:t> “read-locked”;</a:t>
            </a:r>
            <a:endParaRPr lang="en-US" sz="1800" b="0" dirty="0">
              <a:cs typeface="Times New Roman" pitchFamily="18" charset="0"/>
              <a:sym typeface="Symbol" pitchFamily="18" charset="2"/>
            </a:endParaRPr>
          </a:p>
          <a:p>
            <a:pPr marL="685800" lvl="1" algn="just">
              <a:spcBef>
                <a:spcPct val="20000"/>
              </a:spcBef>
              <a:buClr>
                <a:srgbClr val="FF0000"/>
              </a:buClr>
              <a:tabLst>
                <a:tab pos="228600" algn="l"/>
                <a:tab pos="1028700" algn="l"/>
              </a:tabLst>
            </a:pPr>
            <a:r>
              <a:rPr lang="en-US" sz="1800" b="0" dirty="0">
                <a:cs typeface="Times New Roman" pitchFamily="18" charset="0"/>
                <a:sym typeface="Symbol" pitchFamily="18" charset="2"/>
              </a:rPr>
              <a:t>	</a:t>
            </a:r>
            <a:r>
              <a:rPr lang="en-US" sz="1800" b="0" dirty="0" err="1">
                <a:cs typeface="Times New Roman" pitchFamily="18" charset="0"/>
                <a:sym typeface="Symbol" pitchFamily="18" charset="2"/>
              </a:rPr>
              <a:t>no_of_reads</a:t>
            </a:r>
            <a:r>
              <a:rPr lang="en-US" sz="1800" b="0" dirty="0">
                <a:cs typeface="Times New Roman" pitchFamily="18" charset="0"/>
                <a:sym typeface="Symbol" pitchFamily="18" charset="2"/>
              </a:rPr>
              <a:t> (X)  1;</a:t>
            </a:r>
          </a:p>
          <a:p>
            <a:pPr marL="685800" lvl="1" algn="just">
              <a:spcBef>
                <a:spcPct val="20000"/>
              </a:spcBef>
              <a:buClr>
                <a:srgbClr val="FF0000"/>
              </a:buClr>
              <a:tabLst>
                <a:tab pos="228600" algn="l"/>
                <a:tab pos="1028700" algn="l"/>
              </a:tabLst>
            </a:pPr>
            <a:r>
              <a:rPr lang="en-US" sz="1800" b="0" dirty="0">
                <a:cs typeface="Times New Roman" pitchFamily="18" charset="0"/>
                <a:sym typeface="Symbol" pitchFamily="18" charset="2"/>
              </a:rPr>
              <a:t>end</a:t>
            </a:r>
          </a:p>
          <a:p>
            <a:pPr marL="685800" lvl="1" algn="just">
              <a:spcBef>
                <a:spcPct val="20000"/>
              </a:spcBef>
              <a:buClr>
                <a:srgbClr val="FF0000"/>
              </a:buClr>
              <a:tabLst>
                <a:tab pos="228600" algn="l"/>
                <a:tab pos="1028700" algn="l"/>
              </a:tabLst>
            </a:pPr>
            <a:r>
              <a:rPr lang="en-US" sz="1800" b="0" dirty="0">
                <a:cs typeface="Times New Roman" pitchFamily="18" charset="0"/>
                <a:sym typeface="Symbol" pitchFamily="18" charset="2"/>
              </a:rPr>
              <a:t>else if </a:t>
            </a:r>
            <a:r>
              <a:rPr lang="en-US" sz="1800" b="0" dirty="0">
                <a:cs typeface="Times New Roman" pitchFamily="18" charset="0"/>
              </a:rPr>
              <a:t>LOCK (X) </a:t>
            </a:r>
            <a:r>
              <a:rPr lang="en-US" sz="1800" b="0" dirty="0">
                <a:cs typeface="Times New Roman" pitchFamily="18" charset="0"/>
                <a:sym typeface="Symbol" pitchFamily="18" charset="2"/>
              </a:rPr>
              <a:t></a:t>
            </a:r>
            <a:r>
              <a:rPr lang="en-US" sz="1800" b="0" dirty="0">
                <a:cs typeface="Times New Roman" pitchFamily="18" charset="0"/>
              </a:rPr>
              <a:t> “read-locked” then</a:t>
            </a:r>
          </a:p>
          <a:p>
            <a:pPr marL="685800" lvl="1" algn="just">
              <a:spcBef>
                <a:spcPct val="20000"/>
              </a:spcBef>
              <a:buClr>
                <a:srgbClr val="FF0000"/>
              </a:buClr>
              <a:tabLst>
                <a:tab pos="228600" algn="l"/>
                <a:tab pos="1028700" algn="l"/>
              </a:tabLst>
            </a:pPr>
            <a:r>
              <a:rPr lang="en-US" sz="1800" b="0" dirty="0">
                <a:cs typeface="Times New Roman" pitchFamily="18" charset="0"/>
              </a:rPr>
              <a:t>	      </a:t>
            </a:r>
            <a:r>
              <a:rPr lang="en-US" sz="1800" b="0" dirty="0" err="1">
                <a:cs typeface="Times New Roman" pitchFamily="18" charset="0"/>
                <a:sym typeface="Symbol" pitchFamily="18" charset="2"/>
              </a:rPr>
              <a:t>no_of_reads</a:t>
            </a:r>
            <a:r>
              <a:rPr lang="en-US" sz="1800" b="0" dirty="0">
                <a:cs typeface="Times New Roman" pitchFamily="18" charset="0"/>
                <a:sym typeface="Symbol" pitchFamily="18" charset="2"/>
              </a:rPr>
              <a:t> (X)  </a:t>
            </a:r>
            <a:r>
              <a:rPr lang="en-US" sz="1800" b="0" dirty="0" err="1">
                <a:cs typeface="Times New Roman" pitchFamily="18" charset="0"/>
                <a:sym typeface="Symbol" pitchFamily="18" charset="2"/>
              </a:rPr>
              <a:t>no_of_reads</a:t>
            </a:r>
            <a:r>
              <a:rPr lang="en-US" sz="1800" b="0" dirty="0">
                <a:cs typeface="Times New Roman" pitchFamily="18" charset="0"/>
                <a:sym typeface="Symbol" pitchFamily="18" charset="2"/>
              </a:rPr>
              <a:t> (X) +1</a:t>
            </a:r>
          </a:p>
          <a:p>
            <a:pPr marL="685800" lvl="1" algn="just">
              <a:spcBef>
                <a:spcPct val="20000"/>
              </a:spcBef>
              <a:buClr>
                <a:srgbClr val="FF0000"/>
              </a:buClr>
              <a:tabLst>
                <a:tab pos="228600" algn="l"/>
                <a:tab pos="1028700" algn="l"/>
              </a:tabLst>
            </a:pPr>
            <a:r>
              <a:rPr lang="en-US" sz="1800" b="0" dirty="0">
                <a:cs typeface="Times New Roman" pitchFamily="18" charset="0"/>
                <a:sym typeface="Symbol" pitchFamily="18" charset="2"/>
              </a:rPr>
              <a:t>	  else begin wait (until LOCK (X) = “unlocked” and</a:t>
            </a:r>
          </a:p>
          <a:p>
            <a:pPr marL="685800" lvl="1" algn="just">
              <a:spcBef>
                <a:spcPct val="20000"/>
              </a:spcBef>
              <a:buClr>
                <a:srgbClr val="FF0000"/>
              </a:buClr>
              <a:tabLst>
                <a:tab pos="228600" algn="l"/>
                <a:tab pos="1028700" algn="l"/>
              </a:tabLst>
            </a:pPr>
            <a:r>
              <a:rPr lang="en-US" sz="1800" b="0" dirty="0">
                <a:cs typeface="Times New Roman" pitchFamily="18" charset="0"/>
                <a:sym typeface="Symbol" pitchFamily="18" charset="2"/>
              </a:rPr>
              <a:t>		   the lock manager wakes up the transaction);</a:t>
            </a:r>
          </a:p>
          <a:p>
            <a:pPr marL="685800" lvl="1" algn="just">
              <a:spcBef>
                <a:spcPct val="20000"/>
              </a:spcBef>
              <a:buClr>
                <a:srgbClr val="FF0000"/>
              </a:buClr>
              <a:tabLst>
                <a:tab pos="228600" algn="l"/>
                <a:tab pos="1028700" algn="l"/>
              </a:tabLst>
            </a:pPr>
            <a:r>
              <a:rPr lang="en-US" sz="1800" b="0" dirty="0">
                <a:cs typeface="Times New Roman" pitchFamily="18" charset="0"/>
                <a:sym typeface="Symbol" pitchFamily="18" charset="2"/>
              </a:rPr>
              <a:t>		   go to B</a:t>
            </a:r>
          </a:p>
          <a:p>
            <a:pPr marL="685800" lvl="1" algn="just">
              <a:spcBef>
                <a:spcPct val="20000"/>
              </a:spcBef>
              <a:buClr>
                <a:srgbClr val="FF0000"/>
              </a:buClr>
              <a:tabLst>
                <a:tab pos="228600" algn="l"/>
                <a:tab pos="1028700" algn="l"/>
              </a:tabLst>
            </a:pPr>
            <a:r>
              <a:rPr lang="en-US" sz="1800" b="0" dirty="0">
                <a:cs typeface="Times New Roman" pitchFamily="18" charset="0"/>
                <a:sym typeface="Symbol" pitchFamily="18" charset="2"/>
              </a:rPr>
              <a:t>end;</a:t>
            </a:r>
          </a:p>
        </p:txBody>
      </p:sp>
    </p:spTree>
    <p:extLst>
      <p:ext uri="{BB962C8B-B14F-4D97-AF65-F5344CB8AC3E}">
        <p14:creationId xmlns:p14="http://schemas.microsoft.com/office/powerpoint/2010/main" val="27840762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Database Concurrency Control</a:t>
            </a:r>
          </a:p>
        </p:txBody>
      </p:sp>
      <p:sp>
        <p:nvSpPr>
          <p:cNvPr id="18436" name="Rectangle 3"/>
          <p:cNvSpPr>
            <a:spLocks noGrp="1" noChangeArrowheads="1"/>
          </p:cNvSpPr>
          <p:nvPr>
            <p:ph idx="1"/>
          </p:nvPr>
        </p:nvSpPr>
        <p:spPr/>
        <p:txBody>
          <a:bodyPr/>
          <a:lstStyle/>
          <a:p>
            <a:endParaRPr lang="en-US" smtClean="0"/>
          </a:p>
          <a:p>
            <a:pPr lvl="1"/>
            <a:endParaRPr lang="en-US" smtClean="0"/>
          </a:p>
          <a:p>
            <a:pPr lvl="1"/>
            <a:endParaRPr lang="en-US" smtClean="0"/>
          </a:p>
          <a:p>
            <a:pPr lvl="1"/>
            <a:endParaRPr lang="en-US" smtClean="0"/>
          </a:p>
        </p:txBody>
      </p:sp>
      <p:sp>
        <p:nvSpPr>
          <p:cNvPr id="18434" name="Slide Number Placeholder 4"/>
          <p:cNvSpPr>
            <a:spLocks noGrp="1"/>
          </p:cNvSpPr>
          <p:nvPr>
            <p:ph type="sldNum" sz="quarter" idx="12"/>
          </p:nvPr>
        </p:nvSpPr>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mtClean="0"/>
              <a:t>Chapter 18-</a:t>
            </a:r>
            <a:fld id="{D2C279E2-C16C-46A3-828D-E2EF8E438189}" type="slidenum">
              <a:rPr lang="en-US" smtClean="0"/>
              <a:pPr/>
              <a:t>42</a:t>
            </a:fld>
            <a:endParaRPr lang="en-US" smtClean="0"/>
          </a:p>
        </p:txBody>
      </p:sp>
      <p:sp>
        <p:nvSpPr>
          <p:cNvPr id="18437" name="Rectangle 4"/>
          <p:cNvSpPr>
            <a:spLocks noChangeArrowheads="1"/>
          </p:cNvSpPr>
          <p:nvPr/>
        </p:nvSpPr>
        <p:spPr bwMode="auto">
          <a:xfrm>
            <a:off x="685800" y="1752600"/>
            <a:ext cx="77724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FF0000"/>
              </a:buClr>
              <a:buFont typeface="Wingdings" pitchFamily="2" charset="2"/>
              <a:buNone/>
              <a:tabLst>
                <a:tab pos="228600" algn="l"/>
                <a:tab pos="1028700" algn="l"/>
              </a:tabLst>
            </a:pPr>
            <a:r>
              <a:rPr lang="en-US" sz="2000" dirty="0">
                <a:cs typeface="Times New Roman" pitchFamily="18" charset="0"/>
              </a:rPr>
              <a:t>   Locking Techniques: Shared/Exclusive Lock Operations</a:t>
            </a:r>
            <a:endParaRPr lang="en-US" sz="2000" b="0" dirty="0">
              <a:cs typeface="Times New Roman" pitchFamily="18" charset="0"/>
            </a:endParaRPr>
          </a:p>
          <a:p>
            <a:pPr>
              <a:spcBef>
                <a:spcPct val="20000"/>
              </a:spcBef>
              <a:buClr>
                <a:srgbClr val="FF0000"/>
              </a:buClr>
              <a:buFont typeface="Wingdings" pitchFamily="2" charset="2"/>
              <a:buNone/>
              <a:tabLst>
                <a:tab pos="228600" algn="l"/>
                <a:tab pos="1028700" algn="l"/>
              </a:tabLst>
            </a:pPr>
            <a:r>
              <a:rPr lang="en-US" sz="2000" b="0" dirty="0">
                <a:cs typeface="Times New Roman" pitchFamily="18" charset="0"/>
              </a:rPr>
              <a:t>	The following code performs the write lock operation:</a:t>
            </a:r>
          </a:p>
          <a:p>
            <a:pPr>
              <a:spcBef>
                <a:spcPct val="20000"/>
              </a:spcBef>
              <a:buClr>
                <a:srgbClr val="FF0000"/>
              </a:buClr>
              <a:buFont typeface="Wingdings" pitchFamily="2" charset="2"/>
              <a:buNone/>
              <a:tabLst>
                <a:tab pos="228600" algn="l"/>
                <a:tab pos="1028700" algn="l"/>
              </a:tabLst>
            </a:pPr>
            <a:r>
              <a:rPr lang="en-US" sz="2000" b="0" dirty="0">
                <a:cs typeface="Times New Roman" pitchFamily="18" charset="0"/>
              </a:rPr>
              <a:t>	</a:t>
            </a:r>
            <a:r>
              <a:rPr lang="en-US" sz="2000" b="0" u="sng" dirty="0" err="1">
                <a:cs typeface="Times New Roman" pitchFamily="18" charset="0"/>
              </a:rPr>
              <a:t>write_lock</a:t>
            </a:r>
            <a:r>
              <a:rPr lang="en-US" sz="2000" b="0" u="sng" dirty="0">
                <a:cs typeface="Times New Roman" pitchFamily="18" charset="0"/>
              </a:rPr>
              <a:t>(X):</a:t>
            </a:r>
            <a:endParaRPr lang="en-US" sz="2000" b="0" dirty="0">
              <a:cs typeface="Times New Roman" pitchFamily="18" charset="0"/>
            </a:endParaRPr>
          </a:p>
          <a:p>
            <a:pPr>
              <a:spcBef>
                <a:spcPct val="20000"/>
              </a:spcBef>
              <a:buClr>
                <a:srgbClr val="FF0000"/>
              </a:buClr>
              <a:buFont typeface="Wingdings" pitchFamily="2" charset="2"/>
              <a:buNone/>
              <a:tabLst>
                <a:tab pos="228600" algn="l"/>
                <a:tab pos="1028700" algn="l"/>
              </a:tabLst>
            </a:pPr>
            <a:r>
              <a:rPr lang="en-US" sz="2000" b="0" dirty="0">
                <a:cs typeface="Times New Roman" pitchFamily="18" charset="0"/>
              </a:rPr>
              <a:t>    B: if LOCK (X) </a:t>
            </a:r>
            <a:r>
              <a:rPr lang="en-US" sz="2000" b="0" dirty="0">
                <a:cs typeface="Times New Roman" pitchFamily="18" charset="0"/>
                <a:sym typeface="Symbol" pitchFamily="18" charset="2"/>
              </a:rPr>
              <a:t>= “</a:t>
            </a:r>
            <a:r>
              <a:rPr lang="en-US" sz="2000" b="0" dirty="0">
                <a:cs typeface="Times New Roman" pitchFamily="18" charset="0"/>
              </a:rPr>
              <a:t>unlocked” then</a:t>
            </a:r>
          </a:p>
          <a:p>
            <a:pPr marL="685800" lvl="1" algn="just">
              <a:spcBef>
                <a:spcPct val="20000"/>
              </a:spcBef>
              <a:buClr>
                <a:srgbClr val="FF0000"/>
              </a:buClr>
              <a:tabLst>
                <a:tab pos="228600" algn="l"/>
                <a:tab pos="1028700" algn="l"/>
              </a:tabLst>
            </a:pPr>
            <a:r>
              <a:rPr lang="en-US" sz="2000" b="0" dirty="0">
                <a:cs typeface="Times New Roman" pitchFamily="18" charset="0"/>
              </a:rPr>
              <a:t>LOCK (X) </a:t>
            </a:r>
            <a:r>
              <a:rPr lang="en-US" sz="2000" b="0" dirty="0">
                <a:cs typeface="Times New Roman" pitchFamily="18" charset="0"/>
                <a:sym typeface="Symbol" pitchFamily="18" charset="2"/>
              </a:rPr>
              <a:t></a:t>
            </a:r>
            <a:r>
              <a:rPr lang="en-US" sz="2000" b="0" dirty="0">
                <a:cs typeface="Times New Roman" pitchFamily="18" charset="0"/>
              </a:rPr>
              <a:t> “write-locked”;</a:t>
            </a:r>
            <a:endParaRPr lang="en-US" sz="2000" b="0" dirty="0">
              <a:cs typeface="Times New Roman" pitchFamily="18" charset="0"/>
              <a:sym typeface="Symbol" pitchFamily="18" charset="2"/>
            </a:endParaRPr>
          </a:p>
          <a:p>
            <a:pPr marL="685800" lvl="1" algn="just">
              <a:spcBef>
                <a:spcPct val="20000"/>
              </a:spcBef>
              <a:buClr>
                <a:srgbClr val="FF0000"/>
              </a:buClr>
              <a:tabLst>
                <a:tab pos="228600" algn="l"/>
                <a:tab pos="1028700" algn="l"/>
              </a:tabLst>
            </a:pPr>
            <a:r>
              <a:rPr lang="en-US" sz="2000" b="0" dirty="0">
                <a:cs typeface="Times New Roman" pitchFamily="18" charset="0"/>
                <a:sym typeface="Symbol" pitchFamily="18" charset="2"/>
              </a:rPr>
              <a:t>else  begin </a:t>
            </a:r>
          </a:p>
          <a:p>
            <a:pPr marL="685800" lvl="1" algn="just">
              <a:spcBef>
                <a:spcPct val="20000"/>
              </a:spcBef>
              <a:buClr>
                <a:srgbClr val="FF0000"/>
              </a:buClr>
              <a:tabLst>
                <a:tab pos="228600" algn="l"/>
                <a:tab pos="1028700" algn="l"/>
              </a:tabLst>
            </a:pPr>
            <a:r>
              <a:rPr lang="en-US" sz="2000" b="0" dirty="0">
                <a:cs typeface="Times New Roman" pitchFamily="18" charset="0"/>
                <a:sym typeface="Symbol" pitchFamily="18" charset="2"/>
              </a:rPr>
              <a:t>         wait (until </a:t>
            </a:r>
            <a:r>
              <a:rPr lang="en-US" sz="2000" b="0" dirty="0">
                <a:cs typeface="Times New Roman" pitchFamily="18" charset="0"/>
              </a:rPr>
              <a:t>LOCK (X) </a:t>
            </a:r>
            <a:r>
              <a:rPr lang="en-US" sz="2000" b="0" dirty="0">
                <a:cs typeface="Times New Roman" pitchFamily="18" charset="0"/>
                <a:sym typeface="Symbol" pitchFamily="18" charset="2"/>
              </a:rPr>
              <a:t>= “unlocked” and</a:t>
            </a:r>
          </a:p>
          <a:p>
            <a:pPr marL="685800" lvl="1" algn="just">
              <a:spcBef>
                <a:spcPct val="20000"/>
              </a:spcBef>
              <a:buClr>
                <a:srgbClr val="FF0000"/>
              </a:buClr>
              <a:tabLst>
                <a:tab pos="228600" algn="l"/>
                <a:tab pos="1028700" algn="l"/>
              </a:tabLst>
            </a:pPr>
            <a:r>
              <a:rPr lang="en-US" sz="2000" b="0" dirty="0">
                <a:cs typeface="Times New Roman" pitchFamily="18" charset="0"/>
                <a:sym typeface="Symbol" pitchFamily="18" charset="2"/>
              </a:rPr>
              <a:t>		   the lock manager wakes up the transaction);</a:t>
            </a:r>
          </a:p>
          <a:p>
            <a:pPr marL="685800" lvl="1" algn="just">
              <a:spcBef>
                <a:spcPct val="20000"/>
              </a:spcBef>
              <a:buClr>
                <a:srgbClr val="FF0000"/>
              </a:buClr>
              <a:tabLst>
                <a:tab pos="228600" algn="l"/>
                <a:tab pos="1028700" algn="l"/>
              </a:tabLst>
            </a:pPr>
            <a:r>
              <a:rPr lang="en-US" sz="2000" b="0" dirty="0">
                <a:cs typeface="Times New Roman" pitchFamily="18" charset="0"/>
                <a:sym typeface="Symbol" pitchFamily="18" charset="2"/>
              </a:rPr>
              <a:t>        go to B</a:t>
            </a:r>
          </a:p>
          <a:p>
            <a:pPr marL="685800" lvl="1" algn="just">
              <a:spcBef>
                <a:spcPct val="20000"/>
              </a:spcBef>
              <a:buClr>
                <a:srgbClr val="FF0000"/>
              </a:buClr>
              <a:tabLst>
                <a:tab pos="228600" algn="l"/>
                <a:tab pos="1028700" algn="l"/>
              </a:tabLst>
            </a:pPr>
            <a:r>
              <a:rPr lang="en-US" sz="2000" b="0" dirty="0">
                <a:cs typeface="Times New Roman" pitchFamily="18" charset="0"/>
                <a:sym typeface="Symbol" pitchFamily="18" charset="2"/>
              </a:rPr>
              <a:t>end;</a:t>
            </a:r>
          </a:p>
        </p:txBody>
      </p:sp>
    </p:spTree>
    <p:extLst>
      <p:ext uri="{BB962C8B-B14F-4D97-AF65-F5344CB8AC3E}">
        <p14:creationId xmlns:p14="http://schemas.microsoft.com/office/powerpoint/2010/main" val="6829951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668BF69C-1336-4FA6-9B80-FC7D66837087}" type="slidenum">
              <a:rPr lang="en-US" sz="1600" smtClean="0">
                <a:solidFill>
                  <a:schemeClr val="bg2"/>
                </a:solidFill>
              </a:rPr>
              <a:pPr eaLnBrk="1" hangingPunct="1"/>
              <a:t>43</a:t>
            </a:fld>
            <a:endParaRPr lang="en-US" sz="1600" smtClean="0">
              <a:solidFill>
                <a:schemeClr val="bg2"/>
              </a:solidFill>
            </a:endParaRPr>
          </a:p>
        </p:txBody>
      </p:sp>
      <p:sp>
        <p:nvSpPr>
          <p:cNvPr id="19459" name="Rectangle 2"/>
          <p:cNvSpPr>
            <a:spLocks noGrp="1" noChangeArrowheads="1"/>
          </p:cNvSpPr>
          <p:nvPr>
            <p:ph type="title"/>
          </p:nvPr>
        </p:nvSpPr>
        <p:spPr>
          <a:xfrm>
            <a:off x="323528" y="116632"/>
            <a:ext cx="7173912" cy="914400"/>
          </a:xfrm>
        </p:spPr>
        <p:txBody>
          <a:bodyPr/>
          <a:lstStyle/>
          <a:p>
            <a:pPr eaLnBrk="1" hangingPunct="1"/>
            <a:r>
              <a:rPr lang="en-US" sz="3600" b="1" dirty="0" smtClean="0"/>
              <a:t>Database Concurrency Control</a:t>
            </a:r>
          </a:p>
        </p:txBody>
      </p:sp>
      <p:sp>
        <p:nvSpPr>
          <p:cNvPr id="19460" name="Rectangle 3"/>
          <p:cNvSpPr>
            <a:spLocks noGrp="1" noChangeArrowheads="1"/>
          </p:cNvSpPr>
          <p:nvPr>
            <p:ph type="body" sz="half" idx="1"/>
          </p:nvPr>
        </p:nvSpPr>
        <p:spPr>
          <a:xfrm>
            <a:off x="381000" y="1752600"/>
            <a:ext cx="8521700" cy="3771900"/>
          </a:xfrm>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19461" name="Rectangle 4"/>
          <p:cNvSpPr>
            <a:spLocks noChangeArrowheads="1"/>
          </p:cNvSpPr>
          <p:nvPr/>
        </p:nvSpPr>
        <p:spPr bwMode="auto">
          <a:xfrm>
            <a:off x="685800" y="1266825"/>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FF0000"/>
              </a:buClr>
              <a:buFont typeface="Wingdings" pitchFamily="2" charset="2"/>
              <a:buNone/>
              <a:tabLst>
                <a:tab pos="228600" algn="l"/>
                <a:tab pos="1028700" algn="l"/>
              </a:tabLst>
            </a:pPr>
            <a:r>
              <a:rPr lang="en-US" sz="1900" dirty="0">
                <a:cs typeface="Times New Roman" pitchFamily="18" charset="0"/>
              </a:rPr>
              <a:t>   Locking Techniques: Shared/Exclusive Lock Operations</a:t>
            </a:r>
            <a:endParaRPr lang="en-US" sz="1900" b="0" dirty="0">
              <a:cs typeface="Times New Roman" pitchFamily="18" charset="0"/>
            </a:endParaRPr>
          </a:p>
          <a:p>
            <a:pPr>
              <a:spcBef>
                <a:spcPct val="20000"/>
              </a:spcBef>
              <a:buClr>
                <a:srgbClr val="FF0000"/>
              </a:buClr>
              <a:buFont typeface="Wingdings" pitchFamily="2" charset="2"/>
              <a:buNone/>
              <a:tabLst>
                <a:tab pos="228600" algn="l"/>
                <a:tab pos="1028700" algn="l"/>
              </a:tabLst>
            </a:pPr>
            <a:r>
              <a:rPr lang="en-US" sz="1900" b="0" dirty="0">
                <a:cs typeface="Times New Roman" pitchFamily="18" charset="0"/>
              </a:rPr>
              <a:t>	The following code performs the unlock operation:</a:t>
            </a:r>
          </a:p>
          <a:p>
            <a:pPr>
              <a:spcBef>
                <a:spcPct val="20000"/>
              </a:spcBef>
              <a:buClr>
                <a:srgbClr val="FF0000"/>
              </a:buClr>
              <a:buFont typeface="Wingdings" pitchFamily="2" charset="2"/>
              <a:buNone/>
              <a:tabLst>
                <a:tab pos="228600" algn="l"/>
                <a:tab pos="1028700" algn="l"/>
              </a:tabLst>
            </a:pPr>
            <a:r>
              <a:rPr lang="en-US" sz="1900" b="0" dirty="0">
                <a:cs typeface="Times New Roman" pitchFamily="18" charset="0"/>
              </a:rPr>
              <a:t>   </a:t>
            </a:r>
            <a:r>
              <a:rPr lang="en-US" sz="1900" b="0" u="sng" dirty="0">
                <a:cs typeface="Times New Roman" pitchFamily="18" charset="0"/>
              </a:rPr>
              <a:t>unlock(X):</a:t>
            </a:r>
            <a:endParaRPr lang="en-US" sz="1900" b="0" dirty="0">
              <a:cs typeface="Times New Roman" pitchFamily="18" charset="0"/>
            </a:endParaRPr>
          </a:p>
          <a:p>
            <a:pPr>
              <a:lnSpc>
                <a:spcPct val="95000"/>
              </a:lnSpc>
              <a:spcBef>
                <a:spcPct val="10000"/>
              </a:spcBef>
              <a:buClr>
                <a:srgbClr val="FF0000"/>
              </a:buClr>
              <a:buFont typeface="Wingdings" pitchFamily="2" charset="2"/>
              <a:buNone/>
              <a:tabLst>
                <a:tab pos="228600" algn="l"/>
                <a:tab pos="1028700" algn="l"/>
              </a:tabLst>
            </a:pPr>
            <a:r>
              <a:rPr lang="en-US" sz="1900" b="0" dirty="0">
                <a:cs typeface="Times New Roman" pitchFamily="18" charset="0"/>
              </a:rPr>
              <a:t>	if LOCK (X) </a:t>
            </a:r>
            <a:r>
              <a:rPr lang="en-US" sz="1900" b="0" dirty="0">
                <a:cs typeface="Times New Roman" pitchFamily="18" charset="0"/>
                <a:sym typeface="Symbol" pitchFamily="18" charset="2"/>
              </a:rPr>
              <a:t>= “</a:t>
            </a:r>
            <a:r>
              <a:rPr lang="en-US" sz="1900" b="0" dirty="0">
                <a:cs typeface="Times New Roman" pitchFamily="18" charset="0"/>
              </a:rPr>
              <a:t>write-locked” then</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rPr>
              <a:t>begin LOCK (X) </a:t>
            </a:r>
            <a:r>
              <a:rPr lang="en-US" sz="1900" b="0" dirty="0">
                <a:cs typeface="Times New Roman" pitchFamily="18" charset="0"/>
                <a:sym typeface="Symbol" pitchFamily="18" charset="2"/>
              </a:rPr>
              <a:t></a:t>
            </a:r>
            <a:r>
              <a:rPr lang="en-US" sz="1900" b="0" dirty="0">
                <a:cs typeface="Times New Roman" pitchFamily="18" charset="0"/>
              </a:rPr>
              <a:t> “unlocked”;</a:t>
            </a:r>
            <a:endParaRPr lang="en-US" sz="1900" b="0" dirty="0">
              <a:cs typeface="Times New Roman" pitchFamily="18" charset="0"/>
              <a:sym typeface="Symbol" pitchFamily="18" charset="2"/>
            </a:endParaRP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sym typeface="Symbol" pitchFamily="18" charset="2"/>
              </a:rPr>
              <a:t>	 wakeup one of the transactions, if any</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sym typeface="Symbol" pitchFamily="18" charset="2"/>
              </a:rPr>
              <a:t>end</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sym typeface="Symbol" pitchFamily="18" charset="2"/>
              </a:rPr>
              <a:t>else if </a:t>
            </a:r>
            <a:r>
              <a:rPr lang="en-US" sz="1900" b="0" dirty="0">
                <a:cs typeface="Times New Roman" pitchFamily="18" charset="0"/>
              </a:rPr>
              <a:t>LOCK (X) </a:t>
            </a:r>
            <a:r>
              <a:rPr lang="en-US" sz="1900" b="0" dirty="0">
                <a:cs typeface="Times New Roman" pitchFamily="18" charset="0"/>
                <a:sym typeface="Symbol" pitchFamily="18" charset="2"/>
              </a:rPr>
              <a:t></a:t>
            </a:r>
            <a:r>
              <a:rPr lang="en-US" sz="1900" b="0" dirty="0">
                <a:cs typeface="Times New Roman" pitchFamily="18" charset="0"/>
              </a:rPr>
              <a:t> “read-locked” then</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rPr>
              <a:t>	begin</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rPr>
              <a:t>	      </a:t>
            </a:r>
            <a:r>
              <a:rPr lang="en-US" sz="1900" b="0" dirty="0" err="1">
                <a:cs typeface="Times New Roman" pitchFamily="18" charset="0"/>
                <a:sym typeface="Symbol" pitchFamily="18" charset="2"/>
              </a:rPr>
              <a:t>no_of_reads</a:t>
            </a:r>
            <a:r>
              <a:rPr lang="en-US" sz="1900" b="0" dirty="0">
                <a:cs typeface="Times New Roman" pitchFamily="18" charset="0"/>
                <a:sym typeface="Symbol" pitchFamily="18" charset="2"/>
              </a:rPr>
              <a:t> (X)  </a:t>
            </a:r>
            <a:r>
              <a:rPr lang="en-US" sz="1900" b="0" dirty="0" err="1">
                <a:cs typeface="Times New Roman" pitchFamily="18" charset="0"/>
                <a:sym typeface="Symbol" pitchFamily="18" charset="2"/>
              </a:rPr>
              <a:t>no_of_reads</a:t>
            </a:r>
            <a:r>
              <a:rPr lang="en-US" sz="1900" b="0" dirty="0">
                <a:cs typeface="Times New Roman" pitchFamily="18" charset="0"/>
                <a:sym typeface="Symbol" pitchFamily="18" charset="2"/>
              </a:rPr>
              <a:t> (X) -1</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sym typeface="Symbol" pitchFamily="18" charset="2"/>
              </a:rPr>
              <a:t>	      if  </a:t>
            </a:r>
            <a:r>
              <a:rPr lang="en-US" sz="1900" b="0" dirty="0" err="1">
                <a:cs typeface="Times New Roman" pitchFamily="18" charset="0"/>
                <a:sym typeface="Symbol" pitchFamily="18" charset="2"/>
              </a:rPr>
              <a:t>no_of_reads</a:t>
            </a:r>
            <a:r>
              <a:rPr lang="en-US" sz="1900" b="0" dirty="0">
                <a:cs typeface="Times New Roman" pitchFamily="18" charset="0"/>
                <a:sym typeface="Symbol" pitchFamily="18" charset="2"/>
              </a:rPr>
              <a:t> (X) = 0 then 		  </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sym typeface="Symbol" pitchFamily="18" charset="2"/>
              </a:rPr>
              <a:t>	      begin</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sym typeface="Symbol" pitchFamily="18" charset="2"/>
              </a:rPr>
              <a:t>		 </a:t>
            </a:r>
            <a:r>
              <a:rPr lang="en-US" sz="1900" b="0" dirty="0">
                <a:cs typeface="Times New Roman" pitchFamily="18" charset="0"/>
              </a:rPr>
              <a:t>LOCK (X) = “unlocked”;</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sym typeface="Symbol" pitchFamily="18" charset="2"/>
              </a:rPr>
              <a:t>		wakeup one of the transactions, if any</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sym typeface="Symbol" pitchFamily="18" charset="2"/>
              </a:rPr>
              <a:t>	      end</a:t>
            </a:r>
          </a:p>
          <a:p>
            <a:pPr marL="685800" lvl="1" algn="just">
              <a:lnSpc>
                <a:spcPct val="95000"/>
              </a:lnSpc>
              <a:spcBef>
                <a:spcPct val="10000"/>
              </a:spcBef>
              <a:buClr>
                <a:srgbClr val="FF0000"/>
              </a:buClr>
              <a:tabLst>
                <a:tab pos="228600" algn="l"/>
                <a:tab pos="1028700" algn="l"/>
              </a:tabLst>
            </a:pPr>
            <a:r>
              <a:rPr lang="en-US" sz="1900" b="0" dirty="0">
                <a:cs typeface="Times New Roman" pitchFamily="18" charset="0"/>
                <a:sym typeface="Symbol" pitchFamily="18" charset="2"/>
              </a:rPr>
              <a:t>	end;</a:t>
            </a:r>
          </a:p>
        </p:txBody>
      </p:sp>
    </p:spTree>
    <p:extLst>
      <p:ext uri="{BB962C8B-B14F-4D97-AF65-F5344CB8AC3E}">
        <p14:creationId xmlns:p14="http://schemas.microsoft.com/office/powerpoint/2010/main" val="3354064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z="3600" b="1" smtClean="0"/>
              <a:t>Database Concurrency Control</a:t>
            </a:r>
          </a:p>
        </p:txBody>
      </p:sp>
      <p:sp>
        <p:nvSpPr>
          <p:cNvPr id="21508"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68E16EC3-C800-40B9-A1E3-5435EDA9B68F}" type="slidenum">
              <a:rPr lang="en-US" sz="1600" smtClean="0">
                <a:solidFill>
                  <a:schemeClr val="bg2"/>
                </a:solidFill>
              </a:rPr>
              <a:pPr eaLnBrk="1" hangingPunct="1"/>
              <a:t>44</a:t>
            </a:fld>
            <a:endParaRPr lang="en-US" sz="1600" smtClean="0">
              <a:solidFill>
                <a:schemeClr val="bg2"/>
              </a:solidFill>
            </a:endParaRPr>
          </a:p>
        </p:txBody>
      </p:sp>
      <p:sp>
        <p:nvSpPr>
          <p:cNvPr id="21509" name="Rectangle 4"/>
          <p:cNvSpPr>
            <a:spLocks noChangeArrowheads="1"/>
          </p:cNvSpPr>
          <p:nvPr/>
        </p:nvSpPr>
        <p:spPr bwMode="auto">
          <a:xfrm>
            <a:off x="323528" y="1266825"/>
            <a:ext cx="871296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FF0000"/>
              </a:buClr>
              <a:buFont typeface="Wingdings" pitchFamily="2" charset="2"/>
              <a:buNone/>
              <a:tabLst>
                <a:tab pos="228600" algn="l"/>
              </a:tabLst>
            </a:pPr>
            <a:r>
              <a:rPr lang="en-US" sz="1900" dirty="0">
                <a:cs typeface="Times New Roman" pitchFamily="18" charset="0"/>
              </a:rPr>
              <a:t>   Locking Techniques: E</a:t>
            </a:r>
            <a:r>
              <a:rPr lang="en-US" sz="1900" dirty="0"/>
              <a:t>ssential components</a:t>
            </a:r>
            <a:endParaRPr lang="en-US" sz="1900" b="0" dirty="0">
              <a:cs typeface="Times New Roman" pitchFamily="18" charset="0"/>
            </a:endParaRPr>
          </a:p>
          <a:p>
            <a:pPr>
              <a:spcBef>
                <a:spcPct val="20000"/>
              </a:spcBef>
              <a:buClr>
                <a:srgbClr val="FF0000"/>
              </a:buClr>
              <a:buFont typeface="Wingdings" pitchFamily="2" charset="2"/>
              <a:buNone/>
              <a:tabLst>
                <a:tab pos="228600" algn="l"/>
              </a:tabLst>
            </a:pPr>
            <a:r>
              <a:rPr lang="en-US" sz="1900" b="0" dirty="0">
                <a:cs typeface="Times New Roman" pitchFamily="18" charset="0"/>
              </a:rPr>
              <a:t>	</a:t>
            </a:r>
            <a:r>
              <a:rPr lang="en-US" sz="1900" dirty="0">
                <a:cs typeface="Times New Roman" pitchFamily="18" charset="0"/>
              </a:rPr>
              <a:t>Lock conversion</a:t>
            </a:r>
          </a:p>
          <a:p>
            <a:pPr>
              <a:spcBef>
                <a:spcPct val="20000"/>
              </a:spcBef>
              <a:buClr>
                <a:srgbClr val="FF0000"/>
              </a:buClr>
              <a:buFont typeface="Wingdings" pitchFamily="2" charset="2"/>
              <a:buNone/>
              <a:tabLst>
                <a:tab pos="228600" algn="l"/>
              </a:tabLst>
            </a:pPr>
            <a:r>
              <a:rPr lang="en-US" sz="1900" dirty="0">
                <a:cs typeface="Times New Roman" pitchFamily="18" charset="0"/>
              </a:rPr>
              <a:t>	     Lock upgrade: existing read lock to write lock</a:t>
            </a:r>
          </a:p>
          <a:p>
            <a:pPr>
              <a:lnSpc>
                <a:spcPct val="95000"/>
              </a:lnSpc>
              <a:spcBef>
                <a:spcPct val="10000"/>
              </a:spcBef>
              <a:buClr>
                <a:srgbClr val="FF0000"/>
              </a:buClr>
              <a:buFont typeface="Wingdings" pitchFamily="2" charset="2"/>
              <a:buNone/>
              <a:tabLst>
                <a:tab pos="228600" algn="l"/>
              </a:tabLst>
            </a:pPr>
            <a:r>
              <a:rPr lang="en-US" sz="1900" b="0" dirty="0">
                <a:cs typeface="Times New Roman" pitchFamily="18" charset="0"/>
              </a:rPr>
              <a:t>		if Ti has a read-lock (X) </a:t>
            </a:r>
            <a:r>
              <a:rPr lang="en-US" sz="1900" b="0" dirty="0">
                <a:cs typeface="Times New Roman" pitchFamily="18" charset="0"/>
                <a:sym typeface="Symbol" pitchFamily="18" charset="2"/>
              </a:rPr>
              <a:t>and </a:t>
            </a:r>
            <a:r>
              <a:rPr lang="en-US" sz="1900" b="0" dirty="0" err="1">
                <a:cs typeface="Times New Roman" pitchFamily="18" charset="0"/>
                <a:sym typeface="Symbol" pitchFamily="18" charset="2"/>
              </a:rPr>
              <a:t>Tj</a:t>
            </a:r>
            <a:r>
              <a:rPr lang="en-US" sz="1900" b="0" dirty="0">
                <a:cs typeface="Times New Roman" pitchFamily="18" charset="0"/>
                <a:sym typeface="Symbol" pitchFamily="18" charset="2"/>
              </a:rPr>
              <a:t> has no read-lock (X) (</a:t>
            </a:r>
            <a:r>
              <a:rPr lang="en-US" sz="1900" b="0" dirty="0" err="1">
                <a:cs typeface="Times New Roman" pitchFamily="18" charset="0"/>
                <a:sym typeface="Symbol" pitchFamily="18" charset="2"/>
              </a:rPr>
              <a:t>i</a:t>
            </a:r>
            <a:r>
              <a:rPr lang="en-US" sz="1900" b="0" dirty="0">
                <a:cs typeface="Times New Roman" pitchFamily="18" charset="0"/>
                <a:sym typeface="Symbol" pitchFamily="18" charset="2"/>
              </a:rPr>
              <a:t>  j) then</a:t>
            </a:r>
            <a:endParaRPr lang="en-US" sz="1900" b="0" dirty="0">
              <a:cs typeface="Times New Roman" pitchFamily="18" charset="0"/>
            </a:endParaRPr>
          </a:p>
          <a:p>
            <a:pPr marL="685800" lvl="1" algn="just">
              <a:lnSpc>
                <a:spcPct val="95000"/>
              </a:lnSpc>
              <a:spcBef>
                <a:spcPct val="10000"/>
              </a:spcBef>
              <a:buClr>
                <a:srgbClr val="FF0000"/>
              </a:buClr>
              <a:tabLst>
                <a:tab pos="228600" algn="l"/>
              </a:tabLst>
            </a:pPr>
            <a:r>
              <a:rPr lang="en-US" sz="1900" b="0" dirty="0">
                <a:cs typeface="Times New Roman" pitchFamily="18" charset="0"/>
              </a:rPr>
              <a:t>	     convert read-lock (X) to write-lock (X)</a:t>
            </a:r>
            <a:endParaRPr lang="en-US" sz="1900" b="0" dirty="0">
              <a:cs typeface="Times New Roman" pitchFamily="18" charset="0"/>
              <a:sym typeface="Symbol" pitchFamily="18" charset="2"/>
            </a:endParaRPr>
          </a:p>
          <a:p>
            <a:pPr marL="685800" lvl="1" algn="just">
              <a:lnSpc>
                <a:spcPct val="95000"/>
              </a:lnSpc>
              <a:spcBef>
                <a:spcPct val="10000"/>
              </a:spcBef>
              <a:buClr>
                <a:srgbClr val="FF0000"/>
              </a:buClr>
              <a:tabLst>
                <a:tab pos="228600" algn="l"/>
              </a:tabLst>
            </a:pPr>
            <a:r>
              <a:rPr lang="en-US" sz="1900" b="0" dirty="0">
                <a:cs typeface="Times New Roman" pitchFamily="18" charset="0"/>
                <a:sym typeface="Symbol" pitchFamily="18" charset="2"/>
              </a:rPr>
              <a:t>    else</a:t>
            </a:r>
            <a:endParaRPr lang="en-US" sz="1900" b="0" dirty="0">
              <a:cs typeface="Times New Roman" pitchFamily="18" charset="0"/>
            </a:endParaRPr>
          </a:p>
          <a:p>
            <a:pPr marL="685800" lvl="1" algn="just">
              <a:lnSpc>
                <a:spcPct val="95000"/>
              </a:lnSpc>
              <a:spcBef>
                <a:spcPct val="10000"/>
              </a:spcBef>
              <a:buClr>
                <a:srgbClr val="FF0000"/>
              </a:buClr>
              <a:tabLst>
                <a:tab pos="228600" algn="l"/>
              </a:tabLst>
            </a:pPr>
            <a:r>
              <a:rPr lang="en-US" sz="1900" b="0" dirty="0">
                <a:cs typeface="Times New Roman" pitchFamily="18" charset="0"/>
                <a:sym typeface="Symbol" pitchFamily="18" charset="2"/>
              </a:rPr>
              <a:t>	    force Ti to wait until </a:t>
            </a:r>
            <a:r>
              <a:rPr lang="en-US" sz="1900" b="0" dirty="0" err="1">
                <a:cs typeface="Times New Roman" pitchFamily="18" charset="0"/>
                <a:sym typeface="Symbol" pitchFamily="18" charset="2"/>
              </a:rPr>
              <a:t>Tj</a:t>
            </a:r>
            <a:r>
              <a:rPr lang="en-US" sz="1900" b="0" dirty="0">
                <a:cs typeface="Times New Roman" pitchFamily="18" charset="0"/>
                <a:sym typeface="Symbol" pitchFamily="18" charset="2"/>
              </a:rPr>
              <a:t> unlocks X</a:t>
            </a:r>
          </a:p>
          <a:p>
            <a:pPr marL="685800" lvl="1" algn="just">
              <a:lnSpc>
                <a:spcPct val="95000"/>
              </a:lnSpc>
              <a:spcBef>
                <a:spcPct val="100000"/>
              </a:spcBef>
              <a:buClr>
                <a:srgbClr val="FF0000"/>
              </a:buClr>
              <a:tabLst>
                <a:tab pos="228600" algn="l"/>
              </a:tabLst>
            </a:pPr>
            <a:r>
              <a:rPr lang="en-US" sz="1900" dirty="0">
                <a:cs typeface="Times New Roman" pitchFamily="18" charset="0"/>
              </a:rPr>
              <a:t>Lock downgrade: existing write lock to read lock</a:t>
            </a:r>
          </a:p>
          <a:p>
            <a:pPr>
              <a:lnSpc>
                <a:spcPct val="95000"/>
              </a:lnSpc>
              <a:spcBef>
                <a:spcPct val="60000"/>
              </a:spcBef>
              <a:buClr>
                <a:srgbClr val="FF0000"/>
              </a:buClr>
              <a:buFont typeface="Wingdings" pitchFamily="2" charset="2"/>
              <a:buNone/>
              <a:tabLst>
                <a:tab pos="228600" algn="l"/>
              </a:tabLst>
            </a:pPr>
            <a:r>
              <a:rPr lang="en-US" sz="1900" b="0" dirty="0">
                <a:cs typeface="Times New Roman" pitchFamily="18" charset="0"/>
              </a:rPr>
              <a:t>	                Ti has a write-lock (X)    (*no transaction can have any lock on X*)</a:t>
            </a:r>
          </a:p>
          <a:p>
            <a:pPr marL="685800" lvl="1" algn="just">
              <a:lnSpc>
                <a:spcPct val="95000"/>
              </a:lnSpc>
              <a:spcBef>
                <a:spcPct val="10000"/>
              </a:spcBef>
              <a:buClr>
                <a:srgbClr val="FF0000"/>
              </a:buClr>
              <a:tabLst>
                <a:tab pos="228600" algn="l"/>
              </a:tabLst>
            </a:pPr>
            <a:r>
              <a:rPr lang="en-US" sz="1900" b="0" dirty="0">
                <a:cs typeface="Times New Roman" pitchFamily="18" charset="0"/>
              </a:rPr>
              <a:t>	     convert write-lock (X) to read-lock (X)</a:t>
            </a:r>
            <a:endParaRPr lang="en-US" sz="1900" b="0" dirty="0">
              <a:cs typeface="Times New Roman" pitchFamily="18" charset="0"/>
              <a:sym typeface="Symbol" pitchFamily="18" charset="2"/>
            </a:endParaRPr>
          </a:p>
          <a:p>
            <a:pPr marL="685800" lvl="1" algn="just">
              <a:lnSpc>
                <a:spcPct val="95000"/>
              </a:lnSpc>
              <a:spcBef>
                <a:spcPct val="10000"/>
              </a:spcBef>
              <a:buClr>
                <a:srgbClr val="FF0000"/>
              </a:buClr>
              <a:tabLst>
                <a:tab pos="228600" algn="l"/>
              </a:tabLst>
            </a:pPr>
            <a:r>
              <a:rPr lang="en-US" sz="1900" b="0" dirty="0">
                <a:cs typeface="Times New Roman" pitchFamily="18" charset="0"/>
                <a:sym typeface="Symbol" pitchFamily="18" charset="2"/>
              </a:rPr>
              <a:t>    </a:t>
            </a:r>
            <a:endParaRPr lang="en-US" sz="1900" dirty="0">
              <a:cs typeface="Times New Roman" pitchFamily="18" charset="0"/>
              <a:sym typeface="Symbol" pitchFamily="18" charset="2"/>
            </a:endParaRPr>
          </a:p>
          <a:p>
            <a:pPr marL="685800" lvl="1" algn="just">
              <a:lnSpc>
                <a:spcPct val="95000"/>
              </a:lnSpc>
              <a:spcBef>
                <a:spcPct val="10000"/>
              </a:spcBef>
              <a:buClr>
                <a:srgbClr val="FF0000"/>
              </a:buClr>
              <a:tabLst>
                <a:tab pos="228600" algn="l"/>
              </a:tabLst>
            </a:pPr>
            <a:r>
              <a:rPr lang="en-US" sz="1900" b="0" dirty="0">
                <a:cs typeface="Times New Roman" pitchFamily="18" charset="0"/>
                <a:sym typeface="Symbol" pitchFamily="18" charset="2"/>
              </a:rPr>
              <a:t>	</a:t>
            </a:r>
          </a:p>
        </p:txBody>
      </p:sp>
    </p:spTree>
    <p:extLst>
      <p:ext uri="{BB962C8B-B14F-4D97-AF65-F5344CB8AC3E}">
        <p14:creationId xmlns:p14="http://schemas.microsoft.com/office/powerpoint/2010/main" val="26050531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2DD4143A-2345-4C0E-9FFD-59799C03752D}" type="slidenum">
              <a:rPr lang="en-US" sz="1600" smtClean="0">
                <a:solidFill>
                  <a:schemeClr val="bg2"/>
                </a:solidFill>
              </a:rPr>
              <a:pPr eaLnBrk="1" hangingPunct="1"/>
              <a:t>45</a:t>
            </a:fld>
            <a:endParaRPr lang="en-US" sz="1600" smtClean="0">
              <a:solidFill>
                <a:schemeClr val="bg2"/>
              </a:solidFill>
            </a:endParaRPr>
          </a:p>
        </p:txBody>
      </p:sp>
      <p:sp>
        <p:nvSpPr>
          <p:cNvPr id="22531" name="Rectangle 2"/>
          <p:cNvSpPr>
            <a:spLocks noGrp="1" noChangeArrowheads="1"/>
          </p:cNvSpPr>
          <p:nvPr>
            <p:ph type="title"/>
          </p:nvPr>
        </p:nvSpPr>
        <p:spPr>
          <a:xfrm>
            <a:off x="350416" y="210344"/>
            <a:ext cx="7173912" cy="914400"/>
          </a:xfrm>
        </p:spPr>
        <p:txBody>
          <a:bodyPr/>
          <a:lstStyle/>
          <a:p>
            <a:pPr eaLnBrk="1" hangingPunct="1"/>
            <a:r>
              <a:rPr lang="en-US" sz="3600" b="1" dirty="0" smtClean="0"/>
              <a:t>Database Concurrency Control</a:t>
            </a:r>
          </a:p>
        </p:txBody>
      </p:sp>
      <p:sp>
        <p:nvSpPr>
          <p:cNvPr id="22532" name="Rectangle 3"/>
          <p:cNvSpPr>
            <a:spLocks noGrp="1" noChangeArrowheads="1"/>
          </p:cNvSpPr>
          <p:nvPr>
            <p:ph type="body" sz="half" idx="1"/>
          </p:nvPr>
        </p:nvSpPr>
        <p:spPr>
          <a:xfrm>
            <a:off x="381000" y="1752600"/>
            <a:ext cx="8521700" cy="3771900"/>
          </a:xfrm>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22533" name="Rectangle 4"/>
          <p:cNvSpPr>
            <a:spLocks noChangeArrowheads="1"/>
          </p:cNvSpPr>
          <p:nvPr/>
        </p:nvSpPr>
        <p:spPr bwMode="auto">
          <a:xfrm>
            <a:off x="685800" y="1266825"/>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FF0000"/>
              </a:buClr>
              <a:buFont typeface="Wingdings" pitchFamily="2" charset="2"/>
              <a:buNone/>
            </a:pPr>
            <a:r>
              <a:rPr lang="en-US" dirty="0">
                <a:cs typeface="Times New Roman" pitchFamily="18" charset="0"/>
              </a:rPr>
              <a:t>     Locking Techniques: Using Shared/Exclusive Locking</a:t>
            </a:r>
          </a:p>
          <a:p>
            <a:pPr marL="457200" indent="-457200">
              <a:spcBef>
                <a:spcPct val="20000"/>
              </a:spcBef>
              <a:buClr>
                <a:srgbClr val="FF0000"/>
              </a:buClr>
              <a:buFont typeface="Wingdings" pitchFamily="2" charset="2"/>
              <a:buNone/>
            </a:pPr>
            <a:r>
              <a:rPr lang="en-US" dirty="0">
                <a:cs typeface="Times New Roman" pitchFamily="18" charset="0"/>
              </a:rPr>
              <a:t>                                             (Serial Transactions)</a:t>
            </a:r>
            <a:endParaRPr lang="en-US" b="0" dirty="0">
              <a:cs typeface="Times New Roman" pitchFamily="18" charset="0"/>
            </a:endParaRPr>
          </a:p>
          <a:p>
            <a:pPr marL="457200" indent="-457200">
              <a:spcBef>
                <a:spcPct val="50000"/>
              </a:spcBef>
              <a:buClr>
                <a:srgbClr val="FF0000"/>
              </a:buClr>
              <a:buFont typeface="Wingdings" pitchFamily="2" charset="2"/>
              <a:buNone/>
            </a:pPr>
            <a:r>
              <a:rPr lang="en-US" sz="1800" b="0" dirty="0">
                <a:cs typeface="Times New Roman" pitchFamily="18" charset="0"/>
              </a:rPr>
              <a:t>	</a:t>
            </a:r>
          </a:p>
          <a:p>
            <a:pPr marL="457200" indent="-457200">
              <a:spcBef>
                <a:spcPct val="50000"/>
              </a:spcBef>
              <a:buClr>
                <a:srgbClr val="FF0000"/>
              </a:buClr>
              <a:buFont typeface="Wingdings" pitchFamily="2" charset="2"/>
              <a:buNone/>
            </a:pPr>
            <a:r>
              <a:rPr lang="en-US" sz="1800" dirty="0">
                <a:cs typeface="Times New Roman" pitchFamily="18" charset="0"/>
              </a:rPr>
              <a:t>	</a:t>
            </a:r>
            <a:r>
              <a:rPr lang="en-US" sz="1800" u="sng" dirty="0">
                <a:cs typeface="Times New Roman" pitchFamily="18" charset="0"/>
              </a:rPr>
              <a:t>T1</a:t>
            </a:r>
            <a:r>
              <a:rPr lang="en-US" sz="1800" dirty="0">
                <a:cs typeface="Times New Roman" pitchFamily="18" charset="0"/>
              </a:rPr>
              <a:t>			</a:t>
            </a:r>
            <a:r>
              <a:rPr lang="en-US" sz="1800" u="sng" dirty="0">
                <a:cs typeface="Times New Roman" pitchFamily="18" charset="0"/>
              </a:rPr>
              <a:t>T2</a:t>
            </a:r>
            <a:r>
              <a:rPr lang="en-US" sz="1800" dirty="0">
                <a:cs typeface="Times New Roman" pitchFamily="18" charset="0"/>
              </a:rPr>
              <a:t>		    </a:t>
            </a:r>
            <a:r>
              <a:rPr lang="en-US" sz="1800" u="sng" dirty="0">
                <a:cs typeface="Times New Roman" pitchFamily="18" charset="0"/>
              </a:rPr>
              <a:t>Result</a:t>
            </a:r>
          </a:p>
          <a:p>
            <a:pPr marL="457200" indent="-457200">
              <a:spcBef>
                <a:spcPct val="50000"/>
              </a:spcBef>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read_lock</a:t>
            </a:r>
            <a:r>
              <a:rPr lang="en-US" sz="1800" b="0" dirty="0">
                <a:cs typeface="Times New Roman" pitchFamily="18" charset="0"/>
              </a:rPr>
              <a:t> (Y);	</a:t>
            </a:r>
            <a:r>
              <a:rPr lang="en-US" sz="1800" b="0" dirty="0" err="1" smtClean="0">
                <a:cs typeface="Times New Roman" pitchFamily="18" charset="0"/>
              </a:rPr>
              <a:t>read_lock</a:t>
            </a:r>
            <a:r>
              <a:rPr lang="en-US" sz="1800" b="0" dirty="0" smtClean="0">
                <a:cs typeface="Times New Roman" pitchFamily="18" charset="0"/>
              </a:rPr>
              <a:t> </a:t>
            </a:r>
            <a:r>
              <a:rPr lang="en-US" sz="1800" b="0" dirty="0">
                <a:cs typeface="Times New Roman" pitchFamily="18" charset="0"/>
              </a:rPr>
              <a:t>(X);	    Initial values: X=20; Y=30</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read_item</a:t>
            </a:r>
            <a:r>
              <a:rPr lang="en-US" sz="1800" b="0" dirty="0">
                <a:cs typeface="Times New Roman" pitchFamily="18" charset="0"/>
              </a:rPr>
              <a:t> (Y);	</a:t>
            </a:r>
            <a:r>
              <a:rPr lang="en-US" sz="1800" b="0" dirty="0" err="1" smtClean="0">
                <a:cs typeface="Times New Roman" pitchFamily="18" charset="0"/>
              </a:rPr>
              <a:t>read_item</a:t>
            </a:r>
            <a:r>
              <a:rPr lang="en-US" sz="1800" b="0" dirty="0" smtClean="0">
                <a:cs typeface="Times New Roman" pitchFamily="18" charset="0"/>
              </a:rPr>
              <a:t> </a:t>
            </a:r>
            <a:r>
              <a:rPr lang="en-US" sz="1800" b="0" dirty="0">
                <a:cs typeface="Times New Roman" pitchFamily="18" charset="0"/>
              </a:rPr>
              <a:t>(X);	    Result of serial execution</a:t>
            </a:r>
          </a:p>
          <a:p>
            <a:pPr marL="457200" indent="-457200">
              <a:buClr>
                <a:srgbClr val="FF0000"/>
              </a:buClr>
              <a:buFont typeface="Wingdings" pitchFamily="2" charset="2"/>
              <a:buNone/>
            </a:pPr>
            <a:r>
              <a:rPr lang="en-US" sz="1800" b="0" dirty="0">
                <a:cs typeface="Times New Roman" pitchFamily="18" charset="0"/>
              </a:rPr>
              <a:t>	unlock (Y);		unlock (X);	    T1 followed by T2 </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write_lock</a:t>
            </a:r>
            <a:r>
              <a:rPr lang="en-US" sz="1800" b="0" dirty="0">
                <a:cs typeface="Times New Roman" pitchFamily="18" charset="0"/>
              </a:rPr>
              <a:t> (X);	</a:t>
            </a:r>
            <a:r>
              <a:rPr lang="en-US" sz="1800" b="0" dirty="0" err="1">
                <a:cs typeface="Times New Roman" pitchFamily="18" charset="0"/>
              </a:rPr>
              <a:t>Write_lock</a:t>
            </a:r>
            <a:r>
              <a:rPr lang="en-US" sz="1800" b="0" dirty="0">
                <a:cs typeface="Times New Roman" pitchFamily="18" charset="0"/>
              </a:rPr>
              <a:t> (Y);	    X=50, Y=80.</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read_item</a:t>
            </a:r>
            <a:r>
              <a:rPr lang="en-US" sz="1800" b="0" dirty="0">
                <a:cs typeface="Times New Roman" pitchFamily="18" charset="0"/>
              </a:rPr>
              <a:t> (X);	</a:t>
            </a:r>
            <a:r>
              <a:rPr lang="en-US" sz="1800" b="0" dirty="0" err="1" smtClean="0">
                <a:cs typeface="Times New Roman" pitchFamily="18" charset="0"/>
              </a:rPr>
              <a:t>read_item</a:t>
            </a:r>
            <a:r>
              <a:rPr lang="en-US" sz="1800" b="0" dirty="0" smtClean="0">
                <a:cs typeface="Times New Roman" pitchFamily="18" charset="0"/>
              </a:rPr>
              <a:t> </a:t>
            </a:r>
            <a:r>
              <a:rPr lang="en-US" sz="1800" b="0" dirty="0">
                <a:cs typeface="Times New Roman" pitchFamily="18" charset="0"/>
              </a:rPr>
              <a:t>(Y);	    Result of serial execution</a:t>
            </a:r>
          </a:p>
          <a:p>
            <a:pPr marL="457200" indent="-457200">
              <a:buClr>
                <a:srgbClr val="FF0000"/>
              </a:buClr>
              <a:buFont typeface="Wingdings" pitchFamily="2" charset="2"/>
              <a:buNone/>
            </a:pPr>
            <a:r>
              <a:rPr lang="en-US" sz="1800" b="0" dirty="0">
                <a:cs typeface="Times New Roman" pitchFamily="18" charset="0"/>
              </a:rPr>
              <a:t>	X:=X+Y;		Y:=X+Y;		    T2 followed by T1 </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write_item</a:t>
            </a:r>
            <a:r>
              <a:rPr lang="en-US" sz="1800" b="0" dirty="0">
                <a:cs typeface="Times New Roman" pitchFamily="18" charset="0"/>
              </a:rPr>
              <a:t> (X);	</a:t>
            </a:r>
            <a:r>
              <a:rPr lang="en-US" sz="1800" b="0" dirty="0" err="1">
                <a:cs typeface="Times New Roman" pitchFamily="18" charset="0"/>
              </a:rPr>
              <a:t>write_item</a:t>
            </a:r>
            <a:r>
              <a:rPr lang="en-US" sz="1800" b="0" dirty="0">
                <a:cs typeface="Times New Roman" pitchFamily="18" charset="0"/>
              </a:rPr>
              <a:t> (Y);	    X=70, Y=50</a:t>
            </a:r>
          </a:p>
          <a:p>
            <a:pPr marL="457200" indent="-457200">
              <a:buClr>
                <a:srgbClr val="FF0000"/>
              </a:buClr>
              <a:buFont typeface="Wingdings" pitchFamily="2" charset="2"/>
              <a:buNone/>
            </a:pPr>
            <a:r>
              <a:rPr lang="en-US" sz="1800" b="0" dirty="0">
                <a:cs typeface="Times New Roman" pitchFamily="18" charset="0"/>
              </a:rPr>
              <a:t>	unlock (X);		unlock (Y);</a:t>
            </a:r>
            <a:endParaRPr lang="en-US" sz="2000" b="0" dirty="0">
              <a:cs typeface="Times New Roman" pitchFamily="18" charset="0"/>
              <a:sym typeface="Symbol" pitchFamily="18" charset="2"/>
            </a:endParaRPr>
          </a:p>
          <a:p>
            <a:pPr marL="7581900" lvl="1" algn="just">
              <a:lnSpc>
                <a:spcPct val="95000"/>
              </a:lnSpc>
              <a:spcBef>
                <a:spcPct val="10000"/>
              </a:spcBef>
              <a:buClr>
                <a:srgbClr val="FF0000"/>
              </a:buClr>
            </a:pPr>
            <a:r>
              <a:rPr lang="en-US" sz="1800" b="0" dirty="0">
                <a:cs typeface="Times New Roman" pitchFamily="18" charset="0"/>
                <a:sym typeface="Symbol" pitchFamily="18" charset="2"/>
              </a:rPr>
              <a:t>    </a:t>
            </a:r>
            <a:endParaRPr lang="en-US" dirty="0">
              <a:cs typeface="Times New Roman" pitchFamily="18" charset="0"/>
              <a:sym typeface="Symbol" pitchFamily="18" charset="2"/>
            </a:endParaRPr>
          </a:p>
          <a:p>
            <a:pPr marL="7581900" lvl="1" algn="just">
              <a:lnSpc>
                <a:spcPct val="95000"/>
              </a:lnSpc>
              <a:spcBef>
                <a:spcPct val="10000"/>
              </a:spcBef>
              <a:buClr>
                <a:srgbClr val="FF0000"/>
              </a:buClr>
            </a:pPr>
            <a:r>
              <a:rPr lang="en-US" sz="1800" b="0" dirty="0">
                <a:cs typeface="Times New Roman" pitchFamily="18" charset="0"/>
                <a:sym typeface="Symbol" pitchFamily="18" charset="2"/>
              </a:rPr>
              <a:t>	</a:t>
            </a:r>
          </a:p>
        </p:txBody>
      </p:sp>
    </p:spTree>
    <p:extLst>
      <p:ext uri="{BB962C8B-B14F-4D97-AF65-F5344CB8AC3E}">
        <p14:creationId xmlns:p14="http://schemas.microsoft.com/office/powerpoint/2010/main" val="6573243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F9212342-387E-4E9F-8880-FB3E8C29C9F5}" type="slidenum">
              <a:rPr lang="en-US" sz="1600" smtClean="0">
                <a:solidFill>
                  <a:schemeClr val="bg2"/>
                </a:solidFill>
              </a:rPr>
              <a:pPr eaLnBrk="1" hangingPunct="1"/>
              <a:t>46</a:t>
            </a:fld>
            <a:endParaRPr lang="en-US" sz="1600" smtClean="0">
              <a:solidFill>
                <a:schemeClr val="bg2"/>
              </a:solidFill>
            </a:endParaRPr>
          </a:p>
        </p:txBody>
      </p:sp>
      <p:sp>
        <p:nvSpPr>
          <p:cNvPr id="23555" name="Rectangle 2"/>
          <p:cNvSpPr>
            <a:spLocks noGrp="1" noChangeArrowheads="1"/>
          </p:cNvSpPr>
          <p:nvPr>
            <p:ph type="title"/>
          </p:nvPr>
        </p:nvSpPr>
        <p:spPr>
          <a:xfrm>
            <a:off x="251520" y="44624"/>
            <a:ext cx="7173912" cy="914400"/>
          </a:xfrm>
        </p:spPr>
        <p:txBody>
          <a:bodyPr/>
          <a:lstStyle/>
          <a:p>
            <a:pPr eaLnBrk="1" hangingPunct="1"/>
            <a:r>
              <a:rPr lang="en-US" sz="3600" b="1" dirty="0" smtClean="0"/>
              <a:t>Database Concurrency Control</a:t>
            </a:r>
          </a:p>
        </p:txBody>
      </p:sp>
      <p:sp>
        <p:nvSpPr>
          <p:cNvPr id="23556" name="Rectangle 3"/>
          <p:cNvSpPr>
            <a:spLocks noGrp="1" noChangeArrowheads="1"/>
          </p:cNvSpPr>
          <p:nvPr>
            <p:ph type="body" sz="half" idx="1"/>
          </p:nvPr>
        </p:nvSpPr>
        <p:spPr>
          <a:xfrm>
            <a:off x="381000" y="2000597"/>
            <a:ext cx="8521700" cy="3771900"/>
          </a:xfrm>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23557" name="Rectangle 4"/>
          <p:cNvSpPr>
            <a:spLocks noChangeArrowheads="1"/>
          </p:cNvSpPr>
          <p:nvPr/>
        </p:nvSpPr>
        <p:spPr bwMode="auto">
          <a:xfrm>
            <a:off x="352425" y="1268760"/>
            <a:ext cx="87915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FF0000"/>
              </a:buClr>
              <a:buFont typeface="Wingdings" pitchFamily="2" charset="2"/>
              <a:buNone/>
            </a:pPr>
            <a:r>
              <a:rPr lang="en-US" dirty="0">
                <a:cs typeface="Times New Roman" pitchFamily="18" charset="0"/>
              </a:rPr>
              <a:t>      Locking Techniques: Using Shared/Exclusive </a:t>
            </a:r>
            <a:r>
              <a:rPr lang="en-US" dirty="0" smtClean="0">
                <a:cs typeface="Times New Roman" pitchFamily="18" charset="0"/>
              </a:rPr>
              <a:t>Locking (Interleaved </a:t>
            </a:r>
            <a:r>
              <a:rPr lang="en-US" dirty="0">
                <a:cs typeface="Times New Roman" pitchFamily="18" charset="0"/>
              </a:rPr>
              <a:t>Transactions)</a:t>
            </a:r>
            <a:endParaRPr lang="en-US" sz="1800" b="0" dirty="0">
              <a:cs typeface="Times New Roman" pitchFamily="18" charset="0"/>
            </a:endParaRPr>
          </a:p>
          <a:p>
            <a:pPr marL="457200" indent="-457200">
              <a:spcBef>
                <a:spcPct val="50000"/>
              </a:spcBef>
              <a:buClr>
                <a:srgbClr val="FF0000"/>
              </a:buClr>
              <a:buFont typeface="Wingdings" pitchFamily="2" charset="2"/>
              <a:buNone/>
            </a:pPr>
            <a:r>
              <a:rPr lang="en-US" sz="1800" dirty="0">
                <a:cs typeface="Times New Roman" pitchFamily="18" charset="0"/>
              </a:rPr>
              <a:t>	T1			T2		    </a:t>
            </a:r>
            <a:r>
              <a:rPr lang="en-US" sz="1800" u="sng" dirty="0">
                <a:cs typeface="Times New Roman" pitchFamily="18" charset="0"/>
              </a:rPr>
              <a:t>Result</a:t>
            </a:r>
          </a:p>
          <a:p>
            <a:pPr marL="457200" indent="-457200">
              <a:spcBef>
                <a:spcPct val="50000"/>
              </a:spcBef>
              <a:buClr>
                <a:srgbClr val="FF0000"/>
              </a:buClr>
              <a:buFont typeface="Wingdings" pitchFamily="2" charset="2"/>
              <a:buNone/>
            </a:pPr>
            <a:r>
              <a:rPr lang="en-US" sz="1800" b="0" dirty="0">
                <a:cs typeface="Times New Roman" pitchFamily="18" charset="0"/>
              </a:rPr>
              <a:t>	</a:t>
            </a:r>
            <a:r>
              <a:rPr lang="en-US" sz="1400" b="0" dirty="0" err="1">
                <a:cs typeface="Times New Roman" pitchFamily="18" charset="0"/>
              </a:rPr>
              <a:t>read_lock</a:t>
            </a:r>
            <a:r>
              <a:rPr lang="en-US" sz="1400" b="0" dirty="0">
                <a:cs typeface="Times New Roman" pitchFamily="18" charset="0"/>
              </a:rPr>
              <a:t> (Y);				    X=50; Y=50</a:t>
            </a:r>
          </a:p>
          <a:p>
            <a:pPr marL="457200" indent="-457200">
              <a:buClr>
                <a:srgbClr val="FF0000"/>
              </a:buClr>
              <a:buFont typeface="Wingdings" pitchFamily="2" charset="2"/>
              <a:buNone/>
            </a:pPr>
            <a:r>
              <a:rPr lang="en-US" sz="1400" b="0" dirty="0">
                <a:cs typeface="Times New Roman" pitchFamily="18" charset="0"/>
              </a:rPr>
              <a:t>	</a:t>
            </a:r>
            <a:r>
              <a:rPr lang="en-US" sz="1400" b="0" dirty="0" err="1">
                <a:cs typeface="Times New Roman" pitchFamily="18" charset="0"/>
              </a:rPr>
              <a:t>read_item</a:t>
            </a:r>
            <a:r>
              <a:rPr lang="en-US" sz="1400" b="0" dirty="0">
                <a:cs typeface="Times New Roman" pitchFamily="18" charset="0"/>
              </a:rPr>
              <a:t> (Y);				    </a:t>
            </a:r>
            <a:r>
              <a:rPr lang="en-US" sz="1400" b="0" dirty="0" err="1">
                <a:cs typeface="Times New Roman" pitchFamily="18" charset="0"/>
              </a:rPr>
              <a:t>Nonserializable</a:t>
            </a:r>
            <a:r>
              <a:rPr lang="en-US" sz="1400" b="0" dirty="0">
                <a:cs typeface="Times New Roman" pitchFamily="18" charset="0"/>
              </a:rPr>
              <a:t>.</a:t>
            </a:r>
          </a:p>
          <a:p>
            <a:pPr marL="457200" indent="-457200">
              <a:buClr>
                <a:srgbClr val="FF0000"/>
              </a:buClr>
              <a:buFont typeface="Wingdings" pitchFamily="2" charset="2"/>
              <a:buNone/>
            </a:pPr>
            <a:r>
              <a:rPr lang="en-US" sz="1400" b="0" dirty="0">
                <a:cs typeface="Times New Roman" pitchFamily="18" charset="0"/>
              </a:rPr>
              <a:t>	</a:t>
            </a:r>
            <a:r>
              <a:rPr lang="en-US" sz="1400" dirty="0">
                <a:cs typeface="Times New Roman" pitchFamily="18" charset="0"/>
              </a:rPr>
              <a:t>unlock (Y);</a:t>
            </a:r>
            <a:r>
              <a:rPr lang="en-US" sz="1400" b="0" dirty="0">
                <a:cs typeface="Times New Roman" pitchFamily="18" charset="0"/>
              </a:rPr>
              <a:t>				    </a:t>
            </a:r>
          </a:p>
          <a:p>
            <a:pPr marL="457200" indent="-457200">
              <a:buClr>
                <a:srgbClr val="FF0000"/>
              </a:buClr>
              <a:buFont typeface="Wingdings" pitchFamily="2" charset="2"/>
              <a:buNone/>
            </a:pPr>
            <a:r>
              <a:rPr lang="en-US" sz="1400" b="0" dirty="0">
                <a:cs typeface="Times New Roman" pitchFamily="18" charset="0"/>
              </a:rPr>
              <a:t>				</a:t>
            </a:r>
            <a:r>
              <a:rPr lang="en-US" sz="1400" b="0" dirty="0" err="1">
                <a:cs typeface="Times New Roman" pitchFamily="18" charset="0"/>
              </a:rPr>
              <a:t>read_lock</a:t>
            </a:r>
            <a:r>
              <a:rPr lang="en-US" sz="1400" b="0" dirty="0">
                <a:cs typeface="Times New Roman" pitchFamily="18" charset="0"/>
              </a:rPr>
              <a:t> (X); 	</a:t>
            </a:r>
          </a:p>
          <a:p>
            <a:pPr marL="457200" indent="-457200">
              <a:buClr>
                <a:srgbClr val="FF0000"/>
              </a:buClr>
              <a:buFont typeface="Wingdings" pitchFamily="2" charset="2"/>
              <a:buNone/>
            </a:pPr>
            <a:r>
              <a:rPr lang="en-US" sz="1400" b="0" dirty="0">
                <a:cs typeface="Times New Roman" pitchFamily="18" charset="0"/>
              </a:rPr>
              <a:t>				</a:t>
            </a:r>
            <a:r>
              <a:rPr lang="en-US" sz="1400" b="0" dirty="0" err="1">
                <a:cs typeface="Times New Roman" pitchFamily="18" charset="0"/>
              </a:rPr>
              <a:t>read_item</a:t>
            </a:r>
            <a:r>
              <a:rPr lang="en-US" sz="1400" b="0" dirty="0">
                <a:cs typeface="Times New Roman" pitchFamily="18" charset="0"/>
              </a:rPr>
              <a:t> (X);	    </a:t>
            </a:r>
          </a:p>
          <a:p>
            <a:pPr marL="457200" indent="-457200">
              <a:buClr>
                <a:srgbClr val="FF0000"/>
              </a:buClr>
              <a:buFont typeface="Wingdings" pitchFamily="2" charset="2"/>
              <a:buNone/>
            </a:pPr>
            <a:r>
              <a:rPr lang="en-US" sz="1400" b="0" dirty="0">
                <a:cs typeface="Times New Roman" pitchFamily="18" charset="0"/>
              </a:rPr>
              <a:t>				</a:t>
            </a:r>
            <a:r>
              <a:rPr lang="en-US" sz="1400" dirty="0">
                <a:cs typeface="Times New Roman" pitchFamily="18" charset="0"/>
              </a:rPr>
              <a:t>unlock (X); 	</a:t>
            </a:r>
          </a:p>
          <a:p>
            <a:pPr marL="457200" indent="-457200">
              <a:buClr>
                <a:srgbClr val="FF0000"/>
              </a:buClr>
              <a:buFont typeface="Wingdings" pitchFamily="2" charset="2"/>
              <a:buNone/>
            </a:pPr>
            <a:r>
              <a:rPr lang="en-US" sz="1400" dirty="0">
                <a:cs typeface="Times New Roman" pitchFamily="18" charset="0"/>
              </a:rPr>
              <a:t>				</a:t>
            </a:r>
            <a:r>
              <a:rPr lang="en-US" sz="1400" dirty="0" err="1">
                <a:cs typeface="Times New Roman" pitchFamily="18" charset="0"/>
              </a:rPr>
              <a:t>write_lock</a:t>
            </a:r>
            <a:r>
              <a:rPr lang="en-US" sz="1400" dirty="0">
                <a:cs typeface="Times New Roman" pitchFamily="18" charset="0"/>
              </a:rPr>
              <a:t> (Y);</a:t>
            </a:r>
            <a:r>
              <a:rPr lang="en-US" sz="1400" b="0" dirty="0">
                <a:cs typeface="Times New Roman" pitchFamily="18" charset="0"/>
              </a:rPr>
              <a:t>	</a:t>
            </a:r>
          </a:p>
          <a:p>
            <a:pPr marL="457200" indent="-457200">
              <a:buClr>
                <a:srgbClr val="FF0000"/>
              </a:buClr>
              <a:buFont typeface="Wingdings" pitchFamily="2" charset="2"/>
              <a:buNone/>
            </a:pPr>
            <a:r>
              <a:rPr lang="en-US" sz="1400" b="0" dirty="0">
                <a:cs typeface="Times New Roman" pitchFamily="18" charset="0"/>
              </a:rPr>
              <a:t>				</a:t>
            </a:r>
            <a:r>
              <a:rPr lang="en-US" sz="1400" b="0" dirty="0" err="1">
                <a:cs typeface="Times New Roman" pitchFamily="18" charset="0"/>
              </a:rPr>
              <a:t>read_item</a:t>
            </a:r>
            <a:r>
              <a:rPr lang="en-US" sz="1400" b="0" dirty="0">
                <a:cs typeface="Times New Roman" pitchFamily="18" charset="0"/>
              </a:rPr>
              <a:t> (Y);</a:t>
            </a:r>
          </a:p>
          <a:p>
            <a:pPr marL="457200" indent="-457200">
              <a:buClr>
                <a:srgbClr val="FF0000"/>
              </a:buClr>
              <a:buFont typeface="Wingdings" pitchFamily="2" charset="2"/>
              <a:buNone/>
            </a:pPr>
            <a:r>
              <a:rPr lang="en-US" sz="1400" b="0" dirty="0">
                <a:cs typeface="Times New Roman" pitchFamily="18" charset="0"/>
              </a:rPr>
              <a:t>				Y:=X+Y;</a:t>
            </a:r>
          </a:p>
          <a:p>
            <a:pPr marL="457200" indent="-457200">
              <a:buClr>
                <a:srgbClr val="FF0000"/>
              </a:buClr>
              <a:buFont typeface="Wingdings" pitchFamily="2" charset="2"/>
              <a:buNone/>
            </a:pPr>
            <a:r>
              <a:rPr lang="en-US" sz="1400" b="0" dirty="0">
                <a:cs typeface="Times New Roman" pitchFamily="18" charset="0"/>
              </a:rPr>
              <a:t>				</a:t>
            </a:r>
            <a:r>
              <a:rPr lang="en-US" sz="1400" b="0" dirty="0" err="1">
                <a:cs typeface="Times New Roman" pitchFamily="18" charset="0"/>
              </a:rPr>
              <a:t>write_item</a:t>
            </a:r>
            <a:r>
              <a:rPr lang="en-US" sz="1400" b="0" dirty="0">
                <a:cs typeface="Times New Roman" pitchFamily="18" charset="0"/>
              </a:rPr>
              <a:t> (Y);</a:t>
            </a:r>
          </a:p>
          <a:p>
            <a:pPr marL="457200" indent="-457200">
              <a:buClr>
                <a:srgbClr val="FF0000"/>
              </a:buClr>
              <a:buFont typeface="Wingdings" pitchFamily="2" charset="2"/>
              <a:buNone/>
            </a:pPr>
            <a:r>
              <a:rPr lang="en-US" sz="1400" b="0" dirty="0">
                <a:cs typeface="Times New Roman" pitchFamily="18" charset="0"/>
              </a:rPr>
              <a:t>				unlock (Y);</a:t>
            </a:r>
          </a:p>
          <a:p>
            <a:pPr marL="457200" indent="-457200">
              <a:buClr>
                <a:srgbClr val="FF0000"/>
              </a:buClr>
              <a:buFont typeface="Wingdings" pitchFamily="2" charset="2"/>
              <a:buNone/>
            </a:pPr>
            <a:r>
              <a:rPr lang="en-US" sz="1400" b="0" dirty="0">
                <a:cs typeface="Times New Roman" pitchFamily="18" charset="0"/>
              </a:rPr>
              <a:t>	</a:t>
            </a:r>
            <a:r>
              <a:rPr lang="en-US" sz="1400" dirty="0" err="1">
                <a:cs typeface="Times New Roman" pitchFamily="18" charset="0"/>
              </a:rPr>
              <a:t>write_lock</a:t>
            </a:r>
            <a:r>
              <a:rPr lang="en-US" sz="1400" dirty="0">
                <a:cs typeface="Times New Roman" pitchFamily="18" charset="0"/>
              </a:rPr>
              <a:t> (X);</a:t>
            </a:r>
          </a:p>
          <a:p>
            <a:pPr marL="457200" indent="-457200">
              <a:buClr>
                <a:srgbClr val="FF0000"/>
              </a:buClr>
              <a:buFont typeface="Wingdings" pitchFamily="2" charset="2"/>
              <a:buNone/>
            </a:pPr>
            <a:r>
              <a:rPr lang="en-US" sz="1400" b="0" dirty="0">
                <a:cs typeface="Times New Roman" pitchFamily="18" charset="0"/>
              </a:rPr>
              <a:t>	</a:t>
            </a:r>
            <a:r>
              <a:rPr lang="en-US" sz="1400" b="0" dirty="0" err="1">
                <a:cs typeface="Times New Roman" pitchFamily="18" charset="0"/>
              </a:rPr>
              <a:t>read_item</a:t>
            </a:r>
            <a:r>
              <a:rPr lang="en-US" sz="1400" b="0" dirty="0">
                <a:cs typeface="Times New Roman" pitchFamily="18" charset="0"/>
              </a:rPr>
              <a:t> (X);	</a:t>
            </a:r>
          </a:p>
          <a:p>
            <a:pPr marL="457200" indent="-457200">
              <a:buClr>
                <a:srgbClr val="FF0000"/>
              </a:buClr>
              <a:buFont typeface="Wingdings" pitchFamily="2" charset="2"/>
              <a:buNone/>
            </a:pPr>
            <a:r>
              <a:rPr lang="en-US" sz="1400" b="0" dirty="0">
                <a:cs typeface="Times New Roman" pitchFamily="18" charset="0"/>
              </a:rPr>
              <a:t>	X:=X+Y;</a:t>
            </a:r>
          </a:p>
          <a:p>
            <a:pPr marL="457200" indent="-457200">
              <a:buClr>
                <a:srgbClr val="FF0000"/>
              </a:buClr>
              <a:buFont typeface="Wingdings" pitchFamily="2" charset="2"/>
              <a:buNone/>
            </a:pPr>
            <a:r>
              <a:rPr lang="en-US" sz="1400" b="0" dirty="0">
                <a:cs typeface="Times New Roman" pitchFamily="18" charset="0"/>
              </a:rPr>
              <a:t>	</a:t>
            </a:r>
            <a:r>
              <a:rPr lang="en-US" sz="1400" b="0" dirty="0" err="1">
                <a:cs typeface="Times New Roman" pitchFamily="18" charset="0"/>
              </a:rPr>
              <a:t>write_item</a:t>
            </a:r>
            <a:r>
              <a:rPr lang="en-US" sz="1400" b="0" dirty="0">
                <a:cs typeface="Times New Roman" pitchFamily="18" charset="0"/>
              </a:rPr>
              <a:t> (X);</a:t>
            </a:r>
          </a:p>
          <a:p>
            <a:pPr marL="457200" indent="-457200">
              <a:buClr>
                <a:srgbClr val="FF0000"/>
              </a:buClr>
              <a:buFont typeface="Wingdings" pitchFamily="2" charset="2"/>
              <a:buNone/>
            </a:pPr>
            <a:r>
              <a:rPr lang="en-US" sz="1400" b="0" dirty="0">
                <a:cs typeface="Times New Roman" pitchFamily="18" charset="0"/>
              </a:rPr>
              <a:t>	unlock (X);</a:t>
            </a:r>
            <a:endParaRPr lang="en-US" sz="1400" b="0" dirty="0">
              <a:cs typeface="Times New Roman" pitchFamily="18" charset="0"/>
              <a:sym typeface="Symbol" pitchFamily="18" charset="2"/>
            </a:endParaRPr>
          </a:p>
          <a:p>
            <a:pPr marL="7581900" lvl="1" algn="just">
              <a:lnSpc>
                <a:spcPct val="95000"/>
              </a:lnSpc>
              <a:spcBef>
                <a:spcPct val="10000"/>
              </a:spcBef>
              <a:buClr>
                <a:srgbClr val="FF0000"/>
              </a:buClr>
            </a:pPr>
            <a:r>
              <a:rPr lang="en-US" sz="1800" b="0" dirty="0">
                <a:cs typeface="Times New Roman" pitchFamily="18" charset="0"/>
                <a:sym typeface="Symbol" pitchFamily="18" charset="2"/>
              </a:rPr>
              <a:t>    </a:t>
            </a:r>
            <a:endParaRPr lang="en-US" dirty="0">
              <a:cs typeface="Times New Roman" pitchFamily="18" charset="0"/>
              <a:sym typeface="Symbol" pitchFamily="18" charset="2"/>
            </a:endParaRPr>
          </a:p>
          <a:p>
            <a:pPr marL="7581900" lvl="1" algn="just">
              <a:lnSpc>
                <a:spcPct val="95000"/>
              </a:lnSpc>
              <a:spcBef>
                <a:spcPct val="10000"/>
              </a:spcBef>
              <a:buClr>
                <a:srgbClr val="FF0000"/>
              </a:buClr>
            </a:pPr>
            <a:r>
              <a:rPr lang="en-US" sz="1800" b="0" dirty="0">
                <a:cs typeface="Times New Roman" pitchFamily="18" charset="0"/>
                <a:sym typeface="Symbol" pitchFamily="18" charset="2"/>
              </a:rPr>
              <a:t>	</a:t>
            </a:r>
          </a:p>
        </p:txBody>
      </p:sp>
      <p:sp>
        <p:nvSpPr>
          <p:cNvPr id="23559" name="Line 7"/>
          <p:cNvSpPr>
            <a:spLocks noChangeShapeType="1"/>
          </p:cNvSpPr>
          <p:nvPr/>
        </p:nvSpPr>
        <p:spPr bwMode="auto">
          <a:xfrm>
            <a:off x="251520" y="2996952"/>
            <a:ext cx="0" cy="1371600"/>
          </a:xfrm>
          <a:prstGeom prst="line">
            <a:avLst/>
          </a:prstGeom>
          <a:noFill/>
          <a:ln w="127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sp>
        <p:nvSpPr>
          <p:cNvPr id="23560" name="Rectangle 8"/>
          <p:cNvSpPr>
            <a:spLocks noChangeArrowheads="1"/>
          </p:cNvSpPr>
          <p:nvPr/>
        </p:nvSpPr>
        <p:spPr bwMode="auto">
          <a:xfrm>
            <a:off x="210557" y="3378547"/>
            <a:ext cx="689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0" dirty="0"/>
              <a:t>Time</a:t>
            </a:r>
          </a:p>
        </p:txBody>
      </p:sp>
      <p:sp>
        <p:nvSpPr>
          <p:cNvPr id="23561" name="Line 10"/>
          <p:cNvSpPr>
            <a:spLocks noChangeShapeType="1"/>
          </p:cNvSpPr>
          <p:nvPr/>
        </p:nvSpPr>
        <p:spPr bwMode="auto">
          <a:xfrm>
            <a:off x="2915816" y="1772816"/>
            <a:ext cx="0" cy="4163566"/>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23562" name="Line 11"/>
          <p:cNvSpPr>
            <a:spLocks noChangeShapeType="1"/>
          </p:cNvSpPr>
          <p:nvPr/>
        </p:nvSpPr>
        <p:spPr bwMode="auto">
          <a:xfrm>
            <a:off x="1284288" y="2114897"/>
            <a:ext cx="363061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Tree>
    <p:extLst>
      <p:ext uri="{BB962C8B-B14F-4D97-AF65-F5344CB8AC3E}">
        <p14:creationId xmlns:p14="http://schemas.microsoft.com/office/powerpoint/2010/main" val="1762432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3600" b="1" smtClean="0"/>
              <a:t>Database Concurrency Control</a:t>
            </a:r>
          </a:p>
        </p:txBody>
      </p:sp>
      <p:sp>
        <p:nvSpPr>
          <p:cNvPr id="24580"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2457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5A426F5A-4F3C-49D7-9DF1-A6B3F8D29F1E}" type="slidenum">
              <a:rPr lang="en-US" sz="1600" smtClean="0">
                <a:solidFill>
                  <a:schemeClr val="bg2"/>
                </a:solidFill>
              </a:rPr>
              <a:pPr eaLnBrk="1" hangingPunct="1"/>
              <a:t>47</a:t>
            </a:fld>
            <a:endParaRPr lang="en-US" sz="1600" smtClean="0">
              <a:solidFill>
                <a:schemeClr val="bg2"/>
              </a:solidFill>
            </a:endParaRPr>
          </a:p>
        </p:txBody>
      </p:sp>
      <p:sp>
        <p:nvSpPr>
          <p:cNvPr id="24581" name="Rectangle 4"/>
          <p:cNvSpPr>
            <a:spLocks noChangeArrowheads="1"/>
          </p:cNvSpPr>
          <p:nvPr/>
        </p:nvSpPr>
        <p:spPr bwMode="auto">
          <a:xfrm>
            <a:off x="685800" y="1266825"/>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FF0000"/>
              </a:buClr>
              <a:buFont typeface="Wingdings" pitchFamily="2" charset="2"/>
              <a:buNone/>
            </a:pPr>
            <a:r>
              <a:rPr lang="en-US" dirty="0">
                <a:cs typeface="Times New Roman" pitchFamily="18" charset="0"/>
              </a:rPr>
              <a:t>Two-Phase Locking Techniques: The algorithm</a:t>
            </a:r>
            <a:endParaRPr lang="en-US" b="0" dirty="0">
              <a:cs typeface="Times New Roman" pitchFamily="18" charset="0"/>
            </a:endParaRPr>
          </a:p>
          <a:p>
            <a:pPr marL="457200" indent="-457200">
              <a:spcBef>
                <a:spcPct val="50000"/>
              </a:spcBef>
              <a:buClr>
                <a:srgbClr val="FF0000"/>
              </a:buClr>
              <a:buFont typeface="Wingdings" pitchFamily="2" charset="2"/>
              <a:buNone/>
            </a:pPr>
            <a:r>
              <a:rPr lang="en-US" sz="1800" b="0" dirty="0">
                <a:cs typeface="Times New Roman" pitchFamily="18" charset="0"/>
              </a:rPr>
              <a:t>	</a:t>
            </a:r>
          </a:p>
          <a:p>
            <a:pPr marL="457200" indent="-457200">
              <a:spcBef>
                <a:spcPct val="50000"/>
              </a:spcBef>
              <a:buClr>
                <a:srgbClr val="FF0000"/>
              </a:buClr>
              <a:buFont typeface="Wingdings" pitchFamily="2" charset="2"/>
              <a:buNone/>
            </a:pPr>
            <a:r>
              <a:rPr lang="en-US" sz="1800" b="0" dirty="0">
                <a:cs typeface="Times New Roman" pitchFamily="18" charset="0"/>
              </a:rPr>
              <a:t>	</a:t>
            </a:r>
            <a:r>
              <a:rPr lang="en-US" sz="1800" dirty="0">
                <a:cs typeface="Times New Roman" pitchFamily="18" charset="0"/>
              </a:rPr>
              <a:t>Two Phases</a:t>
            </a:r>
            <a:r>
              <a:rPr lang="en-US" sz="1800" b="0" dirty="0">
                <a:cs typeface="Times New Roman" pitchFamily="18" charset="0"/>
              </a:rPr>
              <a:t>:  (a) Locking (Growing) (b) Unlocking (Shrinking).</a:t>
            </a:r>
          </a:p>
          <a:p>
            <a:pPr marL="457200" indent="-457200" algn="just">
              <a:spcBef>
                <a:spcPct val="50000"/>
              </a:spcBef>
              <a:buClr>
                <a:srgbClr val="FF0000"/>
              </a:buClr>
              <a:buFont typeface="Wingdings" pitchFamily="2" charset="2"/>
              <a:buNone/>
            </a:pPr>
            <a:r>
              <a:rPr lang="en-US" sz="1800" dirty="0">
                <a:cs typeface="Times New Roman" pitchFamily="18" charset="0"/>
              </a:rPr>
              <a:t>	Locking (Growing) Phase</a:t>
            </a:r>
            <a:r>
              <a:rPr lang="en-US" sz="1800" b="0" dirty="0">
                <a:cs typeface="Times New Roman" pitchFamily="18" charset="0"/>
              </a:rPr>
              <a:t>:  A transaction applies locks (read or write) on desired data items one at a time.</a:t>
            </a:r>
          </a:p>
          <a:p>
            <a:pPr marL="457200" indent="-457200" algn="just">
              <a:spcBef>
                <a:spcPct val="50000"/>
              </a:spcBef>
              <a:buClr>
                <a:srgbClr val="FF0000"/>
              </a:buClr>
              <a:buFont typeface="Wingdings" pitchFamily="2" charset="2"/>
              <a:buNone/>
            </a:pPr>
            <a:r>
              <a:rPr lang="en-US" sz="1800" dirty="0">
                <a:cs typeface="Times New Roman" pitchFamily="18" charset="0"/>
              </a:rPr>
              <a:t>	Unlocking (Shrinking) Phase</a:t>
            </a:r>
            <a:r>
              <a:rPr lang="en-US" sz="1800" b="0" dirty="0">
                <a:cs typeface="Times New Roman" pitchFamily="18" charset="0"/>
              </a:rPr>
              <a:t>: A transaction unlocks its locked data items one at a time.</a:t>
            </a:r>
          </a:p>
          <a:p>
            <a:pPr marL="457200" indent="-457200" algn="just">
              <a:spcBef>
                <a:spcPct val="50000"/>
              </a:spcBef>
              <a:buClr>
                <a:srgbClr val="FF0000"/>
              </a:buClr>
              <a:buFont typeface="Wingdings" pitchFamily="2" charset="2"/>
              <a:buNone/>
            </a:pPr>
            <a:r>
              <a:rPr lang="en-US" sz="1800" b="0" dirty="0">
                <a:cs typeface="Times New Roman" pitchFamily="18" charset="0"/>
              </a:rPr>
              <a:t>	</a:t>
            </a:r>
            <a:r>
              <a:rPr lang="en-US" sz="1800" dirty="0">
                <a:cs typeface="Times New Roman" pitchFamily="18" charset="0"/>
              </a:rPr>
              <a:t>Requirement:</a:t>
            </a:r>
            <a:r>
              <a:rPr lang="en-US" sz="1800" b="0" dirty="0">
                <a:cs typeface="Times New Roman" pitchFamily="18" charset="0"/>
              </a:rPr>
              <a:t>  For a transaction these two phases must be mutually exclusively, that is, during locking phase unlocking phase must not start and during unlocking phase locking phase must not begin.</a:t>
            </a:r>
            <a:endParaRPr lang="en-US" sz="2000" b="0" dirty="0">
              <a:cs typeface="Times New Roman" pitchFamily="18" charset="0"/>
              <a:sym typeface="Symbol" pitchFamily="18" charset="2"/>
            </a:endParaRPr>
          </a:p>
          <a:p>
            <a:pPr marL="7581900" lvl="1" algn="just">
              <a:lnSpc>
                <a:spcPct val="95000"/>
              </a:lnSpc>
              <a:spcBef>
                <a:spcPct val="10000"/>
              </a:spcBef>
              <a:buClr>
                <a:srgbClr val="FF0000"/>
              </a:buClr>
            </a:pPr>
            <a:r>
              <a:rPr lang="en-US" sz="1800" b="0" dirty="0">
                <a:cs typeface="Times New Roman" pitchFamily="18" charset="0"/>
                <a:sym typeface="Symbol" pitchFamily="18" charset="2"/>
              </a:rPr>
              <a:t>    </a:t>
            </a:r>
            <a:endParaRPr lang="en-US" dirty="0">
              <a:cs typeface="Times New Roman" pitchFamily="18" charset="0"/>
              <a:sym typeface="Symbol" pitchFamily="18" charset="2"/>
            </a:endParaRPr>
          </a:p>
          <a:p>
            <a:pPr marL="7581900" lvl="1" algn="just">
              <a:lnSpc>
                <a:spcPct val="95000"/>
              </a:lnSpc>
              <a:spcBef>
                <a:spcPct val="10000"/>
              </a:spcBef>
              <a:buClr>
                <a:srgbClr val="FF0000"/>
              </a:buClr>
            </a:pPr>
            <a:r>
              <a:rPr lang="en-US" sz="1800" b="0" dirty="0">
                <a:cs typeface="Times New Roman" pitchFamily="18" charset="0"/>
                <a:sym typeface="Symbol" pitchFamily="18" charset="2"/>
              </a:rPr>
              <a:t>	</a:t>
            </a:r>
          </a:p>
        </p:txBody>
      </p:sp>
    </p:spTree>
    <p:extLst>
      <p:ext uri="{BB962C8B-B14F-4D97-AF65-F5344CB8AC3E}">
        <p14:creationId xmlns:p14="http://schemas.microsoft.com/office/powerpoint/2010/main" val="4286535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3600" b="1" smtClean="0"/>
              <a:t>Database Concurrency Control</a:t>
            </a:r>
          </a:p>
        </p:txBody>
      </p:sp>
      <p:sp>
        <p:nvSpPr>
          <p:cNvPr id="25604"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2560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73F06D7F-7BF0-4C71-A4CB-0CCE5F60FD21}" type="slidenum">
              <a:rPr lang="en-US" sz="1600" smtClean="0">
                <a:solidFill>
                  <a:schemeClr val="bg2"/>
                </a:solidFill>
              </a:rPr>
              <a:pPr eaLnBrk="1" hangingPunct="1"/>
              <a:t>48</a:t>
            </a:fld>
            <a:endParaRPr lang="en-US" sz="1600" smtClean="0">
              <a:solidFill>
                <a:schemeClr val="bg2"/>
              </a:solidFill>
            </a:endParaRPr>
          </a:p>
        </p:txBody>
      </p:sp>
      <p:sp>
        <p:nvSpPr>
          <p:cNvPr id="25605" name="Rectangle 4"/>
          <p:cNvSpPr>
            <a:spLocks noChangeArrowheads="1"/>
          </p:cNvSpPr>
          <p:nvPr/>
        </p:nvSpPr>
        <p:spPr bwMode="auto">
          <a:xfrm>
            <a:off x="685800" y="1020763"/>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FF0000"/>
              </a:buClr>
              <a:buFont typeface="Wingdings" pitchFamily="2" charset="2"/>
              <a:buNone/>
            </a:pPr>
            <a:endParaRPr lang="en-US" dirty="0" smtClean="0">
              <a:cs typeface="Times New Roman" pitchFamily="18" charset="0"/>
            </a:endParaRPr>
          </a:p>
          <a:p>
            <a:pPr marL="457200" indent="-457200">
              <a:spcBef>
                <a:spcPct val="20000"/>
              </a:spcBef>
              <a:buClr>
                <a:srgbClr val="FF0000"/>
              </a:buClr>
              <a:buFont typeface="Wingdings" pitchFamily="2" charset="2"/>
              <a:buNone/>
            </a:pPr>
            <a:r>
              <a:rPr lang="en-US" dirty="0" smtClean="0">
                <a:cs typeface="Times New Roman" pitchFamily="18" charset="0"/>
              </a:rPr>
              <a:t>Two-Phase </a:t>
            </a:r>
            <a:r>
              <a:rPr lang="en-US" dirty="0">
                <a:cs typeface="Times New Roman" pitchFamily="18" charset="0"/>
              </a:rPr>
              <a:t>Locking Techniques: The algorithm</a:t>
            </a:r>
            <a:endParaRPr lang="en-US" sz="1800" b="0" dirty="0">
              <a:cs typeface="Times New Roman" pitchFamily="18" charset="0"/>
            </a:endParaRPr>
          </a:p>
          <a:p>
            <a:pPr marL="457200" indent="-457200">
              <a:spcBef>
                <a:spcPct val="50000"/>
              </a:spcBef>
              <a:buClr>
                <a:srgbClr val="FF0000"/>
              </a:buClr>
              <a:buFont typeface="Wingdings" pitchFamily="2" charset="2"/>
              <a:buNone/>
            </a:pPr>
            <a:r>
              <a:rPr lang="en-US" sz="1800" dirty="0">
                <a:cs typeface="Times New Roman" pitchFamily="18" charset="0"/>
              </a:rPr>
              <a:t>	</a:t>
            </a:r>
          </a:p>
          <a:p>
            <a:pPr marL="457200" indent="-457200">
              <a:spcBef>
                <a:spcPct val="50000"/>
              </a:spcBef>
              <a:buClr>
                <a:srgbClr val="FF0000"/>
              </a:buClr>
              <a:buFont typeface="Wingdings" pitchFamily="2" charset="2"/>
              <a:buNone/>
            </a:pPr>
            <a:r>
              <a:rPr lang="en-US" sz="1800" dirty="0">
                <a:cs typeface="Times New Roman" pitchFamily="18" charset="0"/>
              </a:rPr>
              <a:t>	</a:t>
            </a:r>
            <a:r>
              <a:rPr lang="en-US" sz="1800" u="sng" dirty="0">
                <a:cs typeface="Times New Roman" pitchFamily="18" charset="0"/>
              </a:rPr>
              <a:t>T1’</a:t>
            </a:r>
            <a:r>
              <a:rPr lang="en-US" sz="1800" dirty="0">
                <a:cs typeface="Times New Roman" pitchFamily="18" charset="0"/>
              </a:rPr>
              <a:t>			</a:t>
            </a:r>
            <a:r>
              <a:rPr lang="en-US" sz="1800" u="sng" dirty="0">
                <a:cs typeface="Times New Roman" pitchFamily="18" charset="0"/>
              </a:rPr>
              <a:t>T2’</a:t>
            </a:r>
            <a:r>
              <a:rPr lang="en-US" sz="1800" dirty="0">
                <a:cs typeface="Times New Roman" pitchFamily="18" charset="0"/>
              </a:rPr>
              <a:t>		</a:t>
            </a:r>
            <a:endParaRPr lang="en-US" sz="1800" u="sng" dirty="0">
              <a:cs typeface="Times New Roman" pitchFamily="18" charset="0"/>
            </a:endParaRPr>
          </a:p>
          <a:p>
            <a:pPr marL="457200" indent="-457200">
              <a:spcBef>
                <a:spcPct val="50000"/>
              </a:spcBef>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read_lock</a:t>
            </a:r>
            <a:r>
              <a:rPr lang="en-US" sz="1800" b="0" dirty="0">
                <a:cs typeface="Times New Roman" pitchFamily="18" charset="0"/>
              </a:rPr>
              <a:t> (Y);	</a:t>
            </a:r>
            <a:r>
              <a:rPr lang="en-US" sz="1800" b="0" dirty="0" err="1" smtClean="0">
                <a:cs typeface="Times New Roman" pitchFamily="18" charset="0"/>
              </a:rPr>
              <a:t>read_lock</a:t>
            </a:r>
            <a:r>
              <a:rPr lang="en-US" sz="1800" b="0" dirty="0" smtClean="0">
                <a:cs typeface="Times New Roman" pitchFamily="18" charset="0"/>
              </a:rPr>
              <a:t> </a:t>
            </a:r>
            <a:r>
              <a:rPr lang="en-US" sz="1800" b="0" dirty="0">
                <a:cs typeface="Times New Roman" pitchFamily="18" charset="0"/>
              </a:rPr>
              <a:t>(X);     T1’ and T2’ follow two-phase</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read_item</a:t>
            </a:r>
            <a:r>
              <a:rPr lang="en-US" sz="1800" b="0" dirty="0">
                <a:cs typeface="Times New Roman" pitchFamily="18" charset="0"/>
              </a:rPr>
              <a:t> (Y);	</a:t>
            </a:r>
            <a:r>
              <a:rPr lang="en-US" sz="1800" b="0" dirty="0" err="1" smtClean="0">
                <a:cs typeface="Times New Roman" pitchFamily="18" charset="0"/>
              </a:rPr>
              <a:t>read_item</a:t>
            </a:r>
            <a:r>
              <a:rPr lang="en-US" sz="1800" b="0" dirty="0" smtClean="0">
                <a:cs typeface="Times New Roman" pitchFamily="18" charset="0"/>
              </a:rPr>
              <a:t> </a:t>
            </a:r>
            <a:r>
              <a:rPr lang="en-US" sz="1800" b="0" dirty="0">
                <a:cs typeface="Times New Roman" pitchFamily="18" charset="0"/>
              </a:rPr>
              <a:t>(X);	policy but they are subject to</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write_lock</a:t>
            </a:r>
            <a:r>
              <a:rPr lang="en-US" sz="1800" b="0" dirty="0">
                <a:cs typeface="Times New Roman" pitchFamily="18" charset="0"/>
              </a:rPr>
              <a:t> (X);	</a:t>
            </a:r>
            <a:r>
              <a:rPr lang="en-US" sz="1800" b="0" dirty="0" err="1">
                <a:cs typeface="Times New Roman" pitchFamily="18" charset="0"/>
              </a:rPr>
              <a:t>write_lock</a:t>
            </a:r>
            <a:r>
              <a:rPr lang="en-US" sz="1800" b="0" dirty="0">
                <a:cs typeface="Times New Roman" pitchFamily="18" charset="0"/>
              </a:rPr>
              <a:t> (Y);	deadlock, which must be</a:t>
            </a:r>
          </a:p>
          <a:p>
            <a:pPr marL="457200" indent="-457200">
              <a:buClr>
                <a:srgbClr val="FF0000"/>
              </a:buClr>
              <a:buFont typeface="Wingdings" pitchFamily="2" charset="2"/>
              <a:buNone/>
            </a:pPr>
            <a:r>
              <a:rPr lang="en-US" sz="1800" b="0" dirty="0">
                <a:cs typeface="Times New Roman" pitchFamily="18" charset="0"/>
              </a:rPr>
              <a:t>	unlock (Y);		unlock (X);	dealt with.</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read_item</a:t>
            </a:r>
            <a:r>
              <a:rPr lang="en-US" sz="1800" b="0" dirty="0">
                <a:cs typeface="Times New Roman" pitchFamily="18" charset="0"/>
              </a:rPr>
              <a:t> (X);	</a:t>
            </a:r>
            <a:r>
              <a:rPr lang="en-US" sz="1800" b="0" dirty="0" err="1" smtClean="0">
                <a:cs typeface="Times New Roman" pitchFamily="18" charset="0"/>
              </a:rPr>
              <a:t>read_item</a:t>
            </a:r>
            <a:r>
              <a:rPr lang="en-US" sz="1800" b="0" dirty="0" smtClean="0">
                <a:cs typeface="Times New Roman" pitchFamily="18" charset="0"/>
              </a:rPr>
              <a:t> </a:t>
            </a:r>
            <a:r>
              <a:rPr lang="en-US" sz="1800" b="0" dirty="0">
                <a:cs typeface="Times New Roman" pitchFamily="18" charset="0"/>
              </a:rPr>
              <a:t>(Y);	</a:t>
            </a:r>
          </a:p>
          <a:p>
            <a:pPr marL="457200" indent="-457200">
              <a:buClr>
                <a:srgbClr val="FF0000"/>
              </a:buClr>
              <a:buFont typeface="Wingdings" pitchFamily="2" charset="2"/>
              <a:buNone/>
            </a:pPr>
            <a:r>
              <a:rPr lang="en-US" sz="1800" b="0" dirty="0">
                <a:cs typeface="Times New Roman" pitchFamily="18" charset="0"/>
              </a:rPr>
              <a:t>	X:=X+Y;		Y:=X+Y;		    </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write_item</a:t>
            </a:r>
            <a:r>
              <a:rPr lang="en-US" sz="1800" b="0" dirty="0">
                <a:cs typeface="Times New Roman" pitchFamily="18" charset="0"/>
              </a:rPr>
              <a:t> (X);	</a:t>
            </a:r>
            <a:r>
              <a:rPr lang="en-US" sz="1800" b="0" dirty="0" err="1">
                <a:cs typeface="Times New Roman" pitchFamily="18" charset="0"/>
              </a:rPr>
              <a:t>write_item</a:t>
            </a:r>
            <a:r>
              <a:rPr lang="en-US" sz="1800" b="0" dirty="0">
                <a:cs typeface="Times New Roman" pitchFamily="18" charset="0"/>
              </a:rPr>
              <a:t> (Y);	</a:t>
            </a:r>
          </a:p>
          <a:p>
            <a:pPr marL="457200" indent="-457200">
              <a:buClr>
                <a:srgbClr val="FF0000"/>
              </a:buClr>
              <a:buFont typeface="Wingdings" pitchFamily="2" charset="2"/>
              <a:buNone/>
            </a:pPr>
            <a:r>
              <a:rPr lang="en-US" sz="1800" b="0" dirty="0">
                <a:cs typeface="Times New Roman" pitchFamily="18" charset="0"/>
              </a:rPr>
              <a:t>	unlock (X);		unlock (Y);</a:t>
            </a:r>
            <a:endParaRPr lang="en-US" sz="2000" b="0" dirty="0">
              <a:cs typeface="Times New Roman" pitchFamily="18" charset="0"/>
              <a:sym typeface="Symbol" pitchFamily="18" charset="2"/>
            </a:endParaRPr>
          </a:p>
          <a:p>
            <a:pPr marL="7581900" lvl="1" algn="just">
              <a:lnSpc>
                <a:spcPct val="95000"/>
              </a:lnSpc>
              <a:spcBef>
                <a:spcPct val="10000"/>
              </a:spcBef>
              <a:buClr>
                <a:srgbClr val="FF0000"/>
              </a:buClr>
            </a:pPr>
            <a:r>
              <a:rPr lang="en-US" sz="1800" b="0" dirty="0">
                <a:cs typeface="Times New Roman" pitchFamily="18" charset="0"/>
                <a:sym typeface="Symbol" pitchFamily="18" charset="2"/>
              </a:rPr>
              <a:t>    </a:t>
            </a:r>
            <a:endParaRPr lang="en-US" dirty="0">
              <a:cs typeface="Times New Roman" pitchFamily="18" charset="0"/>
              <a:sym typeface="Symbol" pitchFamily="18" charset="2"/>
            </a:endParaRPr>
          </a:p>
          <a:p>
            <a:pPr marL="7581900" lvl="1" algn="just">
              <a:lnSpc>
                <a:spcPct val="95000"/>
              </a:lnSpc>
              <a:spcBef>
                <a:spcPct val="10000"/>
              </a:spcBef>
              <a:buClr>
                <a:srgbClr val="FF0000"/>
              </a:buClr>
            </a:pPr>
            <a:r>
              <a:rPr lang="en-US" sz="1800" b="0" dirty="0">
                <a:cs typeface="Times New Roman" pitchFamily="18" charset="0"/>
                <a:sym typeface="Symbol" pitchFamily="18" charset="2"/>
              </a:rPr>
              <a:t>	</a:t>
            </a:r>
          </a:p>
        </p:txBody>
      </p:sp>
    </p:spTree>
    <p:extLst>
      <p:ext uri="{BB962C8B-B14F-4D97-AF65-F5344CB8AC3E}">
        <p14:creationId xmlns:p14="http://schemas.microsoft.com/office/powerpoint/2010/main" val="30378896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marL="457200" indent="-457200">
              <a:spcBef>
                <a:spcPct val="20000"/>
              </a:spcBef>
            </a:pPr>
            <a:r>
              <a:rPr lang="en-US" sz="3600" dirty="0">
                <a:solidFill>
                  <a:schemeClr val="tx1"/>
                </a:solidFill>
                <a:cs typeface="Times New Roman" pitchFamily="18" charset="0"/>
              </a:rPr>
              <a:t>Dealing with Deadlock </a:t>
            </a:r>
            <a:r>
              <a:rPr lang="en-US" sz="3600" dirty="0" smtClean="0">
                <a:solidFill>
                  <a:schemeClr val="tx1"/>
                </a:solidFill>
                <a:cs typeface="Times New Roman" pitchFamily="18" charset="0"/>
              </a:rPr>
              <a:t>and Starvation</a:t>
            </a:r>
            <a:endParaRPr lang="en-US" sz="3600" dirty="0">
              <a:solidFill>
                <a:schemeClr val="tx1"/>
              </a:solidFill>
              <a:cs typeface="Times New Roman" pitchFamily="18" charset="0"/>
            </a:endParaRPr>
          </a:p>
        </p:txBody>
      </p:sp>
      <p:sp>
        <p:nvSpPr>
          <p:cNvPr id="27652"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276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F98A075A-9A24-49C2-8385-F9268ED24BD7}" type="slidenum">
              <a:rPr lang="en-US" sz="1600" smtClean="0">
                <a:solidFill>
                  <a:schemeClr val="bg2"/>
                </a:solidFill>
              </a:rPr>
              <a:pPr eaLnBrk="1" hangingPunct="1"/>
              <a:t>49</a:t>
            </a:fld>
            <a:endParaRPr lang="en-US" sz="1600" smtClean="0">
              <a:solidFill>
                <a:schemeClr val="bg2"/>
              </a:solidFill>
            </a:endParaRPr>
          </a:p>
        </p:txBody>
      </p:sp>
      <p:sp>
        <p:nvSpPr>
          <p:cNvPr id="27653" name="Rectangle 4"/>
          <p:cNvSpPr>
            <a:spLocks noChangeArrowheads="1"/>
          </p:cNvSpPr>
          <p:nvPr/>
        </p:nvSpPr>
        <p:spPr bwMode="auto">
          <a:xfrm>
            <a:off x="685800" y="1340767"/>
            <a:ext cx="7772400" cy="46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FF0000"/>
              </a:buClr>
              <a:buFont typeface="Wingdings" pitchFamily="2" charset="2"/>
              <a:buNone/>
            </a:pPr>
            <a:r>
              <a:rPr lang="en-US" dirty="0">
                <a:cs typeface="Times New Roman" pitchFamily="18" charset="0"/>
              </a:rPr>
              <a:t>Dealing with Deadlock and Starvation</a:t>
            </a:r>
          </a:p>
          <a:p>
            <a:pPr marL="457200" indent="-457200">
              <a:spcBef>
                <a:spcPct val="20000"/>
              </a:spcBef>
              <a:buClr>
                <a:srgbClr val="FF0000"/>
              </a:buClr>
              <a:buFont typeface="Wingdings" pitchFamily="2" charset="2"/>
              <a:buNone/>
            </a:pPr>
            <a:r>
              <a:rPr lang="en-US" dirty="0">
                <a:cs typeface="Times New Roman" pitchFamily="18" charset="0"/>
              </a:rPr>
              <a:t>	</a:t>
            </a:r>
          </a:p>
          <a:p>
            <a:pPr marL="457200" indent="-457200">
              <a:spcBef>
                <a:spcPct val="20000"/>
              </a:spcBef>
              <a:buClr>
                <a:srgbClr val="FF0000"/>
              </a:buClr>
              <a:buFont typeface="Wingdings" pitchFamily="2" charset="2"/>
              <a:buNone/>
            </a:pPr>
            <a:r>
              <a:rPr lang="en-US" dirty="0">
                <a:cs typeface="Times New Roman" pitchFamily="18" charset="0"/>
              </a:rPr>
              <a:t>	Deadlock</a:t>
            </a:r>
            <a:endParaRPr lang="en-US" sz="1800" dirty="0">
              <a:cs typeface="Times New Roman" pitchFamily="18" charset="0"/>
            </a:endParaRPr>
          </a:p>
          <a:p>
            <a:pPr marL="457200" indent="-457200" algn="just">
              <a:spcBef>
                <a:spcPct val="50000"/>
              </a:spcBef>
              <a:buClr>
                <a:srgbClr val="FF0000"/>
              </a:buClr>
              <a:buFont typeface="Wingdings" pitchFamily="2" charset="2"/>
              <a:buNone/>
            </a:pPr>
            <a:r>
              <a:rPr lang="en-US" sz="1800" dirty="0">
                <a:cs typeface="Times New Roman" pitchFamily="18" charset="0"/>
              </a:rPr>
              <a:t>	</a:t>
            </a:r>
            <a:r>
              <a:rPr lang="en-US" sz="1800" u="sng" dirty="0">
                <a:cs typeface="Times New Roman" pitchFamily="18" charset="0"/>
              </a:rPr>
              <a:t>T1’</a:t>
            </a:r>
            <a:r>
              <a:rPr lang="en-US" sz="1800" dirty="0">
                <a:cs typeface="Times New Roman" pitchFamily="18" charset="0"/>
              </a:rPr>
              <a:t>			</a:t>
            </a:r>
            <a:r>
              <a:rPr lang="en-US" sz="1800" u="sng" dirty="0">
                <a:cs typeface="Times New Roman" pitchFamily="18" charset="0"/>
              </a:rPr>
              <a:t>T2’</a:t>
            </a:r>
            <a:r>
              <a:rPr lang="en-US" sz="1800" dirty="0">
                <a:cs typeface="Times New Roman" pitchFamily="18" charset="0"/>
              </a:rPr>
              <a:t>		</a:t>
            </a:r>
            <a:endParaRPr lang="en-US" sz="1800" u="sng" dirty="0">
              <a:cs typeface="Times New Roman" pitchFamily="18" charset="0"/>
            </a:endParaRPr>
          </a:p>
          <a:p>
            <a:pPr marL="457200" indent="-457200">
              <a:spcBef>
                <a:spcPct val="50000"/>
              </a:spcBef>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read_lock</a:t>
            </a:r>
            <a:r>
              <a:rPr lang="en-US" sz="1800" b="0" dirty="0">
                <a:cs typeface="Times New Roman" pitchFamily="18" charset="0"/>
              </a:rPr>
              <a:t> (Y);		                        T1’ and T2’ did follow two-phase                       </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read_item</a:t>
            </a:r>
            <a:r>
              <a:rPr lang="en-US" sz="1800" b="0" dirty="0">
                <a:cs typeface="Times New Roman" pitchFamily="18" charset="0"/>
              </a:rPr>
              <a:t> (Y);				policy but they are deadlock</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read_lock</a:t>
            </a:r>
            <a:r>
              <a:rPr lang="en-US" sz="1800" b="0" dirty="0">
                <a:cs typeface="Times New Roman" pitchFamily="18" charset="0"/>
              </a:rPr>
              <a:t> (X);	</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read_item</a:t>
            </a:r>
            <a:r>
              <a:rPr lang="en-US" sz="1800" b="0" dirty="0">
                <a:cs typeface="Times New Roman" pitchFamily="18" charset="0"/>
              </a:rPr>
              <a:t> (X);			    </a:t>
            </a:r>
          </a:p>
          <a:p>
            <a:pPr marL="457200" indent="-457200">
              <a:buClr>
                <a:srgbClr val="FF0000"/>
              </a:buClr>
              <a:buFont typeface="Wingdings" pitchFamily="2" charset="2"/>
              <a:buNone/>
            </a:pPr>
            <a:r>
              <a:rPr lang="en-US" sz="1800" b="0" dirty="0">
                <a:cs typeface="Times New Roman" pitchFamily="18" charset="0"/>
              </a:rPr>
              <a:t>	</a:t>
            </a:r>
            <a:r>
              <a:rPr lang="en-US" sz="1800" b="0" dirty="0" err="1">
                <a:cs typeface="Times New Roman" pitchFamily="18" charset="0"/>
              </a:rPr>
              <a:t>write_lock</a:t>
            </a:r>
            <a:r>
              <a:rPr lang="en-US" sz="1800" b="0" dirty="0">
                <a:cs typeface="Times New Roman" pitchFamily="18" charset="0"/>
              </a:rPr>
              <a:t> (X);		</a:t>
            </a:r>
          </a:p>
          <a:p>
            <a:pPr marL="457200" indent="-457200">
              <a:buClr>
                <a:srgbClr val="FF0000"/>
              </a:buClr>
              <a:buFont typeface="Wingdings" pitchFamily="2" charset="2"/>
              <a:buNone/>
            </a:pPr>
            <a:r>
              <a:rPr lang="en-US" sz="1800" b="0" dirty="0">
                <a:cs typeface="Times New Roman" pitchFamily="18" charset="0"/>
              </a:rPr>
              <a:t>	(waits for X)		</a:t>
            </a:r>
            <a:r>
              <a:rPr lang="en-US" sz="1800" b="0" dirty="0" err="1">
                <a:cs typeface="Times New Roman" pitchFamily="18" charset="0"/>
              </a:rPr>
              <a:t>write_lock</a:t>
            </a:r>
            <a:r>
              <a:rPr lang="en-US" sz="1800" b="0" dirty="0">
                <a:cs typeface="Times New Roman" pitchFamily="18" charset="0"/>
              </a:rPr>
              <a:t> (Y);</a:t>
            </a:r>
          </a:p>
          <a:p>
            <a:pPr marL="457200" indent="-457200">
              <a:buClr>
                <a:srgbClr val="FF0000"/>
              </a:buClr>
              <a:buFont typeface="Wingdings" pitchFamily="2" charset="2"/>
              <a:buNone/>
            </a:pPr>
            <a:r>
              <a:rPr lang="en-US" sz="1800" b="0" dirty="0">
                <a:cs typeface="Times New Roman" pitchFamily="18" charset="0"/>
              </a:rPr>
              <a:t>				(waits for Y)</a:t>
            </a:r>
          </a:p>
          <a:p>
            <a:pPr marL="457200" indent="-457200">
              <a:buClr>
                <a:srgbClr val="FF0000"/>
              </a:buClr>
              <a:buFont typeface="Wingdings" pitchFamily="2" charset="2"/>
              <a:buNone/>
            </a:pPr>
            <a:r>
              <a:rPr lang="en-US" sz="1800" b="0" dirty="0">
                <a:cs typeface="Times New Roman" pitchFamily="18" charset="0"/>
              </a:rPr>
              <a:t>		</a:t>
            </a:r>
            <a:endParaRPr lang="en-US" sz="1800" b="0" dirty="0" smtClean="0">
              <a:cs typeface="Times New Roman" pitchFamily="18" charset="0"/>
            </a:endParaRPr>
          </a:p>
          <a:p>
            <a:pPr marL="457200" indent="-457200">
              <a:buClr>
                <a:srgbClr val="FF0000"/>
              </a:buClr>
              <a:buFont typeface="Wingdings" pitchFamily="2" charset="2"/>
              <a:buNone/>
            </a:pPr>
            <a:r>
              <a:rPr lang="en-US" dirty="0">
                <a:cs typeface="Times New Roman" pitchFamily="18" charset="0"/>
              </a:rPr>
              <a:t>	</a:t>
            </a:r>
            <a:r>
              <a:rPr lang="en-US" dirty="0" smtClean="0">
                <a:cs typeface="Times New Roman" pitchFamily="18" charset="0"/>
              </a:rPr>
              <a:t>	</a:t>
            </a:r>
            <a:r>
              <a:rPr lang="en-US" sz="1800" dirty="0" smtClean="0">
                <a:cs typeface="Times New Roman" pitchFamily="18" charset="0"/>
              </a:rPr>
              <a:t>Deadlock </a:t>
            </a:r>
            <a:r>
              <a:rPr lang="en-US" sz="1800" dirty="0">
                <a:cs typeface="Times New Roman" pitchFamily="18" charset="0"/>
              </a:rPr>
              <a:t>(T’1 and T’2)</a:t>
            </a:r>
            <a:endParaRPr lang="en-US" sz="2800" dirty="0">
              <a:cs typeface="Times New Roman" pitchFamily="18" charset="0"/>
              <a:sym typeface="Symbol" pitchFamily="18" charset="2"/>
            </a:endParaRPr>
          </a:p>
          <a:p>
            <a:pPr marL="7581900" lvl="1" algn="just">
              <a:lnSpc>
                <a:spcPct val="95000"/>
              </a:lnSpc>
              <a:spcBef>
                <a:spcPct val="10000"/>
              </a:spcBef>
              <a:buClr>
                <a:srgbClr val="FF0000"/>
              </a:buClr>
            </a:pPr>
            <a:r>
              <a:rPr lang="en-US" sz="1800" b="0" dirty="0">
                <a:cs typeface="Times New Roman" pitchFamily="18" charset="0"/>
                <a:sym typeface="Symbol" pitchFamily="18" charset="2"/>
              </a:rPr>
              <a:t>	</a:t>
            </a:r>
          </a:p>
        </p:txBody>
      </p:sp>
    </p:spTree>
    <p:extLst>
      <p:ext uri="{BB962C8B-B14F-4D97-AF65-F5344CB8AC3E}">
        <p14:creationId xmlns:p14="http://schemas.microsoft.com/office/powerpoint/2010/main" val="1502540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smtClean="0"/>
              <a:t>Two sample transactions </a:t>
            </a:r>
            <a:r>
              <a:rPr lang="en-US" i="1" dirty="0" smtClean="0"/>
              <a:t>T</a:t>
            </a:r>
            <a:r>
              <a:rPr lang="en-US" baseline="-25000" dirty="0" smtClean="0"/>
              <a:t>1</a:t>
            </a:r>
            <a:r>
              <a:rPr lang="en-US" dirty="0" smtClean="0"/>
              <a:t> and </a:t>
            </a:r>
            <a:r>
              <a:rPr lang="en-US" i="1" dirty="0" smtClean="0"/>
              <a:t>T</a:t>
            </a:r>
            <a:r>
              <a:rPr lang="en-US" baseline="-25000" dirty="0" smtClean="0"/>
              <a:t>2</a:t>
            </a:r>
            <a:r>
              <a:rPr lang="en-US" dirty="0" smtClean="0"/>
              <a:t>.</a:t>
            </a:r>
            <a:endParaRPr lang="en-US" b="1" dirty="0" smtClean="0"/>
          </a:p>
        </p:txBody>
      </p:sp>
      <p:pic>
        <p:nvPicPr>
          <p:cNvPr id="10244" name="Picture 3" descr="31755_FIG1902.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0687" y="2738437"/>
            <a:ext cx="5762625" cy="2447925"/>
          </a:xfrm>
        </p:spPr>
      </p:pic>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99247028-5B31-4BAF-8FB0-E40ABD409095}" type="slidenum">
              <a:rPr lang="en-US" sz="1600" smtClean="0">
                <a:solidFill>
                  <a:schemeClr val="bg2"/>
                </a:solidFill>
              </a:rPr>
              <a:pPr eaLnBrk="1" hangingPunct="1"/>
              <a:t>5</a:t>
            </a:fld>
            <a:endParaRPr lang="en-US" sz="1600" smtClean="0">
              <a:solidFill>
                <a:schemeClr val="bg2"/>
              </a:solidFill>
            </a:endParaRPr>
          </a:p>
        </p:txBody>
      </p:sp>
    </p:spTree>
    <p:extLst>
      <p:ext uri="{BB962C8B-B14F-4D97-AF65-F5344CB8AC3E}">
        <p14:creationId xmlns:p14="http://schemas.microsoft.com/office/powerpoint/2010/main" val="2299097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z="3600" b="1" smtClean="0"/>
              <a:t>Database Concurrency Control</a:t>
            </a:r>
          </a:p>
        </p:txBody>
      </p:sp>
      <p:sp>
        <p:nvSpPr>
          <p:cNvPr id="28676"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2867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14E686CD-A364-4D9D-A9F7-B9EFB1DA7634}" type="slidenum">
              <a:rPr lang="en-US" sz="1600" smtClean="0">
                <a:solidFill>
                  <a:schemeClr val="bg2"/>
                </a:solidFill>
              </a:rPr>
              <a:pPr eaLnBrk="1" hangingPunct="1"/>
              <a:t>50</a:t>
            </a:fld>
            <a:endParaRPr lang="en-US" sz="1600" smtClean="0">
              <a:solidFill>
                <a:schemeClr val="bg2"/>
              </a:solidFill>
            </a:endParaRPr>
          </a:p>
        </p:txBody>
      </p:sp>
      <p:sp>
        <p:nvSpPr>
          <p:cNvPr id="28677" name="Rectangle 4"/>
          <p:cNvSpPr>
            <a:spLocks noChangeArrowheads="1"/>
          </p:cNvSpPr>
          <p:nvPr/>
        </p:nvSpPr>
        <p:spPr bwMode="auto">
          <a:xfrm>
            <a:off x="685800" y="1268760"/>
            <a:ext cx="777240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14400" indent="-914400">
              <a:spcBef>
                <a:spcPct val="20000"/>
              </a:spcBef>
              <a:buClr>
                <a:srgbClr val="FF0000"/>
              </a:buClr>
              <a:buFont typeface="Wingdings" pitchFamily="2" charset="2"/>
              <a:buNone/>
            </a:pPr>
            <a:r>
              <a:rPr lang="en-US" sz="2200" dirty="0">
                <a:cs typeface="Times New Roman" pitchFamily="18" charset="0"/>
              </a:rPr>
              <a:t>Dealing with Deadlock and Starvation</a:t>
            </a:r>
          </a:p>
          <a:p>
            <a:pPr marL="914400" indent="-914400">
              <a:spcBef>
                <a:spcPct val="20000"/>
              </a:spcBef>
              <a:buClr>
                <a:srgbClr val="FF0000"/>
              </a:buClr>
              <a:buFont typeface="Wingdings" pitchFamily="2" charset="2"/>
              <a:buNone/>
            </a:pPr>
            <a:r>
              <a:rPr lang="en-US" sz="2200" dirty="0">
                <a:cs typeface="Times New Roman" pitchFamily="18" charset="0"/>
              </a:rPr>
              <a:t>	</a:t>
            </a:r>
          </a:p>
          <a:p>
            <a:pPr marL="914400" indent="-914400">
              <a:spcBef>
                <a:spcPct val="20000"/>
              </a:spcBef>
              <a:buClr>
                <a:srgbClr val="FF0000"/>
              </a:buClr>
              <a:buFont typeface="Wingdings" pitchFamily="2" charset="2"/>
              <a:buNone/>
            </a:pPr>
            <a:r>
              <a:rPr lang="en-US" sz="2200" dirty="0">
                <a:cs typeface="Times New Roman" pitchFamily="18" charset="0"/>
              </a:rPr>
              <a:t>     Deadlock Prevention</a:t>
            </a:r>
          </a:p>
          <a:p>
            <a:pPr marL="914400" indent="-914400" algn="just">
              <a:spcBef>
                <a:spcPct val="50000"/>
              </a:spcBef>
              <a:buClr>
                <a:srgbClr val="FF0000"/>
              </a:buClr>
              <a:buFont typeface="Wingdings" pitchFamily="2" charset="2"/>
              <a:buNone/>
            </a:pPr>
            <a:r>
              <a:rPr lang="en-US" sz="2200" dirty="0">
                <a:cs typeface="Times New Roman" pitchFamily="18" charset="0"/>
              </a:rPr>
              <a:t>	</a:t>
            </a:r>
            <a:r>
              <a:rPr lang="en-US" sz="2200" b="0" dirty="0">
                <a:cs typeface="Times New Roman" pitchFamily="18" charset="0"/>
              </a:rPr>
              <a:t>A transaction locks all data items it refers to before it begins execution.  This way of locking prevents deadlock since a transaction never waits for a data item.  The conservative two-phase locking uses this approach.</a:t>
            </a:r>
            <a:endParaRPr lang="en-US" sz="2200" b="0" dirty="0">
              <a:cs typeface="Times New Roman" pitchFamily="18" charset="0"/>
              <a:sym typeface="Symbol" pitchFamily="18" charset="2"/>
            </a:endParaRPr>
          </a:p>
          <a:p>
            <a:pPr marL="7581900" lvl="1" algn="just">
              <a:lnSpc>
                <a:spcPct val="95000"/>
              </a:lnSpc>
              <a:spcBef>
                <a:spcPct val="10000"/>
              </a:spcBef>
              <a:buClr>
                <a:srgbClr val="FF0000"/>
              </a:buClr>
            </a:pPr>
            <a:r>
              <a:rPr lang="en-US" sz="2200" b="0" dirty="0">
                <a:cs typeface="Times New Roman" pitchFamily="18" charset="0"/>
                <a:sym typeface="Symbol" pitchFamily="18" charset="2"/>
              </a:rPr>
              <a:t>	</a:t>
            </a:r>
          </a:p>
        </p:txBody>
      </p:sp>
    </p:spTree>
    <p:extLst>
      <p:ext uri="{BB962C8B-B14F-4D97-AF65-F5344CB8AC3E}">
        <p14:creationId xmlns:p14="http://schemas.microsoft.com/office/powerpoint/2010/main" val="18207694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z="3600" b="1" smtClean="0"/>
              <a:t>Database Concurrency Control</a:t>
            </a:r>
          </a:p>
        </p:txBody>
      </p:sp>
      <p:sp>
        <p:nvSpPr>
          <p:cNvPr id="29700"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29701" name="Rectangle 4"/>
          <p:cNvSpPr>
            <a:spLocks noChangeArrowheads="1"/>
          </p:cNvSpPr>
          <p:nvPr/>
        </p:nvSpPr>
        <p:spPr bwMode="auto">
          <a:xfrm>
            <a:off x="685800" y="135632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14400" indent="-914400">
              <a:spcBef>
                <a:spcPct val="20000"/>
              </a:spcBef>
              <a:buClr>
                <a:srgbClr val="FF0000"/>
              </a:buClr>
              <a:buFont typeface="Wingdings" pitchFamily="2" charset="2"/>
              <a:buNone/>
            </a:pPr>
            <a:r>
              <a:rPr lang="en-US" dirty="0">
                <a:cs typeface="Times New Roman" pitchFamily="18" charset="0"/>
              </a:rPr>
              <a:t>Dealing with Deadlock and Starvation</a:t>
            </a:r>
          </a:p>
          <a:p>
            <a:pPr marL="914400" indent="-914400">
              <a:spcBef>
                <a:spcPct val="20000"/>
              </a:spcBef>
              <a:buClr>
                <a:srgbClr val="FF0000"/>
              </a:buClr>
              <a:buFont typeface="Wingdings" pitchFamily="2" charset="2"/>
              <a:buNone/>
            </a:pPr>
            <a:r>
              <a:rPr lang="en-US" dirty="0">
                <a:cs typeface="Times New Roman" pitchFamily="18" charset="0"/>
              </a:rPr>
              <a:t>     Deadlock Prevention</a:t>
            </a:r>
            <a:endParaRPr lang="en-US" sz="1800" dirty="0">
              <a:cs typeface="Times New Roman" pitchFamily="18" charset="0"/>
            </a:endParaRPr>
          </a:p>
          <a:p>
            <a:pPr marL="914400" indent="-914400" algn="just">
              <a:spcBef>
                <a:spcPct val="50000"/>
              </a:spcBef>
              <a:buClr>
                <a:srgbClr val="FF0000"/>
              </a:buClr>
              <a:buFont typeface="Wingdings" pitchFamily="2" charset="2"/>
              <a:buNone/>
            </a:pPr>
            <a:r>
              <a:rPr lang="en-US" sz="1800" dirty="0">
                <a:cs typeface="Times New Roman" pitchFamily="18" charset="0"/>
              </a:rPr>
              <a:t>	</a:t>
            </a:r>
            <a:r>
              <a:rPr lang="en-US" sz="1800" b="0" dirty="0">
                <a:cs typeface="Times New Roman" pitchFamily="18" charset="0"/>
              </a:rPr>
              <a:t>Other deadlock prevention algorithms use the concept of a </a:t>
            </a:r>
            <a:r>
              <a:rPr lang="en-US" sz="1800" b="0" dirty="0" err="1">
                <a:cs typeface="Times New Roman" pitchFamily="18" charset="0"/>
              </a:rPr>
              <a:t>timsestamp</a:t>
            </a:r>
            <a:r>
              <a:rPr lang="en-US" sz="1800" b="0" dirty="0">
                <a:cs typeface="Times New Roman" pitchFamily="18" charset="0"/>
              </a:rPr>
              <a:t> TS(T) which is a unique identifier assigned to transactions based on the order in which they start. If T1 starts before T2, then</a:t>
            </a:r>
          </a:p>
          <a:p>
            <a:pPr marL="914400" indent="-914400" algn="just">
              <a:spcBef>
                <a:spcPct val="50000"/>
              </a:spcBef>
              <a:buClr>
                <a:srgbClr val="FF0000"/>
              </a:buClr>
              <a:buFont typeface="Wingdings" pitchFamily="2" charset="2"/>
              <a:buNone/>
            </a:pPr>
            <a:r>
              <a:rPr lang="en-US" sz="1800" b="0" dirty="0">
                <a:cs typeface="Times New Roman" pitchFamily="18" charset="0"/>
              </a:rPr>
              <a:t>                 TS(T1) &lt; TS(T2) (older transaction has the smaller timestamp value)</a:t>
            </a:r>
          </a:p>
          <a:p>
            <a:pPr marL="914400" indent="-914400" algn="just">
              <a:spcBef>
                <a:spcPct val="50000"/>
              </a:spcBef>
              <a:buClr>
                <a:srgbClr val="FF0000"/>
              </a:buClr>
              <a:buFont typeface="Wingdings" pitchFamily="2" charset="2"/>
              <a:buNone/>
            </a:pPr>
            <a:r>
              <a:rPr lang="en-US" sz="1800" b="0" dirty="0">
                <a:cs typeface="Times New Roman" pitchFamily="18" charset="0"/>
              </a:rPr>
              <a:t>                Examples of such algorithms are:</a:t>
            </a:r>
          </a:p>
          <a:p>
            <a:pPr marL="914400" indent="-914400" algn="just">
              <a:spcBef>
                <a:spcPct val="50000"/>
              </a:spcBef>
              <a:buClr>
                <a:srgbClr val="FF0000"/>
              </a:buClr>
              <a:buFont typeface="Wingdings" pitchFamily="2" charset="2"/>
              <a:buNone/>
            </a:pPr>
            <a:r>
              <a:rPr lang="en-US" sz="1800" b="0" dirty="0">
                <a:cs typeface="Times New Roman" pitchFamily="18" charset="0"/>
              </a:rPr>
              <a:t>                </a:t>
            </a:r>
            <a:r>
              <a:rPr lang="en-US" sz="1800" dirty="0">
                <a:cs typeface="Times New Roman" pitchFamily="18" charset="0"/>
              </a:rPr>
              <a:t>Wait-die</a:t>
            </a:r>
            <a:r>
              <a:rPr lang="en-US" sz="1800" b="0" dirty="0">
                <a:cs typeface="Times New Roman" pitchFamily="18" charset="0"/>
              </a:rPr>
              <a:t>: If TS(Ti) &lt; TS(</a:t>
            </a:r>
            <a:r>
              <a:rPr lang="en-US" sz="1800" b="0" dirty="0" err="1">
                <a:cs typeface="Times New Roman" pitchFamily="18" charset="0"/>
              </a:rPr>
              <a:t>Tj</a:t>
            </a:r>
            <a:r>
              <a:rPr lang="en-US" sz="1800" b="0" dirty="0">
                <a:cs typeface="Times New Roman" pitchFamily="18" charset="0"/>
              </a:rPr>
              <a:t>), then (Ti is older than </a:t>
            </a:r>
            <a:r>
              <a:rPr lang="en-US" sz="1800" b="0" dirty="0" err="1">
                <a:cs typeface="Times New Roman" pitchFamily="18" charset="0"/>
              </a:rPr>
              <a:t>Tj</a:t>
            </a:r>
            <a:r>
              <a:rPr lang="en-US" sz="1800" b="0" dirty="0">
                <a:cs typeface="Times New Roman" pitchFamily="18" charset="0"/>
              </a:rPr>
              <a:t>) Ti is allowed to wait; otherwise (Ti younger than </a:t>
            </a:r>
            <a:r>
              <a:rPr lang="en-US" sz="1800" b="0" dirty="0" err="1">
                <a:cs typeface="Times New Roman" pitchFamily="18" charset="0"/>
              </a:rPr>
              <a:t>Tj</a:t>
            </a:r>
            <a:r>
              <a:rPr lang="en-US" sz="1800" b="0" dirty="0">
                <a:cs typeface="Times New Roman" pitchFamily="18" charset="0"/>
              </a:rPr>
              <a:t>) abort Ti (Ti dies) and restart it later with the same timestamp.</a:t>
            </a:r>
          </a:p>
          <a:p>
            <a:pPr marL="914400" indent="-914400" algn="just">
              <a:spcBef>
                <a:spcPct val="50000"/>
              </a:spcBef>
              <a:buClr>
                <a:srgbClr val="FF0000"/>
              </a:buClr>
              <a:buFont typeface="Wingdings" pitchFamily="2" charset="2"/>
              <a:buNone/>
            </a:pPr>
            <a:r>
              <a:rPr lang="en-US" sz="1800" dirty="0">
                <a:cs typeface="Times New Roman" pitchFamily="18" charset="0"/>
              </a:rPr>
              <a:t>               Wound-wait</a:t>
            </a:r>
            <a:r>
              <a:rPr lang="en-US" sz="1800" b="0" dirty="0">
                <a:cs typeface="Times New Roman" pitchFamily="18" charset="0"/>
              </a:rPr>
              <a:t>: If TS(Ti) &lt; TS(</a:t>
            </a:r>
            <a:r>
              <a:rPr lang="en-US" sz="1800" b="0" dirty="0" err="1">
                <a:cs typeface="Times New Roman" pitchFamily="18" charset="0"/>
              </a:rPr>
              <a:t>Tj</a:t>
            </a:r>
            <a:r>
              <a:rPr lang="en-US" sz="1800" b="0" dirty="0">
                <a:cs typeface="Times New Roman" pitchFamily="18" charset="0"/>
              </a:rPr>
              <a:t>), then (Ti is older than </a:t>
            </a:r>
            <a:r>
              <a:rPr lang="en-US" sz="1800" b="0" dirty="0" err="1">
                <a:cs typeface="Times New Roman" pitchFamily="18" charset="0"/>
              </a:rPr>
              <a:t>Tj</a:t>
            </a:r>
            <a:r>
              <a:rPr lang="en-US" sz="1800" b="0" dirty="0">
                <a:cs typeface="Times New Roman" pitchFamily="18" charset="0"/>
              </a:rPr>
              <a:t>) abort </a:t>
            </a:r>
            <a:r>
              <a:rPr lang="en-US" sz="1800" b="0" dirty="0" err="1">
                <a:cs typeface="Times New Roman" pitchFamily="18" charset="0"/>
              </a:rPr>
              <a:t>Tj</a:t>
            </a:r>
            <a:r>
              <a:rPr lang="en-US" sz="1800" b="0" dirty="0">
                <a:cs typeface="Times New Roman" pitchFamily="18" charset="0"/>
              </a:rPr>
              <a:t> (Ti wounds </a:t>
            </a:r>
            <a:r>
              <a:rPr lang="en-US" sz="1800" b="0" dirty="0" err="1">
                <a:cs typeface="Times New Roman" pitchFamily="18" charset="0"/>
              </a:rPr>
              <a:t>Tj</a:t>
            </a:r>
            <a:r>
              <a:rPr lang="en-US" sz="1800" b="0" dirty="0">
                <a:cs typeface="Times New Roman" pitchFamily="18" charset="0"/>
              </a:rPr>
              <a:t>) and restart it later with the same timestamp; otherwise (Ti younger than </a:t>
            </a:r>
            <a:r>
              <a:rPr lang="en-US" sz="1800" b="0" dirty="0" err="1">
                <a:cs typeface="Times New Roman" pitchFamily="18" charset="0"/>
              </a:rPr>
              <a:t>Tj</a:t>
            </a:r>
            <a:r>
              <a:rPr lang="en-US" sz="1800" b="0" dirty="0">
                <a:cs typeface="Times New Roman" pitchFamily="18" charset="0"/>
              </a:rPr>
              <a:t>) Ti is allowed to wait</a:t>
            </a:r>
            <a:r>
              <a:rPr lang="en-US" sz="1800" b="0" dirty="0" smtClean="0">
                <a:cs typeface="Times New Roman" pitchFamily="18" charset="0"/>
              </a:rPr>
              <a:t>.</a:t>
            </a:r>
            <a:endParaRPr lang="en-US" sz="1800" b="0" dirty="0">
              <a:cs typeface="Times New Roman" pitchFamily="18" charset="0"/>
            </a:endParaRPr>
          </a:p>
        </p:txBody>
      </p:sp>
    </p:spTree>
    <p:extLst>
      <p:ext uri="{BB962C8B-B14F-4D97-AF65-F5344CB8AC3E}">
        <p14:creationId xmlns:p14="http://schemas.microsoft.com/office/powerpoint/2010/main" val="8650757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3600" b="1" smtClean="0"/>
              <a:t>Database Concurrency Control</a:t>
            </a:r>
          </a:p>
        </p:txBody>
      </p:sp>
      <p:sp>
        <p:nvSpPr>
          <p:cNvPr id="30724"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30725" name="Rectangle 4"/>
          <p:cNvSpPr>
            <a:spLocks noChangeArrowheads="1"/>
          </p:cNvSpPr>
          <p:nvPr/>
        </p:nvSpPr>
        <p:spPr bwMode="auto">
          <a:xfrm>
            <a:off x="685800" y="1412776"/>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14400" indent="-914400">
              <a:spcBef>
                <a:spcPct val="20000"/>
              </a:spcBef>
              <a:buClr>
                <a:srgbClr val="FF0000"/>
              </a:buClr>
              <a:buFont typeface="Wingdings" pitchFamily="2" charset="2"/>
              <a:buNone/>
            </a:pPr>
            <a:r>
              <a:rPr lang="en-US" sz="2200" dirty="0">
                <a:cs typeface="Times New Roman" pitchFamily="18" charset="0"/>
              </a:rPr>
              <a:t>Dealing with Deadlock and </a:t>
            </a:r>
            <a:r>
              <a:rPr lang="en-US" sz="2200" dirty="0" smtClean="0">
                <a:cs typeface="Times New Roman" pitchFamily="18" charset="0"/>
              </a:rPr>
              <a:t>Starvation</a:t>
            </a:r>
            <a:endParaRPr lang="en-US" sz="2200" dirty="0">
              <a:cs typeface="Times New Roman" pitchFamily="18" charset="0"/>
            </a:endParaRPr>
          </a:p>
          <a:p>
            <a:pPr marL="914400" indent="-914400">
              <a:spcBef>
                <a:spcPct val="20000"/>
              </a:spcBef>
              <a:buClr>
                <a:srgbClr val="FF0000"/>
              </a:buClr>
              <a:buFont typeface="Wingdings" pitchFamily="2" charset="2"/>
              <a:buNone/>
            </a:pPr>
            <a:r>
              <a:rPr lang="en-US" sz="2200" dirty="0">
                <a:cs typeface="Times New Roman" pitchFamily="18" charset="0"/>
              </a:rPr>
              <a:t>     Deadlock Detection and Resolution</a:t>
            </a:r>
          </a:p>
          <a:p>
            <a:pPr marL="914400" indent="-914400" algn="just">
              <a:spcBef>
                <a:spcPct val="50000"/>
              </a:spcBef>
              <a:buClr>
                <a:srgbClr val="FF0000"/>
              </a:buClr>
              <a:buFont typeface="Wingdings" pitchFamily="2" charset="2"/>
              <a:buNone/>
            </a:pPr>
            <a:r>
              <a:rPr lang="en-US" sz="2200" dirty="0">
                <a:cs typeface="Times New Roman" pitchFamily="18" charset="0"/>
              </a:rPr>
              <a:t>	</a:t>
            </a:r>
            <a:r>
              <a:rPr lang="en-US" sz="2200" b="0" dirty="0">
                <a:cs typeface="Times New Roman" pitchFamily="18" charset="0"/>
              </a:rPr>
              <a:t>In this approach, deadlocks are allowed to happen.  The scheduler maintains a wait-for-graph for detecting cycle.  If a cycle exists, then one transaction involved in the cycle is selected (victim) and rolled-back.</a:t>
            </a:r>
          </a:p>
          <a:p>
            <a:pPr marL="914400" indent="-914400" algn="just">
              <a:spcBef>
                <a:spcPct val="50000"/>
              </a:spcBef>
              <a:buClr>
                <a:srgbClr val="FF0000"/>
              </a:buClr>
              <a:buFont typeface="Wingdings" pitchFamily="2" charset="2"/>
              <a:buNone/>
            </a:pPr>
            <a:r>
              <a:rPr lang="en-US" sz="2200" b="0" dirty="0">
                <a:cs typeface="Times New Roman" pitchFamily="18" charset="0"/>
              </a:rPr>
              <a:t>	Another approach to deal with deadlock is the use of timeouts. In this method, if a transaction waits for a period of time longer than a system-defined timeout period, the system assumes that a transaction maybe in s state of deadlock and aborts it regardless of whether a deadlock actually exists or not.</a:t>
            </a:r>
            <a:endParaRPr lang="en-US" sz="2200" b="0" dirty="0">
              <a:cs typeface="Times New Roman" pitchFamily="18" charset="0"/>
              <a:sym typeface="Symbol" pitchFamily="18" charset="2"/>
            </a:endParaRPr>
          </a:p>
          <a:p>
            <a:pPr marL="7581900" lvl="1" algn="just">
              <a:lnSpc>
                <a:spcPct val="95000"/>
              </a:lnSpc>
              <a:spcBef>
                <a:spcPct val="10000"/>
              </a:spcBef>
              <a:buClr>
                <a:srgbClr val="FF0000"/>
              </a:buClr>
            </a:pPr>
            <a:r>
              <a:rPr lang="en-US" sz="2200" b="0" dirty="0">
                <a:cs typeface="Times New Roman" pitchFamily="18" charset="0"/>
                <a:sym typeface="Symbol" pitchFamily="18" charset="2"/>
              </a:rPr>
              <a:t>	</a:t>
            </a:r>
          </a:p>
        </p:txBody>
      </p:sp>
    </p:spTree>
    <p:extLst>
      <p:ext uri="{BB962C8B-B14F-4D97-AF65-F5344CB8AC3E}">
        <p14:creationId xmlns:p14="http://schemas.microsoft.com/office/powerpoint/2010/main" val="30184658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3600" b="1" smtClean="0"/>
              <a:t>Database Concurrency Control</a:t>
            </a:r>
          </a:p>
        </p:txBody>
      </p:sp>
      <p:sp>
        <p:nvSpPr>
          <p:cNvPr id="31748" name="Rectangle 3"/>
          <p:cNvSpPr>
            <a:spLocks noGrp="1" noChangeArrowheads="1"/>
          </p:cNvSpPr>
          <p:nvPr>
            <p:ph idx="1"/>
          </p:nvPr>
        </p:nvSpPr>
        <p:spPr/>
        <p:txBody>
          <a:bodyPr/>
          <a:lstStyle/>
          <a:p>
            <a:pPr marL="0" indent="0" eaLnBrk="1" hangingPunct="1">
              <a:buFont typeface="Wingdings" pitchFamily="2" charset="2"/>
              <a:buNone/>
              <a:tabLst>
                <a:tab pos="685800" algn="l"/>
              </a:tabLst>
            </a:pPr>
            <a:endParaRPr lang="en-US" sz="2400" b="1"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algn="just" eaLnBrk="1" hangingPunct="1">
              <a:buFontTx/>
              <a:buNone/>
              <a:tabLst>
                <a:tab pos="685800" algn="l"/>
              </a:tabLst>
            </a:pPr>
            <a:endParaRPr lang="en-US" sz="2400" smtClean="0">
              <a:cs typeface="Times New Roman" pitchFamily="18" charset="0"/>
            </a:endParaRPr>
          </a:p>
          <a:p>
            <a:pPr marL="685800" lvl="1" indent="0" eaLnBrk="1" hangingPunct="1">
              <a:buFontTx/>
              <a:buChar char="•"/>
              <a:tabLst>
                <a:tab pos="685800" algn="l"/>
              </a:tabLst>
            </a:pPr>
            <a:endParaRPr lang="en-US" smtClean="0"/>
          </a:p>
        </p:txBody>
      </p:sp>
      <p:sp>
        <p:nvSpPr>
          <p:cNvPr id="317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1600" smtClean="0">
                <a:solidFill>
                  <a:schemeClr val="bg2"/>
                </a:solidFill>
              </a:rPr>
              <a:t>Chapter 18-</a:t>
            </a:r>
            <a:fld id="{312C87CA-2903-46CE-A75D-A6CEDEA303BF}" type="slidenum">
              <a:rPr lang="en-US" sz="1600" smtClean="0">
                <a:solidFill>
                  <a:schemeClr val="bg2"/>
                </a:solidFill>
              </a:rPr>
              <a:pPr eaLnBrk="1" hangingPunct="1"/>
              <a:t>53</a:t>
            </a:fld>
            <a:endParaRPr lang="en-US" sz="1600" smtClean="0">
              <a:solidFill>
                <a:schemeClr val="bg2"/>
              </a:solidFill>
            </a:endParaRPr>
          </a:p>
        </p:txBody>
      </p:sp>
      <p:sp>
        <p:nvSpPr>
          <p:cNvPr id="31749" name="Rectangle 4"/>
          <p:cNvSpPr>
            <a:spLocks noChangeArrowheads="1"/>
          </p:cNvSpPr>
          <p:nvPr/>
        </p:nvSpPr>
        <p:spPr bwMode="auto">
          <a:xfrm>
            <a:off x="611560" y="1500336"/>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14400" indent="-914400">
              <a:spcBef>
                <a:spcPct val="20000"/>
              </a:spcBef>
              <a:buClr>
                <a:srgbClr val="FF0000"/>
              </a:buClr>
              <a:buFont typeface="Wingdings" pitchFamily="2" charset="2"/>
              <a:buNone/>
            </a:pPr>
            <a:r>
              <a:rPr lang="en-US" sz="2200" dirty="0">
                <a:cs typeface="Times New Roman" pitchFamily="18" charset="0"/>
              </a:rPr>
              <a:t>Dealing with Deadlock and Starvation</a:t>
            </a:r>
          </a:p>
          <a:p>
            <a:pPr marL="914400" indent="-914400">
              <a:spcBef>
                <a:spcPct val="20000"/>
              </a:spcBef>
              <a:buClr>
                <a:srgbClr val="FF0000"/>
              </a:buClr>
              <a:buFont typeface="Wingdings" pitchFamily="2" charset="2"/>
              <a:buNone/>
            </a:pPr>
            <a:r>
              <a:rPr lang="en-US" sz="2200" dirty="0">
                <a:cs typeface="Times New Roman" pitchFamily="18" charset="0"/>
              </a:rPr>
              <a:t>	</a:t>
            </a:r>
            <a:r>
              <a:rPr lang="en-US" sz="2200" dirty="0" smtClean="0">
                <a:cs typeface="Times New Roman" pitchFamily="18" charset="0"/>
              </a:rPr>
              <a:t>Starvation</a:t>
            </a:r>
            <a:endParaRPr lang="en-US" sz="2200" dirty="0">
              <a:cs typeface="Times New Roman" pitchFamily="18" charset="0"/>
            </a:endParaRPr>
          </a:p>
          <a:p>
            <a:pPr marL="914400" indent="-914400" algn="just">
              <a:spcBef>
                <a:spcPct val="50000"/>
              </a:spcBef>
              <a:buClr>
                <a:srgbClr val="FF0000"/>
              </a:buClr>
              <a:buFont typeface="Wingdings" pitchFamily="2" charset="2"/>
              <a:buNone/>
            </a:pPr>
            <a:r>
              <a:rPr lang="en-US" sz="2200" dirty="0">
                <a:cs typeface="Times New Roman" pitchFamily="18" charset="0"/>
              </a:rPr>
              <a:t>	</a:t>
            </a:r>
            <a:r>
              <a:rPr lang="en-US" sz="2200" b="0" dirty="0">
                <a:cs typeface="Times New Roman" pitchFamily="18" charset="0"/>
              </a:rPr>
              <a:t>Starvation occurs when a particular transaction consistently waits or restarted and never gets a chance to proceed further.  In a deadlock resolution it is possible that the same transaction may consistently be selected as victim and aborted.  This limitation is inherent in all priority based scheduling mechanisms.  In Wound-Wait scheme a younger transaction may always be wounded (aborted) by a long running older transaction which may create starvation.</a:t>
            </a:r>
            <a:endParaRPr lang="en-US" sz="2200" b="0" dirty="0">
              <a:cs typeface="Times New Roman" pitchFamily="18" charset="0"/>
              <a:sym typeface="Symbol" pitchFamily="18" charset="2"/>
            </a:endParaRPr>
          </a:p>
        </p:txBody>
      </p:sp>
    </p:spTree>
    <p:extLst>
      <p:ext uri="{BB962C8B-B14F-4D97-AF65-F5344CB8AC3E}">
        <p14:creationId xmlns:p14="http://schemas.microsoft.com/office/powerpoint/2010/main" val="476688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noFill/>
        </p:spPr>
        <p:txBody>
          <a:bodyPr/>
          <a:lstStyle/>
          <a:p>
            <a:pPr eaLnBrk="1" hangingPunct="1"/>
            <a:r>
              <a:rPr lang="en-US" sz="3200" dirty="0" smtClean="0">
                <a:cs typeface="Times New Roman" pitchFamily="18" charset="0"/>
              </a:rPr>
              <a:t>Introduction to Transaction Processing</a:t>
            </a:r>
          </a:p>
        </p:txBody>
      </p:sp>
      <p:sp>
        <p:nvSpPr>
          <p:cNvPr id="11267" name="Rectangle 3"/>
          <p:cNvSpPr>
            <a:spLocks noGrp="1" noChangeArrowheads="1"/>
          </p:cNvSpPr>
          <p:nvPr>
            <p:ph idx="1"/>
          </p:nvPr>
        </p:nvSpPr>
        <p:spPr/>
        <p:txBody>
          <a:bodyPr/>
          <a:lstStyle/>
          <a:p>
            <a:pPr eaLnBrk="1" hangingPunct="1">
              <a:buFont typeface="Wingdings" pitchFamily="2" charset="2"/>
              <a:buNone/>
            </a:pPr>
            <a:r>
              <a:rPr lang="en-US" sz="2800" b="1" smtClean="0"/>
              <a:t>Why Concurrency Control is needed:</a:t>
            </a:r>
          </a:p>
          <a:p>
            <a:pPr eaLnBrk="1" hangingPunct="1"/>
            <a:r>
              <a:rPr lang="en-US" sz="2400" b="1" smtClean="0">
                <a:latin typeface="Palatino" charset="0"/>
                <a:cs typeface="Times New Roman" pitchFamily="18" charset="0"/>
              </a:rPr>
              <a:t>The Lost Update Problem.</a:t>
            </a:r>
            <a:r>
              <a:rPr lang="en-US" sz="2400" smtClean="0"/>
              <a:t> </a:t>
            </a:r>
          </a:p>
          <a:p>
            <a:pPr eaLnBrk="1" hangingPunct="1">
              <a:buFont typeface="Wingdings" pitchFamily="2" charset="2"/>
              <a:buNone/>
            </a:pPr>
            <a:r>
              <a:rPr lang="en-US" sz="2400" smtClean="0">
                <a:latin typeface="Palatino" charset="0"/>
                <a:cs typeface="Times New Roman" pitchFamily="18" charset="0"/>
              </a:rPr>
              <a:t>	This occurs when two transactions that access the same database items have their operations interleaved in a way that makes the value of some database item incorrect. </a:t>
            </a:r>
            <a:endParaRPr lang="en-US" sz="2400" smtClean="0"/>
          </a:p>
          <a:p>
            <a:pPr eaLnBrk="1" hangingPunct="1"/>
            <a:r>
              <a:rPr lang="en-US" sz="2400" b="1" smtClean="0">
                <a:latin typeface="Palatino" charset="0"/>
                <a:cs typeface="Times New Roman" pitchFamily="18" charset="0"/>
              </a:rPr>
              <a:t>The Temporary Update (or Dirty Read) Problem.</a:t>
            </a:r>
            <a:r>
              <a:rPr lang="en-US" sz="2400" smtClean="0"/>
              <a:t> </a:t>
            </a:r>
          </a:p>
          <a:p>
            <a:pPr eaLnBrk="1" hangingPunct="1">
              <a:buFont typeface="Wingdings" pitchFamily="2" charset="2"/>
              <a:buNone/>
            </a:pPr>
            <a:r>
              <a:rPr lang="en-US" sz="2400" smtClean="0">
                <a:latin typeface="Palatino" charset="0"/>
                <a:cs typeface="Times New Roman" pitchFamily="18" charset="0"/>
              </a:rPr>
              <a:t>	This occurs when one transaction updates a database item and then the transaction fails for some reason (see Section 17.1.4). The updated item is accessed by another transaction before it is changed back to its original value.</a:t>
            </a:r>
            <a:r>
              <a:rPr lang="en-US" sz="2400" smtClean="0"/>
              <a:t> </a:t>
            </a:r>
          </a:p>
        </p:txBody>
      </p:sp>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D42AA879-F680-44E6-8ABF-776BBAE9FE9E}" type="slidenum">
              <a:rPr lang="en-US" sz="1600" smtClean="0">
                <a:solidFill>
                  <a:schemeClr val="bg2"/>
                </a:solidFill>
              </a:rPr>
              <a:pPr eaLnBrk="1" hangingPunct="1"/>
              <a:t>6</a:t>
            </a:fld>
            <a:endParaRPr lang="en-US" sz="1600" smtClean="0">
              <a:solidFill>
                <a:schemeClr val="bg2"/>
              </a:solidFill>
            </a:endParaRPr>
          </a:p>
        </p:txBody>
      </p:sp>
    </p:spTree>
    <p:extLst>
      <p:ext uri="{BB962C8B-B14F-4D97-AF65-F5344CB8AC3E}">
        <p14:creationId xmlns:p14="http://schemas.microsoft.com/office/powerpoint/2010/main" val="279621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noFill/>
        </p:spPr>
        <p:txBody>
          <a:bodyPr/>
          <a:lstStyle/>
          <a:p>
            <a:pPr eaLnBrk="1" hangingPunct="1"/>
            <a:r>
              <a:rPr lang="en-US" sz="3200" dirty="0" smtClean="0">
                <a:cs typeface="Times New Roman" pitchFamily="18" charset="0"/>
              </a:rPr>
              <a:t>Introduction to Transaction Processing</a:t>
            </a:r>
          </a:p>
        </p:txBody>
      </p:sp>
      <p:sp>
        <p:nvSpPr>
          <p:cNvPr id="12291" name="Rectangle 3"/>
          <p:cNvSpPr>
            <a:spLocks noGrp="1" noChangeArrowheads="1"/>
          </p:cNvSpPr>
          <p:nvPr>
            <p:ph idx="1"/>
          </p:nvPr>
        </p:nvSpPr>
        <p:spPr/>
        <p:txBody>
          <a:bodyPr/>
          <a:lstStyle/>
          <a:p>
            <a:pPr eaLnBrk="1" hangingPunct="1">
              <a:buFont typeface="Wingdings" pitchFamily="2" charset="2"/>
              <a:buNone/>
            </a:pPr>
            <a:r>
              <a:rPr lang="en-US" sz="2800" b="1" smtClean="0"/>
              <a:t>Why Concurrency Control is needed (cont.):</a:t>
            </a:r>
          </a:p>
          <a:p>
            <a:pPr eaLnBrk="1" hangingPunct="1"/>
            <a:r>
              <a:rPr lang="en-US" sz="2400" b="1" smtClean="0">
                <a:latin typeface="Palatino" charset="0"/>
                <a:cs typeface="Times New Roman" pitchFamily="18" charset="0"/>
              </a:rPr>
              <a:t>The Incorrect Summary Problem .</a:t>
            </a:r>
            <a:r>
              <a:rPr lang="en-US" sz="2400" smtClean="0"/>
              <a:t> </a:t>
            </a:r>
          </a:p>
          <a:p>
            <a:pPr eaLnBrk="1" hangingPunct="1">
              <a:buFont typeface="Wingdings" pitchFamily="2" charset="2"/>
              <a:buNone/>
            </a:pPr>
            <a:r>
              <a:rPr lang="en-US" sz="2400" smtClean="0">
                <a:latin typeface="Palatino" charset="0"/>
                <a:cs typeface="Times New Roman" pitchFamily="18" charset="0"/>
              </a:rPr>
              <a:t>	If one transaction is calculating an aggregate summary function on a number of records while other transactions are updating some of these records, the aggregate function may </a:t>
            </a:r>
            <a:r>
              <a:rPr lang="en-US" sz="2400" u="sng" smtClean="0">
                <a:latin typeface="Palatino" charset="0"/>
                <a:cs typeface="Times New Roman" pitchFamily="18" charset="0"/>
              </a:rPr>
              <a:t>calculate some values before they are updated and others after they are updated</a:t>
            </a:r>
            <a:r>
              <a:rPr lang="en-US" sz="2400" smtClean="0">
                <a:latin typeface="Palatino" charset="0"/>
                <a:cs typeface="Times New Roman" pitchFamily="18" charset="0"/>
              </a:rPr>
              <a:t>. </a:t>
            </a:r>
          </a:p>
        </p:txBody>
      </p:sp>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smtClean="0">
                <a:solidFill>
                  <a:schemeClr val="bg2"/>
                </a:solidFill>
              </a:rPr>
              <a:t>Chapter 17-</a:t>
            </a:r>
            <a:fld id="{CFF82483-23A7-43ED-93FB-1E736FAC8D89}" type="slidenum">
              <a:rPr lang="en-US" sz="1600" smtClean="0">
                <a:solidFill>
                  <a:schemeClr val="bg2"/>
                </a:solidFill>
              </a:rPr>
              <a:pPr eaLnBrk="1" hangingPunct="1"/>
              <a:t>7</a:t>
            </a:fld>
            <a:endParaRPr lang="en-US" sz="1600" smtClean="0">
              <a:solidFill>
                <a:schemeClr val="bg2"/>
              </a:solidFill>
            </a:endParaRPr>
          </a:p>
        </p:txBody>
      </p:sp>
    </p:spTree>
    <p:extLst>
      <p:ext uri="{BB962C8B-B14F-4D97-AF65-F5344CB8AC3E}">
        <p14:creationId xmlns:p14="http://schemas.microsoft.com/office/powerpoint/2010/main" val="50853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smtClean="0"/>
              <a:t>The lost update problem. </a:t>
            </a:r>
            <a:endParaRPr lang="en-US" b="1" dirty="0" smtClean="0"/>
          </a:p>
        </p:txBody>
      </p:sp>
      <p:pic>
        <p:nvPicPr>
          <p:cNvPr id="13316" name="Picture 3" descr="31755_FIG1903a.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392363"/>
            <a:ext cx="7772400" cy="3290887"/>
          </a:xfrm>
        </p:spPr>
      </p:pic>
    </p:spTree>
    <p:extLst>
      <p:ext uri="{BB962C8B-B14F-4D97-AF65-F5344CB8AC3E}">
        <p14:creationId xmlns:p14="http://schemas.microsoft.com/office/powerpoint/2010/main" val="104792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The temporary update problem.</a:t>
            </a:r>
            <a:endParaRPr lang="en-US" b="1" dirty="0" smtClean="0"/>
          </a:p>
        </p:txBody>
      </p:sp>
      <p:pic>
        <p:nvPicPr>
          <p:cNvPr id="14340" name="Picture 3" descr="31755_FIG1903b.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079625"/>
            <a:ext cx="7772400" cy="3917950"/>
          </a:xfrm>
        </p:spPr>
      </p:pic>
    </p:spTree>
    <p:extLst>
      <p:ext uri="{BB962C8B-B14F-4D97-AF65-F5344CB8AC3E}">
        <p14:creationId xmlns:p14="http://schemas.microsoft.com/office/powerpoint/2010/main" val="4086839446"/>
      </p:ext>
    </p:extLst>
  </p:cSld>
  <p:clrMapOvr>
    <a:masterClrMapping/>
  </p:clrMapOvr>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2.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621B16E-042D-454A-BA04-BEC5DDB2B281}">
  <ds:schemaRefs>
    <ds:schemaRef ds:uri="http://schemas.microsoft.com/office/2006/documentManagement/types"/>
    <ds:schemaRef ds:uri="http://purl.org/dc/elements/1.1/"/>
    <ds:schemaRef ds:uri="http://schemas.openxmlformats.org/package/2006/metadata/core-properties"/>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NDRC Template</Template>
  <TotalTime>46158</TotalTime>
  <Words>1933</Words>
  <Application>Microsoft Office PowerPoint</Application>
  <PresentationFormat>Presentazione su schermo (4:3)</PresentationFormat>
  <Paragraphs>450</Paragraphs>
  <Slides>53</Slides>
  <Notes>2</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53</vt:i4>
      </vt:variant>
    </vt:vector>
  </HeadingPairs>
  <TitlesOfParts>
    <vt:vector size="62" baseType="lpstr">
      <vt:lpstr>Arial Unicode MS</vt:lpstr>
      <vt:lpstr>Arial</vt:lpstr>
      <vt:lpstr>Arial Rounded MT Bold</vt:lpstr>
      <vt:lpstr>Palatino</vt:lpstr>
      <vt:lpstr>Symbol</vt:lpstr>
      <vt:lpstr>Times New Roman</vt:lpstr>
      <vt:lpstr>Wingdings</vt:lpstr>
      <vt:lpstr>NDRC Template</vt:lpstr>
      <vt:lpstr>Visio</vt:lpstr>
      <vt:lpstr>Advanced Databases Lecture 9: Transactions and Concurrency </vt:lpstr>
      <vt:lpstr>1 Introduction to Transaction Processing </vt:lpstr>
      <vt:lpstr>Introduction to Transaction Processing</vt:lpstr>
      <vt:lpstr>Introduction to Transaction Processing</vt:lpstr>
      <vt:lpstr>Two sample transactions T1 and T2.</vt:lpstr>
      <vt:lpstr>Introduction to Transaction Processing</vt:lpstr>
      <vt:lpstr>Introduction to Transaction Processing</vt:lpstr>
      <vt:lpstr>The lost update problem. </vt:lpstr>
      <vt:lpstr>The temporary update problem.</vt:lpstr>
      <vt:lpstr>The incorrect summary problem.</vt:lpstr>
      <vt:lpstr>Introduction to Transaction  Processing </vt:lpstr>
      <vt:lpstr>Introduction to Transaction Processing </vt:lpstr>
      <vt:lpstr>Introduction to Transaction Processing</vt:lpstr>
      <vt:lpstr>2 Transaction and System Concepts</vt:lpstr>
      <vt:lpstr>State diagram illustrating the states for transaction execution.</vt:lpstr>
      <vt:lpstr>3 Desirable Properties of Transactions</vt:lpstr>
      <vt:lpstr>Desirable Properties of Transactions</vt:lpstr>
      <vt:lpstr>Transations Manager</vt:lpstr>
      <vt:lpstr>Transaction and System Concepts</vt:lpstr>
      <vt:lpstr>Transaction and System Concepts</vt:lpstr>
      <vt:lpstr>Transaction and System Concepts</vt:lpstr>
      <vt:lpstr>Transaction and System Concepts</vt:lpstr>
      <vt:lpstr>4 Characterizing Schedules based on Recoverability</vt:lpstr>
      <vt:lpstr>Characterizing Schedules based on Recoverability</vt:lpstr>
      <vt:lpstr>Characterizing Schedules based on Recoverability</vt:lpstr>
      <vt:lpstr>Characterizing Schedules based on Serializability</vt:lpstr>
      <vt:lpstr>Characterizing Schedules based on Serializability</vt:lpstr>
      <vt:lpstr>Schedule Examples</vt:lpstr>
      <vt:lpstr>Schedule Examples</vt:lpstr>
      <vt:lpstr>Conflict serializability</vt:lpstr>
      <vt:lpstr>Serializability vs Recoverability</vt:lpstr>
      <vt:lpstr>Presentazione standard di PowerPoint</vt:lpstr>
      <vt:lpstr>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Shared/Exclusive Locking Scheme</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Dealing with Deadlock and Starvation</vt:lpstr>
      <vt:lpstr>Database Concurrency Control</vt:lpstr>
      <vt:lpstr>Database Concurrency Control</vt:lpstr>
      <vt:lpstr>Database Concurrency Control</vt:lpstr>
      <vt:lpstr>Database Concurrency Control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cp:lastModifiedBy>
  <cp:revision>442</cp:revision>
  <cp:lastPrinted>1601-01-01T00:00:00Z</cp:lastPrinted>
  <dcterms:created xsi:type="dcterms:W3CDTF">2010-08-13T08:18:53Z</dcterms:created>
  <dcterms:modified xsi:type="dcterms:W3CDTF">2016-11-06T22:54:52Z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