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259" r:id="rId5"/>
    <p:sldId id="555" r:id="rId6"/>
    <p:sldId id="556" r:id="rId7"/>
    <p:sldId id="557" r:id="rId8"/>
    <p:sldId id="559" r:id="rId9"/>
    <p:sldId id="560" r:id="rId10"/>
    <p:sldId id="600" r:id="rId11"/>
    <p:sldId id="565" r:id="rId12"/>
    <p:sldId id="566" r:id="rId13"/>
    <p:sldId id="567" r:id="rId14"/>
    <p:sldId id="568" r:id="rId15"/>
    <p:sldId id="570" r:id="rId16"/>
    <p:sldId id="571" r:id="rId17"/>
    <p:sldId id="573" r:id="rId18"/>
    <p:sldId id="574" r:id="rId19"/>
    <p:sldId id="575" r:id="rId20"/>
    <p:sldId id="576" r:id="rId21"/>
    <p:sldId id="599" r:id="rId22"/>
    <p:sldId id="602" r:id="rId23"/>
    <p:sldId id="615" r:id="rId24"/>
    <p:sldId id="601" r:id="rId25"/>
    <p:sldId id="617" r:id="rId26"/>
    <p:sldId id="618" r:id="rId27"/>
    <p:sldId id="619" r:id="rId28"/>
    <p:sldId id="620" r:id="rId29"/>
    <p:sldId id="578" r:id="rId30"/>
    <p:sldId id="584" r:id="rId31"/>
    <p:sldId id="585" r:id="rId32"/>
    <p:sldId id="586" r:id="rId33"/>
    <p:sldId id="587" r:id="rId34"/>
    <p:sldId id="588" r:id="rId35"/>
    <p:sldId id="589" r:id="rId36"/>
    <p:sldId id="591" r:id="rId37"/>
    <p:sldId id="592" r:id="rId38"/>
    <p:sldId id="593" r:id="rId39"/>
    <p:sldId id="594" r:id="rId40"/>
    <p:sldId id="595" r:id="rId41"/>
    <p:sldId id="621" r:id="rId42"/>
    <p:sldId id="622" r:id="rId43"/>
    <p:sldId id="623" r:id="rId44"/>
    <p:sldId id="624" r:id="rId45"/>
    <p:sldId id="625" r:id="rId46"/>
    <p:sldId id="629" r:id="rId47"/>
    <p:sldId id="630" r:id="rId48"/>
    <p:sldId id="634" r:id="rId49"/>
    <p:sldId id="631" r:id="rId50"/>
    <p:sldId id="632" r:id="rId51"/>
    <p:sldId id="633" r:id="rId52"/>
    <p:sldId id="628" r:id="rId53"/>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5BE2"/>
    <a:srgbClr val="003300"/>
    <a:srgbClr val="3D8DC3"/>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9" autoAdjust="0"/>
    <p:restoredTop sz="84718" autoAdjust="0"/>
  </p:normalViewPr>
  <p:slideViewPr>
    <p:cSldViewPr>
      <p:cViewPr>
        <p:scale>
          <a:sx n="100" d="100"/>
          <a:sy n="100" d="100"/>
        </p:scale>
        <p:origin x="354" y="-744"/>
      </p:cViewPr>
      <p:guideLst>
        <p:guide orient="horz" pos="2160"/>
        <p:guide pos="2880"/>
      </p:guideLst>
    </p:cSldViewPr>
  </p:slideViewPr>
  <p:outlineViewPr>
    <p:cViewPr>
      <p:scale>
        <a:sx n="33" d="100"/>
        <a:sy n="33" d="100"/>
      </p:scale>
      <p:origin x="0" y="98814"/>
    </p:cViewPr>
  </p:outlineViewPr>
  <p:notesTextViewPr>
    <p:cViewPr>
      <p:scale>
        <a:sx n="100" d="100"/>
        <a:sy n="100" d="100"/>
      </p:scale>
      <p:origin x="0" y="0"/>
    </p:cViewPr>
  </p:notesTextViewPr>
  <p:sorterViewPr>
    <p:cViewPr>
      <p:scale>
        <a:sx n="100" d="100"/>
        <a:sy n="100" d="100"/>
      </p:scale>
      <p:origin x="0" y="-5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0"/>
            <a:ext cx="2945659"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4" y="0"/>
            <a:ext cx="2945659"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1" y="9430091"/>
            <a:ext cx="2945659"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4" y="9430091"/>
            <a:ext cx="2945659"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0"/>
            <a:ext cx="2945659"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4" y="0"/>
            <a:ext cx="2945659"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715908"/>
            <a:ext cx="5438140" cy="4467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1" y="9430091"/>
            <a:ext cx="2945659"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4" y="9430091"/>
            <a:ext cx="2945659"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1129360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0"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dirty="0">
                <a:latin typeface="Helvetica" panose="020B0604020202020204" pitchFamily="34" charset="0"/>
                <a:cs typeface="Helvetica" panose="020B0604020202020204" pitchFamily="34" charset="0"/>
                <a:sym typeface="Helvetica" panose="020B0604020202020204" pitchFamily="34" charset="0"/>
              </a:rPr>
              <a:t>Has the richest data model of all of the NOSQL types</a:t>
            </a:r>
          </a:p>
          <a:p>
            <a:endParaRPr lang="en-US" altLang="en-US" dirty="0">
              <a:latin typeface="Helvetica" panose="020B0604020202020204" pitchFamily="34" charset="0"/>
              <a:cs typeface="Helvetica" panose="020B0604020202020204" pitchFamily="34" charset="0"/>
              <a:sym typeface="Helvetica" panose="020B0604020202020204" pitchFamily="34" charset="0"/>
            </a:endParaRPr>
          </a:p>
          <a:p>
            <a:r>
              <a:rPr lang="en-US" altLang="en-US" dirty="0">
                <a:latin typeface="Helvetica" panose="020B0604020202020204" pitchFamily="34" charset="0"/>
                <a:cs typeface="Helvetica" panose="020B0604020202020204" pitchFamily="34" charset="0"/>
                <a:sym typeface="Helvetica" panose="020B0604020202020204" pitchFamily="34" charset="0"/>
              </a:rPr>
              <a:t>Graphs are mutable which makes it extremely hard to shard because graphs are naturally mutable. You can shard based on domains but you would need to reduce the chances of creating relationships between the two graphs. </a:t>
            </a:r>
          </a:p>
        </p:txBody>
      </p:sp>
    </p:spTree>
    <p:extLst>
      <p:ext uri="{BB962C8B-B14F-4D97-AF65-F5344CB8AC3E}">
        <p14:creationId xmlns:p14="http://schemas.microsoft.com/office/powerpoint/2010/main" val="1908007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Indexing relational DBs: Some people classify SOLR as a NOSQL store</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940351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The relational model is quite mature, but Graph theory is much older. </a:t>
            </a:r>
          </a:p>
          <a:p>
            <a:r>
              <a:rPr lang="en-US" altLang="en-US">
                <a:latin typeface="Helvetica" panose="020B0604020202020204" pitchFamily="34" charset="0"/>
                <a:cs typeface="Helvetica" panose="020B0604020202020204" pitchFamily="34" charset="0"/>
                <a:sym typeface="Helvetica" panose="020B0604020202020204" pitchFamily="34" charset="0"/>
              </a:rPr>
              <a:t>So when you boss says that you can’t use Graph database because they’re not mature enough, just tell him that he needs to check his facts.</a:t>
            </a:r>
          </a:p>
          <a:p>
            <a:endParaRPr lang="en-US" altLang="en-US" sz="2200">
              <a:ea typeface="Lucida Grande" charset="0"/>
              <a:cs typeface="Lucida Grande" charset="0"/>
              <a:sym typeface="Lucida Grande" charset="0"/>
            </a:endParaRPr>
          </a:p>
        </p:txBody>
      </p:sp>
    </p:spTree>
    <p:extLst>
      <p:ext uri="{BB962C8B-B14F-4D97-AF65-F5344CB8AC3E}">
        <p14:creationId xmlns:p14="http://schemas.microsoft.com/office/powerpoint/2010/main" val="2694516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2"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a:ea typeface="Lucida Grande" charset="0"/>
              <a:cs typeface="Lucida Grande" charset="0"/>
              <a:sym typeface="Lucida Grande" charset="0"/>
            </a:endParaRPr>
          </a:p>
          <a:p>
            <a:endParaRPr lang="en-US" altLang="en-US" sz="2200">
              <a:ea typeface="Lucida Grande" charset="0"/>
              <a:cs typeface="Lucida Grande" charset="0"/>
              <a:sym typeface="Lucida Grande" charset="0"/>
            </a:endParaRPr>
          </a:p>
        </p:txBody>
      </p:sp>
    </p:spTree>
    <p:extLst>
      <p:ext uri="{BB962C8B-B14F-4D97-AF65-F5344CB8AC3E}">
        <p14:creationId xmlns:p14="http://schemas.microsoft.com/office/powerpoint/2010/main" val="1121666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Add pictures</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1DAB4B7B-1842-410C-8FFB-2DD962994A69}" type="slidenum">
              <a:rPr lang="en-US" smtClean="0"/>
              <a:t>20</a:t>
            </a:fld>
            <a:endParaRPr lang="en-US"/>
          </a:p>
        </p:txBody>
      </p:sp>
    </p:spTree>
    <p:extLst>
      <p:ext uri="{BB962C8B-B14F-4D97-AF65-F5344CB8AC3E}">
        <p14:creationId xmlns:p14="http://schemas.microsoft.com/office/powerpoint/2010/main" val="1052699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B4B7B-1842-410C-8FFB-2DD962994A69}" type="slidenum">
              <a:rPr lang="en-US" smtClean="0"/>
              <a:t>23</a:t>
            </a:fld>
            <a:endParaRPr lang="en-US"/>
          </a:p>
        </p:txBody>
      </p:sp>
    </p:spTree>
    <p:extLst>
      <p:ext uri="{BB962C8B-B14F-4D97-AF65-F5344CB8AC3E}">
        <p14:creationId xmlns:p14="http://schemas.microsoft.com/office/powerpoint/2010/main" val="1750622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a:ea typeface="Lucida Grande" charset="0"/>
              <a:cs typeface="Lucida Grande" charset="0"/>
              <a:sym typeface="Lucida Grande" charset="0"/>
            </a:endParaRPr>
          </a:p>
          <a:p>
            <a:endParaRPr lang="en-US" altLang="en-US" sz="2200">
              <a:ea typeface="Lucida Grande" charset="0"/>
              <a:cs typeface="Lucida Grande" charset="0"/>
              <a:sym typeface="Lucida Grande" charset="0"/>
            </a:endParaRPr>
          </a:p>
        </p:txBody>
      </p:sp>
    </p:spTree>
    <p:extLst>
      <p:ext uri="{BB962C8B-B14F-4D97-AF65-F5344CB8AC3E}">
        <p14:creationId xmlns:p14="http://schemas.microsoft.com/office/powerpoint/2010/main" val="1657593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2706"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This brings us to an experiment in which Neo Technology has benchmarked performance of MySQL and Neo4j in a social graph</a:t>
            </a:r>
          </a:p>
        </p:txBody>
      </p:sp>
    </p:spTree>
    <p:extLst>
      <p:ext uri="{BB962C8B-B14F-4D97-AF65-F5344CB8AC3E}">
        <p14:creationId xmlns:p14="http://schemas.microsoft.com/office/powerpoint/2010/main" val="3713833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4754"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We want to run a query that find all of the friends of Kyle. then the friends of his friends and so on.</a:t>
            </a:r>
          </a:p>
        </p:txBody>
      </p:sp>
    </p:spTree>
    <p:extLst>
      <p:ext uri="{BB962C8B-B14F-4D97-AF65-F5344CB8AC3E}">
        <p14:creationId xmlns:p14="http://schemas.microsoft.com/office/powerpoint/2010/main" val="2946413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6802"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We have a table that stores all users and another table that stores primary and foreign keys that map the friendships </a:t>
            </a:r>
          </a:p>
        </p:txBody>
      </p:sp>
    </p:spTree>
    <p:extLst>
      <p:ext uri="{BB962C8B-B14F-4D97-AF65-F5344CB8AC3E}">
        <p14:creationId xmlns:p14="http://schemas.microsoft.com/office/powerpoint/2010/main" val="404410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386"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The following trends make it increasingly difficult to perform analytics with relational databases</a:t>
            </a:r>
          </a:p>
          <a:p>
            <a:r>
              <a:rPr lang="en-US" altLang="en-US">
                <a:latin typeface="Helvetica" panose="020B0604020202020204" pitchFamily="34" charset="0"/>
                <a:cs typeface="Helvetica" panose="020B0604020202020204" pitchFamily="34" charset="0"/>
                <a:sym typeface="Helvetica" panose="020B0604020202020204" pitchFamily="34" charset="0"/>
              </a:rPr>
              <a:t>And more importantly, the following trends make it near to impossible to perform these analytics within the click stream. (i.e. on-the-fly analysis and results)</a:t>
            </a:r>
          </a:p>
        </p:txBody>
      </p:sp>
    </p:spTree>
    <p:extLst>
      <p:ext uri="{BB962C8B-B14F-4D97-AF65-F5344CB8AC3E}">
        <p14:creationId xmlns:p14="http://schemas.microsoft.com/office/powerpoint/2010/main" val="402025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850"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This is an example of the SQL query used as depth 3. find friends of friends of friends of a particular user</a:t>
            </a:r>
          </a:p>
        </p:txBody>
      </p:sp>
    </p:spTree>
    <p:extLst>
      <p:ext uri="{BB962C8B-B14F-4D97-AF65-F5344CB8AC3E}">
        <p14:creationId xmlns:p14="http://schemas.microsoft.com/office/powerpoint/2010/main" val="3578044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8"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find friends of friends of friends of the user</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We see a dramatic decrease in performance the more inner joins we add to the query.</a:t>
            </a:r>
          </a:p>
        </p:txBody>
      </p:sp>
    </p:spTree>
    <p:extLst>
      <p:ext uri="{BB962C8B-B14F-4D97-AF65-F5344CB8AC3E}">
        <p14:creationId xmlns:p14="http://schemas.microsoft.com/office/powerpoint/2010/main" val="269205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6"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For Neo4j the social network is a typical graph</a:t>
            </a:r>
          </a:p>
        </p:txBody>
      </p:sp>
    </p:spTree>
    <p:extLst>
      <p:ext uri="{BB962C8B-B14F-4D97-AF65-F5344CB8AC3E}">
        <p14:creationId xmlns:p14="http://schemas.microsoft.com/office/powerpoint/2010/main" val="2098824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042"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So let look at Neo4j’s performance</a:t>
            </a:r>
          </a:p>
          <a:p>
            <a:r>
              <a:rPr lang="en-US" altLang="en-US">
                <a:latin typeface="Helvetica" panose="020B0604020202020204" pitchFamily="34" charset="0"/>
                <a:cs typeface="Helvetica" panose="020B0604020202020204" pitchFamily="34" charset="0"/>
                <a:sym typeface="Helvetica" panose="020B0604020202020204" pitchFamily="34" charset="0"/>
              </a:rPr>
              <a:t>We see that performance is relatively unaffected as we increase the depth of traversal</a:t>
            </a:r>
          </a:p>
        </p:txBody>
      </p:sp>
    </p:spTree>
    <p:extLst>
      <p:ext uri="{BB962C8B-B14F-4D97-AF65-F5344CB8AC3E}">
        <p14:creationId xmlns:p14="http://schemas.microsoft.com/office/powerpoint/2010/main" val="2572123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0"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We perform the same queries but we increase the total amount of users to 1 million.</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In MySQL we will have 1,000,000 records in t_user table, and approximately 1,000,000 X</a:t>
            </a:r>
          </a:p>
          <a:p>
            <a:r>
              <a:rPr lang="en-US" altLang="en-US">
                <a:latin typeface="Helvetica" panose="020B0604020202020204" pitchFamily="34" charset="0"/>
                <a:cs typeface="Helvetica" panose="020B0604020202020204" pitchFamily="34" charset="0"/>
                <a:sym typeface="Helvetica" panose="020B0604020202020204" pitchFamily="34" charset="0"/>
              </a:rPr>
              <a:t>50 = 50,000,000 records in t_user_friend table. </a:t>
            </a:r>
          </a:p>
        </p:txBody>
      </p:sp>
    </p:spTree>
    <p:extLst>
      <p:ext uri="{BB962C8B-B14F-4D97-AF65-F5344CB8AC3E}">
        <p14:creationId xmlns:p14="http://schemas.microsoft.com/office/powerpoint/2010/main" val="736452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1138"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a:tabLst>
                <a:tab pos="914400" algn="l"/>
                <a:tab pos="914400" algn="l"/>
              </a:tabLst>
            </a:pPr>
            <a:endParaRPr lang="en-US" altLang="en-US">
              <a:latin typeface="Helvetica" panose="020B0604020202020204" pitchFamily="34" charset="0"/>
              <a:cs typeface="Helvetica" panose="020B0604020202020204" pitchFamily="34" charset="0"/>
              <a:sym typeface="Helvetica" panose="020B0604020202020204" pitchFamily="34" charset="0"/>
            </a:endParaRPr>
          </a:p>
          <a:p>
            <a:pPr>
              <a:spcBef>
                <a:spcPts val="600"/>
              </a:spcBef>
              <a:tabLst>
                <a:tab pos="914400" algn="l"/>
                <a:tab pos="914400" algn="l"/>
              </a:tabLst>
            </a:pPr>
            <a:r>
              <a:rPr lang="en-US" altLang="en-US">
                <a:solidFill>
                  <a:srgbClr val="676767"/>
                </a:solidFill>
                <a:latin typeface="Helvetica" panose="020B0604020202020204" pitchFamily="34" charset="0"/>
                <a:cs typeface="Helvetica" panose="020B0604020202020204" pitchFamily="34" charset="0"/>
                <a:sym typeface="Helvetica" panose="020B0604020202020204" pitchFamily="34" charset="0"/>
              </a:rPr>
              <a:t>1,543.505 ~ 25 minutes</a:t>
            </a:r>
          </a:p>
          <a:p>
            <a:pPr>
              <a:spcBef>
                <a:spcPts val="600"/>
              </a:spcBef>
              <a:tabLst>
                <a:tab pos="914400" algn="l"/>
                <a:tab pos="914400" algn="l"/>
              </a:tabLst>
            </a:pPr>
            <a:r>
              <a:rPr lang="en-US" altLang="en-US">
                <a:solidFill>
                  <a:srgbClr val="676767"/>
                </a:solidFill>
                <a:latin typeface="Helvetica" panose="020B0604020202020204" pitchFamily="34" charset="0"/>
                <a:cs typeface="Helvetica" panose="020B0604020202020204" pitchFamily="34" charset="0"/>
                <a:sym typeface="Helvetica" panose="020B0604020202020204" pitchFamily="34" charset="0"/>
              </a:rPr>
              <a:t>Depth five didn’t finish after running for an hour</a:t>
            </a:r>
          </a:p>
        </p:txBody>
      </p:sp>
    </p:spTree>
    <p:extLst>
      <p:ext uri="{BB962C8B-B14F-4D97-AF65-F5344CB8AC3E}">
        <p14:creationId xmlns:p14="http://schemas.microsoft.com/office/powerpoint/2010/main" val="1558840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3186"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For Neo4j we have a linear increase in execution time.</a:t>
            </a:r>
          </a:p>
        </p:txBody>
      </p:sp>
    </p:spTree>
    <p:extLst>
      <p:ext uri="{BB962C8B-B14F-4D97-AF65-F5344CB8AC3E}">
        <p14:creationId xmlns:p14="http://schemas.microsoft.com/office/powerpoint/2010/main" val="2416465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5234"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To find all friends on depth 5, MySQL will create Cartesian product on t_user_friend</a:t>
            </a:r>
          </a:p>
          <a:p>
            <a:r>
              <a:rPr lang="en-US" altLang="en-US">
                <a:latin typeface="Helvetica" panose="020B0604020202020204" pitchFamily="34" charset="0"/>
                <a:cs typeface="Helvetica" panose="020B0604020202020204" pitchFamily="34" charset="0"/>
                <a:sym typeface="Helvetica" panose="020B0604020202020204" pitchFamily="34" charset="0"/>
              </a:rPr>
              <a:t>table 5 times, resulting in 50,0005 records, out of which all but 1,000 are discarded. Neo4j,</a:t>
            </a:r>
          </a:p>
          <a:p>
            <a:r>
              <a:rPr lang="en-US" altLang="en-US">
                <a:latin typeface="Helvetica" panose="020B0604020202020204" pitchFamily="34" charset="0"/>
                <a:cs typeface="Helvetica" panose="020B0604020202020204" pitchFamily="34" charset="0"/>
                <a:sym typeface="Helvetica" panose="020B0604020202020204" pitchFamily="34" charset="0"/>
              </a:rPr>
              <a:t>on the other hand, will simply visit nodes in the database, and when there is no more nodes</a:t>
            </a:r>
          </a:p>
          <a:p>
            <a:r>
              <a:rPr lang="en-US" altLang="en-US">
                <a:latin typeface="Helvetica" panose="020B0604020202020204" pitchFamily="34" charset="0"/>
                <a:cs typeface="Helvetica" panose="020B0604020202020204" pitchFamily="34" charset="0"/>
                <a:sym typeface="Helvetica" panose="020B0604020202020204" pitchFamily="34" charset="0"/>
              </a:rPr>
              <a:t>to visit, it will stop the traversal.</a:t>
            </a:r>
          </a:p>
        </p:txBody>
      </p:sp>
    </p:spTree>
    <p:extLst>
      <p:ext uri="{BB962C8B-B14F-4D97-AF65-F5344CB8AC3E}">
        <p14:creationId xmlns:p14="http://schemas.microsoft.com/office/powerpoint/2010/main" val="275665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4"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Creating more data year after year.</a:t>
            </a:r>
          </a:p>
          <a:p>
            <a:r>
              <a:rPr lang="en-US" altLang="en-US">
                <a:latin typeface="Helvetica" panose="020B0604020202020204" pitchFamily="34" charset="0"/>
                <a:cs typeface="Helvetica" panose="020B0604020202020204" pitchFamily="34" charset="0"/>
                <a:sym typeface="Helvetica" panose="020B0604020202020204" pitchFamily="34" charset="0"/>
              </a:rPr>
              <a:t>Storing and process this data is becoming increasing difficult for the relational databases</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a:p>
            <a:endParaRPr lang="en-US" altLang="en-US">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77938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2"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Data is being coming more connected. As the volume of data grows, so does the complexity.</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 UGC: User-generated Content</a:t>
            </a:r>
          </a:p>
          <a:p>
            <a:r>
              <a:rPr lang="en-US" altLang="en-US">
                <a:latin typeface="Helvetica" panose="020B0604020202020204" pitchFamily="34" charset="0"/>
                <a:cs typeface="Helvetica" panose="020B0604020202020204" pitchFamily="34" charset="0"/>
                <a:sym typeface="Helvetica" panose="020B0604020202020204" pitchFamily="34" charset="0"/>
              </a:rPr>
              <a:t>- Folksonomies: collaborative tagging, social classification, social indexing, social tagging</a:t>
            </a:r>
          </a:p>
          <a:p>
            <a:r>
              <a:rPr lang="en-US" altLang="en-US">
                <a:latin typeface="Helvetica" panose="020B0604020202020204" pitchFamily="34" charset="0"/>
                <a:cs typeface="Helvetica" panose="020B0604020202020204" pitchFamily="34" charset="0"/>
                <a:sym typeface="Helvetica" panose="020B0604020202020204" pitchFamily="34" charset="0"/>
              </a:rPr>
              <a:t>- RDFa (Resource Description Framework with attributes): used to carry metadata in XML</a:t>
            </a:r>
          </a:p>
          <a:p>
            <a:r>
              <a:rPr lang="en-US" altLang="en-US">
                <a:latin typeface="Helvetica" panose="020B0604020202020204" pitchFamily="34" charset="0"/>
                <a:cs typeface="Helvetica" panose="020B0604020202020204" pitchFamily="34" charset="0"/>
                <a:sym typeface="Helvetica" panose="020B0604020202020204" pitchFamily="34" charset="0"/>
              </a:rPr>
              <a:t>- Ontologies: domain specific objects</a:t>
            </a:r>
          </a:p>
          <a:p>
            <a:r>
              <a:rPr lang="en-US" altLang="en-US">
                <a:latin typeface="Helvetica" panose="020B0604020202020204" pitchFamily="34" charset="0"/>
                <a:cs typeface="Helvetica" panose="020B0604020202020204" pitchFamily="34" charset="0"/>
                <a:sym typeface="Helvetica" panose="020B0604020202020204" pitchFamily="34" charset="0"/>
              </a:rPr>
              <a:t>- GGG (Giant Global Graph): Every piece of information is semantically connected </a:t>
            </a:r>
          </a:p>
        </p:txBody>
      </p:sp>
    </p:spTree>
    <p:extLst>
      <p:ext uri="{BB962C8B-B14F-4D97-AF65-F5344CB8AC3E}">
        <p14:creationId xmlns:p14="http://schemas.microsoft.com/office/powerpoint/2010/main" val="402831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8"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Before we start talking about NOSQL let’s give relational databases a little credit. </a:t>
            </a:r>
          </a:p>
          <a:p>
            <a:r>
              <a:rPr lang="en-US" altLang="en-US">
                <a:latin typeface="Helvetica" panose="020B0604020202020204" pitchFamily="34" charset="0"/>
                <a:cs typeface="Helvetica" panose="020B0604020202020204" pitchFamily="34" charset="0"/>
                <a:sym typeface="Helvetica" panose="020B0604020202020204" pitchFamily="34" charset="0"/>
              </a:rPr>
              <a:t>Relational database are still great for tabular data</a:t>
            </a:r>
          </a:p>
          <a:p>
            <a:r>
              <a:rPr lang="en-US" altLang="en-US">
                <a:latin typeface="Helvetica" panose="020B0604020202020204" pitchFamily="34" charset="0"/>
                <a:cs typeface="Helvetica" panose="020B0604020202020204" pitchFamily="34" charset="0"/>
                <a:sym typeface="Helvetica" panose="020B0604020202020204" pitchFamily="34" charset="0"/>
              </a:rPr>
              <a:t>Performance degrades as data becomes more deeply connected and voluminous </a:t>
            </a:r>
          </a:p>
          <a:p>
            <a:r>
              <a:rPr lang="en-US" altLang="en-US">
                <a:latin typeface="Helvetica" panose="020B0604020202020204" pitchFamily="34" charset="0"/>
                <a:cs typeface="Helvetica" panose="020B0604020202020204" pitchFamily="34" charset="0"/>
                <a:sym typeface="Helvetica" panose="020B0604020202020204" pitchFamily="34" charset="0"/>
              </a:rPr>
              <a:t>I’m not telling to you shy away from relational database, but in this polyglot persistence world different use cases require different ways of storing and process today’s data</a:t>
            </a:r>
          </a:p>
        </p:txBody>
      </p:sp>
    </p:spTree>
    <p:extLst>
      <p:ext uri="{BB962C8B-B14F-4D97-AF65-F5344CB8AC3E}">
        <p14:creationId xmlns:p14="http://schemas.microsoft.com/office/powerpoint/2010/main" val="20414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6"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4 types of databases in the NOSQL universe:</a:t>
            </a:r>
          </a:p>
          <a:p>
            <a:r>
              <a:rPr lang="en-US" altLang="en-US">
                <a:latin typeface="Helvetica" panose="020B0604020202020204" pitchFamily="34" charset="0"/>
                <a:cs typeface="Helvetica" panose="020B0604020202020204" pitchFamily="34" charset="0"/>
                <a:sym typeface="Helvetica" panose="020B0604020202020204" pitchFamily="34" charset="0"/>
              </a:rPr>
              <a:t>K-V Stores</a:t>
            </a:r>
          </a:p>
          <a:p>
            <a:r>
              <a:rPr lang="en-US" altLang="en-US">
                <a:latin typeface="Helvetica" panose="020B0604020202020204" pitchFamily="34" charset="0"/>
                <a:cs typeface="Helvetica" panose="020B0604020202020204" pitchFamily="34" charset="0"/>
                <a:sym typeface="Helvetica" panose="020B0604020202020204" pitchFamily="34" charset="0"/>
              </a:rPr>
              <a:t>Column Family Store</a:t>
            </a:r>
          </a:p>
          <a:p>
            <a:r>
              <a:rPr lang="en-US" altLang="en-US">
                <a:latin typeface="Helvetica" panose="020B0604020202020204" pitchFamily="34" charset="0"/>
                <a:cs typeface="Helvetica" panose="020B0604020202020204" pitchFamily="34" charset="0"/>
                <a:sym typeface="Helvetica" panose="020B0604020202020204" pitchFamily="34" charset="0"/>
              </a:rPr>
              <a:t>Document Databases</a:t>
            </a:r>
          </a:p>
          <a:p>
            <a:r>
              <a:rPr lang="en-US" altLang="en-US">
                <a:latin typeface="Helvetica" panose="020B0604020202020204" pitchFamily="34" charset="0"/>
                <a:cs typeface="Helvetica" panose="020B0604020202020204" pitchFamily="34" charset="0"/>
                <a:sym typeface="Helvetica" panose="020B0604020202020204" pitchFamily="34" charset="0"/>
              </a:rPr>
              <a:t>Graph Databases</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Who here has worked with NOSQL stores before?</a:t>
            </a:r>
          </a:p>
          <a:p>
            <a:r>
              <a:rPr lang="en-US" altLang="en-US">
                <a:latin typeface="Helvetica" panose="020B0604020202020204" pitchFamily="34" charset="0"/>
                <a:cs typeface="Helvetica" panose="020B0604020202020204" pitchFamily="34" charset="0"/>
                <a:sym typeface="Helvetica" panose="020B0604020202020204" pitchFamily="34" charset="0"/>
              </a:rPr>
              <a:t>For the people that raised their hand how many used...</a:t>
            </a:r>
          </a:p>
          <a:p>
            <a:r>
              <a:rPr lang="en-US" altLang="en-US">
                <a:latin typeface="Helvetica" panose="020B0604020202020204" pitchFamily="34" charset="0"/>
                <a:cs typeface="Helvetica" panose="020B0604020202020204" pitchFamily="34" charset="0"/>
                <a:sym typeface="Helvetica" panose="020B0604020202020204" pitchFamily="34" charset="0"/>
              </a:rPr>
              <a:t>KV Stores? </a:t>
            </a:r>
          </a:p>
          <a:p>
            <a:r>
              <a:rPr lang="en-US" altLang="en-US">
                <a:latin typeface="Helvetica" panose="020B0604020202020204" pitchFamily="34" charset="0"/>
                <a:cs typeface="Helvetica" panose="020B0604020202020204" pitchFamily="34" charset="0"/>
                <a:sym typeface="Helvetica" panose="020B0604020202020204" pitchFamily="34" charset="0"/>
              </a:rPr>
              <a:t>Column Family?</a:t>
            </a:r>
          </a:p>
          <a:p>
            <a:r>
              <a:rPr lang="en-US" altLang="en-US">
                <a:latin typeface="Helvetica" panose="020B0604020202020204" pitchFamily="34" charset="0"/>
                <a:cs typeface="Helvetica" panose="020B0604020202020204" pitchFamily="34" charset="0"/>
                <a:sym typeface="Helvetica" panose="020B0604020202020204" pitchFamily="34" charset="0"/>
              </a:rPr>
              <a:t>Document DBs?</a:t>
            </a:r>
          </a:p>
          <a:p>
            <a:r>
              <a:rPr lang="en-US" altLang="en-US">
                <a:latin typeface="Helvetica" panose="020B0604020202020204" pitchFamily="34" charset="0"/>
                <a:cs typeface="Helvetica" panose="020B0604020202020204" pitchFamily="34" charset="0"/>
                <a:sym typeface="Helvetica" panose="020B0604020202020204" pitchFamily="34" charset="0"/>
              </a:rPr>
              <a:t>Graph DBs?</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If you raised your hand for Graph DBs, then pat yourself on the back b/c that’s where I spend most of my time.</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268824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These are becoming more popular today</a:t>
            </a:r>
          </a:p>
          <a:p>
            <a:r>
              <a:rPr lang="en-US" altLang="en-US">
                <a:latin typeface="Helvetica" panose="020B0604020202020204" pitchFamily="34" charset="0"/>
                <a:cs typeface="Helvetica" panose="020B0604020202020204" pitchFamily="34" charset="0"/>
                <a:sym typeface="Helvetica" panose="020B0604020202020204" pitchFamily="34" charset="0"/>
              </a:rPr>
              <a:t>Contains documents and a document is simply a key-value collection</a:t>
            </a:r>
          </a:p>
          <a:p>
            <a:r>
              <a:rPr lang="en-US" altLang="en-US">
                <a:latin typeface="Helvetica" panose="020B0604020202020204" pitchFamily="34" charset="0"/>
                <a:cs typeface="Helvetica" panose="020B0604020202020204" pitchFamily="34" charset="0"/>
                <a:sym typeface="Helvetica" panose="020B0604020202020204" pitchFamily="34" charset="0"/>
              </a:rPr>
              <a:t>Usually have great index support!!!</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Is there anyone out there thats still using Notes? Please say no. Notes was actually one of the early Document Databases. I suppose you can say that’s one thing that isn’t completely terrible from the Lotus products.</a:t>
            </a:r>
          </a:p>
        </p:txBody>
      </p:sp>
    </p:spTree>
    <p:extLst>
      <p:ext uri="{BB962C8B-B14F-4D97-AF65-F5344CB8AC3E}">
        <p14:creationId xmlns:p14="http://schemas.microsoft.com/office/powerpoint/2010/main" val="174289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Again we see this trend where all of these NOSQL stores do not handle interconnected data well. I wonder where this is going</a:t>
            </a:r>
          </a:p>
        </p:txBody>
      </p:sp>
    </p:spTree>
    <p:extLst>
      <p:ext uri="{BB962C8B-B14F-4D97-AF65-F5344CB8AC3E}">
        <p14:creationId xmlns:p14="http://schemas.microsoft.com/office/powerpoint/2010/main" val="3083754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2" name="Rectangle 2"/>
          <p:cNvSpPr>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Finally we have graph databases. My little section of the NOSQL universe</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1740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p:nvPicPr>
        <p:blipFill>
          <a:blip r:embed="rId30"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918648"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Lecture </a:t>
            </a:r>
            <a:r>
              <a:rPr lang="en-IE" sz="3500" i="1" dirty="0" smtClean="0"/>
              <a:t>12: Graph Databases</a:t>
            </a:r>
            <a:endParaRPr lang="en-IE" sz="3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DT228 - ASD </a:t>
            </a: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ph type="title"/>
          </p:nvPr>
        </p:nvSpPr>
        <p:spPr/>
        <p:txBody>
          <a:bodyPr/>
          <a:lstStyle/>
          <a:p>
            <a:r>
              <a:rPr lang="en-US" altLang="en-US" smtClean="0">
                <a:sym typeface="Helvetica" panose="020B0604020202020204" pitchFamily="34" charset="0"/>
              </a:rPr>
              <a:t>Graph Databases</a:t>
            </a:r>
            <a:endParaRPr lang="en-US" altLang="en-US">
              <a:sym typeface="Helvetica" panose="020B0604020202020204" pitchFamily="34" charset="0"/>
            </a:endParaRPr>
          </a:p>
        </p:txBody>
      </p:sp>
      <p:sp>
        <p:nvSpPr>
          <p:cNvPr id="39938" name="Rectangle 2"/>
          <p:cNvSpPr>
            <a:spLocks noChangeArrowheads="1"/>
          </p:cNvSpPr>
          <p:nvPr>
            <p:ph type="body" idx="1"/>
          </p:nvPr>
        </p:nvSpPr>
        <p:spPr/>
        <p:txBody>
          <a:bodyPr/>
          <a:lstStyle/>
          <a:p>
            <a:endParaRPr lang="en-US" altLang="en-US" smtClean="0"/>
          </a:p>
          <a:p>
            <a:pPr lvl="1"/>
            <a:r>
              <a:rPr lang="en-US" altLang="en-US" smtClean="0"/>
              <a:t>Data Model</a:t>
            </a:r>
          </a:p>
          <a:p>
            <a:pPr lvl="2"/>
            <a:r>
              <a:rPr lang="en-US" altLang="en-US" smtClean="0"/>
              <a:t>Nodes with properties</a:t>
            </a:r>
          </a:p>
          <a:p>
            <a:pPr lvl="2"/>
            <a:r>
              <a:rPr lang="en-US" altLang="en-US" smtClean="0"/>
              <a:t>Named relationships with properties</a:t>
            </a:r>
          </a:p>
          <a:p>
            <a:pPr lvl="1"/>
            <a:r>
              <a:rPr lang="en-US" altLang="en-US" smtClean="0"/>
              <a:t>Examples</a:t>
            </a:r>
          </a:p>
          <a:p>
            <a:pPr lvl="2"/>
            <a:r>
              <a:rPr lang="en-US" altLang="en-US" smtClean="0"/>
              <a:t>Neo4j, Sones GraphDB, OrientDB, InfiniteGraph, AllegroGraph</a:t>
            </a:r>
            <a:endParaRPr lang="en-US" altLang="en-US"/>
          </a:p>
        </p:txBody>
      </p:sp>
    </p:spTree>
    <p:extLst>
      <p:ext uri="{BB962C8B-B14F-4D97-AF65-F5344CB8AC3E}">
        <p14:creationId xmlns:p14="http://schemas.microsoft.com/office/powerpoint/2010/main" val="1067569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ph type="title"/>
          </p:nvPr>
        </p:nvSpPr>
        <p:spPr/>
        <p:txBody>
          <a:bodyPr/>
          <a:lstStyle/>
          <a:p>
            <a:r>
              <a:rPr lang="en-US" altLang="en-US" smtClean="0">
                <a:sym typeface="Helvetica" panose="020B0604020202020204" pitchFamily="34" charset="0"/>
              </a:rPr>
              <a:t>Graph Databases: Strengths and Weaknesses</a:t>
            </a:r>
            <a:endParaRPr lang="en-US" altLang="en-US">
              <a:sym typeface="Helvetica" panose="020B0604020202020204" pitchFamily="34" charset="0"/>
            </a:endParaRPr>
          </a:p>
        </p:txBody>
      </p:sp>
      <p:sp>
        <p:nvSpPr>
          <p:cNvPr id="41986" name="Rectangle 2"/>
          <p:cNvSpPr>
            <a:spLocks noChangeArrowheads="1"/>
          </p:cNvSpPr>
          <p:nvPr>
            <p:ph type="body" idx="1"/>
          </p:nvPr>
        </p:nvSpPr>
        <p:spPr/>
        <p:txBody>
          <a:bodyPr/>
          <a:lstStyle/>
          <a:p>
            <a:endParaRPr lang="en-US" altLang="en-US" smtClean="0"/>
          </a:p>
          <a:p>
            <a:pPr lvl="1"/>
            <a:r>
              <a:rPr lang="en-US" altLang="en-US" smtClean="0"/>
              <a:t>Strengths</a:t>
            </a:r>
          </a:p>
          <a:p>
            <a:pPr lvl="2"/>
            <a:r>
              <a:rPr lang="en-US" altLang="en-US" smtClean="0"/>
              <a:t>Extremely powerful data model</a:t>
            </a:r>
          </a:p>
          <a:p>
            <a:pPr lvl="2"/>
            <a:r>
              <a:rPr lang="en-US" altLang="en-US" smtClean="0"/>
              <a:t>Performant when querying interconnected data</a:t>
            </a:r>
          </a:p>
          <a:p>
            <a:pPr lvl="2"/>
            <a:r>
              <a:rPr lang="en-US" altLang="en-US" smtClean="0"/>
              <a:t>Easily to query</a:t>
            </a:r>
          </a:p>
          <a:p>
            <a:pPr lvl="1"/>
            <a:r>
              <a:rPr lang="en-US" altLang="en-US" smtClean="0"/>
              <a:t>Weaknesses</a:t>
            </a:r>
          </a:p>
          <a:p>
            <a:pPr lvl="2"/>
            <a:r>
              <a:rPr lang="en-US" altLang="en-US" smtClean="0"/>
              <a:t>Sharding</a:t>
            </a:r>
          </a:p>
          <a:p>
            <a:pPr lvl="2"/>
            <a:r>
              <a:rPr lang="en-US" altLang="en-US" smtClean="0"/>
              <a:t>Not everything is a graph</a:t>
            </a:r>
            <a:endParaRPr lang="en-US" altLang="en-US" dirty="0"/>
          </a:p>
        </p:txBody>
      </p:sp>
    </p:spTree>
    <p:extLst>
      <p:ext uri="{BB962C8B-B14F-4D97-AF65-F5344CB8AC3E}">
        <p14:creationId xmlns:p14="http://schemas.microsoft.com/office/powerpoint/2010/main" val="2092366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ph type="title"/>
          </p:nvPr>
        </p:nvSpPr>
        <p:spPr/>
        <p:txBody>
          <a:bodyPr/>
          <a:lstStyle/>
          <a:p>
            <a:r>
              <a:rPr lang="en-US" altLang="en-US" smtClean="0">
                <a:sym typeface="Helvetica" panose="020B0604020202020204" pitchFamily="34" charset="0"/>
              </a:rPr>
              <a:t>Typical Use Cases for Graph Databases</a:t>
            </a:r>
            <a:endParaRPr lang="en-US" altLang="en-US">
              <a:sym typeface="Helvetica" panose="020B0604020202020204" pitchFamily="34" charset="0"/>
            </a:endParaRPr>
          </a:p>
        </p:txBody>
      </p:sp>
      <p:sp>
        <p:nvSpPr>
          <p:cNvPr id="46082" name="Rectangle 2"/>
          <p:cNvSpPr>
            <a:spLocks/>
          </p:cNvSpPr>
          <p:nvPr/>
        </p:nvSpPr>
        <p:spPr bwMode="auto">
          <a:xfrm>
            <a:off x="323528" y="1844824"/>
            <a:ext cx="8228707" cy="525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57149" bIns="0"/>
          <a:lstStyle>
            <a:lvl1pPr marL="457200" indent="-457200"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Recommendations</a:t>
            </a:r>
          </a:p>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Business Intelligence</a:t>
            </a:r>
          </a:p>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Social Computing</a:t>
            </a:r>
          </a:p>
          <a:p>
            <a:pPr>
              <a:spcBef>
                <a:spcPts val="422"/>
              </a:spcBef>
              <a:buClr>
                <a:srgbClr val="7BC143"/>
              </a:buClr>
              <a:buSzPct val="100000"/>
              <a:buFont typeface="Arial" panose="020B0604020202020204" pitchFamily="34" charset="0"/>
              <a:buChar char="•"/>
            </a:pPr>
            <a:r>
              <a:rPr lang="en-US" altLang="en-US" sz="2531" dirty="0" smtClean="0">
                <a:latin typeface="Helvetica" panose="020B0604020202020204" pitchFamily="34" charset="0"/>
                <a:cs typeface="Helvetica" panose="020B0604020202020204" pitchFamily="34" charset="0"/>
                <a:sym typeface="Helvetica" panose="020B0604020202020204" pitchFamily="34" charset="0"/>
              </a:rPr>
              <a:t>Geospatial</a:t>
            </a:r>
            <a:endParaRPr lang="en-US" altLang="en-US" sz="2531" dirty="0">
              <a:latin typeface="Helvetica" panose="020B0604020202020204" pitchFamily="34" charset="0"/>
              <a:cs typeface="Helvetica" panose="020B0604020202020204" pitchFamily="34" charset="0"/>
              <a:sym typeface="Helvetica" panose="020B0604020202020204" pitchFamily="34" charset="0"/>
            </a:endParaRPr>
          </a:p>
          <a:p>
            <a:pPr>
              <a:spcBef>
                <a:spcPts val="422"/>
              </a:spcBef>
            </a:pPr>
            <a:endParaRPr lang="en-US" altLang="en-US" sz="1687" dirty="0">
              <a:latin typeface="Helvetica" panose="020B0604020202020204" pitchFamily="34" charset="0"/>
              <a:cs typeface="Helvetica" panose="020B0604020202020204" pitchFamily="34" charset="0"/>
              <a:sym typeface="Helvetica" panose="020B0604020202020204" pitchFamily="34" charset="0"/>
            </a:endParaRPr>
          </a:p>
        </p:txBody>
      </p:sp>
      <p:sp>
        <p:nvSpPr>
          <p:cNvPr id="46083" name="Rectangle 3"/>
          <p:cNvSpPr>
            <a:spLocks/>
          </p:cNvSpPr>
          <p:nvPr/>
        </p:nvSpPr>
        <p:spPr bwMode="auto">
          <a:xfrm>
            <a:off x="4616648" y="1846932"/>
            <a:ext cx="4071938" cy="251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57149" bIns="0"/>
          <a:lstStyle>
            <a:lvl1pPr marL="862013" indent="-457200"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Genealogy</a:t>
            </a:r>
          </a:p>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Time Series Data</a:t>
            </a:r>
          </a:p>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Web </a:t>
            </a:r>
            <a:r>
              <a:rPr lang="en-US" altLang="en-US" sz="2531" dirty="0" smtClean="0">
                <a:latin typeface="Helvetica" panose="020B0604020202020204" pitchFamily="34" charset="0"/>
                <a:cs typeface="Helvetica" panose="020B0604020202020204" pitchFamily="34" charset="0"/>
                <a:sym typeface="Helvetica" panose="020B0604020202020204" pitchFamily="34" charset="0"/>
              </a:rPr>
              <a:t>Analytics</a:t>
            </a:r>
          </a:p>
          <a:p>
            <a:pPr>
              <a:spcBef>
                <a:spcPts val="422"/>
              </a:spcBef>
              <a:buClr>
                <a:srgbClr val="7BC143"/>
              </a:buClr>
              <a:buSzPct val="100000"/>
              <a:buFont typeface="Arial" panose="020B0604020202020204" pitchFamily="34" charset="0"/>
              <a:buChar char="•"/>
            </a:pPr>
            <a:r>
              <a:rPr lang="en-US" altLang="en-US" sz="2531" dirty="0" smtClean="0">
                <a:latin typeface="Helvetica" panose="020B0604020202020204" pitchFamily="34" charset="0"/>
                <a:cs typeface="Helvetica" panose="020B0604020202020204" pitchFamily="34" charset="0"/>
                <a:sym typeface="Helvetica" panose="020B0604020202020204" pitchFamily="34" charset="0"/>
              </a:rPr>
              <a:t>Fraud Detection</a:t>
            </a:r>
            <a:endParaRPr lang="en-US" altLang="en-US" sz="2531" dirty="0">
              <a:latin typeface="Helvetica" panose="020B0604020202020204" pitchFamily="34" charset="0"/>
              <a:cs typeface="Helvetica" panose="020B0604020202020204" pitchFamily="34" charset="0"/>
              <a:sym typeface="Helvetica" panose="020B0604020202020204" pitchFamily="34" charset="0"/>
            </a:endParaRPr>
          </a:p>
          <a:p>
            <a:pPr>
              <a:spcBef>
                <a:spcPts val="422"/>
              </a:spcBef>
            </a:pPr>
            <a:endParaRPr lang="en-US" altLang="en-US" sz="1687" dirty="0">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438858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ph type="title"/>
          </p:nvPr>
        </p:nvSpPr>
        <p:spPr/>
        <p:txBody>
          <a:bodyPr/>
          <a:lstStyle/>
          <a:p>
            <a:r>
              <a:rPr lang="en-US" altLang="en-US" smtClean="0">
                <a:sym typeface="Helvetica" panose="020B0604020202020204" pitchFamily="34" charset="0"/>
              </a:rPr>
              <a:t>Maturity of Data Models</a:t>
            </a:r>
            <a:endParaRPr lang="en-US" altLang="en-US">
              <a:sym typeface="Helvetica" panose="020B0604020202020204" pitchFamily="34" charset="0"/>
            </a:endParaRPr>
          </a:p>
        </p:txBody>
      </p:sp>
      <p:sp>
        <p:nvSpPr>
          <p:cNvPr id="5" name="Content Placeholder 4"/>
          <p:cNvSpPr>
            <a:spLocks noGrp="1"/>
          </p:cNvSpPr>
          <p:nvPr>
            <p:ph idx="1"/>
          </p:nvPr>
        </p:nvSpPr>
        <p:spPr/>
        <p:txBody>
          <a:bodyPr/>
          <a:lstStyle/>
          <a:p>
            <a:endParaRPr lang="en-IE"/>
          </a:p>
        </p:txBody>
      </p:sp>
      <p:graphicFrame>
        <p:nvGraphicFramePr>
          <p:cNvPr id="48130" name="Object 2"/>
          <p:cNvGraphicFramePr>
            <a:graphicFrameLocks/>
          </p:cNvGraphicFramePr>
          <p:nvPr/>
        </p:nvGraphicFramePr>
        <p:xfrm>
          <a:off x="661914" y="2176612"/>
          <a:ext cx="7801198" cy="2204517"/>
        </p:xfrm>
        <a:graphic>
          <a:graphicData uri="http://schemas.openxmlformats.org/presentationml/2006/ole">
            <mc:AlternateContent xmlns:mc="http://schemas.openxmlformats.org/markup-compatibility/2006">
              <mc:Choice xmlns:v="urn:schemas-microsoft-com:vml" Requires="v">
                <p:oleObj spid="_x0000_s51205" name="Chart" r:id="rId4" imgW="15588152" imgH="4404795" progId="MSGraph.Chart.8">
                  <p:embed/>
                </p:oleObj>
              </mc:Choice>
              <mc:Fallback>
                <p:oleObj name="Chart" r:id="rId4" imgW="15588152" imgH="4404795" progId="MSGraph.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14" y="2176612"/>
                        <a:ext cx="7801198" cy="22045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1" name="Rectangle 3"/>
          <p:cNvSpPr>
            <a:spLocks/>
          </p:cNvSpPr>
          <p:nvPr/>
        </p:nvSpPr>
        <p:spPr bwMode="auto">
          <a:xfrm>
            <a:off x="-266774" y="3811861"/>
            <a:ext cx="5646911" cy="209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825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marL="839788" indent="-457200">
              <a:buFont typeface="Arial" panose="020B0604020202020204" pitchFamily="34" charset="0"/>
              <a:buChar char="•"/>
            </a:pPr>
            <a:endParaRPr lang="en-US" altLang="en-US" sz="2400" dirty="0">
              <a:latin typeface="Helvetica" panose="020B0604020202020204" pitchFamily="34" charset="0"/>
              <a:cs typeface="Helvetica" panose="020B0604020202020204" pitchFamily="34" charset="0"/>
              <a:sym typeface="Helvetica" panose="020B0604020202020204" pitchFamily="34" charset="0"/>
            </a:endParaRPr>
          </a:p>
          <a:p>
            <a:pPr marL="839788" indent="-457200">
              <a:spcBef>
                <a:spcPts val="352"/>
              </a:spcBef>
              <a:buClr>
                <a:srgbClr val="808080"/>
              </a:buClr>
              <a:buSzPct val="100000"/>
              <a:buFont typeface="Arial" panose="020B0604020202020204" pitchFamily="34" charset="0"/>
              <a:buChar char="•"/>
            </a:pPr>
            <a:r>
              <a:rPr lang="en-US" altLang="en-US" sz="2400" dirty="0">
                <a:latin typeface="Helvetica" panose="020B0604020202020204" pitchFamily="34" charset="0"/>
                <a:cs typeface="Helvetica" panose="020B0604020202020204" pitchFamily="34" charset="0"/>
                <a:sym typeface="Helvetica" panose="020B0604020202020204" pitchFamily="34" charset="0"/>
              </a:rPr>
              <a:t>Most NOSQL: ~6 years</a:t>
            </a:r>
          </a:p>
          <a:p>
            <a:pPr marL="839788" indent="-457200">
              <a:spcBef>
                <a:spcPts val="352"/>
              </a:spcBef>
              <a:buClr>
                <a:srgbClr val="808080"/>
              </a:buClr>
              <a:buSzPct val="100000"/>
              <a:buFont typeface="Arial" panose="020B0604020202020204" pitchFamily="34" charset="0"/>
              <a:buChar char="•"/>
            </a:pPr>
            <a:endParaRPr lang="en-US" altLang="en-US" sz="2400" dirty="0">
              <a:latin typeface="Helvetica" panose="020B0604020202020204" pitchFamily="34" charset="0"/>
              <a:cs typeface="Helvetica" panose="020B0604020202020204" pitchFamily="34" charset="0"/>
              <a:sym typeface="Helvetica" panose="020B0604020202020204" pitchFamily="34" charset="0"/>
            </a:endParaRPr>
          </a:p>
          <a:p>
            <a:pPr marL="839788" indent="-457200">
              <a:spcBef>
                <a:spcPts val="352"/>
              </a:spcBef>
              <a:buClr>
                <a:srgbClr val="808080"/>
              </a:buClr>
              <a:buSzPct val="100000"/>
              <a:buFont typeface="Arial" panose="020B0604020202020204" pitchFamily="34" charset="0"/>
              <a:buChar char="•"/>
            </a:pPr>
            <a:r>
              <a:rPr lang="en-US" altLang="en-US" sz="2400" dirty="0">
                <a:latin typeface="Helvetica" panose="020B0604020202020204" pitchFamily="34" charset="0"/>
                <a:cs typeface="Helvetica" panose="020B0604020202020204" pitchFamily="34" charset="0"/>
                <a:sym typeface="Helvetica" panose="020B0604020202020204" pitchFamily="34" charset="0"/>
              </a:rPr>
              <a:t>Relational: 42 years</a:t>
            </a:r>
          </a:p>
          <a:p>
            <a:pPr marL="839788" indent="-457200">
              <a:spcBef>
                <a:spcPts val="352"/>
              </a:spcBef>
              <a:buClr>
                <a:srgbClr val="808080"/>
              </a:buClr>
              <a:buSzPct val="100000"/>
              <a:buFont typeface="Arial" panose="020B0604020202020204" pitchFamily="34" charset="0"/>
              <a:buChar char="•"/>
            </a:pPr>
            <a:endParaRPr lang="en-US" altLang="en-US" sz="2400" dirty="0">
              <a:latin typeface="Helvetica" panose="020B0604020202020204" pitchFamily="34" charset="0"/>
              <a:cs typeface="Helvetica" panose="020B0604020202020204" pitchFamily="34" charset="0"/>
              <a:sym typeface="Helvetica" panose="020B0604020202020204" pitchFamily="34" charset="0"/>
            </a:endParaRPr>
          </a:p>
          <a:p>
            <a:pPr marL="839788" indent="-457200">
              <a:spcBef>
                <a:spcPts val="352"/>
              </a:spcBef>
              <a:buClr>
                <a:srgbClr val="808080"/>
              </a:buClr>
              <a:buSzPct val="100000"/>
              <a:buFont typeface="Arial" panose="020B0604020202020204" pitchFamily="34" charset="0"/>
              <a:buChar char="•"/>
            </a:pPr>
            <a:r>
              <a:rPr lang="en-US" altLang="en-US" sz="2400" dirty="0">
                <a:latin typeface="Helvetica" panose="020B0604020202020204" pitchFamily="34" charset="0"/>
                <a:cs typeface="Helvetica" panose="020B0604020202020204" pitchFamily="34" charset="0"/>
                <a:sym typeface="Helvetica" panose="020B0604020202020204" pitchFamily="34" charset="0"/>
              </a:rPr>
              <a:t>Graph Theory: 276 years </a:t>
            </a:r>
          </a:p>
        </p:txBody>
      </p:sp>
    </p:spTree>
    <p:extLst>
      <p:ext uri="{BB962C8B-B14F-4D97-AF65-F5344CB8AC3E}">
        <p14:creationId xmlns:p14="http://schemas.microsoft.com/office/powerpoint/2010/main" val="1242071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8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ph type="title"/>
          </p:nvPr>
        </p:nvSpPr>
        <p:spPr/>
        <p:txBody>
          <a:bodyPr/>
          <a:lstStyle/>
          <a:p>
            <a:r>
              <a:rPr lang="en-US" altLang="en-US" smtClean="0">
                <a:sym typeface="Helvetica" panose="020B0604020202020204" pitchFamily="34" charset="0"/>
              </a:rPr>
              <a:t>Graph Data Model</a:t>
            </a:r>
            <a:endParaRPr lang="en-US" altLang="en-US">
              <a:sym typeface="Helvetica" panose="020B0604020202020204" pitchFamily="34" charset="0"/>
            </a:endParaRPr>
          </a:p>
        </p:txBody>
      </p:sp>
      <p:sp>
        <p:nvSpPr>
          <p:cNvPr id="52226" name="Oval 2"/>
          <p:cNvSpPr>
            <a:spLocks/>
          </p:cNvSpPr>
          <p:nvPr/>
        </p:nvSpPr>
        <p:spPr bwMode="auto">
          <a:xfrm>
            <a:off x="1656185" y="2838970"/>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Person</a:t>
            </a:r>
          </a:p>
        </p:txBody>
      </p:sp>
      <p:sp>
        <p:nvSpPr>
          <p:cNvPr id="52227" name="Oval 3"/>
          <p:cNvSpPr>
            <a:spLocks/>
          </p:cNvSpPr>
          <p:nvPr/>
        </p:nvSpPr>
        <p:spPr bwMode="auto">
          <a:xfrm>
            <a:off x="4503639" y="4681835"/>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City</a:t>
            </a:r>
          </a:p>
        </p:txBody>
      </p:sp>
      <p:sp>
        <p:nvSpPr>
          <p:cNvPr id="52228" name="Oval 4"/>
          <p:cNvSpPr>
            <a:spLocks/>
          </p:cNvSpPr>
          <p:nvPr/>
        </p:nvSpPr>
        <p:spPr bwMode="auto">
          <a:xfrm>
            <a:off x="6460357" y="1573187"/>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dirty="0">
                <a:solidFill>
                  <a:srgbClr val="41454C"/>
                </a:solidFill>
                <a:latin typeface="Helvetica Light" charset="0"/>
                <a:ea typeface="Helvetica Light" charset="0"/>
                <a:cs typeface="Helvetica Light" charset="0"/>
                <a:sym typeface="Helvetica Light" charset="0"/>
              </a:rPr>
              <a:t>Event</a:t>
            </a:r>
          </a:p>
        </p:txBody>
      </p:sp>
      <p:sp>
        <p:nvSpPr>
          <p:cNvPr id="52229" name="Line 5"/>
          <p:cNvSpPr>
            <a:spLocks noChangeShapeType="1"/>
          </p:cNvSpPr>
          <p:nvPr/>
        </p:nvSpPr>
        <p:spPr bwMode="auto">
          <a:xfrm rot="10800000" flipH="1">
            <a:off x="3022428" y="2546523"/>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2230" name="Line 6"/>
          <p:cNvSpPr>
            <a:spLocks noChangeShapeType="1"/>
          </p:cNvSpPr>
          <p:nvPr/>
        </p:nvSpPr>
        <p:spPr bwMode="auto">
          <a:xfrm flipH="1">
            <a:off x="5562923" y="2927152"/>
            <a:ext cx="1214438" cy="1802680"/>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2231" name="Line 7"/>
          <p:cNvSpPr>
            <a:spLocks noChangeShapeType="1"/>
          </p:cNvSpPr>
          <p:nvPr/>
        </p:nvSpPr>
        <p:spPr bwMode="auto">
          <a:xfrm>
            <a:off x="2850531" y="4021038"/>
            <a:ext cx="1710035" cy="985614"/>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2232" name="Line 8"/>
          <p:cNvSpPr>
            <a:spLocks noChangeShapeType="1"/>
          </p:cNvSpPr>
          <p:nvPr/>
        </p:nvSpPr>
        <p:spPr bwMode="auto">
          <a:xfrm rot="10800000" flipH="1">
            <a:off x="3022428" y="2202730"/>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Tree>
    <p:extLst>
      <p:ext uri="{BB962C8B-B14F-4D97-AF65-F5344CB8AC3E}">
        <p14:creationId xmlns:p14="http://schemas.microsoft.com/office/powerpoint/2010/main" val="1601842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ph type="title"/>
          </p:nvPr>
        </p:nvSpPr>
        <p:spPr/>
        <p:txBody>
          <a:bodyPr/>
          <a:lstStyle/>
          <a:p>
            <a:r>
              <a:rPr lang="en-US" altLang="en-US" smtClean="0">
                <a:sym typeface="Helvetica" panose="020B0604020202020204" pitchFamily="34" charset="0"/>
              </a:rPr>
              <a:t>Graph Data Model</a:t>
            </a:r>
            <a:endParaRPr lang="en-US" altLang="en-US">
              <a:sym typeface="Helvetica" panose="020B0604020202020204" pitchFamily="34" charset="0"/>
            </a:endParaRPr>
          </a:p>
        </p:txBody>
      </p:sp>
      <p:sp>
        <p:nvSpPr>
          <p:cNvPr id="53250" name="Oval 2"/>
          <p:cNvSpPr>
            <a:spLocks/>
          </p:cNvSpPr>
          <p:nvPr/>
        </p:nvSpPr>
        <p:spPr bwMode="auto">
          <a:xfrm>
            <a:off x="1691680" y="2822575"/>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Person</a:t>
            </a:r>
          </a:p>
        </p:txBody>
      </p:sp>
      <p:sp>
        <p:nvSpPr>
          <p:cNvPr id="53251" name="Oval 3"/>
          <p:cNvSpPr>
            <a:spLocks/>
          </p:cNvSpPr>
          <p:nvPr/>
        </p:nvSpPr>
        <p:spPr bwMode="auto">
          <a:xfrm>
            <a:off x="4539134" y="4665440"/>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City</a:t>
            </a:r>
          </a:p>
        </p:txBody>
      </p:sp>
      <p:sp>
        <p:nvSpPr>
          <p:cNvPr id="53252" name="Oval 4"/>
          <p:cNvSpPr>
            <a:spLocks/>
          </p:cNvSpPr>
          <p:nvPr/>
        </p:nvSpPr>
        <p:spPr bwMode="auto">
          <a:xfrm>
            <a:off x="6495852" y="1556792"/>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Event</a:t>
            </a:r>
          </a:p>
        </p:txBody>
      </p:sp>
      <p:sp>
        <p:nvSpPr>
          <p:cNvPr id="53253" name="Line 5"/>
          <p:cNvSpPr>
            <a:spLocks noChangeShapeType="1"/>
          </p:cNvSpPr>
          <p:nvPr/>
        </p:nvSpPr>
        <p:spPr bwMode="auto">
          <a:xfrm rot="10800000" flipH="1">
            <a:off x="3057923" y="2530128"/>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3254" name="Line 6"/>
          <p:cNvSpPr>
            <a:spLocks noChangeShapeType="1"/>
          </p:cNvSpPr>
          <p:nvPr/>
        </p:nvSpPr>
        <p:spPr bwMode="auto">
          <a:xfrm flipH="1">
            <a:off x="5598418" y="2910757"/>
            <a:ext cx="1214438" cy="1802680"/>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3255" name="Line 7"/>
          <p:cNvSpPr>
            <a:spLocks noChangeShapeType="1"/>
          </p:cNvSpPr>
          <p:nvPr/>
        </p:nvSpPr>
        <p:spPr bwMode="auto">
          <a:xfrm>
            <a:off x="2886026" y="4004643"/>
            <a:ext cx="1710035" cy="985614"/>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3256" name="Rectangle 8"/>
          <p:cNvSpPr>
            <a:spLocks/>
          </p:cNvSpPr>
          <p:nvPr/>
        </p:nvSpPr>
        <p:spPr bwMode="auto">
          <a:xfrm>
            <a:off x="4139530" y="3295849"/>
            <a:ext cx="1603995"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Is Attending</a:t>
            </a:r>
          </a:p>
        </p:txBody>
      </p:sp>
      <p:sp>
        <p:nvSpPr>
          <p:cNvPr id="53257" name="Rectangle 9"/>
          <p:cNvSpPr>
            <a:spLocks/>
          </p:cNvSpPr>
          <p:nvPr/>
        </p:nvSpPr>
        <p:spPr bwMode="auto">
          <a:xfrm>
            <a:off x="6258099" y="3830514"/>
            <a:ext cx="1242343"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Hosted In</a:t>
            </a:r>
          </a:p>
        </p:txBody>
      </p:sp>
      <p:sp>
        <p:nvSpPr>
          <p:cNvPr id="53258" name="Rectangle 10"/>
          <p:cNvSpPr>
            <a:spLocks/>
          </p:cNvSpPr>
          <p:nvPr/>
        </p:nvSpPr>
        <p:spPr bwMode="auto">
          <a:xfrm>
            <a:off x="2298899" y="4665440"/>
            <a:ext cx="1644178"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Is Located In</a:t>
            </a:r>
          </a:p>
        </p:txBody>
      </p:sp>
      <p:sp>
        <p:nvSpPr>
          <p:cNvPr id="53259" name="Line 11"/>
          <p:cNvSpPr>
            <a:spLocks noChangeShapeType="1"/>
          </p:cNvSpPr>
          <p:nvPr/>
        </p:nvSpPr>
        <p:spPr bwMode="auto">
          <a:xfrm rot="10800000" flipH="1">
            <a:off x="3057923" y="2186335"/>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3260" name="Rectangle 12"/>
          <p:cNvSpPr>
            <a:spLocks/>
          </p:cNvSpPr>
          <p:nvPr/>
        </p:nvSpPr>
        <p:spPr bwMode="auto">
          <a:xfrm>
            <a:off x="4258965" y="2201962"/>
            <a:ext cx="794742"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Rated</a:t>
            </a:r>
          </a:p>
        </p:txBody>
      </p:sp>
    </p:spTree>
    <p:extLst>
      <p:ext uri="{BB962C8B-B14F-4D97-AF65-F5344CB8AC3E}">
        <p14:creationId xmlns:p14="http://schemas.microsoft.com/office/powerpoint/2010/main" val="3121693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ph type="title"/>
          </p:nvPr>
        </p:nvSpPr>
        <p:spPr/>
        <p:txBody>
          <a:bodyPr/>
          <a:lstStyle/>
          <a:p>
            <a:r>
              <a:rPr lang="en-US" altLang="en-US" smtClean="0">
                <a:sym typeface="Helvetica" panose="020B0604020202020204" pitchFamily="34" charset="0"/>
              </a:rPr>
              <a:t>Graph Data Model</a:t>
            </a:r>
            <a:endParaRPr lang="en-US" altLang="en-US">
              <a:sym typeface="Helvetica" panose="020B0604020202020204" pitchFamily="34" charset="0"/>
            </a:endParaRPr>
          </a:p>
        </p:txBody>
      </p:sp>
      <p:sp>
        <p:nvSpPr>
          <p:cNvPr id="54274" name="Oval 2"/>
          <p:cNvSpPr>
            <a:spLocks/>
          </p:cNvSpPr>
          <p:nvPr/>
        </p:nvSpPr>
        <p:spPr bwMode="auto">
          <a:xfrm>
            <a:off x="1692523" y="2787302"/>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Person</a:t>
            </a:r>
          </a:p>
        </p:txBody>
      </p:sp>
      <p:sp>
        <p:nvSpPr>
          <p:cNvPr id="54275" name="Oval 3"/>
          <p:cNvSpPr>
            <a:spLocks/>
          </p:cNvSpPr>
          <p:nvPr/>
        </p:nvSpPr>
        <p:spPr bwMode="auto">
          <a:xfrm>
            <a:off x="4539977" y="4630167"/>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City</a:t>
            </a:r>
          </a:p>
        </p:txBody>
      </p:sp>
      <p:sp>
        <p:nvSpPr>
          <p:cNvPr id="54276" name="Oval 4"/>
          <p:cNvSpPr>
            <a:spLocks/>
          </p:cNvSpPr>
          <p:nvPr/>
        </p:nvSpPr>
        <p:spPr bwMode="auto">
          <a:xfrm>
            <a:off x="6496695" y="1521519"/>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Event</a:t>
            </a:r>
          </a:p>
        </p:txBody>
      </p:sp>
      <p:sp>
        <p:nvSpPr>
          <p:cNvPr id="54277" name="Line 5"/>
          <p:cNvSpPr>
            <a:spLocks noChangeShapeType="1"/>
          </p:cNvSpPr>
          <p:nvPr/>
        </p:nvSpPr>
        <p:spPr bwMode="auto">
          <a:xfrm rot="10800000" flipH="1">
            <a:off x="3058766" y="2494855"/>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4278" name="Line 6"/>
          <p:cNvSpPr>
            <a:spLocks noChangeShapeType="1"/>
          </p:cNvSpPr>
          <p:nvPr/>
        </p:nvSpPr>
        <p:spPr bwMode="auto">
          <a:xfrm flipH="1">
            <a:off x="5599261" y="2875484"/>
            <a:ext cx="1214438" cy="1802680"/>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4279" name="Line 7"/>
          <p:cNvSpPr>
            <a:spLocks noChangeShapeType="1"/>
          </p:cNvSpPr>
          <p:nvPr/>
        </p:nvSpPr>
        <p:spPr bwMode="auto">
          <a:xfrm>
            <a:off x="2886869" y="3969370"/>
            <a:ext cx="1710035" cy="985614"/>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4280" name="Rectangle 8"/>
          <p:cNvSpPr>
            <a:spLocks/>
          </p:cNvSpPr>
          <p:nvPr/>
        </p:nvSpPr>
        <p:spPr bwMode="auto">
          <a:xfrm>
            <a:off x="4140373" y="3260576"/>
            <a:ext cx="1603995"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Is Attending</a:t>
            </a:r>
          </a:p>
        </p:txBody>
      </p:sp>
      <p:sp>
        <p:nvSpPr>
          <p:cNvPr id="54281" name="Rectangle 9"/>
          <p:cNvSpPr>
            <a:spLocks/>
          </p:cNvSpPr>
          <p:nvPr/>
        </p:nvSpPr>
        <p:spPr bwMode="auto">
          <a:xfrm>
            <a:off x="6258942" y="3795241"/>
            <a:ext cx="1242343"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Hosted In</a:t>
            </a:r>
          </a:p>
        </p:txBody>
      </p:sp>
      <p:sp>
        <p:nvSpPr>
          <p:cNvPr id="54282" name="Rectangle 10"/>
          <p:cNvSpPr>
            <a:spLocks/>
          </p:cNvSpPr>
          <p:nvPr/>
        </p:nvSpPr>
        <p:spPr bwMode="auto">
          <a:xfrm>
            <a:off x="2299742" y="4630167"/>
            <a:ext cx="1644178"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Is Located In</a:t>
            </a:r>
          </a:p>
        </p:txBody>
      </p:sp>
      <p:sp>
        <p:nvSpPr>
          <p:cNvPr id="54283" name="Rectangle 11"/>
          <p:cNvSpPr>
            <a:spLocks/>
          </p:cNvSpPr>
          <p:nvPr/>
        </p:nvSpPr>
        <p:spPr bwMode="auto">
          <a:xfrm>
            <a:off x="107504" y="3184673"/>
            <a:ext cx="1564928" cy="54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1547">
                <a:solidFill>
                  <a:srgbClr val="41454C"/>
                </a:solidFill>
                <a:latin typeface="Helvetica Light" charset="0"/>
                <a:ea typeface="Helvetica Light" charset="0"/>
                <a:cs typeface="Helvetica Light" charset="0"/>
                <a:sym typeface="Helvetica Light" charset="0"/>
              </a:rPr>
              <a:t>firstName:kyle</a:t>
            </a:r>
          </a:p>
          <a:p>
            <a:pPr algn="ctr"/>
            <a:r>
              <a:rPr lang="en-US" altLang="en-US" sz="1547">
                <a:solidFill>
                  <a:srgbClr val="41454C"/>
                </a:solidFill>
                <a:latin typeface="Helvetica Light" charset="0"/>
                <a:ea typeface="Helvetica Light" charset="0"/>
                <a:cs typeface="Helvetica Light" charset="0"/>
                <a:sym typeface="Helvetica Light" charset="0"/>
              </a:rPr>
              <a:t>lastName:adams</a:t>
            </a:r>
          </a:p>
        </p:txBody>
      </p:sp>
      <p:sp>
        <p:nvSpPr>
          <p:cNvPr id="54284" name="Rectangle 12"/>
          <p:cNvSpPr>
            <a:spLocks/>
          </p:cNvSpPr>
          <p:nvPr/>
        </p:nvSpPr>
        <p:spPr bwMode="auto">
          <a:xfrm>
            <a:off x="7732340" y="1625327"/>
            <a:ext cx="1336105"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1547">
                <a:solidFill>
                  <a:srgbClr val="41454C"/>
                </a:solidFill>
                <a:latin typeface="Helvetica Light" charset="0"/>
                <a:ea typeface="Helvetica Light" charset="0"/>
                <a:cs typeface="Helvetica Light" charset="0"/>
                <a:sym typeface="Helvetica Light" charset="0"/>
              </a:rPr>
              <a:t>name:DevCon</a:t>
            </a:r>
          </a:p>
        </p:txBody>
      </p:sp>
      <p:sp>
        <p:nvSpPr>
          <p:cNvPr id="54285" name="Rectangle 13"/>
          <p:cNvSpPr>
            <a:spLocks/>
          </p:cNvSpPr>
          <p:nvPr/>
        </p:nvSpPr>
        <p:spPr bwMode="auto">
          <a:xfrm>
            <a:off x="5960914" y="4899173"/>
            <a:ext cx="1605111" cy="54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1547">
                <a:solidFill>
                  <a:srgbClr val="41454C"/>
                </a:solidFill>
                <a:latin typeface="Helvetica Light" charset="0"/>
                <a:ea typeface="Helvetica Light" charset="0"/>
                <a:cs typeface="Helvetica Light" charset="0"/>
                <a:sym typeface="Helvetica Light" charset="0"/>
              </a:rPr>
              <a:t>name:San Jose</a:t>
            </a:r>
          </a:p>
          <a:p>
            <a:pPr algn="ctr"/>
            <a:r>
              <a:rPr lang="en-US" altLang="en-US" sz="1547">
                <a:solidFill>
                  <a:srgbClr val="41454C"/>
                </a:solidFill>
                <a:latin typeface="Helvetica Light" charset="0"/>
                <a:ea typeface="Helvetica Light" charset="0"/>
                <a:cs typeface="Helvetica Light" charset="0"/>
                <a:sym typeface="Helvetica Light" charset="0"/>
              </a:rPr>
              <a:t>country:USA</a:t>
            </a:r>
          </a:p>
        </p:txBody>
      </p:sp>
      <p:sp>
        <p:nvSpPr>
          <p:cNvPr id="54286" name="Line 14"/>
          <p:cNvSpPr>
            <a:spLocks noChangeShapeType="1"/>
          </p:cNvSpPr>
          <p:nvPr/>
        </p:nvSpPr>
        <p:spPr bwMode="auto">
          <a:xfrm rot="10800000" flipH="1">
            <a:off x="3058766" y="2151062"/>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4287" name="Rectangle 15"/>
          <p:cNvSpPr>
            <a:spLocks/>
          </p:cNvSpPr>
          <p:nvPr/>
        </p:nvSpPr>
        <p:spPr bwMode="auto">
          <a:xfrm>
            <a:off x="3014117" y="1994793"/>
            <a:ext cx="794742"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Rated</a:t>
            </a:r>
          </a:p>
        </p:txBody>
      </p:sp>
      <p:sp>
        <p:nvSpPr>
          <p:cNvPr id="54288" name="Rectangle 16"/>
          <p:cNvSpPr>
            <a:spLocks/>
          </p:cNvSpPr>
          <p:nvPr/>
        </p:nvSpPr>
        <p:spPr bwMode="auto">
          <a:xfrm>
            <a:off x="3835648" y="1918890"/>
            <a:ext cx="1980158" cy="54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1547">
                <a:solidFill>
                  <a:srgbClr val="41454C"/>
                </a:solidFill>
                <a:latin typeface="Helvetica Light" charset="0"/>
                <a:ea typeface="Helvetica Light" charset="0"/>
                <a:cs typeface="Helvetica Light" charset="0"/>
                <a:sym typeface="Helvetica Light" charset="0"/>
              </a:rPr>
              <a:t>score: 11 out of 10</a:t>
            </a:r>
          </a:p>
          <a:p>
            <a:pPr algn="ctr"/>
            <a:r>
              <a:rPr lang="en-US" altLang="en-US" sz="1547">
                <a:solidFill>
                  <a:srgbClr val="41454C"/>
                </a:solidFill>
                <a:latin typeface="Helvetica Light" charset="0"/>
                <a:ea typeface="Helvetica Light" charset="0"/>
                <a:cs typeface="Helvetica Light" charset="0"/>
                <a:sym typeface="Helvetica Light" charset="0"/>
              </a:rPr>
              <a:t>comment: Amazing!!!</a:t>
            </a:r>
          </a:p>
        </p:txBody>
      </p:sp>
    </p:spTree>
    <p:extLst>
      <p:ext uri="{BB962C8B-B14F-4D97-AF65-F5344CB8AC3E}">
        <p14:creationId xmlns:p14="http://schemas.microsoft.com/office/powerpoint/2010/main" val="6817040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ph type="title"/>
          </p:nvPr>
        </p:nvSpPr>
        <p:spPr bwMode="auto">
          <a:xfrm>
            <a:off x="457647" y="1643063"/>
            <a:ext cx="8228707" cy="15091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64294" tIns="32147" rIns="28575" bIns="32147" numCol="1" anchor="ctr" anchorCtr="0" compatLnSpc="1">
            <a:prstTxWarp prst="textNoShape">
              <a:avLst/>
            </a:prstTxWarp>
          </a:bodyPr>
          <a:lstStyle/>
          <a:p>
            <a:pPr marL="27905" indent="-27905"/>
            <a:r>
              <a:rPr lang="en-US" altLang="en-US" sz="3937" dirty="0" smtClean="0">
                <a:ea typeface="Verdana" panose="020B0604030504040204" pitchFamily="34" charset="0"/>
                <a:cs typeface="Verdana" panose="020B0604030504040204" pitchFamily="34" charset="0"/>
              </a:rPr>
              <a:t>Neo4j</a:t>
            </a:r>
            <a:endParaRPr lang="en-US" altLang="en-US" sz="2531" dirty="0"/>
          </a:p>
        </p:txBody>
      </p:sp>
    </p:spTree>
    <p:extLst>
      <p:ext uri="{BB962C8B-B14F-4D97-AF65-F5344CB8AC3E}">
        <p14:creationId xmlns:p14="http://schemas.microsoft.com/office/powerpoint/2010/main" val="2482263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Introducing Neo4j</a:t>
            </a:r>
            <a:endParaRPr lang="en-US" dirty="0"/>
          </a:p>
        </p:txBody>
      </p:sp>
      <p:sp>
        <p:nvSpPr>
          <p:cNvPr id="5" name="Subtitle 4"/>
          <p:cNvSpPr>
            <a:spLocks noGrp="1"/>
          </p:cNvSpPr>
          <p:nvPr>
            <p:ph idx="1"/>
          </p:nvPr>
        </p:nvSpPr>
        <p:spPr/>
        <p:txBody>
          <a:bodyPr/>
          <a:lstStyle/>
          <a:p>
            <a:r>
              <a:rPr lang="en-US" dirty="0" smtClean="0"/>
              <a:t>Introduced in 2010 </a:t>
            </a:r>
          </a:p>
          <a:p>
            <a:r>
              <a:rPr lang="en-US" dirty="0"/>
              <a:t>Developed by Neo Technologies</a:t>
            </a:r>
          </a:p>
          <a:p>
            <a:r>
              <a:rPr lang="en-US" dirty="0"/>
              <a:t>Most Popular Graph Database</a:t>
            </a:r>
          </a:p>
          <a:p>
            <a:r>
              <a:rPr lang="en-US" dirty="0" smtClean="0"/>
              <a:t>Open source</a:t>
            </a:r>
          </a:p>
          <a:p>
            <a:r>
              <a:rPr lang="en-US" dirty="0" smtClean="0"/>
              <a:t>Java-based </a:t>
            </a:r>
          </a:p>
          <a:p>
            <a:r>
              <a:rPr lang="en-US" dirty="0" smtClean="0"/>
              <a:t>NoSQL Graph Database</a:t>
            </a:r>
          </a:p>
          <a:p>
            <a:endParaRPr lang="en-US" dirty="0" smtClean="0"/>
          </a:p>
          <a:p>
            <a:endParaRPr lang="en-US" dirty="0"/>
          </a:p>
        </p:txBody>
      </p:sp>
      <p:sp>
        <p:nvSpPr>
          <p:cNvPr id="2" name="AutoShape 2" descr="https://marketplace.gephi.org/wp-content/uploads/2012/11/neo4j_logo.png?84cd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763455"/>
            <a:ext cx="4156539" cy="1092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979" y="3153501"/>
            <a:ext cx="2067552" cy="1275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834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Graph Database (cont.)</a:t>
            </a:r>
            <a:endParaRPr lang="en-US" dirty="0"/>
          </a:p>
        </p:txBody>
      </p:sp>
      <p:sp>
        <p:nvSpPr>
          <p:cNvPr id="5" name="Subtitle 4"/>
          <p:cNvSpPr>
            <a:spLocks noGrp="1"/>
          </p:cNvSpPr>
          <p:nvPr>
            <p:ph idx="1"/>
          </p:nvPr>
        </p:nvSpPr>
        <p:spPr/>
        <p:txBody>
          <a:bodyPr/>
          <a:lstStyle/>
          <a:p>
            <a:r>
              <a:rPr lang="en-US" smtClean="0"/>
              <a:t>Nodes represent entities</a:t>
            </a:r>
          </a:p>
          <a:p>
            <a:pPr lvl="1"/>
            <a:r>
              <a:rPr lang="en-US" smtClean="0"/>
              <a:t>Edges represent relationships</a:t>
            </a:r>
          </a:p>
          <a:p>
            <a:pPr lvl="1"/>
            <a:r>
              <a:rPr lang="en-US" smtClean="0"/>
              <a:t>Connections between data are explored</a:t>
            </a:r>
          </a:p>
          <a:p>
            <a:pPr lvl="1"/>
            <a:r>
              <a:rPr lang="en-US" smtClean="0"/>
              <a:t>Faster for associative data sets</a:t>
            </a:r>
          </a:p>
          <a:p>
            <a:pPr lvl="1"/>
            <a:r>
              <a:rPr lang="en-US" smtClean="0"/>
              <a:t>Intuitive </a:t>
            </a:r>
          </a:p>
          <a:p>
            <a:r>
              <a:rPr lang="en-US" smtClean="0"/>
              <a:t>Optimal for searching social network data</a:t>
            </a:r>
          </a:p>
          <a:p>
            <a:endParaRPr lang="en-US" smtClean="0"/>
          </a:p>
          <a:p>
            <a:endParaRPr lang="en-US" dirty="0" smtClean="0"/>
          </a:p>
        </p:txBody>
      </p:sp>
    </p:spTree>
    <p:extLst>
      <p:ext uri="{BB962C8B-B14F-4D97-AF65-F5344CB8AC3E}">
        <p14:creationId xmlns:p14="http://schemas.microsoft.com/office/powerpoint/2010/main" val="812125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ph type="title"/>
          </p:nvPr>
        </p:nvSpPr>
        <p:spPr>
          <a:xfrm>
            <a:off x="457647" y="1502420"/>
            <a:ext cx="8228707" cy="1509117"/>
          </a:xfrm>
          <a:ln/>
        </p:spPr>
        <p:txBody>
          <a:bodyPr vert="horz" wrap="square" lIns="91440" tIns="45720" rIns="92869" bIns="45720" numCol="1" anchor="ctr" anchorCtr="0" compatLnSpc="1">
            <a:prstTxWarp prst="textNoShape">
              <a:avLst/>
            </a:prstTxWarp>
          </a:bodyPr>
          <a:lstStyle/>
          <a:p>
            <a:pPr marL="27905" indent="-27905" algn="ctr"/>
            <a:r>
              <a:rPr lang="en-US" altLang="en-US" sz="4500">
                <a:latin typeface="Helvetica" panose="020B0604020202020204" pitchFamily="34" charset="0"/>
                <a:cs typeface="Helvetica" panose="020B0604020202020204" pitchFamily="34" charset="0"/>
                <a:sym typeface="Helvetica" panose="020B0604020202020204" pitchFamily="34" charset="0"/>
              </a:rPr>
              <a:t>Why NOSQL?  </a:t>
            </a:r>
            <a:endParaRPr lang="en-US" altLang="en-US" sz="4500">
              <a:latin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663026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Database that uses graph structures with nodes, edges and properties to store data</a:t>
            </a:r>
          </a:p>
          <a:p>
            <a:r>
              <a:rPr lang="en-US" dirty="0" smtClean="0"/>
              <a:t>Provides index-free adjacency</a:t>
            </a:r>
          </a:p>
          <a:p>
            <a:pPr lvl="1"/>
            <a:r>
              <a:rPr lang="en-US" dirty="0" smtClean="0"/>
              <a:t>Every node is a pointer to its adjacent element</a:t>
            </a:r>
          </a:p>
          <a:p>
            <a:r>
              <a:rPr lang="en-US" dirty="0"/>
              <a:t>Edges hold most of the important </a:t>
            </a:r>
            <a:r>
              <a:rPr lang="en-US" dirty="0" smtClean="0"/>
              <a:t>information </a:t>
            </a:r>
            <a:r>
              <a:rPr lang="en-US" dirty="0"/>
              <a:t>and connect </a:t>
            </a:r>
            <a:endParaRPr lang="en-US" dirty="0" smtClean="0"/>
          </a:p>
          <a:p>
            <a:pPr lvl="1"/>
            <a:r>
              <a:rPr lang="en-US" dirty="0" smtClean="0"/>
              <a:t>nodes </a:t>
            </a:r>
            <a:r>
              <a:rPr lang="en-US" dirty="0"/>
              <a:t>to other nodes </a:t>
            </a:r>
          </a:p>
          <a:p>
            <a:pPr lvl="1"/>
            <a:r>
              <a:rPr lang="en-US" dirty="0" smtClean="0"/>
              <a:t>nodes </a:t>
            </a:r>
            <a:r>
              <a:rPr lang="en-US" dirty="0"/>
              <a:t>to </a:t>
            </a:r>
            <a:r>
              <a:rPr lang="en-US" dirty="0" smtClean="0"/>
              <a:t>properties</a:t>
            </a:r>
          </a:p>
          <a:p>
            <a:endParaRPr lang="en-US" dirty="0" smtClean="0"/>
          </a:p>
          <a:p>
            <a:endParaRPr lang="en-US" dirty="0"/>
          </a:p>
        </p:txBody>
      </p:sp>
      <p:sp>
        <p:nvSpPr>
          <p:cNvPr id="2" name="Title 1"/>
          <p:cNvSpPr>
            <a:spLocks noGrp="1"/>
          </p:cNvSpPr>
          <p:nvPr>
            <p:ph type="title"/>
          </p:nvPr>
        </p:nvSpPr>
        <p:spPr/>
        <p:txBody>
          <a:bodyPr/>
          <a:lstStyle/>
          <a:p>
            <a:r>
              <a:rPr lang="en-US" dirty="0" smtClean="0"/>
              <a:t>Graph Databases</a:t>
            </a:r>
            <a:endParaRPr lang="en-US" dirty="0"/>
          </a:p>
        </p:txBody>
      </p:sp>
    </p:spTree>
    <p:extLst>
      <p:ext uri="{BB962C8B-B14F-4D97-AF65-F5344CB8AC3E}">
        <p14:creationId xmlns:p14="http://schemas.microsoft.com/office/powerpoint/2010/main" val="1404376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Graph Database</a:t>
            </a:r>
            <a:endParaRPr lang="en-US" dirty="0"/>
          </a:p>
        </p:txBody>
      </p:sp>
      <p:sp>
        <p:nvSpPr>
          <p:cNvPr id="5" name="Subtitle 4"/>
          <p:cNvSpPr>
            <a:spLocks noGrp="1"/>
          </p:cNvSpPr>
          <p:nvPr>
            <p:ph idx="1"/>
          </p:nvPr>
        </p:nvSpPr>
        <p:spPr/>
        <p:txBody>
          <a:bodyPr/>
          <a:lstStyle/>
          <a:p>
            <a:r>
              <a:rPr lang="en-US" smtClean="0"/>
              <a:t>Neo4j is a graph database</a:t>
            </a:r>
          </a:p>
          <a:p>
            <a:r>
              <a:rPr lang="en-US" smtClean="0"/>
              <a:t>Database full of linked nodes</a:t>
            </a:r>
          </a:p>
          <a:p>
            <a:r>
              <a:rPr lang="en-US" smtClean="0"/>
              <a:t>Stores data as nodes and relationships</a:t>
            </a:r>
            <a:endParaRPr lang="en-US" dirty="0" smtClean="0"/>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928" y="3261913"/>
            <a:ext cx="6068144" cy="3114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212451"/>
            <a:ext cx="6858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964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When there are relationships that you want to analyze Graph databases become a very nice fit because of the data structure</a:t>
            </a:r>
          </a:p>
          <a:p>
            <a:r>
              <a:rPr lang="en-US" dirty="0" smtClean="0"/>
              <a:t>Graph </a:t>
            </a:r>
            <a:r>
              <a:rPr lang="en-US" dirty="0"/>
              <a:t>databases are very fast for associative data sets </a:t>
            </a:r>
            <a:endParaRPr lang="en-US" dirty="0" smtClean="0"/>
          </a:p>
          <a:p>
            <a:pPr lvl="1"/>
            <a:r>
              <a:rPr lang="en-US" dirty="0" smtClean="0"/>
              <a:t>Like social networks</a:t>
            </a:r>
          </a:p>
          <a:p>
            <a:r>
              <a:rPr lang="en-US" dirty="0" smtClean="0"/>
              <a:t>Map </a:t>
            </a:r>
            <a:r>
              <a:rPr lang="en-US" dirty="0"/>
              <a:t>more directly to object oriented </a:t>
            </a:r>
            <a:r>
              <a:rPr lang="en-US" dirty="0" smtClean="0"/>
              <a:t>applications</a:t>
            </a:r>
          </a:p>
          <a:p>
            <a:pPr lvl="1"/>
            <a:r>
              <a:rPr lang="en-US" dirty="0" smtClean="0"/>
              <a:t>Object classification and Parent-&gt;Child relationships</a:t>
            </a:r>
          </a:p>
          <a:p>
            <a:endParaRPr lang="en-US" dirty="0"/>
          </a:p>
        </p:txBody>
      </p:sp>
      <p:sp>
        <p:nvSpPr>
          <p:cNvPr id="2" name="Title 1"/>
          <p:cNvSpPr>
            <a:spLocks noGrp="1"/>
          </p:cNvSpPr>
          <p:nvPr>
            <p:ph type="title"/>
          </p:nvPr>
        </p:nvSpPr>
        <p:spPr/>
        <p:txBody>
          <a:bodyPr/>
          <a:lstStyle/>
          <a:p>
            <a:r>
              <a:rPr lang="en-US" dirty="0" smtClean="0"/>
              <a:t>Advantage of Graph Databases</a:t>
            </a:r>
            <a:endParaRPr lang="en-US" dirty="0"/>
          </a:p>
        </p:txBody>
      </p:sp>
    </p:spTree>
    <p:extLst>
      <p:ext uri="{BB962C8B-B14F-4D97-AF65-F5344CB8AC3E}">
        <p14:creationId xmlns:p14="http://schemas.microsoft.com/office/powerpoint/2010/main" val="1307365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data is just tabular with not much relationship between the data, graph databases do not fare well</a:t>
            </a:r>
          </a:p>
          <a:p>
            <a:r>
              <a:rPr lang="en-US" dirty="0" smtClean="0"/>
              <a:t>OLAP support for graph databases is not well developed</a:t>
            </a:r>
          </a:p>
          <a:p>
            <a:pPr lvl="1"/>
            <a:r>
              <a:rPr lang="en-US" dirty="0" smtClean="0"/>
              <a:t>Lots of research happening in this area</a:t>
            </a:r>
          </a:p>
        </p:txBody>
      </p:sp>
      <p:sp>
        <p:nvSpPr>
          <p:cNvPr id="2" name="Title 1"/>
          <p:cNvSpPr>
            <a:spLocks noGrp="1"/>
          </p:cNvSpPr>
          <p:nvPr>
            <p:ph type="title"/>
          </p:nvPr>
        </p:nvSpPr>
        <p:spPr/>
        <p:txBody>
          <a:bodyPr/>
          <a:lstStyle/>
          <a:p>
            <a:r>
              <a:rPr lang="en-US" dirty="0" smtClean="0"/>
              <a:t>Disadvantages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233" y="3739380"/>
            <a:ext cx="2298109" cy="241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713" y="4198139"/>
            <a:ext cx="3145971" cy="1755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038" y="4191000"/>
            <a:ext cx="1962961"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2362200" y="6096000"/>
            <a:ext cx="5029200" cy="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32514" y="6248400"/>
            <a:ext cx="3352800" cy="369332"/>
          </a:xfrm>
          <a:prstGeom prst="rect">
            <a:avLst/>
          </a:prstGeom>
          <a:noFill/>
        </p:spPr>
        <p:txBody>
          <a:bodyPr wrap="square" rtlCol="0">
            <a:spAutoFit/>
          </a:bodyPr>
          <a:lstStyle/>
          <a:p>
            <a:r>
              <a:rPr lang="en-US" dirty="0" smtClean="0"/>
              <a:t>Ease of aggregation</a:t>
            </a:r>
            <a:endParaRPr lang="en-US" dirty="0"/>
          </a:p>
        </p:txBody>
      </p:sp>
    </p:spTree>
    <p:extLst>
      <p:ext uri="{BB962C8B-B14F-4D97-AF65-F5344CB8AC3E}">
        <p14:creationId xmlns:p14="http://schemas.microsoft.com/office/powerpoint/2010/main" val="2235152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Neo4j is schema free – Data does not have to adhere to any convention</a:t>
            </a:r>
          </a:p>
          <a:p>
            <a:r>
              <a:rPr lang="en-US" dirty="0" smtClean="0"/>
              <a:t>ACID – atomic, consistent, isolated and durable for logical units of work</a:t>
            </a:r>
          </a:p>
          <a:p>
            <a:r>
              <a:rPr lang="en-US" dirty="0" smtClean="0"/>
              <a:t>Easy to get started and use</a:t>
            </a:r>
          </a:p>
          <a:p>
            <a:r>
              <a:rPr lang="en-US" dirty="0" smtClean="0"/>
              <a:t>Well documented and large developer community</a:t>
            </a:r>
          </a:p>
          <a:p>
            <a:r>
              <a:rPr lang="en-US" dirty="0" smtClean="0"/>
              <a:t>Support for wide variety of languages</a:t>
            </a:r>
          </a:p>
          <a:p>
            <a:pPr lvl="1"/>
            <a:r>
              <a:rPr lang="en-US" dirty="0" smtClean="0"/>
              <a:t>Java, Python, Perl, Scala, Cypher, </a:t>
            </a:r>
            <a:r>
              <a:rPr lang="en-US" dirty="0" err="1" smtClean="0"/>
              <a:t>etc</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Salient features of Neo4j</a:t>
            </a:r>
            <a:endParaRPr lang="en-US" dirty="0"/>
          </a:p>
        </p:txBody>
      </p:sp>
      <p:sp>
        <p:nvSpPr>
          <p:cNvPr id="4" name="TextBox 3"/>
          <p:cNvSpPr txBox="1"/>
          <p:nvPr/>
        </p:nvSpPr>
        <p:spPr>
          <a:xfrm>
            <a:off x="6477000" y="6379205"/>
            <a:ext cx="2514600" cy="261610"/>
          </a:xfrm>
          <a:prstGeom prst="rect">
            <a:avLst/>
          </a:prstGeom>
          <a:noFill/>
        </p:spPr>
        <p:txBody>
          <a:bodyPr wrap="square" rtlCol="0">
            <a:spAutoFit/>
          </a:bodyPr>
          <a:lstStyle/>
          <a:p>
            <a:r>
              <a:rPr lang="en-US" sz="1100" dirty="0" smtClean="0"/>
              <a:t>(Mistry, Deep, 2013)</a:t>
            </a:r>
            <a:endParaRPr lang="en-US" sz="1100" dirty="0"/>
          </a:p>
        </p:txBody>
      </p:sp>
    </p:spTree>
    <p:extLst>
      <p:ext uri="{BB962C8B-B14F-4D97-AF65-F5344CB8AC3E}">
        <p14:creationId xmlns:p14="http://schemas.microsoft.com/office/powerpoint/2010/main" val="3566868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42672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idx="4294967295"/>
          </p:nvPr>
        </p:nvSpPr>
        <p:spPr>
          <a:xfrm>
            <a:off x="0" y="274638"/>
            <a:ext cx="8229600" cy="1143000"/>
          </a:xfrm>
        </p:spPr>
        <p:txBody>
          <a:bodyPr/>
          <a:lstStyle/>
          <a:p>
            <a:r>
              <a:rPr lang="en-US" dirty="0" smtClean="0"/>
              <a:t>Neo4j </a:t>
            </a:r>
            <a:r>
              <a:rPr lang="en-US" dirty="0"/>
              <a:t>S</a:t>
            </a:r>
            <a:r>
              <a:rPr lang="en-US" dirty="0" smtClean="0"/>
              <a:t>oftware Architecture</a:t>
            </a:r>
            <a:endParaRPr lang="en-US" dirty="0"/>
          </a:p>
        </p:txBody>
      </p:sp>
      <p:sp>
        <p:nvSpPr>
          <p:cNvPr id="6" name="TextBox 5"/>
          <p:cNvSpPr txBox="1"/>
          <p:nvPr/>
        </p:nvSpPr>
        <p:spPr>
          <a:xfrm>
            <a:off x="7239000" y="6248400"/>
            <a:ext cx="1828800" cy="261610"/>
          </a:xfrm>
          <a:prstGeom prst="rect">
            <a:avLst/>
          </a:prstGeom>
          <a:noFill/>
        </p:spPr>
        <p:txBody>
          <a:bodyPr wrap="square" rtlCol="0">
            <a:spAutoFit/>
          </a:bodyPr>
          <a:lstStyle/>
          <a:p>
            <a:r>
              <a:rPr lang="en-US" sz="1100" dirty="0" smtClean="0"/>
              <a:t>(Bachman, 2013, p.11)</a:t>
            </a:r>
            <a:endParaRPr lang="en-US" sz="1100" dirty="0"/>
          </a:p>
        </p:txBody>
      </p:sp>
    </p:spTree>
    <p:extLst>
      <p:ext uri="{BB962C8B-B14F-4D97-AF65-F5344CB8AC3E}">
        <p14:creationId xmlns:p14="http://schemas.microsoft.com/office/powerpoint/2010/main" val="3415380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ph type="title"/>
          </p:nvPr>
        </p:nvSpPr>
        <p:spPr/>
        <p:txBody>
          <a:bodyPr/>
          <a:lstStyle/>
          <a:p>
            <a:r>
              <a:rPr lang="en-US" altLang="en-US" smtClean="0">
                <a:sym typeface="Helvetica" panose="020B0604020202020204" pitchFamily="34" charset="0"/>
              </a:rPr>
              <a:t>More Reasons Why Neo4j is Great</a:t>
            </a:r>
            <a:endParaRPr lang="en-US" altLang="en-US">
              <a:sym typeface="Helvetica" panose="020B0604020202020204" pitchFamily="34" charset="0"/>
            </a:endParaRPr>
          </a:p>
        </p:txBody>
      </p:sp>
      <p:sp>
        <p:nvSpPr>
          <p:cNvPr id="59394" name="Rectangle 2"/>
          <p:cNvSpPr>
            <a:spLocks/>
          </p:cNvSpPr>
          <p:nvPr/>
        </p:nvSpPr>
        <p:spPr bwMode="auto">
          <a:xfrm>
            <a:off x="457647" y="1123974"/>
            <a:ext cx="8228707" cy="525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marL="1117600" indent="-190500"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marL="496888" indent="-457200">
              <a:buFont typeface="Arial" panose="020B0604020202020204" pitchFamily="34" charset="0"/>
              <a:buChar char="•"/>
            </a:pPr>
            <a:endParaRPr lang="en-US" altLang="en-US" sz="2812" dirty="0">
              <a:latin typeface="Helvetica" panose="020B0604020202020204" pitchFamily="34" charset="0"/>
              <a:cs typeface="Helvetica" panose="020B0604020202020204" pitchFamily="34" charset="0"/>
              <a:sym typeface="Helvetica" panose="020B0604020202020204" pitchFamily="34" charset="0"/>
            </a:endParaRPr>
          </a:p>
          <a:p>
            <a:pPr marL="496888" indent="-457200">
              <a:spcBef>
                <a:spcPts val="35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High performance graph operations</a:t>
            </a:r>
          </a:p>
          <a:p>
            <a:pPr marL="1384300" lvl="1" indent="-457200">
              <a:spcBef>
                <a:spcPts val="352"/>
              </a:spcBef>
              <a:buClr>
                <a:srgbClr val="F89800"/>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Traverse 1,000,000+ relationships/sec on commodity hardware</a:t>
            </a:r>
          </a:p>
          <a:p>
            <a:pPr marL="496888" indent="-457200">
              <a:spcBef>
                <a:spcPts val="35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32 billion nodes &amp; relationships per Neo4j instance</a:t>
            </a:r>
          </a:p>
          <a:p>
            <a:pPr marL="496888" indent="-457200">
              <a:spcBef>
                <a:spcPts val="35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64 billion properties per Neo4j instance</a:t>
            </a:r>
          </a:p>
          <a:p>
            <a:pPr marL="496888" indent="-457200">
              <a:spcBef>
                <a:spcPts val="35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Small footprint</a:t>
            </a:r>
          </a:p>
          <a:p>
            <a:pPr marL="1384300" lvl="1" indent="-457200">
              <a:spcBef>
                <a:spcPts val="352"/>
              </a:spcBef>
              <a:buClr>
                <a:srgbClr val="F89800"/>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Standalone server is ~65mb</a:t>
            </a:r>
          </a:p>
          <a:p>
            <a:pPr marL="496888" indent="-457200">
              <a:spcBef>
                <a:spcPts val="352"/>
              </a:spcBef>
              <a:buFont typeface="Arial" panose="020B0604020202020204" pitchFamily="34" charset="0"/>
              <a:buChar char="•"/>
            </a:pPr>
            <a:endParaRPr lang="en-US" altLang="en-US" sz="2531" dirty="0">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1217052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ph type="title"/>
          </p:nvPr>
        </p:nvSpPr>
        <p:spPr>
          <a:xfrm>
            <a:off x="457200" y="116632"/>
            <a:ext cx="6707088" cy="990600"/>
          </a:xfrm>
          <a:ln/>
        </p:spPr>
        <p:txBody>
          <a:bodyPr vert="horz" wrap="square" lIns="91440" tIns="45720" rIns="92869" bIns="45720" numCol="1" anchor="ctr" anchorCtr="0" compatLnSpc="1">
            <a:prstTxWarp prst="textNoShape">
              <a:avLst/>
            </a:prstTxWarp>
          </a:bodyPr>
          <a:lstStyle/>
          <a:p>
            <a:pPr marL="27905" indent="-27905" algn="ctr"/>
            <a:r>
              <a:rPr lang="en-US" altLang="en-US" dirty="0">
                <a:latin typeface="Helvetica" panose="020B0604020202020204" pitchFamily="34" charset="0"/>
                <a:cs typeface="Helvetica" panose="020B0604020202020204" pitchFamily="34" charset="0"/>
                <a:sym typeface="Helvetica" panose="020B0604020202020204" pitchFamily="34" charset="0"/>
              </a:rPr>
              <a:t>Social Network </a:t>
            </a:r>
            <a:r>
              <a:rPr lang="en-US" altLang="en-US" dirty="0" smtClean="0">
                <a:latin typeface="Helvetica" panose="020B0604020202020204" pitchFamily="34" charset="0"/>
                <a:cs typeface="Helvetica" panose="020B0604020202020204" pitchFamily="34" charset="0"/>
                <a:sym typeface="Helvetica" panose="020B0604020202020204" pitchFamily="34" charset="0"/>
              </a:rPr>
              <a:t>Performance (traversals)</a:t>
            </a:r>
            <a:endParaRPr lang="en-US" altLang="en-US" dirty="0">
              <a:latin typeface="Helvetica" panose="020B0604020202020204" pitchFamily="34" charset="0"/>
              <a:sym typeface="Helvetica" panose="020B0604020202020204" pitchFamily="34" charset="0"/>
            </a:endParaRPr>
          </a:p>
        </p:txBody>
      </p:sp>
      <p:sp>
        <p:nvSpPr>
          <p:cNvPr id="71682" name="Rectangle 2"/>
          <p:cNvSpPr>
            <a:spLocks/>
          </p:cNvSpPr>
          <p:nvPr/>
        </p:nvSpPr>
        <p:spPr bwMode="auto">
          <a:xfrm>
            <a:off x="455414" y="1100584"/>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smtClean="0">
                <a:solidFill>
                  <a:srgbClr val="007DC3"/>
                </a:solidFill>
                <a:latin typeface="Helvetica" panose="020B0604020202020204" pitchFamily="34" charset="0"/>
                <a:cs typeface="Helvetica" panose="020B0604020202020204" pitchFamily="34" charset="0"/>
                <a:sym typeface="Helvetica" panose="020B0604020202020204" pitchFamily="34" charset="0"/>
              </a:rPr>
              <a:t>Why a Graph Database? MySQL </a:t>
            </a: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vs Neo4j</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414" y="2053828"/>
            <a:ext cx="3652242" cy="365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spTree>
    <p:extLst>
      <p:ext uri="{BB962C8B-B14F-4D97-AF65-F5344CB8AC3E}">
        <p14:creationId xmlns:p14="http://schemas.microsoft.com/office/powerpoint/2010/main" val="2655269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73730" name="Rectangle 2"/>
          <p:cNvSpPr>
            <a:spLocks noChangeArrowheads="1"/>
          </p:cNvSpPr>
          <p:nvPr>
            <p:ph type="body" idx="1"/>
          </p:nvPr>
        </p:nvSpPr>
        <p:spPr/>
        <p:txBody>
          <a:bodyPr/>
          <a:lstStyle/>
          <a:p>
            <a:endParaRPr lang="en-US" altLang="en-US" smtClean="0"/>
          </a:p>
          <a:p>
            <a:pPr lvl="1"/>
            <a:r>
              <a:rPr lang="en-US" altLang="en-US" smtClean="0"/>
              <a:t>First rule of fight club:</a:t>
            </a:r>
          </a:p>
          <a:p>
            <a:pPr lvl="2"/>
            <a:r>
              <a:rPr lang="en-US" altLang="en-US" smtClean="0"/>
              <a:t>Run a friends of friends query</a:t>
            </a:r>
          </a:p>
          <a:p>
            <a:pPr lvl="1"/>
            <a:r>
              <a:rPr lang="en-US" altLang="en-US" smtClean="0"/>
              <a:t>Second rule of fight club: </a:t>
            </a:r>
          </a:p>
          <a:p>
            <a:pPr lvl="2"/>
            <a:r>
              <a:rPr lang="en-US" altLang="en-US" smtClean="0"/>
              <a:t>1,000 Users</a:t>
            </a:r>
          </a:p>
          <a:p>
            <a:pPr lvl="1"/>
            <a:r>
              <a:rPr lang="en-US" altLang="en-US" smtClean="0"/>
              <a:t>Third rule of fight club:</a:t>
            </a:r>
          </a:p>
          <a:p>
            <a:pPr lvl="2"/>
            <a:r>
              <a:rPr lang="en-US" altLang="en-US" smtClean="0"/>
              <a:t>Average of 50 friends per user</a:t>
            </a:r>
          </a:p>
          <a:p>
            <a:pPr lvl="1"/>
            <a:r>
              <a:rPr lang="en-US" altLang="en-US" smtClean="0"/>
              <a:t>Fourth rule of fight club:</a:t>
            </a:r>
          </a:p>
          <a:p>
            <a:pPr lvl="2"/>
            <a:r>
              <a:rPr lang="en-US" altLang="en-US" smtClean="0"/>
              <a:t>Limit the depth of 5</a:t>
            </a:r>
          </a:p>
          <a:p>
            <a:pPr lvl="1"/>
            <a:r>
              <a:rPr lang="en-US" altLang="en-US" smtClean="0"/>
              <a:t>Fifth rule of fight club:</a:t>
            </a:r>
          </a:p>
          <a:p>
            <a:pPr lvl="2"/>
            <a:r>
              <a:rPr lang="en-US" altLang="en-US" smtClean="0"/>
              <a:t>Intel i7 commodity laptop w/8GB RAM</a:t>
            </a:r>
            <a:endParaRPr lang="en-US" altLang="en-US"/>
          </a:p>
        </p:txBody>
      </p:sp>
      <p:sp>
        <p:nvSpPr>
          <p:cNvPr id="73731" name="Rectangle 3"/>
          <p:cNvSpPr>
            <a:spLocks/>
          </p:cNvSpPr>
          <p:nvPr/>
        </p:nvSpPr>
        <p:spPr bwMode="auto">
          <a:xfrm>
            <a:off x="-1312664" y="991567"/>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The Experiment: Round 1</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469826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4" y="1628800"/>
            <a:ext cx="7063383" cy="48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sp>
        <p:nvSpPr>
          <p:cNvPr id="75779" name="Rectangle 3"/>
          <p:cNvSpPr>
            <a:spLocks/>
          </p:cNvSpPr>
          <p:nvPr/>
        </p:nvSpPr>
        <p:spPr bwMode="auto">
          <a:xfrm>
            <a:off x="-1821656" y="850552"/>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RDBMS Schema</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645732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ph type="title"/>
          </p:nvPr>
        </p:nvSpPr>
        <p:spPr/>
        <p:txBody>
          <a:bodyPr/>
          <a:lstStyle/>
          <a:p>
            <a:r>
              <a:rPr lang="en-US" altLang="en-US" smtClean="0">
                <a:sym typeface="Helvetica" panose="020B0604020202020204" pitchFamily="34" charset="0"/>
              </a:rPr>
              <a:t>Driving Trends - Data Size</a:t>
            </a:r>
            <a:endParaRPr lang="en-US" altLang="en-US">
              <a:sym typeface="Helvetica" panose="020B0604020202020204" pitchFamily="34" charset="0"/>
            </a:endParaRPr>
          </a:p>
        </p:txBody>
      </p:sp>
      <p:sp>
        <p:nvSpPr>
          <p:cNvPr id="17410" name="Rectangle 2"/>
          <p:cNvSpPr>
            <a:spLocks noChangeArrowheads="1"/>
          </p:cNvSpPr>
          <p:nvPr>
            <p:ph type="body" idx="1"/>
          </p:nvPr>
        </p:nvSpPr>
        <p:spPr/>
        <p:txBody>
          <a:bodyPr/>
          <a:lstStyle/>
          <a:p>
            <a:pPr lvl="1"/>
            <a:r>
              <a:rPr lang="en-US" altLang="en-US" smtClean="0"/>
              <a:t>Data size is increasing exponentially year after year</a:t>
            </a:r>
            <a:endParaRPr lang="en-US" altLang="en-US"/>
          </a:p>
        </p:txBody>
      </p:sp>
      <p:graphicFrame>
        <p:nvGraphicFramePr>
          <p:cNvPr id="17411" name="Object 3"/>
          <p:cNvGraphicFramePr>
            <a:graphicFrameLocks/>
          </p:cNvGraphicFramePr>
          <p:nvPr/>
        </p:nvGraphicFramePr>
        <p:xfrm>
          <a:off x="396256" y="2320603"/>
          <a:ext cx="7823522" cy="2215678"/>
        </p:xfrm>
        <a:graphic>
          <a:graphicData uri="http://schemas.openxmlformats.org/presentationml/2006/ole">
            <mc:AlternateContent xmlns:mc="http://schemas.openxmlformats.org/markup-compatibility/2006">
              <mc:Choice xmlns:v="urn:schemas-microsoft-com:vml" Requires="v">
                <p:oleObj spid="_x0000_s81925" name="Chart" r:id="rId4" imgW="15631746" imgH="4427061" progId="MSGraph.Chart.8">
                  <p:embed/>
                </p:oleObj>
              </mc:Choice>
              <mc:Fallback>
                <p:oleObj name="Chart" r:id="rId4" imgW="15631746" imgH="4427061" progId="MSGraph.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56" y="2320603"/>
                        <a:ext cx="7823522" cy="221567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85891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77826" name="Rectangle 2"/>
          <p:cNvSpPr>
            <a:spLocks/>
          </p:cNvSpPr>
          <p:nvPr/>
        </p:nvSpPr>
        <p:spPr bwMode="auto">
          <a:xfrm>
            <a:off x="323528" y="2420888"/>
            <a:ext cx="83231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28574" bIns="0">
            <a:spAutoFit/>
          </a:bodyP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r>
              <a:rPr lang="en-US" altLang="en-US" sz="2400" dirty="0" smtClean="0">
                <a:solidFill>
                  <a:srgbClr val="4D4D4D"/>
                </a:solidFill>
                <a:ea typeface="Lucida Grande" charset="0"/>
                <a:cs typeface="Lucida Grande" charset="0"/>
              </a:rPr>
              <a:t>SELECT distinct </a:t>
            </a:r>
            <a:r>
              <a:rPr lang="en-US" altLang="en-US" sz="2400" dirty="0">
                <a:solidFill>
                  <a:srgbClr val="4D4D4D"/>
                </a:solidFill>
                <a:ea typeface="Lucida Grande" charset="0"/>
                <a:cs typeface="Lucida Grande" charset="0"/>
              </a:rPr>
              <a:t>uf3.*    </a:t>
            </a:r>
          </a:p>
          <a:p>
            <a:r>
              <a:rPr lang="en-US" altLang="en-US" sz="2400" dirty="0" smtClean="0">
                <a:solidFill>
                  <a:srgbClr val="4D4D4D"/>
                </a:solidFill>
                <a:ea typeface="Lucida Grande" charset="0"/>
                <a:cs typeface="Lucida Grande" charset="0"/>
              </a:rPr>
              <a:t>FROM </a:t>
            </a:r>
            <a:r>
              <a:rPr lang="en-US" altLang="en-US" sz="2400" dirty="0" err="1" smtClean="0">
                <a:solidFill>
                  <a:srgbClr val="4D4D4D"/>
                </a:solidFill>
                <a:ea typeface="Lucida Grande" charset="0"/>
                <a:cs typeface="Lucida Grande" charset="0"/>
              </a:rPr>
              <a:t>t_user_friend</a:t>
            </a:r>
            <a:r>
              <a:rPr lang="en-US" altLang="en-US" sz="2400" dirty="0" smtClean="0">
                <a:solidFill>
                  <a:srgbClr val="4D4D4D"/>
                </a:solidFill>
                <a:ea typeface="Lucida Grande" charset="0"/>
                <a:cs typeface="Lucida Grande" charset="0"/>
              </a:rPr>
              <a:t> </a:t>
            </a:r>
            <a:r>
              <a:rPr lang="en-US" altLang="en-US" sz="2400" dirty="0">
                <a:solidFill>
                  <a:srgbClr val="4D4D4D"/>
                </a:solidFill>
                <a:ea typeface="Lucida Grande" charset="0"/>
                <a:cs typeface="Lucida Grande" charset="0"/>
              </a:rPr>
              <a:t>uf1         </a:t>
            </a:r>
          </a:p>
          <a:p>
            <a:r>
              <a:rPr lang="en-US" altLang="en-US" sz="2400" dirty="0" smtClean="0">
                <a:solidFill>
                  <a:srgbClr val="4D4D4D"/>
                </a:solidFill>
                <a:ea typeface="Lucida Grande" charset="0"/>
                <a:cs typeface="Lucida Grande" charset="0"/>
              </a:rPr>
              <a:t>INNER JOIN </a:t>
            </a:r>
            <a:r>
              <a:rPr lang="en-US" altLang="en-US" sz="2400" dirty="0" err="1" smtClean="0">
                <a:solidFill>
                  <a:srgbClr val="4D4D4D"/>
                </a:solidFill>
                <a:ea typeface="Lucida Grande" charset="0"/>
                <a:cs typeface="Lucida Grande" charset="0"/>
              </a:rPr>
              <a:t>t_user_friend</a:t>
            </a:r>
            <a:r>
              <a:rPr lang="en-US" altLang="en-US" sz="2400" dirty="0" smtClean="0">
                <a:solidFill>
                  <a:srgbClr val="4D4D4D"/>
                </a:solidFill>
                <a:ea typeface="Lucida Grande" charset="0"/>
                <a:cs typeface="Lucida Grande" charset="0"/>
              </a:rPr>
              <a:t> </a:t>
            </a:r>
            <a:r>
              <a:rPr lang="en-US" altLang="en-US" sz="2400" dirty="0">
                <a:solidFill>
                  <a:srgbClr val="4D4D4D"/>
                </a:solidFill>
                <a:ea typeface="Lucida Grande" charset="0"/>
                <a:cs typeface="Lucida Grande" charset="0"/>
              </a:rPr>
              <a:t>uf2 on uf1.user_1 = uf2.user_2</a:t>
            </a:r>
          </a:p>
          <a:p>
            <a:r>
              <a:rPr lang="en-US" altLang="en-US" sz="2400" dirty="0" smtClean="0">
                <a:solidFill>
                  <a:srgbClr val="4D4D4D"/>
                </a:solidFill>
                <a:ea typeface="Lucida Grande" charset="0"/>
                <a:cs typeface="Lucida Grande" charset="0"/>
              </a:rPr>
              <a:t>INNER JOIN </a:t>
            </a:r>
            <a:r>
              <a:rPr lang="en-US" altLang="en-US" sz="2400" dirty="0" err="1">
                <a:solidFill>
                  <a:srgbClr val="4D4D4D"/>
                </a:solidFill>
                <a:ea typeface="Lucida Grande" charset="0"/>
                <a:cs typeface="Lucida Grande" charset="0"/>
              </a:rPr>
              <a:t>t_user_friend</a:t>
            </a:r>
            <a:r>
              <a:rPr lang="en-US" altLang="en-US" sz="2400" dirty="0">
                <a:solidFill>
                  <a:srgbClr val="4D4D4D"/>
                </a:solidFill>
                <a:ea typeface="Lucida Grande" charset="0"/>
                <a:cs typeface="Lucida Grande" charset="0"/>
              </a:rPr>
              <a:t> uf3 on uf2.user_1 = uf3.user_2    </a:t>
            </a:r>
          </a:p>
          <a:p>
            <a:r>
              <a:rPr lang="en-US" altLang="en-US" sz="2400" dirty="0" smtClean="0">
                <a:solidFill>
                  <a:srgbClr val="4D4D4D"/>
                </a:solidFill>
                <a:ea typeface="Lucida Grande" charset="0"/>
                <a:cs typeface="Lucida Grande" charset="0"/>
              </a:rPr>
              <a:t>WHERE uf1.user_1 </a:t>
            </a:r>
            <a:r>
              <a:rPr lang="en-US" altLang="en-US" sz="2400" dirty="0">
                <a:solidFill>
                  <a:srgbClr val="4D4D4D"/>
                </a:solidFill>
                <a:ea typeface="Lucida Grande" charset="0"/>
                <a:cs typeface="Lucida Grande" charset="0"/>
              </a:rPr>
              <a:t>= </a:t>
            </a:r>
            <a:r>
              <a:rPr lang="en-US" altLang="en-US" sz="2400" dirty="0" err="1">
                <a:solidFill>
                  <a:srgbClr val="4D4D4D"/>
                </a:solidFill>
                <a:ea typeface="Lucida Grande" charset="0"/>
                <a:cs typeface="Lucida Grande" charset="0"/>
              </a:rPr>
              <a:t>user_id</a:t>
            </a:r>
            <a:endParaRPr lang="en-US" altLang="en-US" sz="2400" dirty="0">
              <a:solidFill>
                <a:srgbClr val="4D4D4D"/>
              </a:solidFill>
              <a:ea typeface="Lucida Grande" charset="0"/>
              <a:cs typeface="Lucida Grande" charset="0"/>
            </a:endParaRPr>
          </a:p>
          <a:p>
            <a:endParaRPr lang="en-US" altLang="en-US" sz="2400" dirty="0">
              <a:solidFill>
                <a:srgbClr val="4D4D4D"/>
              </a:solidFill>
              <a:ea typeface="Lucida Grande" charset="0"/>
              <a:cs typeface="Lucida Grande" charset="0"/>
            </a:endParaRPr>
          </a:p>
        </p:txBody>
      </p:sp>
      <p:sp>
        <p:nvSpPr>
          <p:cNvPr id="77827" name="Rectangle 3"/>
          <p:cNvSpPr>
            <a:spLocks/>
          </p:cNvSpPr>
          <p:nvPr/>
        </p:nvSpPr>
        <p:spPr bwMode="auto">
          <a:xfrm>
            <a:off x="-492820" y="1135583"/>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SQL: Friends of friends at depth 3</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612981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79874" name="Rectangle 2"/>
          <p:cNvSpPr>
            <a:spLocks/>
          </p:cNvSpPr>
          <p:nvPr/>
        </p:nvSpPr>
        <p:spPr bwMode="auto">
          <a:xfrm>
            <a:off x="-223242" y="752326"/>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MySQL Results: Round 1- 1,000 Users</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graphicFrame>
        <p:nvGraphicFramePr>
          <p:cNvPr id="79875" name="Group 3"/>
          <p:cNvGraphicFramePr>
            <a:graphicFrameLocks noGrp="1"/>
          </p:cNvGraphicFramePr>
          <p:nvPr>
            <p:extLst>
              <p:ext uri="{D42A27DB-BD31-4B8C-83A1-F6EECF244321}">
                <p14:modId xmlns:p14="http://schemas.microsoft.com/office/powerpoint/2010/main" val="3603074647"/>
              </p:ext>
            </p:extLst>
          </p:nvPr>
        </p:nvGraphicFramePr>
        <p:xfrm>
          <a:off x="890737" y="1890861"/>
          <a:ext cx="7361412" cy="3778375"/>
        </p:xfrm>
        <a:graphic>
          <a:graphicData uri="http://schemas.openxmlformats.org/drawingml/2006/table">
            <a:tbl>
              <a:tblPr/>
              <a:tblGrid>
                <a:gridCol w="2453432"/>
                <a:gridCol w="2454548"/>
                <a:gridCol w="2453432"/>
              </a:tblGrid>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Depth</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Execution Time (sec)</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Records Returned</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0.028</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3</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0.213</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4</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10.273</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5</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92,613.150</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0706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ph type="title"/>
          </p:nvPr>
        </p:nvSpPr>
        <p:spPr>
          <a:ln/>
        </p:spPr>
        <p:txBody>
          <a:bodyPr vert="horz" wrap="square" lIns="91440" tIns="45720" rIns="92869" bIns="45720" numCol="1" anchor="ctr" anchorCtr="0" compatLnSpc="1">
            <a:prstTxWarp prst="textNoShape">
              <a:avLst/>
            </a:prstTxWarp>
          </a:bodyPr>
          <a:lstStyle/>
          <a:p>
            <a:pPr marL="27905" indent="-27905"/>
            <a:r>
              <a:rPr lang="en-US" altLang="en-US">
                <a:latin typeface="Helvetica" panose="020B0604020202020204" pitchFamily="34" charset="0"/>
                <a:cs typeface="Helvetica" panose="020B0604020202020204" pitchFamily="34" charset="0"/>
                <a:sym typeface="Helvetica" panose="020B0604020202020204" pitchFamily="34" charset="0"/>
              </a:rPr>
              <a:t>Social Network Performance</a:t>
            </a:r>
            <a:endParaRPr lang="en-US" altLang="en-US">
              <a:latin typeface="Helvetica" panose="020B0604020202020204" pitchFamily="34" charset="0"/>
              <a:sym typeface="Helvetica" panose="020B0604020202020204" pitchFamily="34" charset="0"/>
            </a:endParaRPr>
          </a:p>
        </p:txBody>
      </p:sp>
      <p:sp>
        <p:nvSpPr>
          <p:cNvPr id="81922" name="Rectangle 2"/>
          <p:cNvSpPr>
            <a:spLocks/>
          </p:cNvSpPr>
          <p:nvPr/>
        </p:nvSpPr>
        <p:spPr bwMode="auto">
          <a:xfrm>
            <a:off x="-2232422" y="832693"/>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Social Graph</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pic>
        <p:nvPicPr>
          <p:cNvPr id="81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473" y="1759148"/>
            <a:ext cx="557659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spTree>
    <p:extLst>
      <p:ext uri="{BB962C8B-B14F-4D97-AF65-F5344CB8AC3E}">
        <p14:creationId xmlns:p14="http://schemas.microsoft.com/office/powerpoint/2010/main" val="1905500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86018" name="Rectangle 2"/>
          <p:cNvSpPr>
            <a:spLocks/>
          </p:cNvSpPr>
          <p:nvPr/>
        </p:nvSpPr>
        <p:spPr bwMode="auto">
          <a:xfrm>
            <a:off x="-330399" y="752326"/>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Neo4j Results: Round 1- 1,000 Users</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graphicFrame>
        <p:nvGraphicFramePr>
          <p:cNvPr id="86019" name="Group 3"/>
          <p:cNvGraphicFramePr>
            <a:graphicFrameLocks noGrp="1"/>
          </p:cNvGraphicFramePr>
          <p:nvPr>
            <p:extLst>
              <p:ext uri="{D42A27DB-BD31-4B8C-83A1-F6EECF244321}">
                <p14:modId xmlns:p14="http://schemas.microsoft.com/office/powerpoint/2010/main" val="1431284376"/>
              </p:ext>
            </p:extLst>
          </p:nvPr>
        </p:nvGraphicFramePr>
        <p:xfrm>
          <a:off x="890737" y="1890861"/>
          <a:ext cx="7361412" cy="3778375"/>
        </p:xfrm>
        <a:graphic>
          <a:graphicData uri="http://schemas.openxmlformats.org/drawingml/2006/table">
            <a:tbl>
              <a:tblPr/>
              <a:tblGrid>
                <a:gridCol w="2453432"/>
                <a:gridCol w="2454548"/>
                <a:gridCol w="2453432"/>
              </a:tblGrid>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Depth</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Execution Time (sec)</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Records Returned</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2</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0.04</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~900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3</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0.06</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4</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0.07</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5</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0.07</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6812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88066" name="Rectangle 2"/>
          <p:cNvSpPr>
            <a:spLocks noChangeArrowheads="1"/>
          </p:cNvSpPr>
          <p:nvPr>
            <p:ph type="body" idx="1"/>
          </p:nvPr>
        </p:nvSpPr>
        <p:spPr/>
        <p:txBody>
          <a:bodyPr/>
          <a:lstStyle/>
          <a:p>
            <a:endParaRPr lang="en-US" altLang="en-US" smtClean="0"/>
          </a:p>
          <a:p>
            <a:pPr lvl="1"/>
            <a:r>
              <a:rPr lang="en-US" altLang="en-US" smtClean="0"/>
              <a:t>First rule of fight club:</a:t>
            </a:r>
          </a:p>
          <a:p>
            <a:pPr lvl="2"/>
            <a:r>
              <a:rPr lang="en-US" altLang="en-US" smtClean="0"/>
              <a:t>Run a friends of friends query</a:t>
            </a:r>
          </a:p>
          <a:p>
            <a:pPr lvl="1"/>
            <a:r>
              <a:rPr lang="en-US" altLang="en-US" smtClean="0"/>
              <a:t>Second rule of fight club: </a:t>
            </a:r>
          </a:p>
          <a:p>
            <a:pPr lvl="2"/>
            <a:r>
              <a:rPr lang="en-US" altLang="en-US" smtClean="0"/>
              <a:t>1,000,000 Users</a:t>
            </a:r>
          </a:p>
          <a:p>
            <a:pPr lvl="1"/>
            <a:r>
              <a:rPr lang="en-US" altLang="en-US" smtClean="0"/>
              <a:t>Third rule of fight club:</a:t>
            </a:r>
          </a:p>
          <a:p>
            <a:pPr lvl="2"/>
            <a:r>
              <a:rPr lang="en-US" altLang="en-US" smtClean="0"/>
              <a:t>Average of 50 friends per user</a:t>
            </a:r>
          </a:p>
          <a:p>
            <a:pPr lvl="1"/>
            <a:r>
              <a:rPr lang="en-US" altLang="en-US" smtClean="0"/>
              <a:t>Fourth rule of fight club:</a:t>
            </a:r>
          </a:p>
          <a:p>
            <a:pPr lvl="2"/>
            <a:r>
              <a:rPr lang="en-US" altLang="en-US" smtClean="0"/>
              <a:t>Limit the depth of 5 </a:t>
            </a:r>
          </a:p>
          <a:p>
            <a:pPr lvl="1"/>
            <a:r>
              <a:rPr lang="en-US" altLang="en-US" smtClean="0"/>
              <a:t>Fifth rule of fight club:</a:t>
            </a:r>
          </a:p>
          <a:p>
            <a:pPr lvl="2"/>
            <a:r>
              <a:rPr lang="en-US" altLang="en-US" smtClean="0"/>
              <a:t>Intel i7 commodity laptop w/8GB RAM</a:t>
            </a:r>
            <a:endParaRPr lang="en-US" altLang="en-US"/>
          </a:p>
        </p:txBody>
      </p:sp>
      <p:sp>
        <p:nvSpPr>
          <p:cNvPr id="88067" name="Rectangle 3"/>
          <p:cNvSpPr>
            <a:spLocks/>
          </p:cNvSpPr>
          <p:nvPr/>
        </p:nvSpPr>
        <p:spPr bwMode="auto">
          <a:xfrm>
            <a:off x="-1187649" y="868412"/>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The Experiment: Round 2</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1580728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90114" name="Rectangle 2"/>
          <p:cNvSpPr>
            <a:spLocks/>
          </p:cNvSpPr>
          <p:nvPr/>
        </p:nvSpPr>
        <p:spPr bwMode="auto">
          <a:xfrm>
            <a:off x="-223242" y="752326"/>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MySQL Results: Round 1- 1,000,000 Users</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graphicFrame>
        <p:nvGraphicFramePr>
          <p:cNvPr id="90115" name="Group 3"/>
          <p:cNvGraphicFramePr>
            <a:graphicFrameLocks noGrp="1"/>
          </p:cNvGraphicFramePr>
          <p:nvPr>
            <p:extLst>
              <p:ext uri="{D42A27DB-BD31-4B8C-83A1-F6EECF244321}">
                <p14:modId xmlns:p14="http://schemas.microsoft.com/office/powerpoint/2010/main" val="1395936099"/>
              </p:ext>
            </p:extLst>
          </p:nvPr>
        </p:nvGraphicFramePr>
        <p:xfrm>
          <a:off x="890737" y="1890861"/>
          <a:ext cx="7361412" cy="3778375"/>
        </p:xfrm>
        <a:graphic>
          <a:graphicData uri="http://schemas.openxmlformats.org/drawingml/2006/table">
            <a:tbl>
              <a:tblPr/>
              <a:tblGrid>
                <a:gridCol w="2453432"/>
                <a:gridCol w="2454548"/>
                <a:gridCol w="2453432"/>
              </a:tblGrid>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Depth</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Execution Time (sec)</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Records Returned</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0.016</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~2,500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3</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30.267</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~125,000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4</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1,543.505</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~600,00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5</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Did not finish after an hour</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N/A</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63224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ph type="title"/>
          </p:nvPr>
        </p:nvSpPr>
        <p:spPr>
          <a:ln/>
        </p:spPr>
        <p:txBody>
          <a:bodyPr vert="horz" wrap="square" lIns="91440" tIns="45720" rIns="92869" bIns="45720" numCol="1" anchor="ctr" anchorCtr="0" compatLnSpc="1">
            <a:prstTxWarp prst="textNoShape">
              <a:avLst/>
            </a:prstTxWarp>
          </a:bodyPr>
          <a:lstStyle/>
          <a:p>
            <a:pPr marL="27905" indent="-27905"/>
            <a:r>
              <a:rPr lang="en-US" altLang="en-US">
                <a:latin typeface="Helvetica" panose="020B0604020202020204" pitchFamily="34" charset="0"/>
                <a:cs typeface="Helvetica" panose="020B0604020202020204" pitchFamily="34" charset="0"/>
                <a:sym typeface="Helvetica" panose="020B0604020202020204" pitchFamily="34" charset="0"/>
              </a:rPr>
              <a:t>Social Network Performance</a:t>
            </a:r>
            <a:endParaRPr lang="en-US" altLang="en-US">
              <a:latin typeface="Helvetica" panose="020B0604020202020204" pitchFamily="34" charset="0"/>
              <a:sym typeface="Helvetica" panose="020B0604020202020204" pitchFamily="34" charset="0"/>
            </a:endParaRPr>
          </a:p>
        </p:txBody>
      </p:sp>
      <p:sp>
        <p:nvSpPr>
          <p:cNvPr id="92162" name="Rectangle 2"/>
          <p:cNvSpPr>
            <a:spLocks/>
          </p:cNvSpPr>
          <p:nvPr/>
        </p:nvSpPr>
        <p:spPr bwMode="auto">
          <a:xfrm>
            <a:off x="-276820" y="752326"/>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Neo4j Results: Round 1- 1,00,000 Users</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graphicFrame>
        <p:nvGraphicFramePr>
          <p:cNvPr id="92163" name="Group 3"/>
          <p:cNvGraphicFramePr>
            <a:graphicFrameLocks noGrp="1"/>
          </p:cNvGraphicFramePr>
          <p:nvPr>
            <p:extLst>
              <p:ext uri="{D42A27DB-BD31-4B8C-83A1-F6EECF244321}">
                <p14:modId xmlns:p14="http://schemas.microsoft.com/office/powerpoint/2010/main" val="3788333068"/>
              </p:ext>
            </p:extLst>
          </p:nvPr>
        </p:nvGraphicFramePr>
        <p:xfrm>
          <a:off x="890737" y="1890861"/>
          <a:ext cx="7361412" cy="3778375"/>
        </p:xfrm>
        <a:graphic>
          <a:graphicData uri="http://schemas.openxmlformats.org/drawingml/2006/table">
            <a:tbl>
              <a:tblPr/>
              <a:tblGrid>
                <a:gridCol w="2453432"/>
                <a:gridCol w="2454548"/>
                <a:gridCol w="2453432"/>
              </a:tblGrid>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Depth</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Execution Time (sec)</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Records Returned</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0.010</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~2,500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3</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0.168</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~110,000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4</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1.359</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~600,000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5</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2.132</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~800,000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0335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94210" name="Rectangle 2"/>
          <p:cNvSpPr>
            <a:spLocks/>
          </p:cNvSpPr>
          <p:nvPr/>
        </p:nvSpPr>
        <p:spPr bwMode="auto">
          <a:xfrm>
            <a:off x="-366117" y="841623"/>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Why is RDBMS performance horrible?</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94211" name="Rectangle 3"/>
          <p:cNvSpPr>
            <a:spLocks/>
          </p:cNvSpPr>
          <p:nvPr/>
        </p:nvSpPr>
        <p:spPr bwMode="auto">
          <a:xfrm>
            <a:off x="850553" y="1572742"/>
            <a:ext cx="7447359" cy="5259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marL="1117600" indent="-190500"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marL="382588" indent="-342900">
              <a:buFont typeface="Arial" panose="020B0604020202020204" pitchFamily="34" charset="0"/>
              <a:buChar char="•"/>
            </a:pPr>
            <a:endParaRPr lang="en-US" altLang="en-US" sz="2250" dirty="0">
              <a:latin typeface="Helvetica" panose="020B0604020202020204" pitchFamily="34" charset="0"/>
              <a:cs typeface="Helvetica" panose="020B0604020202020204" pitchFamily="34" charset="0"/>
              <a:sym typeface="Helvetica" panose="020B0604020202020204" pitchFamily="34" charset="0"/>
            </a:endParaRPr>
          </a:p>
          <a:p>
            <a:pPr marL="382588" indent="-342900">
              <a:spcBef>
                <a:spcPts val="352"/>
              </a:spcBef>
              <a:buClr>
                <a:srgbClr val="7BC143"/>
              </a:buClr>
              <a:buSzPct val="100000"/>
              <a:buFont typeface="Arial" panose="020B0604020202020204" pitchFamily="34"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To find all friends on depth 5,MySQL will create Cartesian product on </a:t>
            </a:r>
            <a:r>
              <a:rPr lang="en-US" altLang="en-US" sz="2250" dirty="0" err="1">
                <a:latin typeface="Helvetica" panose="020B0604020202020204" pitchFamily="34" charset="0"/>
                <a:cs typeface="Helvetica" panose="020B0604020202020204" pitchFamily="34" charset="0"/>
                <a:sym typeface="Helvetica" panose="020B0604020202020204" pitchFamily="34" charset="0"/>
              </a:rPr>
              <a:t>t_user_friend</a:t>
            </a:r>
            <a:r>
              <a:rPr lang="en-US" altLang="en-US" sz="2250" dirty="0">
                <a:latin typeface="Helvetica" panose="020B0604020202020204" pitchFamily="34" charset="0"/>
                <a:cs typeface="Helvetica" panose="020B0604020202020204" pitchFamily="34" charset="0"/>
                <a:sym typeface="Helvetica" panose="020B0604020202020204" pitchFamily="34" charset="0"/>
              </a:rPr>
              <a:t> table 5 times</a:t>
            </a:r>
          </a:p>
          <a:p>
            <a:pPr marL="1270000" lvl="1" indent="-342900">
              <a:spcBef>
                <a:spcPts val="352"/>
              </a:spcBef>
              <a:buClr>
                <a:srgbClr val="F89800"/>
              </a:buClr>
              <a:buSzPct val="100000"/>
              <a:buFont typeface="Arial" panose="020B0604020202020204" pitchFamily="34"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Resulting in 50,000^5 records return</a:t>
            </a:r>
          </a:p>
          <a:p>
            <a:pPr marL="1270000" lvl="1" indent="-342900">
              <a:spcBef>
                <a:spcPts val="352"/>
              </a:spcBef>
              <a:buClr>
                <a:srgbClr val="F89800"/>
              </a:buClr>
              <a:buSzPct val="100000"/>
              <a:buFont typeface="Arial" panose="020B0604020202020204" pitchFamily="34"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All except 1,000 are discarded</a:t>
            </a:r>
          </a:p>
          <a:p>
            <a:pPr marL="382588" indent="-342900">
              <a:spcBef>
                <a:spcPts val="352"/>
              </a:spcBef>
              <a:buClr>
                <a:srgbClr val="7BC143"/>
              </a:buClr>
              <a:buSzPct val="100000"/>
              <a:buFont typeface="Arial" panose="020B0604020202020204" pitchFamily="34"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Neo4j will simply traverse through the nodes in the database until there are no more nodes in which to traverse</a:t>
            </a:r>
          </a:p>
        </p:txBody>
      </p:sp>
    </p:spTree>
    <p:extLst>
      <p:ext uri="{BB962C8B-B14F-4D97-AF65-F5344CB8AC3E}">
        <p14:creationId xmlns:p14="http://schemas.microsoft.com/office/powerpoint/2010/main" val="3815033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Query Language for Neo4j</a:t>
            </a:r>
          </a:p>
          <a:p>
            <a:r>
              <a:rPr lang="en-US" dirty="0" smtClean="0"/>
              <a:t>Easy to formulate queries based on relationships</a:t>
            </a:r>
            <a:endParaRPr lang="en-US" dirty="0"/>
          </a:p>
          <a:p>
            <a:r>
              <a:rPr lang="en-US" dirty="0" smtClean="0"/>
              <a:t>Many features stem from improving on pain points with SQL such as join tables</a:t>
            </a:r>
          </a:p>
          <a:p>
            <a:endParaRPr lang="en-US" dirty="0" smtClean="0"/>
          </a:p>
        </p:txBody>
      </p:sp>
      <p:sp>
        <p:nvSpPr>
          <p:cNvPr id="3" name="Title 2"/>
          <p:cNvSpPr>
            <a:spLocks noGrp="1"/>
          </p:cNvSpPr>
          <p:nvPr>
            <p:ph type="title"/>
          </p:nvPr>
        </p:nvSpPr>
        <p:spPr/>
        <p:txBody>
          <a:bodyPr/>
          <a:lstStyle/>
          <a:p>
            <a:r>
              <a:rPr lang="en-US" dirty="0" smtClean="0"/>
              <a:t>Cypher</a:t>
            </a:r>
            <a:endParaRPr lang="en-US" dirty="0"/>
          </a:p>
        </p:txBody>
      </p:sp>
      <p:sp>
        <p:nvSpPr>
          <p:cNvPr id="4" name="TextBox 3"/>
          <p:cNvSpPr txBox="1"/>
          <p:nvPr/>
        </p:nvSpPr>
        <p:spPr>
          <a:xfrm>
            <a:off x="6324600" y="6248400"/>
            <a:ext cx="2438400" cy="261610"/>
          </a:xfrm>
          <a:prstGeom prst="rect">
            <a:avLst/>
          </a:prstGeom>
          <a:noFill/>
        </p:spPr>
        <p:txBody>
          <a:bodyPr wrap="square" rtlCol="0">
            <a:spAutoFit/>
          </a:bodyPr>
          <a:lstStyle/>
          <a:p>
            <a:r>
              <a:rPr lang="en-US" sz="1100" dirty="0" smtClean="0"/>
              <a:t>(Hunger, Michael 2013)</a:t>
            </a:r>
            <a:endParaRPr lang="en-US" sz="1100" dirty="0"/>
          </a:p>
        </p:txBody>
      </p:sp>
    </p:spTree>
    <p:extLst>
      <p:ext uri="{BB962C8B-B14F-4D97-AF65-F5344CB8AC3E}">
        <p14:creationId xmlns:p14="http://schemas.microsoft.com/office/powerpoint/2010/main" val="6828643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lstStyle/>
          <a:p>
            <a:r>
              <a:rPr lang="en-US" dirty="0" smtClean="0"/>
              <a:t>Cypher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209800"/>
            <a:ext cx="4734929"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 y="1371600"/>
            <a:ext cx="405204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57" y="2019300"/>
            <a:ext cx="32004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39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ph type="title"/>
          </p:nvPr>
        </p:nvSpPr>
        <p:spPr/>
        <p:txBody>
          <a:bodyPr/>
          <a:lstStyle/>
          <a:p>
            <a:r>
              <a:rPr lang="en-US" altLang="en-US" smtClean="0">
                <a:sym typeface="Helvetica" panose="020B0604020202020204" pitchFamily="34" charset="0"/>
              </a:rPr>
              <a:t>Driving Trends - Connectivity of Data</a:t>
            </a:r>
            <a:endParaRPr lang="en-US" altLang="en-US">
              <a:sym typeface="Helvetica" panose="020B0604020202020204" pitchFamily="34" charset="0"/>
            </a:endParaRPr>
          </a:p>
        </p:txBody>
      </p:sp>
      <p:graphicFrame>
        <p:nvGraphicFramePr>
          <p:cNvPr id="19458" name="Object 2"/>
          <p:cNvGraphicFramePr>
            <a:graphicFrameLocks/>
          </p:cNvGraphicFramePr>
          <p:nvPr/>
        </p:nvGraphicFramePr>
        <p:xfrm>
          <a:off x="455415" y="1445493"/>
          <a:ext cx="7705204" cy="3883298"/>
        </p:xfrm>
        <a:graphic>
          <a:graphicData uri="http://schemas.openxmlformats.org/presentationml/2006/ole">
            <mc:AlternateContent xmlns:mc="http://schemas.openxmlformats.org/markup-compatibility/2006">
              <mc:Choice xmlns:v="urn:schemas-microsoft-com:vml" Requires="v">
                <p:oleObj spid="_x0000_s79877" name="Chart" r:id="rId4" imgW="15397743" imgH="7760479" progId="MSGraph.Chart.8">
                  <p:embed/>
                </p:oleObj>
              </mc:Choice>
              <mc:Fallback>
                <p:oleObj name="Chart" r:id="rId4" imgW="15397743" imgH="7760479" progId="MSGraph.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415" y="1445493"/>
                        <a:ext cx="7705204" cy="38832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AutoShape 3"/>
          <p:cNvSpPr>
            <a:spLocks/>
          </p:cNvSpPr>
          <p:nvPr/>
        </p:nvSpPr>
        <p:spPr bwMode="auto">
          <a:xfrm>
            <a:off x="4446984" y="4330898"/>
            <a:ext cx="1026914" cy="285750"/>
          </a:xfrm>
          <a:prstGeom prst="roundRect">
            <a:avLst>
              <a:gd name="adj" fmla="val 46875"/>
            </a:avLst>
          </a:prstGeom>
          <a:noFill/>
          <a:ln w="25400" cap="flat">
            <a:solidFill>
              <a:schemeClr val="tx1">
                <a:alpha val="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b="1">
                <a:solidFill>
                  <a:srgbClr val="7E7E7E"/>
                </a:solidFill>
                <a:ea typeface="Lucida Grande" charset="0"/>
                <a:cs typeface="Lucida Grande" charset="0"/>
              </a:rPr>
              <a:t>Web 2.0</a:t>
            </a:r>
          </a:p>
          <a:p>
            <a:pPr algn="ctr"/>
            <a:endParaRPr lang="en-US" altLang="en-US" sz="984">
              <a:solidFill>
                <a:srgbClr val="7E7E7E"/>
              </a:solidFill>
              <a:ea typeface="Lucida Grande" charset="0"/>
              <a:cs typeface="Lucida Grande" charset="0"/>
            </a:endParaRPr>
          </a:p>
          <a:p>
            <a:pPr algn="ctr"/>
            <a:endParaRPr lang="en-US" altLang="en-US" sz="984">
              <a:solidFill>
                <a:srgbClr val="7E7E7E"/>
              </a:solidFill>
              <a:ea typeface="Lucida Grande" charset="0"/>
              <a:cs typeface="Lucida Grande" charset="0"/>
            </a:endParaRPr>
          </a:p>
        </p:txBody>
      </p:sp>
      <p:sp>
        <p:nvSpPr>
          <p:cNvPr id="19460" name="AutoShape 4"/>
          <p:cNvSpPr>
            <a:spLocks/>
          </p:cNvSpPr>
          <p:nvPr/>
        </p:nvSpPr>
        <p:spPr bwMode="auto">
          <a:xfrm>
            <a:off x="1339453" y="4616648"/>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Flat Docs</a:t>
            </a:r>
          </a:p>
          <a:p>
            <a:pPr algn="ctr"/>
            <a:endParaRPr lang="en-US" altLang="en-US" sz="984">
              <a:ea typeface="Lucida Grande" charset="0"/>
              <a:cs typeface="Lucida Grande" charset="0"/>
            </a:endParaRPr>
          </a:p>
        </p:txBody>
      </p:sp>
      <p:sp>
        <p:nvSpPr>
          <p:cNvPr id="19461" name="AutoShape 5"/>
          <p:cNvSpPr>
            <a:spLocks/>
          </p:cNvSpPr>
          <p:nvPr/>
        </p:nvSpPr>
        <p:spPr bwMode="auto">
          <a:xfrm>
            <a:off x="2473523" y="4241602"/>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Hypertext</a:t>
            </a:r>
          </a:p>
          <a:p>
            <a:pPr algn="ctr"/>
            <a:endParaRPr lang="en-US" altLang="en-US" sz="984">
              <a:ea typeface="Lucida Grande" charset="0"/>
              <a:cs typeface="Lucida Grande" charset="0"/>
            </a:endParaRPr>
          </a:p>
          <a:p>
            <a:pPr algn="ctr"/>
            <a:endParaRPr lang="en-US" altLang="en-US" sz="984">
              <a:ea typeface="Lucida Grande" charset="0"/>
              <a:cs typeface="Lucida Grande" charset="0"/>
            </a:endParaRPr>
          </a:p>
        </p:txBody>
      </p:sp>
      <p:sp>
        <p:nvSpPr>
          <p:cNvPr id="19462" name="AutoShape 6"/>
          <p:cNvSpPr>
            <a:spLocks/>
          </p:cNvSpPr>
          <p:nvPr/>
        </p:nvSpPr>
        <p:spPr bwMode="auto">
          <a:xfrm>
            <a:off x="5893594" y="4036219"/>
            <a:ext cx="1026914" cy="285750"/>
          </a:xfrm>
          <a:prstGeom prst="roundRect">
            <a:avLst>
              <a:gd name="adj" fmla="val 46875"/>
            </a:avLst>
          </a:prstGeom>
          <a:noFill/>
          <a:ln w="25400" cap="flat">
            <a:solidFill>
              <a:schemeClr val="tx1">
                <a:alpha val="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b="1">
                <a:solidFill>
                  <a:srgbClr val="7E7E7E"/>
                </a:solidFill>
                <a:ea typeface="Lucida Grande" charset="0"/>
                <a:cs typeface="Lucida Grande" charset="0"/>
              </a:rPr>
              <a:t>“Web 3.0”</a:t>
            </a:r>
          </a:p>
          <a:p>
            <a:pPr algn="ctr"/>
            <a:endParaRPr lang="en-US" altLang="en-US" sz="984">
              <a:solidFill>
                <a:srgbClr val="7E7E7E"/>
              </a:solidFill>
              <a:ea typeface="Lucida Grande" charset="0"/>
              <a:cs typeface="Lucida Grande" charset="0"/>
            </a:endParaRPr>
          </a:p>
          <a:p>
            <a:pPr algn="ctr"/>
            <a:endParaRPr lang="en-US" altLang="en-US" sz="984">
              <a:solidFill>
                <a:srgbClr val="7E7E7E"/>
              </a:solidFill>
              <a:ea typeface="Lucida Grande" charset="0"/>
              <a:cs typeface="Lucida Grande" charset="0"/>
            </a:endParaRPr>
          </a:p>
        </p:txBody>
      </p:sp>
      <p:sp>
        <p:nvSpPr>
          <p:cNvPr id="19463" name="AutoShape 7"/>
          <p:cNvSpPr>
            <a:spLocks/>
          </p:cNvSpPr>
          <p:nvPr/>
        </p:nvSpPr>
        <p:spPr bwMode="auto">
          <a:xfrm>
            <a:off x="2580680" y="4732734"/>
            <a:ext cx="1026914" cy="285750"/>
          </a:xfrm>
          <a:prstGeom prst="roundRect">
            <a:avLst>
              <a:gd name="adj" fmla="val 46875"/>
            </a:avLst>
          </a:prstGeom>
          <a:noFill/>
          <a:ln w="25400" cap="flat">
            <a:solidFill>
              <a:schemeClr val="tx1">
                <a:alpha val="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b="1">
                <a:solidFill>
                  <a:srgbClr val="7E7E7E"/>
                </a:solidFill>
                <a:ea typeface="Lucida Grande" charset="0"/>
                <a:cs typeface="Lucida Grande" charset="0"/>
              </a:rPr>
              <a:t>Web 1.0</a:t>
            </a:r>
          </a:p>
          <a:p>
            <a:pPr algn="ctr"/>
            <a:endParaRPr lang="en-US" altLang="en-US" sz="984" b="1">
              <a:solidFill>
                <a:srgbClr val="7E7E7E"/>
              </a:solidFill>
              <a:ea typeface="Lucida Grande" charset="0"/>
              <a:cs typeface="Lucida Grande" charset="0"/>
            </a:endParaRPr>
          </a:p>
          <a:p>
            <a:pPr algn="ctr"/>
            <a:r>
              <a:rPr lang="en-US" altLang="en-US" sz="984" b="1">
                <a:solidFill>
                  <a:srgbClr val="7E7E7E"/>
                </a:solidFill>
                <a:ea typeface="Lucida Grande" charset="0"/>
                <a:cs typeface="Lucida Grande" charset="0"/>
              </a:rPr>
              <a:t>.0</a:t>
            </a:r>
          </a:p>
          <a:p>
            <a:pPr algn="ctr"/>
            <a:endParaRPr lang="en-US" altLang="en-US" sz="984">
              <a:solidFill>
                <a:srgbClr val="7E7E7E"/>
              </a:solidFill>
              <a:ea typeface="Lucida Grande" charset="0"/>
              <a:cs typeface="Lucida Grande" charset="0"/>
            </a:endParaRPr>
          </a:p>
          <a:p>
            <a:pPr algn="ctr"/>
            <a:endParaRPr lang="en-US" altLang="en-US" sz="984">
              <a:solidFill>
                <a:srgbClr val="7E7E7E"/>
              </a:solidFill>
              <a:ea typeface="Lucida Grande" charset="0"/>
              <a:cs typeface="Lucida Grande" charset="0"/>
            </a:endParaRPr>
          </a:p>
        </p:txBody>
      </p:sp>
      <p:sp>
        <p:nvSpPr>
          <p:cNvPr id="19464" name="AutoShape 8"/>
          <p:cNvSpPr>
            <a:spLocks/>
          </p:cNvSpPr>
          <p:nvPr/>
        </p:nvSpPr>
        <p:spPr bwMode="auto">
          <a:xfrm>
            <a:off x="3375422" y="3920133"/>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Feeds</a:t>
            </a:r>
          </a:p>
          <a:p>
            <a:pPr algn="ctr"/>
            <a:r>
              <a:rPr lang="en-US" altLang="en-US" sz="984">
                <a:ea typeface="Lucida Grande" charset="0"/>
                <a:cs typeface="Lucida Grande" charset="0"/>
              </a:rPr>
              <a:t>Hypertext</a:t>
            </a:r>
          </a:p>
          <a:p>
            <a:pPr algn="ctr"/>
            <a:endParaRPr lang="en-US" altLang="en-US" sz="984">
              <a:ea typeface="Lucida Grande" charset="0"/>
              <a:cs typeface="Lucida Grande" charset="0"/>
            </a:endParaRPr>
          </a:p>
          <a:p>
            <a:pPr algn="ctr"/>
            <a:endParaRPr lang="en-US" altLang="en-US" sz="984" b="1">
              <a:ea typeface="Lucida Grande" charset="0"/>
              <a:cs typeface="Lucida Grande" charset="0"/>
            </a:endParaRPr>
          </a:p>
          <a:p>
            <a:pPr algn="ctr"/>
            <a:endParaRPr lang="en-US" altLang="en-US" sz="984">
              <a:ea typeface="Lucida Grande" charset="0"/>
              <a:cs typeface="Lucida Grande" charset="0"/>
            </a:endParaRPr>
          </a:p>
          <a:p>
            <a:pPr algn="ctr"/>
            <a:endParaRPr lang="en-US" altLang="en-US" sz="984">
              <a:ea typeface="Lucida Grande" charset="0"/>
              <a:cs typeface="Lucida Grande" charset="0"/>
            </a:endParaRPr>
          </a:p>
        </p:txBody>
      </p:sp>
      <p:sp>
        <p:nvSpPr>
          <p:cNvPr id="19465" name="AutoShape 9"/>
          <p:cNvSpPr>
            <a:spLocks/>
          </p:cNvSpPr>
          <p:nvPr/>
        </p:nvSpPr>
        <p:spPr bwMode="auto">
          <a:xfrm>
            <a:off x="5214938" y="2402086"/>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Folksonomies</a:t>
            </a:r>
          </a:p>
          <a:p>
            <a:pPr algn="ctr"/>
            <a:r>
              <a:rPr lang="en-US" altLang="en-US" sz="984">
                <a:ea typeface="Lucida Grande" charset="0"/>
                <a:cs typeface="Lucida Grande" charset="0"/>
              </a:rPr>
              <a:t>Hypertext</a:t>
            </a:r>
          </a:p>
          <a:p>
            <a:pPr algn="ctr"/>
            <a:endParaRPr lang="en-US" altLang="en-US" sz="984">
              <a:ea typeface="Lucida Grande" charset="0"/>
              <a:cs typeface="Lucida Grande" charset="0"/>
            </a:endParaRPr>
          </a:p>
          <a:p>
            <a:pPr algn="ctr"/>
            <a:endParaRPr lang="en-US" altLang="en-US" sz="984" b="1">
              <a:ea typeface="Lucida Grande" charset="0"/>
              <a:cs typeface="Lucida Grande" charset="0"/>
            </a:endParaRPr>
          </a:p>
          <a:p>
            <a:pPr algn="ctr"/>
            <a:endParaRPr lang="en-US" altLang="en-US" sz="984">
              <a:ea typeface="Lucida Grande" charset="0"/>
              <a:cs typeface="Lucida Grande" charset="0"/>
            </a:endParaRPr>
          </a:p>
          <a:p>
            <a:pPr algn="ctr"/>
            <a:endParaRPr lang="en-US" altLang="en-US" sz="984">
              <a:ea typeface="Lucida Grande" charset="0"/>
              <a:cs typeface="Lucida Grande" charset="0"/>
            </a:endParaRPr>
          </a:p>
        </p:txBody>
      </p:sp>
      <p:sp>
        <p:nvSpPr>
          <p:cNvPr id="19466" name="AutoShape 10"/>
          <p:cNvSpPr>
            <a:spLocks/>
          </p:cNvSpPr>
          <p:nvPr/>
        </p:nvSpPr>
        <p:spPr bwMode="auto">
          <a:xfrm>
            <a:off x="4446984" y="2687836"/>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Tagging</a:t>
            </a:r>
          </a:p>
          <a:p>
            <a:pPr algn="ctr"/>
            <a:r>
              <a:rPr lang="en-US" altLang="en-US" sz="984">
                <a:ea typeface="Lucida Grande" charset="0"/>
                <a:cs typeface="Lucida Grande" charset="0"/>
              </a:rPr>
              <a:t>Hypertext</a:t>
            </a:r>
          </a:p>
          <a:p>
            <a:pPr algn="ctr"/>
            <a:endParaRPr lang="en-US" altLang="en-US" sz="984">
              <a:ea typeface="Lucida Grande" charset="0"/>
              <a:cs typeface="Lucida Grande" charset="0"/>
            </a:endParaRPr>
          </a:p>
          <a:p>
            <a:pPr algn="ctr"/>
            <a:endParaRPr lang="en-US" altLang="en-US" sz="984" b="1">
              <a:ea typeface="Lucida Grande" charset="0"/>
              <a:cs typeface="Lucida Grande" charset="0"/>
            </a:endParaRPr>
          </a:p>
          <a:p>
            <a:pPr algn="ctr"/>
            <a:endParaRPr lang="en-US" altLang="en-US" sz="984">
              <a:ea typeface="Lucida Grande" charset="0"/>
              <a:cs typeface="Lucida Grande" charset="0"/>
            </a:endParaRPr>
          </a:p>
          <a:p>
            <a:pPr algn="ctr"/>
            <a:endParaRPr lang="en-US" altLang="en-US" sz="984">
              <a:ea typeface="Lucida Grande" charset="0"/>
              <a:cs typeface="Lucida Grande" charset="0"/>
            </a:endParaRPr>
          </a:p>
        </p:txBody>
      </p:sp>
      <p:sp>
        <p:nvSpPr>
          <p:cNvPr id="19467" name="AutoShape 11"/>
          <p:cNvSpPr>
            <a:spLocks/>
          </p:cNvSpPr>
          <p:nvPr/>
        </p:nvSpPr>
        <p:spPr bwMode="auto">
          <a:xfrm>
            <a:off x="3795117" y="3000375"/>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Wikis</a:t>
            </a:r>
          </a:p>
          <a:p>
            <a:pPr algn="ctr"/>
            <a:r>
              <a:rPr lang="en-US" altLang="en-US" sz="984">
                <a:ea typeface="Lucida Grande" charset="0"/>
                <a:cs typeface="Lucida Grande" charset="0"/>
              </a:rPr>
              <a:t>Hypertext</a:t>
            </a:r>
          </a:p>
          <a:p>
            <a:pPr algn="ctr"/>
            <a:endParaRPr lang="en-US" altLang="en-US" sz="984">
              <a:ea typeface="Lucida Grande" charset="0"/>
              <a:cs typeface="Lucida Grande" charset="0"/>
            </a:endParaRPr>
          </a:p>
          <a:p>
            <a:pPr algn="ctr"/>
            <a:endParaRPr lang="en-US" altLang="en-US" sz="984" b="1">
              <a:ea typeface="Lucida Grande" charset="0"/>
              <a:cs typeface="Lucida Grande" charset="0"/>
            </a:endParaRPr>
          </a:p>
          <a:p>
            <a:pPr algn="ctr"/>
            <a:endParaRPr lang="en-US" altLang="en-US" sz="984">
              <a:ea typeface="Lucida Grande" charset="0"/>
              <a:cs typeface="Lucida Grande" charset="0"/>
            </a:endParaRPr>
          </a:p>
          <a:p>
            <a:pPr algn="ctr"/>
            <a:endParaRPr lang="en-US" altLang="en-US" sz="984">
              <a:ea typeface="Lucida Grande" charset="0"/>
              <a:cs typeface="Lucida Grande" charset="0"/>
            </a:endParaRPr>
          </a:p>
        </p:txBody>
      </p:sp>
      <p:sp>
        <p:nvSpPr>
          <p:cNvPr id="19468" name="AutoShape 12"/>
          <p:cNvSpPr>
            <a:spLocks/>
          </p:cNvSpPr>
          <p:nvPr/>
        </p:nvSpPr>
        <p:spPr bwMode="auto">
          <a:xfrm>
            <a:off x="4304109" y="3303984"/>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UGC</a:t>
            </a:r>
          </a:p>
          <a:p>
            <a:pPr algn="ctr"/>
            <a:r>
              <a:rPr lang="en-US" altLang="en-US" sz="984">
                <a:ea typeface="Lucida Grande" charset="0"/>
                <a:cs typeface="Lucida Grande" charset="0"/>
              </a:rPr>
              <a:t>Hypertext</a:t>
            </a:r>
          </a:p>
          <a:p>
            <a:pPr algn="ctr"/>
            <a:endParaRPr lang="en-US" altLang="en-US" sz="984">
              <a:ea typeface="Lucida Grande" charset="0"/>
              <a:cs typeface="Lucida Grande" charset="0"/>
            </a:endParaRPr>
          </a:p>
          <a:p>
            <a:pPr algn="ctr"/>
            <a:endParaRPr lang="en-US" altLang="en-US" sz="984" b="1">
              <a:ea typeface="Lucida Grande" charset="0"/>
              <a:cs typeface="Lucida Grande" charset="0"/>
            </a:endParaRPr>
          </a:p>
          <a:p>
            <a:pPr algn="ctr"/>
            <a:endParaRPr lang="en-US" altLang="en-US" sz="984">
              <a:ea typeface="Lucida Grande" charset="0"/>
              <a:cs typeface="Lucida Grande" charset="0"/>
            </a:endParaRPr>
          </a:p>
          <a:p>
            <a:pPr algn="ctr"/>
            <a:endParaRPr lang="en-US" altLang="en-US" sz="984">
              <a:ea typeface="Lucida Grande" charset="0"/>
              <a:cs typeface="Lucida Grande" charset="0"/>
            </a:endParaRPr>
          </a:p>
        </p:txBody>
      </p:sp>
      <p:sp>
        <p:nvSpPr>
          <p:cNvPr id="19469" name="AutoShape 13"/>
          <p:cNvSpPr>
            <a:spLocks/>
          </p:cNvSpPr>
          <p:nvPr/>
        </p:nvSpPr>
        <p:spPr bwMode="auto">
          <a:xfrm>
            <a:off x="3705820" y="3616523"/>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Blogs</a:t>
            </a:r>
          </a:p>
          <a:p>
            <a:pPr algn="ctr"/>
            <a:endParaRPr lang="en-US" altLang="en-US" sz="984">
              <a:ea typeface="Lucida Grande" charset="0"/>
              <a:cs typeface="Lucida Grande" charset="0"/>
            </a:endParaRPr>
          </a:p>
        </p:txBody>
      </p:sp>
      <p:sp>
        <p:nvSpPr>
          <p:cNvPr id="19470" name="AutoShape 14"/>
          <p:cNvSpPr>
            <a:spLocks/>
          </p:cNvSpPr>
          <p:nvPr/>
        </p:nvSpPr>
        <p:spPr bwMode="auto">
          <a:xfrm>
            <a:off x="5348883" y="2107406"/>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RDFa</a:t>
            </a:r>
          </a:p>
          <a:p>
            <a:pPr algn="ctr"/>
            <a:r>
              <a:rPr lang="en-US" altLang="en-US" sz="984">
                <a:ea typeface="Lucida Grande" charset="0"/>
                <a:cs typeface="Lucida Grande" charset="0"/>
              </a:rPr>
              <a:t>Hypertext</a:t>
            </a:r>
          </a:p>
          <a:p>
            <a:pPr algn="ctr"/>
            <a:endParaRPr lang="en-US" altLang="en-US" sz="984">
              <a:ea typeface="Lucida Grande" charset="0"/>
              <a:cs typeface="Lucida Grande" charset="0"/>
            </a:endParaRPr>
          </a:p>
          <a:p>
            <a:pPr algn="ctr"/>
            <a:endParaRPr lang="en-US" altLang="en-US" sz="984" b="1">
              <a:ea typeface="Lucida Grande" charset="0"/>
              <a:cs typeface="Lucida Grande" charset="0"/>
            </a:endParaRPr>
          </a:p>
          <a:p>
            <a:pPr algn="ctr"/>
            <a:endParaRPr lang="en-US" altLang="en-US" sz="984">
              <a:ea typeface="Lucida Grande" charset="0"/>
              <a:cs typeface="Lucida Grande" charset="0"/>
            </a:endParaRPr>
          </a:p>
          <a:p>
            <a:pPr algn="ctr"/>
            <a:endParaRPr lang="en-US" altLang="en-US" sz="984">
              <a:ea typeface="Lucida Grande" charset="0"/>
              <a:cs typeface="Lucida Grande" charset="0"/>
            </a:endParaRPr>
          </a:p>
        </p:txBody>
      </p:sp>
      <p:sp>
        <p:nvSpPr>
          <p:cNvPr id="19471" name="AutoShape 15"/>
          <p:cNvSpPr>
            <a:spLocks/>
          </p:cNvSpPr>
          <p:nvPr/>
        </p:nvSpPr>
        <p:spPr bwMode="auto">
          <a:xfrm>
            <a:off x="5759648" y="1803797"/>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Ontologies</a:t>
            </a:r>
          </a:p>
          <a:p>
            <a:pPr algn="ctr"/>
            <a:r>
              <a:rPr lang="en-US" altLang="en-US" sz="984">
                <a:ea typeface="Lucida Grande" charset="0"/>
                <a:cs typeface="Lucida Grande" charset="0"/>
              </a:rPr>
              <a:t>Hypertext</a:t>
            </a:r>
          </a:p>
          <a:p>
            <a:pPr algn="ctr"/>
            <a:endParaRPr lang="en-US" altLang="en-US" sz="984">
              <a:ea typeface="Lucida Grande" charset="0"/>
              <a:cs typeface="Lucida Grande" charset="0"/>
            </a:endParaRPr>
          </a:p>
          <a:p>
            <a:pPr algn="ctr"/>
            <a:endParaRPr lang="en-US" altLang="en-US" sz="984" b="1">
              <a:ea typeface="Lucida Grande" charset="0"/>
              <a:cs typeface="Lucida Grande" charset="0"/>
            </a:endParaRPr>
          </a:p>
          <a:p>
            <a:pPr algn="ctr"/>
            <a:endParaRPr lang="en-US" altLang="en-US" sz="984">
              <a:ea typeface="Lucida Grande" charset="0"/>
              <a:cs typeface="Lucida Grande" charset="0"/>
            </a:endParaRPr>
          </a:p>
          <a:p>
            <a:pPr algn="ctr"/>
            <a:endParaRPr lang="en-US" altLang="en-US" sz="984">
              <a:ea typeface="Lucida Grande" charset="0"/>
              <a:cs typeface="Lucida Grande" charset="0"/>
            </a:endParaRPr>
          </a:p>
        </p:txBody>
      </p:sp>
      <p:sp>
        <p:nvSpPr>
          <p:cNvPr id="19472" name="AutoShape 16"/>
          <p:cNvSpPr>
            <a:spLocks/>
          </p:cNvSpPr>
          <p:nvPr/>
        </p:nvSpPr>
        <p:spPr bwMode="auto">
          <a:xfrm>
            <a:off x="6393656" y="1509117"/>
            <a:ext cx="1026914" cy="285750"/>
          </a:xfrm>
          <a:prstGeom prst="roundRect">
            <a:avLst>
              <a:gd name="adj" fmla="val 46875"/>
            </a:avLst>
          </a:prstGeom>
          <a:solidFill>
            <a:srgbClr val="FA8B27">
              <a:alpha val="84999"/>
            </a:srgbClr>
          </a:solidFill>
          <a:ln w="25400" cap="flat">
            <a:solidFill>
              <a:schemeClr val="tx1">
                <a:alpha val="0"/>
              </a:schemeClr>
            </a:solidFill>
            <a:prstDash val="solid"/>
            <a:round/>
            <a:headEnd type="none" w="med" len="med"/>
            <a:tailEnd type="none" w="med" len="med"/>
          </a:ln>
        </p:spPr>
        <p:txBody>
          <a:bodyPr lIns="0" tIns="0" rIns="28574" bIns="0" anchor="ct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984">
                <a:ea typeface="Lucida Grande" charset="0"/>
                <a:cs typeface="Lucida Grande" charset="0"/>
              </a:rPr>
              <a:t>GGG</a:t>
            </a:r>
          </a:p>
          <a:p>
            <a:pPr algn="ctr"/>
            <a:r>
              <a:rPr lang="en-US" altLang="en-US" sz="984">
                <a:ea typeface="Lucida Grande" charset="0"/>
                <a:cs typeface="Lucida Grande" charset="0"/>
              </a:rPr>
              <a:t>Hypertext</a:t>
            </a:r>
          </a:p>
          <a:p>
            <a:pPr algn="ctr"/>
            <a:endParaRPr lang="en-US" altLang="en-US" sz="984">
              <a:ea typeface="Lucida Grande" charset="0"/>
              <a:cs typeface="Lucida Grande" charset="0"/>
            </a:endParaRPr>
          </a:p>
          <a:p>
            <a:pPr algn="ctr"/>
            <a:endParaRPr lang="en-US" altLang="en-US" sz="984" b="1">
              <a:ea typeface="Lucida Grande" charset="0"/>
              <a:cs typeface="Lucida Grande" charset="0"/>
            </a:endParaRPr>
          </a:p>
          <a:p>
            <a:pPr algn="ctr"/>
            <a:endParaRPr lang="en-US" altLang="en-US" sz="984">
              <a:ea typeface="Lucida Grande" charset="0"/>
              <a:cs typeface="Lucida Grande" charset="0"/>
            </a:endParaRPr>
          </a:p>
          <a:p>
            <a:pPr algn="ctr"/>
            <a:endParaRPr lang="en-US" altLang="en-US" sz="984">
              <a:ea typeface="Lucida Grande" charset="0"/>
              <a:cs typeface="Lucida Grande" charset="0"/>
            </a:endParaRPr>
          </a:p>
        </p:txBody>
      </p:sp>
    </p:spTree>
    <p:extLst>
      <p:ext uri="{BB962C8B-B14F-4D97-AF65-F5344CB8AC3E}">
        <p14:creationId xmlns:p14="http://schemas.microsoft.com/office/powerpoint/2010/main" val="3755365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lstStyle/>
          <a:p>
            <a:r>
              <a:rPr lang="en-US" dirty="0" smtClean="0"/>
              <a:t>Cypher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433" y="1314378"/>
            <a:ext cx="4019851" cy="310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49132"/>
            <a:ext cx="3848636" cy="1230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032" y="4419600"/>
            <a:ext cx="77152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2727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Application Domains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389590"/>
            <a:ext cx="5507259" cy="4597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490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Key questions to ask yourself</a:t>
            </a:r>
          </a:p>
          <a:p>
            <a:pPr lvl="1"/>
            <a:r>
              <a:rPr lang="en-US" dirty="0" smtClean="0"/>
              <a:t>Is my data going to have a lot of relationships?</a:t>
            </a:r>
          </a:p>
          <a:p>
            <a:pPr lvl="1"/>
            <a:r>
              <a:rPr lang="en-US" dirty="0" smtClean="0"/>
              <a:t>What sort of questions would I like to ask my database?</a:t>
            </a:r>
          </a:p>
          <a:p>
            <a:r>
              <a:rPr lang="en-US" dirty="0" smtClean="0"/>
              <a:t>Neo4j is a fantastic Graph Database</a:t>
            </a:r>
          </a:p>
          <a:p>
            <a:pPr lvl="1"/>
            <a:endParaRPr lang="en-US" dirty="0" smtClean="0"/>
          </a:p>
          <a:p>
            <a:pPr lvl="1"/>
            <a:endParaRPr lang="en-US" dirty="0"/>
          </a:p>
        </p:txBody>
      </p:sp>
    </p:spTree>
    <p:extLst>
      <p:ext uri="{BB962C8B-B14F-4D97-AF65-F5344CB8AC3E}">
        <p14:creationId xmlns:p14="http://schemas.microsoft.com/office/powerpoint/2010/main" val="19374860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Demo</a:t>
            </a:r>
            <a:endParaRPr lang="en-IE" dirty="0"/>
          </a:p>
        </p:txBody>
      </p:sp>
      <p:sp>
        <p:nvSpPr>
          <p:cNvPr id="3" name="Content Placeholder 2"/>
          <p:cNvSpPr>
            <a:spLocks noGrp="1"/>
          </p:cNvSpPr>
          <p:nvPr>
            <p:ph idx="1"/>
          </p:nvPr>
        </p:nvSpPr>
        <p:spPr/>
        <p:txBody>
          <a:bodyPr/>
          <a:lstStyle/>
          <a:p>
            <a:r>
              <a:rPr lang="en-IE" dirty="0" smtClean="0"/>
              <a:t>Create nodes with properties</a:t>
            </a:r>
          </a:p>
          <a:p>
            <a:r>
              <a:rPr lang="en-IE" dirty="0" smtClean="0"/>
              <a:t>Match nodes</a:t>
            </a:r>
          </a:p>
          <a:p>
            <a:r>
              <a:rPr lang="en-IE" dirty="0" smtClean="0"/>
              <a:t>Create relationships between nodes</a:t>
            </a:r>
          </a:p>
          <a:p>
            <a:r>
              <a:rPr lang="en-IE" dirty="0" smtClean="0"/>
              <a:t>Traverse the graph</a:t>
            </a:r>
          </a:p>
          <a:p>
            <a:r>
              <a:rPr lang="en-IE" dirty="0" smtClean="0"/>
              <a:t>Show paths</a:t>
            </a:r>
          </a:p>
          <a:p>
            <a:r>
              <a:rPr lang="en-IE" dirty="0" smtClean="0"/>
              <a:t>Accumulators</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43</a:t>
            </a:fld>
            <a:endParaRPr lang="en-IE"/>
          </a:p>
        </p:txBody>
      </p:sp>
    </p:spTree>
    <p:extLst>
      <p:ext uri="{BB962C8B-B14F-4D97-AF65-F5344CB8AC3E}">
        <p14:creationId xmlns:p14="http://schemas.microsoft.com/office/powerpoint/2010/main" val="1823667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nodes</a:t>
            </a:r>
            <a:endParaRPr lang="en-IE" dirty="0"/>
          </a:p>
        </p:txBody>
      </p:sp>
      <p:sp>
        <p:nvSpPr>
          <p:cNvPr id="3" name="Content Placeholder 2"/>
          <p:cNvSpPr>
            <a:spLocks noGrp="1"/>
          </p:cNvSpPr>
          <p:nvPr>
            <p:ph idx="1"/>
          </p:nvPr>
        </p:nvSpPr>
        <p:spPr>
          <a:xfrm>
            <a:off x="457200" y="1524000"/>
            <a:ext cx="8435280" cy="4876800"/>
          </a:xfrm>
        </p:spPr>
        <p:txBody>
          <a:bodyPr/>
          <a:lstStyle/>
          <a:p>
            <a:r>
              <a:rPr lang="en-IE" dirty="0" smtClean="0"/>
              <a:t>Create nodes</a:t>
            </a:r>
          </a:p>
          <a:p>
            <a:pPr marL="0" indent="0">
              <a:buNone/>
            </a:pPr>
            <a:endParaRPr lang="en-IE" dirty="0" smtClean="0"/>
          </a:p>
          <a:p>
            <a:pPr marL="0" indent="0">
              <a:buNone/>
            </a:pPr>
            <a:r>
              <a:rPr lang="en-IE" sz="2400" dirty="0">
                <a:solidFill>
                  <a:srgbClr val="1E5BE2"/>
                </a:solidFill>
                <a:latin typeface="Courier New" panose="02070309020205020404" pitchFamily="49" charset="0"/>
                <a:cs typeface="Courier New" panose="02070309020205020404" pitchFamily="49" charset="0"/>
              </a:rPr>
              <a:t>CREATE</a:t>
            </a:r>
            <a:r>
              <a:rPr lang="en-IE" sz="2400" dirty="0">
                <a:latin typeface="Courier New" panose="02070309020205020404" pitchFamily="49" charset="0"/>
                <a:cs typeface="Courier New" panose="02070309020205020404" pitchFamily="49" charset="0"/>
              </a:rPr>
              <a:t> (e1:Student { name: "Emil", from: "Sweden", age: 29 </a:t>
            </a:r>
            <a:r>
              <a:rPr lang="en-IE" sz="2400" dirty="0" smtClean="0">
                <a:latin typeface="Courier New" panose="02070309020205020404" pitchFamily="49" charset="0"/>
                <a:cs typeface="Courier New" panose="02070309020205020404" pitchFamily="49" charset="0"/>
              </a:rPr>
              <a:t>})</a:t>
            </a:r>
          </a:p>
          <a:p>
            <a:pPr marL="0" indent="0">
              <a:buNone/>
            </a:pPr>
            <a:endParaRPr lang="en-IE" sz="2400" dirty="0">
              <a:latin typeface="Courier New" panose="02070309020205020404" pitchFamily="49" charset="0"/>
              <a:cs typeface="Courier New" panose="02070309020205020404" pitchFamily="49" charset="0"/>
            </a:endParaRPr>
          </a:p>
          <a:p>
            <a:pPr marL="0" indent="0">
              <a:buNone/>
            </a:pPr>
            <a:r>
              <a:rPr lang="en-IE" sz="2400" dirty="0">
                <a:solidFill>
                  <a:srgbClr val="1E5BE2"/>
                </a:solidFill>
                <a:latin typeface="Courier New" panose="02070309020205020404" pitchFamily="49" charset="0"/>
                <a:cs typeface="Courier New" panose="02070309020205020404" pitchFamily="49" charset="0"/>
              </a:rPr>
              <a:t>CREATE</a:t>
            </a:r>
            <a:r>
              <a:rPr lang="en-IE" sz="2400" dirty="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e2:Student </a:t>
            </a:r>
            <a:r>
              <a:rPr lang="en-IE" sz="2400" dirty="0">
                <a:latin typeface="Courier New" panose="02070309020205020404" pitchFamily="49" charset="0"/>
                <a:cs typeface="Courier New" panose="02070309020205020404" pitchFamily="49" charset="0"/>
              </a:rPr>
              <a:t>{ name: "</a:t>
            </a:r>
            <a:r>
              <a:rPr lang="en-IE" sz="2400" dirty="0" smtClean="0">
                <a:latin typeface="Courier New" panose="02070309020205020404" pitchFamily="49" charset="0"/>
                <a:cs typeface="Courier New" panose="02070309020205020404" pitchFamily="49" charset="0"/>
              </a:rPr>
              <a:t>Paul", </a:t>
            </a:r>
            <a:r>
              <a:rPr lang="en-IE" sz="2400" dirty="0">
                <a:latin typeface="Courier New" panose="02070309020205020404" pitchFamily="49" charset="0"/>
                <a:cs typeface="Courier New" panose="02070309020205020404" pitchFamily="49" charset="0"/>
              </a:rPr>
              <a:t>from: "Sweden", age: </a:t>
            </a:r>
            <a:r>
              <a:rPr lang="en-IE" sz="2400" dirty="0" smtClean="0">
                <a:latin typeface="Courier New" panose="02070309020205020404" pitchFamily="49" charset="0"/>
                <a:cs typeface="Courier New" panose="02070309020205020404" pitchFamily="49" charset="0"/>
              </a:rPr>
              <a:t>29, gender: “m” </a:t>
            </a:r>
            <a:r>
              <a:rPr lang="en-IE" sz="2400" dirty="0">
                <a:latin typeface="Courier New" panose="02070309020205020404" pitchFamily="49" charset="0"/>
                <a:cs typeface="Courier New" panose="02070309020205020404" pitchFamily="49" charset="0"/>
              </a:rPr>
              <a:t>})</a:t>
            </a:r>
          </a:p>
          <a:p>
            <a:pPr marL="0" indent="0">
              <a:buNone/>
            </a:pPr>
            <a:endParaRPr lang="en-IE" sz="2400" dirty="0" smtClean="0">
              <a:latin typeface="Courier New" panose="02070309020205020404" pitchFamily="49" charset="0"/>
              <a:cs typeface="Courier New" panose="02070309020205020404" pitchFamily="49" charset="0"/>
            </a:endParaRPr>
          </a:p>
          <a:p>
            <a:pPr marL="0" indent="0">
              <a:buNone/>
            </a:pPr>
            <a:r>
              <a:rPr lang="en-IE" sz="2400" dirty="0">
                <a:solidFill>
                  <a:srgbClr val="1E5BE2"/>
                </a:solidFill>
                <a:latin typeface="Courier New" panose="02070309020205020404" pitchFamily="49" charset="0"/>
                <a:cs typeface="Courier New" panose="02070309020205020404" pitchFamily="49" charset="0"/>
              </a:rPr>
              <a:t>CREATE</a:t>
            </a:r>
            <a:r>
              <a:rPr lang="en-IE" sz="2400" dirty="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(s1:Subject </a:t>
            </a:r>
            <a:r>
              <a:rPr lang="en-IE" sz="2400" dirty="0">
                <a:latin typeface="Courier New" panose="02070309020205020404" pitchFamily="49" charset="0"/>
                <a:cs typeface="Courier New" panose="02070309020205020404" pitchFamily="49" charset="0"/>
              </a:rPr>
              <a:t>{ name: </a:t>
            </a:r>
            <a:r>
              <a:rPr lang="en-IE" sz="2400" dirty="0" smtClean="0">
                <a:latin typeface="Courier New" panose="02070309020205020404" pitchFamily="49" charset="0"/>
                <a:cs typeface="Courier New" panose="02070309020205020404" pitchFamily="49" charset="0"/>
              </a:rPr>
              <a:t>“Maths", lecturer: “</a:t>
            </a:r>
            <a:r>
              <a:rPr lang="en-IE" sz="2400" dirty="0" err="1" smtClean="0">
                <a:latin typeface="Courier New" panose="02070309020205020404" pitchFamily="49" charset="0"/>
                <a:cs typeface="Courier New" panose="02070309020205020404" pitchFamily="49" charset="0"/>
              </a:rPr>
              <a:t>Pierpaolo</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age: 29 })</a:t>
            </a:r>
          </a:p>
          <a:p>
            <a:pPr marL="0" indent="0">
              <a:buNone/>
            </a:pPr>
            <a:endParaRPr lang="en-IE"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44</a:t>
            </a:fld>
            <a:endParaRPr lang="en-IE"/>
          </a:p>
        </p:txBody>
      </p:sp>
    </p:spTree>
    <p:extLst>
      <p:ext uri="{BB962C8B-B14F-4D97-AF65-F5344CB8AC3E}">
        <p14:creationId xmlns:p14="http://schemas.microsoft.com/office/powerpoint/2010/main" val="3831278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Match Nodes</a:t>
            </a:r>
            <a:endParaRPr lang="en-IE" dirty="0"/>
          </a:p>
        </p:txBody>
      </p:sp>
      <p:sp>
        <p:nvSpPr>
          <p:cNvPr id="3" name="Content Placeholder 2"/>
          <p:cNvSpPr>
            <a:spLocks noGrp="1"/>
          </p:cNvSpPr>
          <p:nvPr>
            <p:ph idx="1"/>
          </p:nvPr>
        </p:nvSpPr>
        <p:spPr/>
        <p:txBody>
          <a:bodyPr/>
          <a:lstStyle/>
          <a:p>
            <a:r>
              <a:rPr lang="en-IE" sz="2400" dirty="0" smtClean="0"/>
              <a:t>Match is used to select nodes. A match query must be ended by a Return statement.</a:t>
            </a:r>
          </a:p>
          <a:p>
            <a:endParaRPr lang="en-IE" dirty="0"/>
          </a:p>
          <a:p>
            <a:r>
              <a:rPr lang="en-IE" sz="2400" dirty="0" smtClean="0">
                <a:solidFill>
                  <a:srgbClr val="1E5BE2"/>
                </a:solidFill>
                <a:latin typeface="Courier New" panose="02070309020205020404" pitchFamily="49" charset="0"/>
                <a:cs typeface="Courier New" panose="02070309020205020404" pitchFamily="49" charset="0"/>
              </a:rPr>
              <a:t>MATCH </a:t>
            </a:r>
            <a:r>
              <a:rPr lang="en-IE" sz="2400" dirty="0">
                <a:latin typeface="Courier New" panose="02070309020205020404" pitchFamily="49" charset="0"/>
                <a:cs typeface="Courier New" panose="02070309020205020404" pitchFamily="49" charset="0"/>
              </a:rPr>
              <a:t>(</a:t>
            </a:r>
            <a:r>
              <a:rPr lang="en-IE" sz="2400" dirty="0" err="1" smtClean="0">
                <a:latin typeface="Courier New" panose="02070309020205020404" pitchFamily="49" charset="0"/>
                <a:cs typeface="Courier New" panose="02070309020205020404" pitchFamily="49" charset="0"/>
              </a:rPr>
              <a:t>e:Student</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return e;</a:t>
            </a:r>
          </a:p>
          <a:p>
            <a:r>
              <a:rPr lang="en-IE" sz="2400" dirty="0">
                <a:solidFill>
                  <a:srgbClr val="1E5BE2"/>
                </a:solidFill>
                <a:latin typeface="Courier New" panose="02070309020205020404" pitchFamily="49" charset="0"/>
                <a:cs typeface="Courier New" panose="02070309020205020404" pitchFamily="49" charset="0"/>
              </a:rPr>
              <a:t>MATCH </a:t>
            </a:r>
            <a:r>
              <a:rPr lang="en-IE" sz="2400" dirty="0">
                <a:latin typeface="Courier New" panose="02070309020205020404" pitchFamily="49" charset="0"/>
                <a:cs typeface="Courier New" panose="02070309020205020404" pitchFamily="49" charset="0"/>
              </a:rPr>
              <a:t>(</a:t>
            </a:r>
            <a:r>
              <a:rPr lang="en-IE" sz="2400" dirty="0" err="1">
                <a:latin typeface="Courier New" panose="02070309020205020404" pitchFamily="49" charset="0"/>
                <a:cs typeface="Courier New" panose="02070309020205020404" pitchFamily="49" charset="0"/>
              </a:rPr>
              <a:t>e:Student</a:t>
            </a:r>
            <a:r>
              <a:rPr lang="en-IE" sz="2400" dirty="0">
                <a:latin typeface="Courier New" panose="02070309020205020404" pitchFamily="49" charset="0"/>
                <a:cs typeface="Courier New" panose="02070309020205020404" pitchFamily="49" charset="0"/>
              </a:rPr>
              <a:t> {age &lt; 25}) return e;</a:t>
            </a:r>
          </a:p>
          <a:p>
            <a:r>
              <a:rPr lang="en-IE" sz="2400" dirty="0">
                <a:solidFill>
                  <a:srgbClr val="1E5BE2"/>
                </a:solidFill>
                <a:latin typeface="Courier New" panose="02070309020205020404" pitchFamily="49" charset="0"/>
                <a:cs typeface="Courier New" panose="02070309020205020404" pitchFamily="49" charset="0"/>
              </a:rPr>
              <a:t>MATCH </a:t>
            </a:r>
            <a:r>
              <a:rPr lang="en-IE" sz="2400" dirty="0">
                <a:latin typeface="Courier New" panose="02070309020205020404" pitchFamily="49" charset="0"/>
                <a:cs typeface="Courier New" panose="02070309020205020404" pitchFamily="49" charset="0"/>
              </a:rPr>
              <a:t>(</a:t>
            </a:r>
            <a:r>
              <a:rPr lang="en-IE" sz="2400" dirty="0" err="1">
                <a:latin typeface="Courier New" panose="02070309020205020404" pitchFamily="49" charset="0"/>
                <a:cs typeface="Courier New" panose="02070309020205020404" pitchFamily="49" charset="0"/>
              </a:rPr>
              <a:t>e:Student</a:t>
            </a:r>
            <a:r>
              <a:rPr lang="en-IE" sz="2400" dirty="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{name: “Emil”});</a:t>
            </a:r>
            <a:endParaRPr lang="en-IE" sz="2400" dirty="0">
              <a:latin typeface="Courier New" panose="02070309020205020404" pitchFamily="49" charset="0"/>
              <a:cs typeface="Courier New" panose="02070309020205020404" pitchFamily="49" charset="0"/>
            </a:endParaRPr>
          </a:p>
          <a:p>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45</a:t>
            </a:fld>
            <a:endParaRPr lang="en-IE"/>
          </a:p>
        </p:txBody>
      </p:sp>
    </p:spTree>
    <p:extLst>
      <p:ext uri="{BB962C8B-B14F-4D97-AF65-F5344CB8AC3E}">
        <p14:creationId xmlns:p14="http://schemas.microsoft.com/office/powerpoint/2010/main" val="3002355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Relationship</a:t>
            </a:r>
            <a:endParaRPr lang="en-IE" dirty="0"/>
          </a:p>
        </p:txBody>
      </p:sp>
      <p:sp>
        <p:nvSpPr>
          <p:cNvPr id="3" name="Content Placeholder 2"/>
          <p:cNvSpPr>
            <a:spLocks noGrp="1"/>
          </p:cNvSpPr>
          <p:nvPr>
            <p:ph idx="1"/>
          </p:nvPr>
        </p:nvSpPr>
        <p:spPr>
          <a:xfrm>
            <a:off x="251520" y="1421978"/>
            <a:ext cx="8686800" cy="4876800"/>
          </a:xfrm>
        </p:spPr>
        <p:txBody>
          <a:bodyPr/>
          <a:lstStyle/>
          <a:p>
            <a:r>
              <a:rPr lang="en-IE" dirty="0" smtClean="0"/>
              <a:t>Nodes are connected by relationships. Relationship can have nodes as well.</a:t>
            </a:r>
          </a:p>
          <a:p>
            <a:pPr marL="0" indent="0">
              <a:buNone/>
            </a:pPr>
            <a:endParaRPr lang="en-IE" dirty="0" smtClean="0"/>
          </a:p>
          <a:p>
            <a:pPr marL="0" indent="0">
              <a:buNone/>
            </a:pPr>
            <a:r>
              <a:rPr lang="en-IE" sz="2400" dirty="0">
                <a:solidFill>
                  <a:srgbClr val="313131"/>
                </a:solidFill>
                <a:latin typeface="Menlo"/>
              </a:rPr>
              <a:t>MATCH (</a:t>
            </a:r>
            <a:r>
              <a:rPr lang="en-IE" sz="2400" dirty="0" err="1">
                <a:solidFill>
                  <a:srgbClr val="313131"/>
                </a:solidFill>
                <a:latin typeface="Menlo"/>
              </a:rPr>
              <a:t>e:Student</a:t>
            </a:r>
            <a:r>
              <a:rPr lang="en-IE" sz="2400" dirty="0">
                <a:solidFill>
                  <a:srgbClr val="313131"/>
                </a:solidFill>
                <a:latin typeface="Menlo"/>
              </a:rPr>
              <a:t> {</a:t>
            </a:r>
            <a:r>
              <a:rPr lang="en-IE" sz="2400" dirty="0" err="1">
                <a:solidFill>
                  <a:srgbClr val="313131"/>
                </a:solidFill>
                <a:latin typeface="Menlo"/>
              </a:rPr>
              <a:t>name:'Emil</a:t>
            </a:r>
            <a:r>
              <a:rPr lang="en-IE" sz="2400" dirty="0">
                <a:solidFill>
                  <a:srgbClr val="313131"/>
                </a:solidFill>
                <a:latin typeface="Menlo"/>
              </a:rPr>
              <a:t>'}), (</a:t>
            </a:r>
            <a:r>
              <a:rPr lang="en-IE" sz="2400" dirty="0" err="1">
                <a:solidFill>
                  <a:srgbClr val="313131"/>
                </a:solidFill>
                <a:latin typeface="Menlo"/>
              </a:rPr>
              <a:t>r:Student</a:t>
            </a:r>
            <a:r>
              <a:rPr lang="en-IE" sz="2400" dirty="0">
                <a:solidFill>
                  <a:srgbClr val="313131"/>
                </a:solidFill>
                <a:latin typeface="Menlo"/>
              </a:rPr>
              <a:t> {</a:t>
            </a:r>
            <a:r>
              <a:rPr lang="en-IE" sz="2400" dirty="0" err="1">
                <a:solidFill>
                  <a:srgbClr val="313131"/>
                </a:solidFill>
                <a:latin typeface="Menlo"/>
              </a:rPr>
              <a:t>name:'Joe</a:t>
            </a:r>
            <a:r>
              <a:rPr lang="en-IE" sz="2400" dirty="0">
                <a:solidFill>
                  <a:srgbClr val="313131"/>
                </a:solidFill>
                <a:latin typeface="Menlo"/>
              </a:rPr>
              <a:t>'}) CREATE (e)-[:FRIEND_OF]-&gt;(r</a:t>
            </a:r>
            <a:r>
              <a:rPr lang="en-IE" sz="2400" dirty="0">
                <a:solidFill>
                  <a:srgbClr val="313131"/>
                </a:solidFill>
                <a:latin typeface="Menlo"/>
              </a:rPr>
              <a:t>)</a:t>
            </a:r>
            <a:endParaRPr lang="en-IE" sz="2400" dirty="0">
              <a:solidFill>
                <a:srgbClr val="313131"/>
              </a:solidFill>
              <a:latin typeface="Menlo"/>
            </a:endParaRPr>
          </a:p>
          <a:p>
            <a:pPr marL="0" indent="0">
              <a:buNone/>
            </a:pPr>
            <a:endParaRPr lang="en-IE" dirty="0" smtClean="0"/>
          </a:p>
          <a:p>
            <a:pPr marL="0" indent="0">
              <a:buNone/>
            </a:pPr>
            <a:r>
              <a:rPr lang="en-US" altLang="en-US" sz="2400" dirty="0">
                <a:solidFill>
                  <a:srgbClr val="313131"/>
                </a:solidFill>
                <a:latin typeface="Menlo"/>
              </a:rPr>
              <a:t>MATCH </a:t>
            </a:r>
            <a:r>
              <a:rPr lang="en-US" altLang="en-US" sz="2400" dirty="0" smtClean="0">
                <a:solidFill>
                  <a:srgbClr val="666600"/>
                </a:solidFill>
                <a:latin typeface="Menlo"/>
              </a:rPr>
              <a:t>(</a:t>
            </a:r>
            <a:r>
              <a:rPr lang="en-US" altLang="en-US" sz="2400" dirty="0" err="1" smtClean="0">
                <a:solidFill>
                  <a:srgbClr val="313131"/>
                </a:solidFill>
                <a:latin typeface="Menlo"/>
              </a:rPr>
              <a:t>s</a:t>
            </a:r>
            <a:r>
              <a:rPr lang="en-US" altLang="en-US" sz="2400" dirty="0" err="1" smtClean="0">
                <a:solidFill>
                  <a:srgbClr val="666600"/>
                </a:solidFill>
                <a:latin typeface="Menlo"/>
              </a:rPr>
              <a:t>:</a:t>
            </a:r>
            <a:r>
              <a:rPr lang="en-US" altLang="en-US" sz="2400" dirty="0" err="1" smtClean="0">
                <a:solidFill>
                  <a:srgbClr val="7F0055"/>
                </a:solidFill>
                <a:latin typeface="Menlo"/>
              </a:rPr>
              <a:t>Student</a:t>
            </a:r>
            <a:r>
              <a:rPr lang="en-US" altLang="en-US" sz="2400" dirty="0" smtClean="0">
                <a:solidFill>
                  <a:srgbClr val="7F0055"/>
                </a:solidFill>
                <a:latin typeface="Menlo"/>
              </a:rPr>
              <a:t> {name: “Emil”}</a:t>
            </a:r>
            <a:r>
              <a:rPr lang="en-US" altLang="en-US" sz="2400" dirty="0" smtClean="0">
                <a:solidFill>
                  <a:srgbClr val="666600"/>
                </a:solidFill>
                <a:latin typeface="Menlo"/>
              </a:rPr>
              <a:t>),(</a:t>
            </a:r>
            <a:r>
              <a:rPr lang="en-US" altLang="en-US" sz="2400" dirty="0" err="1" smtClean="0">
                <a:solidFill>
                  <a:srgbClr val="666600"/>
                </a:solidFill>
                <a:latin typeface="Menlo"/>
              </a:rPr>
              <a:t>s:</a:t>
            </a:r>
            <a:r>
              <a:rPr lang="en-US" altLang="en-US" sz="2400" dirty="0" err="1" smtClean="0">
                <a:solidFill>
                  <a:srgbClr val="7F0055"/>
                </a:solidFill>
                <a:latin typeface="Menlo"/>
              </a:rPr>
              <a:t>Subject</a:t>
            </a:r>
            <a:r>
              <a:rPr lang="en-US" altLang="en-US" sz="2400" dirty="0" smtClean="0">
                <a:solidFill>
                  <a:srgbClr val="7F0055"/>
                </a:solidFill>
                <a:latin typeface="Menlo"/>
              </a:rPr>
              <a:t> {name: “math”}</a:t>
            </a:r>
            <a:r>
              <a:rPr lang="en-US" altLang="en-US" sz="2400" dirty="0" smtClean="0">
                <a:solidFill>
                  <a:srgbClr val="666600"/>
                </a:solidFill>
                <a:latin typeface="Menlo"/>
              </a:rPr>
              <a:t>)</a:t>
            </a:r>
            <a:r>
              <a:rPr lang="en-US" altLang="en-US" sz="2400" dirty="0" smtClean="0">
                <a:solidFill>
                  <a:srgbClr val="313131"/>
                </a:solidFill>
                <a:latin typeface="Menlo"/>
              </a:rPr>
              <a:t> </a:t>
            </a:r>
          </a:p>
          <a:p>
            <a:pPr marL="0" indent="0">
              <a:buNone/>
            </a:pPr>
            <a:r>
              <a:rPr lang="en-US" altLang="en-US" sz="2400" dirty="0" smtClean="0">
                <a:solidFill>
                  <a:srgbClr val="313131"/>
                </a:solidFill>
                <a:latin typeface="Menlo"/>
              </a:rPr>
              <a:t>CREATE </a:t>
            </a:r>
            <a:r>
              <a:rPr lang="en-US" altLang="en-US" sz="2400" dirty="0" smtClean="0">
                <a:solidFill>
                  <a:srgbClr val="666600"/>
                </a:solidFill>
                <a:latin typeface="Menlo"/>
              </a:rPr>
              <a:t>(</a:t>
            </a:r>
            <a:r>
              <a:rPr lang="en-US" altLang="en-US" sz="2400" dirty="0">
                <a:solidFill>
                  <a:srgbClr val="313131"/>
                </a:solidFill>
                <a:latin typeface="Menlo"/>
              </a:rPr>
              <a:t>s</a:t>
            </a:r>
            <a:r>
              <a:rPr lang="en-US" altLang="en-US" sz="2400" dirty="0" smtClean="0">
                <a:solidFill>
                  <a:srgbClr val="666600"/>
                </a:solidFill>
                <a:latin typeface="Menlo"/>
              </a:rPr>
              <a:t>)-[</a:t>
            </a:r>
            <a:r>
              <a:rPr lang="en-US" altLang="en-US" sz="2400" dirty="0" err="1" smtClean="0">
                <a:solidFill>
                  <a:srgbClr val="313131"/>
                </a:solidFill>
                <a:latin typeface="Menlo"/>
              </a:rPr>
              <a:t>r</a:t>
            </a:r>
            <a:r>
              <a:rPr lang="en-US" altLang="en-US" sz="2400" dirty="0" err="1" smtClean="0">
                <a:solidFill>
                  <a:srgbClr val="666600"/>
                </a:solidFill>
                <a:latin typeface="Menlo"/>
              </a:rPr>
              <a:t>:MARK</a:t>
            </a:r>
            <a:r>
              <a:rPr lang="en-US" altLang="en-US" sz="2400" dirty="0" smtClean="0">
                <a:solidFill>
                  <a:srgbClr val="666600"/>
                </a:solidFill>
                <a:latin typeface="Menlo"/>
              </a:rPr>
              <a:t>{</a:t>
            </a:r>
            <a:r>
              <a:rPr lang="en-US" altLang="en-US" sz="2400" dirty="0" smtClean="0">
                <a:solidFill>
                  <a:srgbClr val="313131"/>
                </a:solidFill>
                <a:latin typeface="Menlo"/>
              </a:rPr>
              <a:t>date</a:t>
            </a:r>
            <a:r>
              <a:rPr lang="en-US" altLang="en-US" sz="2400" dirty="0">
                <a:solidFill>
                  <a:srgbClr val="666600"/>
                </a:solidFill>
                <a:latin typeface="Menlo"/>
              </a:rPr>
              <a:t>:</a:t>
            </a:r>
            <a:r>
              <a:rPr lang="en-US" altLang="en-US" sz="2400" dirty="0">
                <a:solidFill>
                  <a:srgbClr val="008800"/>
                </a:solidFill>
                <a:latin typeface="Menlo"/>
              </a:rPr>
              <a:t>"12/12/2014</a:t>
            </a:r>
            <a:r>
              <a:rPr lang="en-US" altLang="en-US" sz="2400" dirty="0" smtClean="0">
                <a:solidFill>
                  <a:srgbClr val="008800"/>
                </a:solidFill>
                <a:latin typeface="Menlo"/>
              </a:rPr>
              <a:t>"</a:t>
            </a:r>
            <a:r>
              <a:rPr lang="en-US" altLang="en-US" sz="2400" dirty="0" smtClean="0">
                <a:solidFill>
                  <a:srgbClr val="666600"/>
                </a:solidFill>
                <a:latin typeface="Menlo"/>
              </a:rPr>
              <a:t>,</a:t>
            </a:r>
            <a:r>
              <a:rPr lang="en-US" altLang="en-US" sz="2400" dirty="0" smtClean="0">
                <a:solidFill>
                  <a:srgbClr val="313131"/>
                </a:solidFill>
                <a:latin typeface="Menlo"/>
              </a:rPr>
              <a:t>mark</a:t>
            </a:r>
            <a:r>
              <a:rPr lang="en-US" altLang="en-US" sz="2400" dirty="0" smtClean="0">
                <a:solidFill>
                  <a:srgbClr val="666600"/>
                </a:solidFill>
                <a:latin typeface="Menlo"/>
              </a:rPr>
              <a:t>:</a:t>
            </a:r>
            <a:r>
              <a:rPr lang="en-US" altLang="en-US" sz="2400" dirty="0" smtClean="0">
                <a:solidFill>
                  <a:srgbClr val="006666"/>
                </a:solidFill>
                <a:latin typeface="Menlo"/>
              </a:rPr>
              <a:t>55</a:t>
            </a:r>
            <a:r>
              <a:rPr lang="en-US" altLang="en-US" sz="2400" dirty="0" smtClean="0">
                <a:solidFill>
                  <a:srgbClr val="666600"/>
                </a:solidFill>
                <a:latin typeface="Menlo"/>
              </a:rPr>
              <a:t>}]-&gt;(</a:t>
            </a:r>
            <a:r>
              <a:rPr lang="en-US" altLang="en-US" sz="2400" dirty="0">
                <a:solidFill>
                  <a:srgbClr val="313131"/>
                </a:solidFill>
                <a:latin typeface="Menlo"/>
              </a:rPr>
              <a:t>s</a:t>
            </a:r>
            <a:r>
              <a:rPr lang="en-US" altLang="en-US" sz="2400" dirty="0" smtClean="0">
                <a:solidFill>
                  <a:srgbClr val="666600"/>
                </a:solidFill>
                <a:latin typeface="Menlo"/>
              </a:rPr>
              <a:t>)</a:t>
            </a:r>
            <a:r>
              <a:rPr lang="en-US" altLang="en-US" sz="2400" dirty="0" smtClean="0">
                <a:solidFill>
                  <a:srgbClr val="313131"/>
                </a:solidFill>
                <a:latin typeface="Menlo"/>
              </a:rPr>
              <a:t> </a:t>
            </a:r>
            <a:r>
              <a:rPr lang="en-US" altLang="en-US" sz="2400" dirty="0">
                <a:solidFill>
                  <a:srgbClr val="313131"/>
                </a:solidFill>
                <a:latin typeface="Menlo"/>
              </a:rPr>
              <a:t>RETURN </a:t>
            </a:r>
            <a:r>
              <a:rPr lang="en-US" altLang="en-US" sz="2400" dirty="0" smtClean="0">
                <a:solidFill>
                  <a:srgbClr val="313131"/>
                </a:solidFill>
                <a:latin typeface="Menlo"/>
              </a:rPr>
              <a:t>r</a:t>
            </a:r>
            <a:endParaRPr lang="en-US" altLang="en-US" sz="2400" dirty="0">
              <a:latin typeface="Arial" panose="020B0604020202020204" pitchFamily="34" charset="0"/>
            </a:endParaRPr>
          </a:p>
          <a:p>
            <a:pPr marL="0" indent="0">
              <a:buNone/>
            </a:pP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46</a:t>
            </a:fld>
            <a:endParaRPr lang="en-IE"/>
          </a:p>
        </p:txBody>
      </p:sp>
    </p:spTree>
    <p:extLst>
      <p:ext uri="{BB962C8B-B14F-4D97-AF65-F5344CB8AC3E}">
        <p14:creationId xmlns:p14="http://schemas.microsoft.com/office/powerpoint/2010/main" val="345579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Navigate the graph</a:t>
            </a:r>
            <a:endParaRPr lang="en-IE" dirty="0"/>
          </a:p>
        </p:txBody>
      </p:sp>
      <p:sp>
        <p:nvSpPr>
          <p:cNvPr id="3" name="Content Placeholder 2"/>
          <p:cNvSpPr>
            <a:spLocks noGrp="1"/>
          </p:cNvSpPr>
          <p:nvPr>
            <p:ph idx="1"/>
          </p:nvPr>
        </p:nvSpPr>
        <p:spPr>
          <a:xfrm>
            <a:off x="395536" y="1340768"/>
            <a:ext cx="8352928" cy="4876800"/>
          </a:xfrm>
        </p:spPr>
        <p:txBody>
          <a:bodyPr/>
          <a:lstStyle/>
          <a:p>
            <a:r>
              <a:rPr lang="en-IE" sz="2400" dirty="0" smtClean="0"/>
              <a:t>Neo4j can easily navigate the graph </a:t>
            </a:r>
          </a:p>
          <a:p>
            <a:endParaRPr lang="en-IE" sz="2400" dirty="0" smtClean="0"/>
          </a:p>
          <a:p>
            <a:pPr marL="0" indent="0">
              <a:buNone/>
            </a:pPr>
            <a:r>
              <a:rPr lang="en-IE" sz="2000" b="1" dirty="0">
                <a:solidFill>
                  <a:srgbClr val="1E5BE2"/>
                </a:solidFill>
                <a:latin typeface="Courier New" panose="02070309020205020404" pitchFamily="49" charset="0"/>
                <a:cs typeface="Courier New" panose="02070309020205020404" pitchFamily="49" charset="0"/>
              </a:rPr>
              <a:t>MATCH</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e:Student</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name:"Emil</a:t>
            </a:r>
            <a:r>
              <a:rPr lang="en-IE" sz="2000" dirty="0" smtClean="0">
                <a:latin typeface="Courier New" panose="02070309020205020404" pitchFamily="49" charset="0"/>
                <a:cs typeface="Courier New" panose="02070309020205020404" pitchFamily="49" charset="0"/>
              </a:rPr>
              <a:t>"})-[:FRIEND_OF*1..3]-(e2:Student) </a:t>
            </a:r>
          </a:p>
          <a:p>
            <a:pPr marL="0" indent="0">
              <a:buNone/>
            </a:pPr>
            <a:r>
              <a:rPr lang="en-IE" sz="2000" b="1" dirty="0" smtClean="0">
                <a:solidFill>
                  <a:srgbClr val="1E5BE2"/>
                </a:solidFill>
                <a:latin typeface="Courier New" panose="02070309020205020404" pitchFamily="49" charset="0"/>
                <a:cs typeface="Courier New" panose="02070309020205020404" pitchFamily="49" charset="0"/>
              </a:rPr>
              <a:t>RETURN</a:t>
            </a:r>
            <a:r>
              <a:rPr lang="en-IE" sz="2000" dirty="0" smtClean="0">
                <a:latin typeface="Courier New" panose="02070309020205020404" pitchFamily="49" charset="0"/>
                <a:cs typeface="Courier New" panose="02070309020205020404" pitchFamily="49" charset="0"/>
              </a:rPr>
              <a:t> e2</a:t>
            </a:r>
          </a:p>
          <a:p>
            <a:pPr marL="0" indent="0">
              <a:buNone/>
            </a:pPr>
            <a:endParaRPr lang="en-IE" sz="2000" dirty="0" smtClean="0">
              <a:latin typeface="Courier New" panose="02070309020205020404" pitchFamily="49" charset="0"/>
              <a:cs typeface="Courier New" panose="02070309020205020404" pitchFamily="49" charset="0"/>
            </a:endParaRPr>
          </a:p>
          <a:p>
            <a:pPr marL="0" indent="0">
              <a:buNone/>
            </a:pPr>
            <a:r>
              <a:rPr lang="en-IE" sz="2000" b="1" dirty="0">
                <a:solidFill>
                  <a:srgbClr val="1E5BE2"/>
                </a:solidFill>
                <a:latin typeface="Courier New" panose="02070309020205020404" pitchFamily="49" charset="0"/>
                <a:cs typeface="Courier New" panose="02070309020205020404" pitchFamily="49" charset="0"/>
              </a:rPr>
              <a:t>MATCH</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e:Student</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name:"Emil</a:t>
            </a:r>
            <a:r>
              <a:rPr lang="en-IE" sz="2000" dirty="0" smtClean="0">
                <a:latin typeface="Courier New" panose="02070309020205020404" pitchFamily="49" charset="0"/>
                <a:cs typeface="Courier New" panose="02070309020205020404" pitchFamily="49" charset="0"/>
              </a:rPr>
              <a:t>"})-[:FRIEND_OF*1..3]-(e2:Student) </a:t>
            </a:r>
          </a:p>
          <a:p>
            <a:pPr marL="0" indent="0">
              <a:buNone/>
            </a:pPr>
            <a:r>
              <a:rPr lang="en-IE" sz="2000" b="1" dirty="0" smtClean="0">
                <a:solidFill>
                  <a:srgbClr val="1E5BE2"/>
                </a:solidFill>
                <a:latin typeface="Courier New" panose="02070309020205020404" pitchFamily="49" charset="0"/>
                <a:cs typeface="Courier New" panose="02070309020205020404" pitchFamily="49" charset="0"/>
              </a:rPr>
              <a:t>RETURN</a:t>
            </a:r>
            <a:r>
              <a:rPr lang="en-IE" sz="2000" dirty="0" smtClean="0">
                <a:latin typeface="Courier New" panose="02070309020205020404" pitchFamily="49" charset="0"/>
                <a:cs typeface="Courier New" panose="02070309020205020404" pitchFamily="49" charset="0"/>
              </a:rPr>
              <a:t> e2.from, </a:t>
            </a:r>
            <a:r>
              <a:rPr lang="en-IE" sz="2000" b="1" dirty="0" smtClean="0">
                <a:solidFill>
                  <a:srgbClr val="1E5BE2"/>
                </a:solidFill>
                <a:latin typeface="Courier New" panose="02070309020205020404" pitchFamily="49" charset="0"/>
                <a:cs typeface="Courier New" panose="02070309020205020404" pitchFamily="49" charset="0"/>
              </a:rPr>
              <a:t>COUNT</a:t>
            </a:r>
            <a:r>
              <a:rPr lang="en-IE" sz="2000" dirty="0" smtClean="0">
                <a:latin typeface="Courier New" panose="02070309020205020404" pitchFamily="49" charset="0"/>
                <a:cs typeface="Courier New" panose="02070309020205020404" pitchFamily="49" charset="0"/>
              </a:rPr>
              <a:t>(e2.from) as </a:t>
            </a:r>
            <a:r>
              <a:rPr lang="en-IE" sz="2000" dirty="0" err="1" smtClean="0">
                <a:latin typeface="Courier New" panose="02070309020205020404" pitchFamily="49" charset="0"/>
                <a:cs typeface="Courier New" panose="02070309020205020404" pitchFamily="49" charset="0"/>
              </a:rPr>
              <a:t>numfriends</a:t>
            </a:r>
            <a:endParaRPr lang="en-IE" sz="2000" dirty="0" smtClean="0">
              <a:latin typeface="Courier New" panose="02070309020205020404" pitchFamily="49" charset="0"/>
              <a:cs typeface="Courier New" panose="02070309020205020404" pitchFamily="49" charset="0"/>
            </a:endParaRPr>
          </a:p>
          <a:p>
            <a:pPr marL="0" indent="0">
              <a:buNone/>
            </a:pPr>
            <a:endParaRPr lang="en-IE" sz="2000" dirty="0" smtClean="0">
              <a:latin typeface="Courier New" panose="02070309020205020404" pitchFamily="49" charset="0"/>
              <a:cs typeface="Courier New" panose="02070309020205020404" pitchFamily="49" charset="0"/>
            </a:endParaRPr>
          </a:p>
          <a:p>
            <a:pPr marL="0" indent="0">
              <a:buNone/>
            </a:pPr>
            <a:r>
              <a:rPr lang="en-IE" sz="2000" b="1" dirty="0">
                <a:solidFill>
                  <a:srgbClr val="1E5BE2"/>
                </a:solidFill>
                <a:latin typeface="Courier New" panose="02070309020205020404" pitchFamily="49" charset="0"/>
                <a:cs typeface="Courier New" panose="02070309020205020404" pitchFamily="49" charset="0"/>
              </a:rPr>
              <a:t>MATCH</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e:Student</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name:"Alice</a:t>
            </a:r>
            <a:r>
              <a:rPr lang="en-IE" sz="2000" dirty="0" smtClean="0">
                <a:latin typeface="Courier New" panose="02070309020205020404" pitchFamily="49" charset="0"/>
                <a:cs typeface="Courier New" panose="02070309020205020404" pitchFamily="49" charset="0"/>
              </a:rPr>
              <a:t>"})</a:t>
            </a:r>
          </a:p>
          <a:p>
            <a:pPr marL="0" indent="0">
              <a:buNone/>
            </a:pPr>
            <a:r>
              <a:rPr lang="en-IE" sz="2000" b="1" dirty="0">
                <a:solidFill>
                  <a:srgbClr val="1E5BE2"/>
                </a:solidFill>
                <a:latin typeface="Courier New" panose="02070309020205020404" pitchFamily="49" charset="0"/>
                <a:cs typeface="Courier New" panose="02070309020205020404" pitchFamily="49" charset="0"/>
              </a:rPr>
              <a:t>MATCH</a:t>
            </a:r>
            <a:r>
              <a:rPr lang="en-IE" sz="2000" dirty="0" smtClean="0">
                <a:latin typeface="Courier New" panose="02070309020205020404" pitchFamily="49" charset="0"/>
                <a:cs typeface="Courier New" panose="02070309020205020404" pitchFamily="49" charset="0"/>
              </a:rPr>
              <a:t> path = </a:t>
            </a:r>
            <a:r>
              <a:rPr lang="en-IE" sz="2000" dirty="0" err="1" smtClean="0">
                <a:latin typeface="Courier New" panose="02070309020205020404" pitchFamily="49" charset="0"/>
                <a:cs typeface="Courier New" panose="02070309020205020404" pitchFamily="49" charset="0"/>
              </a:rPr>
              <a:t>shortestPath</a:t>
            </a:r>
            <a:r>
              <a:rPr lang="en-IE" sz="2000" dirty="0" smtClean="0">
                <a:latin typeface="Courier New" panose="02070309020205020404" pitchFamily="49" charset="0"/>
                <a:cs typeface="Courier New" panose="02070309020205020404" pitchFamily="49" charset="0"/>
              </a:rPr>
              <a:t>( (e)-[:FRIEND_OF*..5]-(</a:t>
            </a:r>
            <a:r>
              <a:rPr lang="en-IE" sz="2000" dirty="0" err="1" smtClean="0">
                <a:latin typeface="Courier New" panose="02070309020205020404" pitchFamily="49" charset="0"/>
                <a:cs typeface="Courier New" panose="02070309020205020404" pitchFamily="49" charset="0"/>
              </a:rPr>
              <a:t>m:Student</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name:"Mary</a:t>
            </a:r>
            <a:r>
              <a:rPr lang="en-IE" sz="2000" dirty="0" smtClean="0">
                <a:latin typeface="Courier New" panose="02070309020205020404" pitchFamily="49" charset="0"/>
                <a:cs typeface="Courier New" panose="02070309020205020404" pitchFamily="49" charset="0"/>
              </a:rPr>
              <a:t>"}) )</a:t>
            </a:r>
          </a:p>
          <a:p>
            <a:pPr marL="0" indent="0">
              <a:buNone/>
            </a:pPr>
            <a:r>
              <a:rPr lang="en-IE" sz="2000" b="1" dirty="0" smtClean="0">
                <a:solidFill>
                  <a:srgbClr val="1E5BE2"/>
                </a:solidFill>
                <a:latin typeface="Courier New" panose="02070309020205020404" pitchFamily="49" charset="0"/>
                <a:cs typeface="Courier New" panose="02070309020205020404" pitchFamily="49" charset="0"/>
              </a:rPr>
              <a:t>RETURN</a:t>
            </a:r>
            <a:r>
              <a:rPr lang="en-IE" sz="2000" dirty="0" smtClean="0">
                <a:latin typeface="Courier New" panose="02070309020205020404" pitchFamily="49" charset="0"/>
                <a:cs typeface="Courier New" panose="02070309020205020404" pitchFamily="49" charset="0"/>
              </a:rPr>
              <a:t> path</a:t>
            </a:r>
          </a:p>
          <a:p>
            <a:pPr marL="0" indent="0">
              <a:buNone/>
            </a:pP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47</a:t>
            </a:fld>
            <a:endParaRPr lang="en-IE"/>
          </a:p>
        </p:txBody>
      </p:sp>
    </p:spTree>
    <p:extLst>
      <p:ext uri="{BB962C8B-B14F-4D97-AF65-F5344CB8AC3E}">
        <p14:creationId xmlns:p14="http://schemas.microsoft.com/office/powerpoint/2010/main" val="10071056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1" name="Picture 5" descr="first steps friends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1268760"/>
            <a:ext cx="3810000" cy="40862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6"/>
          <p:cNvSpPr>
            <a:spLocks noGrp="1" noChangeArrowheads="1"/>
          </p:cNvSpPr>
          <p:nvPr>
            <p:ph idx="1"/>
          </p:nvPr>
        </p:nvSpPr>
        <p:spPr bwMode="auto">
          <a:xfrm>
            <a:off x="251520" y="5078566"/>
            <a:ext cx="648072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75B3"/>
                </a:solidFill>
                <a:effectLst/>
                <a:latin typeface="letter-gothic-std"/>
              </a:rPr>
              <a:t>MATCH</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you</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err="1" smtClean="0">
                <a:ln>
                  <a:noFill/>
                </a:ln>
                <a:solidFill>
                  <a:srgbClr val="75438A"/>
                </a:solidFill>
                <a:effectLst/>
                <a:latin typeface="letter-gothic-std"/>
              </a:rPr>
              <a:t>name:</a:t>
            </a:r>
            <a:r>
              <a:rPr kumimoji="0" lang="en-US" altLang="en-US" sz="1600" b="0" i="0" u="none" strike="noStrike" cap="none" normalizeH="0" baseline="0" dirty="0" err="1" smtClean="0">
                <a:ln>
                  <a:noFill/>
                </a:ln>
                <a:solidFill>
                  <a:srgbClr val="B35E14"/>
                </a:solidFill>
                <a:effectLst/>
                <a:latin typeface="letter-gothic-std"/>
              </a:rPr>
              <a:t>"You</a:t>
            </a:r>
            <a:r>
              <a:rPr kumimoji="0" lang="en-US" altLang="en-US" sz="1600" b="0" i="0" u="none" strike="noStrike" cap="none" normalizeH="0" baseline="0" dirty="0" smtClean="0">
                <a:ln>
                  <a:noFill/>
                </a:ln>
                <a:solidFill>
                  <a:srgbClr val="B35E14"/>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75B3"/>
                </a:solidFill>
                <a:effectLst/>
                <a:latin typeface="letter-gothic-std"/>
              </a:rPr>
              <a:t>MATCH</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expert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:WORKED_WITH</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-&gt;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err="1" smtClean="0">
                <a:ln>
                  <a:noFill/>
                </a:ln>
                <a:solidFill>
                  <a:srgbClr val="75438A"/>
                </a:solidFill>
                <a:effectLst/>
                <a:latin typeface="letter-gothic-std"/>
              </a:rPr>
              <a:t>db:Database</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75438A"/>
                </a:solidFill>
                <a:effectLst/>
                <a:latin typeface="letter-gothic-std"/>
              </a:rPr>
              <a:t>name:</a:t>
            </a:r>
            <a:r>
              <a:rPr kumimoji="0" lang="en-US" altLang="en-US" sz="1600" b="0" i="0" u="none" strike="noStrike" cap="none" normalizeH="0" baseline="0" dirty="0" smtClean="0">
                <a:ln>
                  <a:noFill/>
                </a:ln>
                <a:solidFill>
                  <a:srgbClr val="B35E14"/>
                </a:solidFill>
                <a:effectLst/>
                <a:latin typeface="letter-gothic-std"/>
              </a:rPr>
              <a:t>"Neo4j"</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75B3"/>
                </a:solidFill>
                <a:effectLst/>
                <a:latin typeface="letter-gothic-std"/>
              </a:rPr>
              <a:t>MATCH</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047D65"/>
                </a:solidFill>
                <a:effectLst/>
                <a:latin typeface="letter-gothic-std"/>
              </a:rPr>
              <a:t>path</a:t>
            </a:r>
            <a:r>
              <a:rPr kumimoji="0" lang="en-US" altLang="en-US" sz="1600" b="0" i="0" u="none" strike="noStrike" cap="none" normalizeH="0" baseline="0" dirty="0" smtClean="0">
                <a:ln>
                  <a:noFill/>
                </a:ln>
                <a:solidFill>
                  <a:srgbClr val="2E383C"/>
                </a:solidFill>
                <a:effectLst/>
                <a:latin typeface="letter-gothic-std"/>
              </a:rPr>
              <a:t> = </a:t>
            </a:r>
            <a:r>
              <a:rPr kumimoji="0" lang="en-US" altLang="en-US" sz="1600" b="0" i="0" u="none" strike="noStrike" cap="none" normalizeH="0" baseline="0" dirty="0" err="1" smtClean="0">
                <a:ln>
                  <a:noFill/>
                </a:ln>
                <a:solidFill>
                  <a:srgbClr val="2E383C"/>
                </a:solidFill>
                <a:effectLst/>
                <a:latin typeface="letter-gothic-std"/>
              </a:rPr>
              <a:t>shortestPath</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you</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:FRIEND</a:t>
            </a:r>
            <a:r>
              <a:rPr kumimoji="0" lang="en-US" altLang="en-US" sz="1600" b="0" i="0" u="none" strike="noStrike" cap="none" normalizeH="0" baseline="0" dirty="0" smtClean="0">
                <a:ln>
                  <a:noFill/>
                </a:ln>
                <a:solidFill>
                  <a:srgbClr val="2E383C"/>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5</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expert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75B3"/>
                </a:solidFill>
                <a:effectLst/>
                <a:latin typeface="letter-gothic-std"/>
              </a:rPr>
              <a:t>RETURN</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err="1" smtClean="0">
                <a:ln>
                  <a:noFill/>
                </a:ln>
                <a:solidFill>
                  <a:srgbClr val="047D65"/>
                </a:solidFill>
                <a:effectLst/>
                <a:latin typeface="letter-gothic-std"/>
              </a:rPr>
              <a:t>db</a:t>
            </a:r>
            <a:r>
              <a:rPr kumimoji="0" lang="en-US" altLang="en-US" sz="1600" b="0" i="0" u="none" strike="noStrike" cap="none" normalizeH="0" baseline="0" dirty="0" err="1" smtClean="0">
                <a:ln>
                  <a:noFill/>
                </a:ln>
                <a:solidFill>
                  <a:srgbClr val="9C3328"/>
                </a:solidFill>
                <a:effectLst/>
                <a:latin typeface="letter-gothic-std"/>
              </a:rPr>
              <a:t>,</a:t>
            </a:r>
            <a:r>
              <a:rPr kumimoji="0" lang="en-US" altLang="en-US" sz="1600" b="0" i="0" u="none" strike="noStrike" cap="none" normalizeH="0" baseline="0" dirty="0" err="1" smtClean="0">
                <a:ln>
                  <a:noFill/>
                </a:ln>
                <a:solidFill>
                  <a:srgbClr val="047D65"/>
                </a:solidFill>
                <a:effectLst/>
                <a:latin typeface="letter-gothic-std"/>
              </a:rPr>
              <a:t>expert</a:t>
            </a:r>
            <a:r>
              <a:rPr kumimoji="0" lang="en-US" altLang="en-US" sz="1600" b="0" i="0" u="none" strike="noStrike" cap="none" normalizeH="0" baseline="0" dirty="0" err="1" smtClean="0">
                <a:ln>
                  <a:noFill/>
                </a:ln>
                <a:solidFill>
                  <a:srgbClr val="9C3328"/>
                </a:solidFill>
                <a:effectLst/>
                <a:latin typeface="letter-gothic-std"/>
              </a:rPr>
              <a:t>,</a:t>
            </a:r>
            <a:r>
              <a:rPr kumimoji="0" lang="en-US" altLang="en-US" sz="1600" b="0" i="0" u="none" strike="noStrike" cap="none" normalizeH="0" baseline="0" dirty="0" err="1" smtClean="0">
                <a:ln>
                  <a:noFill/>
                </a:ln>
                <a:solidFill>
                  <a:srgbClr val="047D65"/>
                </a:solidFill>
                <a:effectLst/>
                <a:latin typeface="letter-gothic-std"/>
              </a:rPr>
              <a:t>path</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7" name="Title 1"/>
          <p:cNvSpPr>
            <a:spLocks noGrp="1"/>
          </p:cNvSpPr>
          <p:nvPr>
            <p:ph type="title"/>
          </p:nvPr>
        </p:nvSpPr>
        <p:spPr>
          <a:xfrm>
            <a:off x="457200" y="116632"/>
            <a:ext cx="6275040" cy="990600"/>
          </a:xfrm>
        </p:spPr>
        <p:txBody>
          <a:bodyPr/>
          <a:lstStyle/>
          <a:p>
            <a:r>
              <a:rPr lang="en-IE" dirty="0" smtClean="0"/>
              <a:t>Navigate the graph – mixing properties</a:t>
            </a:r>
            <a:endParaRPr lang="en-IE" dirty="0"/>
          </a:p>
        </p:txBody>
      </p:sp>
    </p:spTree>
    <p:extLst>
      <p:ext uri="{BB962C8B-B14F-4D97-AF65-F5344CB8AC3E}">
        <p14:creationId xmlns:p14="http://schemas.microsoft.com/office/powerpoint/2010/main" val="10077962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Reduce function</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49</a:t>
            </a:fld>
            <a:endParaRPr lang="en-IE"/>
          </a:p>
        </p:txBody>
      </p:sp>
      <p:sp>
        <p:nvSpPr>
          <p:cNvPr id="6" name="Rectangle 1"/>
          <p:cNvSpPr>
            <a:spLocks noGrp="1" noChangeArrowheads="1"/>
          </p:cNvSpPr>
          <p:nvPr>
            <p:ph idx="1"/>
          </p:nvPr>
        </p:nvSpPr>
        <p:spPr bwMode="auto">
          <a:xfrm>
            <a:off x="251520" y="1438616"/>
            <a:ext cx="8640960" cy="285972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 Sans"/>
              </a:rPr>
              <a:t>It will go through a list, run an expression on every element, storing the partial result in the accumulator.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333333"/>
                </a:solidFill>
                <a:effectLst/>
                <a:latin typeface="Open Sans"/>
              </a:rPr>
              <a:t>Syntax:</a:t>
            </a:r>
            <a:r>
              <a:rPr kumimoji="0" lang="en-US" altLang="en-US" sz="1800" b="0" i="0" u="none" strike="noStrike" cap="none" normalizeH="0" baseline="0" dirty="0" smtClean="0">
                <a:ln>
                  <a:noFill/>
                </a:ln>
                <a:solidFill>
                  <a:srgbClr val="333333"/>
                </a:solidFill>
                <a:effectLst/>
                <a:latin typeface="Open Sans"/>
              </a:rPr>
              <a:t> </a:t>
            </a:r>
            <a:r>
              <a:rPr kumimoji="0" lang="en-US" altLang="en-US" sz="1800" b="0" i="0" u="none" strike="noStrike" cap="none" normalizeH="0" baseline="0" dirty="0" smtClean="0">
                <a:ln>
                  <a:noFill/>
                </a:ln>
                <a:solidFill>
                  <a:srgbClr val="C7254E"/>
                </a:solidFill>
                <a:effectLst/>
                <a:latin typeface="Menlo"/>
              </a:rPr>
              <a:t>reduce( accumulator = initial, variable IN list | expression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333333"/>
                </a:solidFill>
                <a:effectLst/>
                <a:latin typeface="Open Sans"/>
              </a:rPr>
              <a:t>Arguments:</a:t>
            </a:r>
            <a:endParaRPr kumimoji="0" lang="en-US" altLang="en-US" sz="1800" b="0" i="0" u="none" strike="noStrike" cap="none" normalizeH="0" baseline="0" dirty="0" smtClean="0">
              <a:ln>
                <a:noFill/>
              </a:ln>
              <a:solidFill>
                <a:schemeClr val="tx1"/>
              </a:solidFill>
              <a:effectLst/>
            </a:endParaRPr>
          </a:p>
          <a:p>
            <a:pPr eaLnBrk="0" hangingPunct="0">
              <a:spcBef>
                <a:spcPct val="0"/>
              </a:spcBef>
            </a:pPr>
            <a:r>
              <a:rPr kumimoji="0" lang="en-US" altLang="en-US" sz="1800" b="0" i="1" u="none" strike="noStrike" cap="none" normalizeH="0" baseline="0" dirty="0" smtClean="0">
                <a:ln>
                  <a:noFill/>
                </a:ln>
                <a:solidFill>
                  <a:srgbClr val="333333"/>
                </a:solidFill>
                <a:effectLst/>
                <a:latin typeface="Open Sans"/>
              </a:rPr>
              <a:t>accumulator:</a:t>
            </a:r>
            <a:r>
              <a:rPr kumimoji="0" lang="en-US" altLang="en-US" sz="1800" b="0" i="0" u="none" strike="noStrike" cap="none" normalizeH="0" baseline="0" dirty="0" smtClean="0">
                <a:ln>
                  <a:noFill/>
                </a:ln>
                <a:solidFill>
                  <a:srgbClr val="333333"/>
                </a:solidFill>
                <a:effectLst/>
                <a:latin typeface="Open Sans"/>
              </a:rPr>
              <a:t> A variable that will hold the result and the partial results as the list is iterated</a:t>
            </a:r>
          </a:p>
          <a:p>
            <a:pPr eaLnBrk="0" hangingPunct="0">
              <a:spcBef>
                <a:spcPct val="0"/>
              </a:spcBef>
            </a:pPr>
            <a:r>
              <a:rPr kumimoji="0" lang="en-US" altLang="en-US" sz="1800" b="0" i="1" u="none" strike="noStrike" cap="none" normalizeH="0" baseline="0" dirty="0" smtClean="0">
                <a:ln>
                  <a:noFill/>
                </a:ln>
                <a:solidFill>
                  <a:srgbClr val="333333"/>
                </a:solidFill>
                <a:effectLst/>
                <a:latin typeface="Open Sans"/>
              </a:rPr>
              <a:t>initial:</a:t>
            </a:r>
            <a:r>
              <a:rPr kumimoji="0" lang="en-US" altLang="en-US" sz="1800" b="0" i="0" u="none" strike="noStrike" cap="none" normalizeH="0" baseline="0" dirty="0" smtClean="0">
                <a:ln>
                  <a:noFill/>
                </a:ln>
                <a:solidFill>
                  <a:srgbClr val="333333"/>
                </a:solidFill>
                <a:effectLst/>
                <a:latin typeface="Open Sans"/>
              </a:rPr>
              <a:t> An expression that runs once to give a starting value to the accumulator</a:t>
            </a:r>
          </a:p>
          <a:p>
            <a:pPr eaLnBrk="0" hangingPunct="0">
              <a:spcBef>
                <a:spcPct val="0"/>
              </a:spcBef>
            </a:pPr>
            <a:r>
              <a:rPr kumimoji="0" lang="en-US" altLang="en-US" sz="1800" b="0" i="1" u="none" strike="noStrike" cap="none" normalizeH="0" baseline="0" dirty="0" smtClean="0">
                <a:ln>
                  <a:noFill/>
                </a:ln>
                <a:solidFill>
                  <a:srgbClr val="333333"/>
                </a:solidFill>
                <a:effectLst/>
                <a:latin typeface="Open Sans"/>
              </a:rPr>
              <a:t>list:</a:t>
            </a:r>
            <a:r>
              <a:rPr kumimoji="0" lang="en-US" altLang="en-US" sz="1800" b="0" i="0" u="none" strike="noStrike" cap="none" normalizeH="0" baseline="0" dirty="0" smtClean="0">
                <a:ln>
                  <a:noFill/>
                </a:ln>
                <a:solidFill>
                  <a:srgbClr val="333333"/>
                </a:solidFill>
                <a:effectLst/>
                <a:latin typeface="Open Sans"/>
              </a:rPr>
              <a:t> An expression that returns a list</a:t>
            </a:r>
          </a:p>
          <a:p>
            <a:pPr eaLnBrk="0" hangingPunct="0">
              <a:spcBef>
                <a:spcPct val="0"/>
              </a:spcBef>
            </a:pPr>
            <a:r>
              <a:rPr kumimoji="0" lang="en-US" altLang="en-US" sz="1800" b="0" i="1" u="none" strike="noStrike" cap="none" normalizeH="0" baseline="0" dirty="0" smtClean="0">
                <a:ln>
                  <a:noFill/>
                </a:ln>
                <a:solidFill>
                  <a:srgbClr val="333333"/>
                </a:solidFill>
                <a:effectLst/>
                <a:latin typeface="Open Sans"/>
              </a:rPr>
              <a:t>expression:</a:t>
            </a:r>
            <a:r>
              <a:rPr kumimoji="0" lang="en-US" altLang="en-US" sz="1800" b="0" i="0" u="none" strike="noStrike" cap="none" normalizeH="0" baseline="0" dirty="0" smtClean="0">
                <a:ln>
                  <a:noFill/>
                </a:ln>
                <a:solidFill>
                  <a:srgbClr val="333333"/>
                </a:solidFill>
                <a:effectLst/>
                <a:latin typeface="Open Sans"/>
              </a:rPr>
              <a:t> This expression will run once per value in the list, and produces the result value.</a:t>
            </a:r>
          </a:p>
        </p:txBody>
      </p:sp>
      <p:sp>
        <p:nvSpPr>
          <p:cNvPr id="7" name="Rectangle 6"/>
          <p:cNvSpPr/>
          <p:nvPr/>
        </p:nvSpPr>
        <p:spPr>
          <a:xfrm>
            <a:off x="251520" y="4437112"/>
            <a:ext cx="8640960" cy="1785104"/>
          </a:xfrm>
          <a:prstGeom prst="rect">
            <a:avLst/>
          </a:prstGeom>
        </p:spPr>
        <p:txBody>
          <a:bodyPr wrap="square">
            <a:spAutoFit/>
          </a:bodyPr>
          <a:lstStyle/>
          <a:p>
            <a:pPr marL="0" indent="0">
              <a:buNone/>
            </a:pPr>
            <a:r>
              <a:rPr lang="en-IE" sz="2200" b="1" dirty="0">
                <a:solidFill>
                  <a:srgbClr val="1E5BE2"/>
                </a:solidFill>
                <a:latin typeface="Courier New" panose="02070309020205020404" pitchFamily="49" charset="0"/>
                <a:cs typeface="Courier New" panose="02070309020205020404" pitchFamily="49" charset="0"/>
              </a:rPr>
              <a:t>MATCH</a:t>
            </a:r>
            <a:r>
              <a:rPr lang="en-IE" sz="2200" dirty="0">
                <a:latin typeface="Courier New" panose="02070309020205020404" pitchFamily="49" charset="0"/>
                <a:cs typeface="Courier New" panose="02070309020205020404" pitchFamily="49" charset="0"/>
              </a:rPr>
              <a:t> (</a:t>
            </a:r>
            <a:r>
              <a:rPr lang="en-IE" sz="2200" dirty="0" err="1">
                <a:latin typeface="Courier New" panose="02070309020205020404" pitchFamily="49" charset="0"/>
                <a:cs typeface="Courier New" panose="02070309020205020404" pitchFamily="49" charset="0"/>
              </a:rPr>
              <a:t>e:Student</a:t>
            </a:r>
            <a:r>
              <a:rPr lang="en-IE" sz="2200" dirty="0">
                <a:latin typeface="Courier New" panose="02070309020205020404" pitchFamily="49" charset="0"/>
                <a:cs typeface="Courier New" panose="02070309020205020404" pitchFamily="49" charset="0"/>
              </a:rPr>
              <a:t> {</a:t>
            </a:r>
            <a:r>
              <a:rPr lang="en-IE" sz="2200" dirty="0" err="1">
                <a:latin typeface="Courier New" panose="02070309020205020404" pitchFamily="49" charset="0"/>
                <a:cs typeface="Courier New" panose="02070309020205020404" pitchFamily="49" charset="0"/>
              </a:rPr>
              <a:t>name:"Alice</a:t>
            </a:r>
            <a:r>
              <a:rPr lang="en-IE" sz="2200" dirty="0">
                <a:latin typeface="Courier New" panose="02070309020205020404" pitchFamily="49" charset="0"/>
                <a:cs typeface="Courier New" panose="02070309020205020404" pitchFamily="49" charset="0"/>
              </a:rPr>
              <a:t>"})</a:t>
            </a:r>
          </a:p>
          <a:p>
            <a:pPr marL="0" indent="0">
              <a:buNone/>
            </a:pPr>
            <a:r>
              <a:rPr lang="en-IE" sz="2200" b="1" dirty="0">
                <a:solidFill>
                  <a:srgbClr val="1E5BE2"/>
                </a:solidFill>
                <a:latin typeface="Courier New" panose="02070309020205020404" pitchFamily="49" charset="0"/>
                <a:cs typeface="Courier New" panose="02070309020205020404" pitchFamily="49" charset="0"/>
              </a:rPr>
              <a:t>MATCH</a:t>
            </a:r>
            <a:r>
              <a:rPr lang="en-IE" sz="2200" dirty="0">
                <a:latin typeface="Courier New" panose="02070309020205020404" pitchFamily="49" charset="0"/>
                <a:cs typeface="Courier New" panose="02070309020205020404" pitchFamily="49" charset="0"/>
              </a:rPr>
              <a:t> path = </a:t>
            </a:r>
            <a:r>
              <a:rPr lang="en-IE" sz="2200" dirty="0" err="1">
                <a:latin typeface="Courier New" panose="02070309020205020404" pitchFamily="49" charset="0"/>
                <a:cs typeface="Courier New" panose="02070309020205020404" pitchFamily="49" charset="0"/>
              </a:rPr>
              <a:t>shortestPath</a:t>
            </a:r>
            <a:r>
              <a:rPr lang="en-IE" sz="2200" dirty="0">
                <a:latin typeface="Courier New" panose="02070309020205020404" pitchFamily="49" charset="0"/>
                <a:cs typeface="Courier New" panose="02070309020205020404" pitchFamily="49" charset="0"/>
              </a:rPr>
              <a:t>( (e)-[:FRIEND_OF*..5]-(</a:t>
            </a:r>
            <a:r>
              <a:rPr lang="en-IE" sz="2200" dirty="0" err="1">
                <a:latin typeface="Courier New" panose="02070309020205020404" pitchFamily="49" charset="0"/>
                <a:cs typeface="Courier New" panose="02070309020205020404" pitchFamily="49" charset="0"/>
              </a:rPr>
              <a:t>m:Student</a:t>
            </a:r>
            <a:r>
              <a:rPr lang="en-IE" sz="2200" dirty="0">
                <a:latin typeface="Courier New" panose="02070309020205020404" pitchFamily="49" charset="0"/>
                <a:cs typeface="Courier New" panose="02070309020205020404" pitchFamily="49" charset="0"/>
              </a:rPr>
              <a:t> {</a:t>
            </a:r>
            <a:r>
              <a:rPr lang="en-IE" sz="2200" dirty="0" err="1">
                <a:latin typeface="Courier New" panose="02070309020205020404" pitchFamily="49" charset="0"/>
                <a:cs typeface="Courier New" panose="02070309020205020404" pitchFamily="49" charset="0"/>
              </a:rPr>
              <a:t>name:"Mary</a:t>
            </a:r>
            <a:r>
              <a:rPr lang="en-IE" sz="2200" dirty="0">
                <a:latin typeface="Courier New" panose="02070309020205020404" pitchFamily="49" charset="0"/>
                <a:cs typeface="Courier New" panose="02070309020205020404" pitchFamily="49" charset="0"/>
              </a:rPr>
              <a:t>"}) )</a:t>
            </a:r>
          </a:p>
          <a:p>
            <a:pPr marL="0" indent="0">
              <a:buNone/>
            </a:pPr>
            <a:r>
              <a:rPr lang="en-IE" sz="2200" b="1" dirty="0">
                <a:solidFill>
                  <a:srgbClr val="1E5BE2"/>
                </a:solidFill>
                <a:latin typeface="Courier New" panose="02070309020205020404" pitchFamily="49" charset="0"/>
                <a:cs typeface="Courier New" panose="02070309020205020404" pitchFamily="49" charset="0"/>
              </a:rPr>
              <a:t>RETURN</a:t>
            </a:r>
            <a:r>
              <a:rPr lang="en-IE" sz="2200" dirty="0">
                <a:latin typeface="Courier New" panose="02070309020205020404" pitchFamily="49" charset="0"/>
                <a:cs typeface="Courier New" panose="02070309020205020404" pitchFamily="49" charset="0"/>
              </a:rPr>
              <a:t> </a:t>
            </a:r>
            <a:endParaRPr lang="en-IE" sz="2200" dirty="0" smtClean="0">
              <a:latin typeface="Courier New" panose="02070309020205020404" pitchFamily="49" charset="0"/>
              <a:cs typeface="Courier New" panose="02070309020205020404" pitchFamily="49" charset="0"/>
            </a:endParaRPr>
          </a:p>
          <a:p>
            <a:pPr marL="0" indent="0">
              <a:buNone/>
            </a:pPr>
            <a:r>
              <a:rPr lang="en-US" altLang="en-US" sz="2200" b="1" dirty="0" smtClean="0">
                <a:solidFill>
                  <a:srgbClr val="1E5BE2"/>
                </a:solidFill>
                <a:latin typeface="Courier New" panose="02070309020205020404" pitchFamily="49" charset="0"/>
                <a:cs typeface="Courier New" panose="02070309020205020404" pitchFamily="49" charset="0"/>
              </a:rPr>
              <a:t>reduce(tot</a:t>
            </a:r>
            <a:r>
              <a:rPr lang="en-US" altLang="en-US" sz="2200" dirty="0" smtClean="0">
                <a:solidFill>
                  <a:srgbClr val="333333"/>
                </a:solidFill>
                <a:latin typeface="Menlo"/>
              </a:rPr>
              <a:t> </a:t>
            </a:r>
            <a:r>
              <a:rPr lang="en-US" altLang="en-US" sz="2200" dirty="0">
                <a:solidFill>
                  <a:srgbClr val="333333"/>
                </a:solidFill>
                <a:latin typeface="Menlo"/>
              </a:rPr>
              <a:t>= </a:t>
            </a:r>
            <a:r>
              <a:rPr lang="en-US" altLang="en-US" sz="2200" dirty="0">
                <a:solidFill>
                  <a:srgbClr val="047D65"/>
                </a:solidFill>
                <a:latin typeface="Menlo"/>
              </a:rPr>
              <a:t>0</a:t>
            </a:r>
            <a:r>
              <a:rPr lang="en-US" altLang="en-US" sz="2200" dirty="0">
                <a:solidFill>
                  <a:srgbClr val="9C3328"/>
                </a:solidFill>
                <a:latin typeface="Menlo"/>
              </a:rPr>
              <a:t>,</a:t>
            </a:r>
            <a:r>
              <a:rPr lang="en-US" altLang="en-US" sz="2200" dirty="0">
                <a:solidFill>
                  <a:srgbClr val="333333"/>
                </a:solidFill>
                <a:latin typeface="Menlo"/>
              </a:rPr>
              <a:t> </a:t>
            </a:r>
            <a:r>
              <a:rPr lang="en-US" altLang="en-US" sz="2200" dirty="0">
                <a:solidFill>
                  <a:srgbClr val="047D65"/>
                </a:solidFill>
                <a:latin typeface="Menlo"/>
              </a:rPr>
              <a:t>n</a:t>
            </a:r>
            <a:r>
              <a:rPr lang="en-US" altLang="en-US" sz="2200" dirty="0">
                <a:solidFill>
                  <a:srgbClr val="333333"/>
                </a:solidFill>
                <a:latin typeface="Menlo"/>
              </a:rPr>
              <a:t> IN </a:t>
            </a:r>
            <a:r>
              <a:rPr lang="en-US" altLang="en-US" sz="2200" dirty="0" smtClean="0">
                <a:solidFill>
                  <a:srgbClr val="333333"/>
                </a:solidFill>
                <a:latin typeface="Menlo"/>
              </a:rPr>
              <a:t>nodes</a:t>
            </a:r>
            <a:r>
              <a:rPr lang="en-US" altLang="en-US" sz="2200" dirty="0" smtClean="0">
                <a:solidFill>
                  <a:srgbClr val="9C3328"/>
                </a:solidFill>
                <a:latin typeface="Menlo"/>
              </a:rPr>
              <a:t>(</a:t>
            </a:r>
            <a:r>
              <a:rPr lang="en-US" altLang="en-US" sz="2200" dirty="0" smtClean="0">
                <a:solidFill>
                  <a:srgbClr val="047D65"/>
                </a:solidFill>
                <a:latin typeface="Menlo"/>
              </a:rPr>
              <a:t>path</a:t>
            </a:r>
            <a:r>
              <a:rPr lang="en-US" altLang="en-US" sz="2200" dirty="0" smtClean="0">
                <a:solidFill>
                  <a:srgbClr val="9C3328"/>
                </a:solidFill>
                <a:latin typeface="Menlo"/>
              </a:rPr>
              <a:t>) </a:t>
            </a:r>
            <a:r>
              <a:rPr lang="en-US" altLang="en-US" sz="2200" dirty="0" smtClean="0">
                <a:solidFill>
                  <a:srgbClr val="333333"/>
                </a:solidFill>
                <a:latin typeface="Menlo"/>
              </a:rPr>
              <a:t>| </a:t>
            </a:r>
            <a:r>
              <a:rPr lang="en-US" altLang="en-US" sz="2200" dirty="0" smtClean="0">
                <a:solidFill>
                  <a:srgbClr val="047D65"/>
                </a:solidFill>
                <a:latin typeface="Menlo"/>
              </a:rPr>
              <a:t>tot</a:t>
            </a:r>
            <a:r>
              <a:rPr lang="en-US" altLang="en-US" sz="2200" dirty="0" smtClean="0">
                <a:solidFill>
                  <a:srgbClr val="333333"/>
                </a:solidFill>
                <a:latin typeface="Menlo"/>
              </a:rPr>
              <a:t> </a:t>
            </a:r>
            <a:r>
              <a:rPr lang="en-US" altLang="en-US" sz="2200" dirty="0">
                <a:solidFill>
                  <a:srgbClr val="333333"/>
                </a:solidFill>
                <a:latin typeface="Menlo"/>
              </a:rPr>
              <a:t>+ </a:t>
            </a:r>
            <a:r>
              <a:rPr lang="en-US" altLang="en-US" sz="2200" dirty="0" err="1" smtClean="0">
                <a:solidFill>
                  <a:srgbClr val="047D65"/>
                </a:solidFill>
                <a:latin typeface="Menlo"/>
              </a:rPr>
              <a:t>path</a:t>
            </a:r>
            <a:r>
              <a:rPr lang="en-US" altLang="en-US" sz="2200" dirty="0" err="1" smtClean="0">
                <a:solidFill>
                  <a:srgbClr val="9C3328"/>
                </a:solidFill>
                <a:latin typeface="Menlo"/>
              </a:rPr>
              <a:t>.</a:t>
            </a:r>
            <a:r>
              <a:rPr lang="en-US" altLang="en-US" sz="2200" dirty="0" err="1" smtClean="0">
                <a:solidFill>
                  <a:srgbClr val="047D65"/>
                </a:solidFill>
                <a:latin typeface="Menlo"/>
              </a:rPr>
              <a:t>age</a:t>
            </a:r>
            <a:r>
              <a:rPr lang="en-US" altLang="en-US" sz="2200" dirty="0">
                <a:solidFill>
                  <a:srgbClr val="9C3328"/>
                </a:solidFill>
                <a:latin typeface="Menlo"/>
              </a:rPr>
              <a:t>)</a:t>
            </a:r>
            <a:r>
              <a:rPr lang="en-US" altLang="en-US" sz="2200" dirty="0">
                <a:solidFill>
                  <a:srgbClr val="333333"/>
                </a:solidFill>
                <a:latin typeface="Menlo"/>
              </a:rPr>
              <a:t> </a:t>
            </a:r>
            <a:r>
              <a:rPr lang="en-US" altLang="en-US" sz="2200" dirty="0" smtClean="0">
                <a:solidFill>
                  <a:srgbClr val="333333"/>
                </a:solidFill>
                <a:latin typeface="Menlo"/>
              </a:rPr>
              <a:t> </a:t>
            </a:r>
            <a:r>
              <a:rPr lang="en-IE" sz="2200" dirty="0" smtClean="0">
                <a:latin typeface="Courier New" panose="02070309020205020404" pitchFamily="49" charset="0"/>
                <a:cs typeface="Courier New" panose="02070309020205020404" pitchFamily="49" charset="0"/>
              </a:rPr>
              <a:t>as </a:t>
            </a:r>
            <a:r>
              <a:rPr lang="en-IE" sz="2200" dirty="0" err="1" smtClean="0">
                <a:latin typeface="Courier New" panose="02070309020205020404" pitchFamily="49" charset="0"/>
                <a:cs typeface="Courier New" panose="02070309020205020404" pitchFamily="49" charset="0"/>
              </a:rPr>
              <a:t>tot_age</a:t>
            </a:r>
            <a:endParaRPr lang="en-IE"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23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ph type="title"/>
          </p:nvPr>
        </p:nvSpPr>
        <p:spPr/>
        <p:txBody>
          <a:bodyPr/>
          <a:lstStyle/>
          <a:p>
            <a:r>
              <a:rPr lang="en-US" altLang="en-US" smtClean="0">
                <a:sym typeface="Helvetica" panose="020B0604020202020204" pitchFamily="34" charset="0"/>
              </a:rPr>
              <a:t>RDBMS Performance Curve</a:t>
            </a:r>
            <a:endParaRPr lang="en-US" altLang="en-US">
              <a:sym typeface="Helvetica" panose="020B0604020202020204" pitchFamily="34" charset="0"/>
            </a:endParaRPr>
          </a:p>
        </p:txBody>
      </p:sp>
      <p:sp>
        <p:nvSpPr>
          <p:cNvPr id="3" name="Content Placeholder 2"/>
          <p:cNvSpPr>
            <a:spLocks noGrp="1"/>
          </p:cNvSpPr>
          <p:nvPr>
            <p:ph idx="1"/>
          </p:nvPr>
        </p:nvSpPr>
        <p:spPr/>
        <p:txBody>
          <a:bodyPr/>
          <a:lstStyle/>
          <a:p>
            <a:endParaRPr lang="en-IE"/>
          </a:p>
        </p:txBody>
      </p:sp>
      <p:graphicFrame>
        <p:nvGraphicFramePr>
          <p:cNvPr id="23554" name="Object 2"/>
          <p:cNvGraphicFramePr>
            <a:graphicFrameLocks/>
          </p:cNvGraphicFramePr>
          <p:nvPr/>
        </p:nvGraphicFramePr>
        <p:xfrm>
          <a:off x="631776" y="2303859"/>
          <a:ext cx="6304359" cy="3643313"/>
        </p:xfrm>
        <a:graphic>
          <a:graphicData uri="http://schemas.openxmlformats.org/presentationml/2006/ole">
            <mc:AlternateContent xmlns:mc="http://schemas.openxmlformats.org/markup-compatibility/2006">
              <mc:Choice xmlns:v="urn:schemas-microsoft-com:vml" Requires="v">
                <p:oleObj spid="_x0000_s75781" name="Chart" r:id="rId4" imgW="12596825" imgH="7281184" progId="MSGraph.Chart.8">
                  <p:embed/>
                </p:oleObj>
              </mc:Choice>
              <mc:Fallback>
                <p:oleObj name="Chart" r:id="rId4" imgW="12596825" imgH="7281184" progId="MSGraph.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776" y="2303859"/>
                        <a:ext cx="6304359" cy="364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1419820"/>
            <a:ext cx="6304359" cy="424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spTree>
    <p:extLst>
      <p:ext uri="{BB962C8B-B14F-4D97-AF65-F5344CB8AC3E}">
        <p14:creationId xmlns:p14="http://schemas.microsoft.com/office/powerpoint/2010/main" val="31237646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ph type="title"/>
          </p:nvPr>
        </p:nvSpPr>
        <p:spPr>
          <a:ln/>
        </p:spPr>
        <p:txBody>
          <a:bodyPr vert="horz" wrap="square" lIns="91440" tIns="45720" rIns="92869" bIns="45720" numCol="1" anchor="ctr" anchorCtr="0" compatLnSpc="1">
            <a:prstTxWarp prst="textNoShape">
              <a:avLst/>
            </a:prstTxWarp>
          </a:bodyPr>
          <a:lstStyle/>
          <a:p>
            <a:pPr marL="27905" indent="-27905"/>
            <a:r>
              <a:rPr lang="en-US" altLang="en-US">
                <a:latin typeface="Helvetica" panose="020B0604020202020204" pitchFamily="34" charset="0"/>
                <a:cs typeface="Helvetica" panose="020B0604020202020204" pitchFamily="34" charset="0"/>
                <a:sym typeface="Helvetica" panose="020B0604020202020204" pitchFamily="34" charset="0"/>
              </a:rPr>
              <a:t>NOSQL Database Types</a:t>
            </a:r>
            <a:endParaRPr lang="en-US" altLang="en-US">
              <a:latin typeface="Helvetica" panose="020B0604020202020204" pitchFamily="34" charset="0"/>
              <a:sym typeface="Helvetica" panose="020B0604020202020204" pitchFamily="34" charset="0"/>
            </a:endParaRPr>
          </a:p>
        </p:txBody>
      </p:sp>
      <p:sp>
        <p:nvSpPr>
          <p:cNvPr id="25602" name="Rectangle 2"/>
          <p:cNvSpPr>
            <a:spLocks/>
          </p:cNvSpPr>
          <p:nvPr/>
        </p:nvSpPr>
        <p:spPr bwMode="auto">
          <a:xfrm>
            <a:off x="4866679" y="1689943"/>
            <a:ext cx="407193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Column Family</a:t>
            </a:r>
          </a:p>
        </p:txBody>
      </p:sp>
      <p:sp>
        <p:nvSpPr>
          <p:cNvPr id="25603" name="Rectangle 3"/>
          <p:cNvSpPr>
            <a:spLocks/>
          </p:cNvSpPr>
          <p:nvPr/>
        </p:nvSpPr>
        <p:spPr bwMode="auto">
          <a:xfrm>
            <a:off x="5616773" y="4000500"/>
            <a:ext cx="407193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Graph</a:t>
            </a:r>
          </a:p>
        </p:txBody>
      </p:sp>
      <p:sp>
        <p:nvSpPr>
          <p:cNvPr id="25604" name="Rectangle 4"/>
          <p:cNvSpPr>
            <a:spLocks/>
          </p:cNvSpPr>
          <p:nvPr/>
        </p:nvSpPr>
        <p:spPr bwMode="auto">
          <a:xfrm>
            <a:off x="1250156" y="4000500"/>
            <a:ext cx="407193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Document</a:t>
            </a:r>
          </a:p>
        </p:txBody>
      </p:sp>
      <p:sp>
        <p:nvSpPr>
          <p:cNvPr id="25605" name="Rectangle 5"/>
          <p:cNvSpPr>
            <a:spLocks/>
          </p:cNvSpPr>
          <p:nvPr/>
        </p:nvSpPr>
        <p:spPr bwMode="auto">
          <a:xfrm>
            <a:off x="1348383" y="1687711"/>
            <a:ext cx="407193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Key-Value</a:t>
            </a:r>
          </a:p>
        </p:txBody>
      </p:sp>
      <p:pic>
        <p:nvPicPr>
          <p:cNvPr id="256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78" y="2500312"/>
            <a:ext cx="1259086" cy="40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pic>
        <p:nvPicPr>
          <p:cNvPr id="2560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589" y="4589859"/>
            <a:ext cx="1744637" cy="58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pic>
        <p:nvPicPr>
          <p:cNvPr id="2560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820" y="2345159"/>
            <a:ext cx="1080492" cy="70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pic>
        <p:nvPicPr>
          <p:cNvPr id="2560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680" y="4676924"/>
            <a:ext cx="1535906" cy="40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pic>
        <p:nvPicPr>
          <p:cNvPr id="25610"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61643" y="2375297"/>
            <a:ext cx="1697756" cy="65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pic>
        <p:nvPicPr>
          <p:cNvPr id="25611"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77112" y="2286000"/>
            <a:ext cx="1233413" cy="83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pic>
        <p:nvPicPr>
          <p:cNvPr id="2561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5145" y="4589859"/>
            <a:ext cx="923107" cy="83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pic>
        <p:nvPicPr>
          <p:cNvPr id="25613"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03504" y="4420195"/>
            <a:ext cx="959941"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spTree>
    <p:extLst>
      <p:ext uri="{BB962C8B-B14F-4D97-AF65-F5344CB8AC3E}">
        <p14:creationId xmlns:p14="http://schemas.microsoft.com/office/powerpoint/2010/main" val="3154704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NoSQL databases</a:t>
            </a:r>
            <a:endParaRPr lang="en-US" dirty="0" smtClean="0"/>
          </a:p>
        </p:txBody>
      </p:sp>
      <p:sp>
        <p:nvSpPr>
          <p:cNvPr id="5" name="Subtitle 4"/>
          <p:cNvSpPr>
            <a:spLocks noGrp="1"/>
          </p:cNvSpPr>
          <p:nvPr>
            <p:ph idx="1"/>
          </p:nvPr>
        </p:nvSpPr>
        <p:spPr/>
        <p:txBody>
          <a:bodyPr/>
          <a:lstStyle/>
          <a:p>
            <a:r>
              <a:rPr lang="en-US" smtClean="0"/>
              <a:t>Four classes of NoSQL databases</a:t>
            </a:r>
          </a:p>
          <a:p>
            <a:pPr lvl="1"/>
            <a:r>
              <a:rPr lang="en-US" smtClean="0"/>
              <a:t>Key-value store</a:t>
            </a:r>
          </a:p>
          <a:p>
            <a:pPr lvl="2"/>
            <a:r>
              <a:rPr lang="en-US" smtClean="0"/>
              <a:t>Amazon’s Simple DB</a:t>
            </a:r>
          </a:p>
          <a:p>
            <a:pPr lvl="1"/>
            <a:r>
              <a:rPr lang="en-US" smtClean="0"/>
              <a:t>Column-family or big table databases</a:t>
            </a:r>
          </a:p>
          <a:p>
            <a:pPr lvl="2"/>
            <a:r>
              <a:rPr lang="en-US" smtClean="0"/>
              <a:t>Google’s Big Table </a:t>
            </a:r>
          </a:p>
          <a:p>
            <a:pPr lvl="2"/>
            <a:r>
              <a:rPr lang="en-US" smtClean="0"/>
              <a:t>Apache Cassandra database</a:t>
            </a:r>
          </a:p>
          <a:p>
            <a:pPr lvl="1"/>
            <a:r>
              <a:rPr lang="en-US" smtClean="0"/>
              <a:t>Document-oriented</a:t>
            </a:r>
          </a:p>
          <a:p>
            <a:pPr lvl="2"/>
            <a:r>
              <a:rPr lang="en-US" smtClean="0"/>
              <a:t>MongoDB</a:t>
            </a:r>
          </a:p>
          <a:p>
            <a:pPr lvl="1"/>
            <a:r>
              <a:rPr lang="en-US" smtClean="0"/>
              <a:t>Graph Databases</a:t>
            </a:r>
          </a:p>
          <a:p>
            <a:pPr lvl="2"/>
            <a:r>
              <a:rPr lang="en-US" smtClean="0"/>
              <a:t>Neo4j</a:t>
            </a:r>
          </a:p>
          <a:p>
            <a:endParaRPr lang="en-US" dirty="0"/>
          </a:p>
        </p:txBody>
      </p:sp>
    </p:spTree>
    <p:extLst>
      <p:ext uri="{BB962C8B-B14F-4D97-AF65-F5344CB8AC3E}">
        <p14:creationId xmlns:p14="http://schemas.microsoft.com/office/powerpoint/2010/main" val="4241905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ph type="title"/>
          </p:nvPr>
        </p:nvSpPr>
        <p:spPr/>
        <p:txBody>
          <a:bodyPr/>
          <a:lstStyle/>
          <a:p>
            <a:r>
              <a:rPr lang="en-US" altLang="en-US" smtClean="0">
                <a:sym typeface="Helvetica" panose="020B0604020202020204" pitchFamily="34" charset="0"/>
              </a:rPr>
              <a:t>Document-oriented Databases</a:t>
            </a:r>
            <a:endParaRPr lang="en-US" altLang="en-US">
              <a:sym typeface="Helvetica" panose="020B0604020202020204" pitchFamily="34" charset="0"/>
            </a:endParaRPr>
          </a:p>
        </p:txBody>
      </p:sp>
      <p:sp>
        <p:nvSpPr>
          <p:cNvPr id="35842" name="Rectangle 2"/>
          <p:cNvSpPr>
            <a:spLocks noChangeArrowheads="1"/>
          </p:cNvSpPr>
          <p:nvPr>
            <p:ph type="body" idx="1"/>
          </p:nvPr>
        </p:nvSpPr>
        <p:spPr/>
        <p:txBody>
          <a:bodyPr/>
          <a:lstStyle/>
          <a:p>
            <a:endParaRPr lang="en-US" altLang="en-US" smtClean="0"/>
          </a:p>
          <a:p>
            <a:pPr lvl="1"/>
            <a:r>
              <a:rPr lang="en-US" altLang="en-US" smtClean="0"/>
              <a:t>Data Model</a:t>
            </a:r>
          </a:p>
          <a:p>
            <a:pPr lvl="2"/>
            <a:r>
              <a:rPr lang="en-US" altLang="en-US" smtClean="0"/>
              <a:t>Collection of documents</a:t>
            </a:r>
          </a:p>
          <a:p>
            <a:pPr lvl="2"/>
            <a:r>
              <a:rPr lang="en-US" altLang="en-US" smtClean="0"/>
              <a:t>Document is a key-value collection</a:t>
            </a:r>
          </a:p>
          <a:p>
            <a:pPr lvl="2"/>
            <a:r>
              <a:rPr lang="en-US" altLang="en-US" smtClean="0"/>
              <a:t>Index-centric</a:t>
            </a:r>
          </a:p>
          <a:p>
            <a:pPr lvl="1"/>
            <a:r>
              <a:rPr lang="en-US" altLang="en-US" smtClean="0"/>
              <a:t>Examples</a:t>
            </a:r>
          </a:p>
          <a:p>
            <a:pPr lvl="2"/>
            <a:r>
              <a:rPr lang="en-US" altLang="en-US" smtClean="0"/>
              <a:t>MongoDB, CouchDB, Lotus Notes?</a:t>
            </a:r>
            <a:endParaRPr lang="en-US" altLang="en-US"/>
          </a:p>
        </p:txBody>
      </p:sp>
    </p:spTree>
    <p:extLst>
      <p:ext uri="{BB962C8B-B14F-4D97-AF65-F5344CB8AC3E}">
        <p14:creationId xmlns:p14="http://schemas.microsoft.com/office/powerpoint/2010/main" val="798019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ph type="title"/>
          </p:nvPr>
        </p:nvSpPr>
        <p:spPr/>
        <p:txBody>
          <a:bodyPr/>
          <a:lstStyle/>
          <a:p>
            <a:r>
              <a:rPr lang="en-US" altLang="en-US" smtClean="0">
                <a:sym typeface="Helvetica" panose="020B0604020202020204" pitchFamily="34" charset="0"/>
              </a:rPr>
              <a:t>Document-oriented Databases: </a:t>
            </a:r>
            <a:br>
              <a:rPr lang="en-US" altLang="en-US" smtClean="0">
                <a:sym typeface="Helvetica" panose="020B0604020202020204" pitchFamily="34" charset="0"/>
              </a:rPr>
            </a:br>
            <a:r>
              <a:rPr lang="en-US" altLang="en-US" smtClean="0">
                <a:sym typeface="Helvetica" panose="020B0604020202020204" pitchFamily="34" charset="0"/>
              </a:rPr>
              <a:t>Strengths and Weaknesses</a:t>
            </a:r>
            <a:endParaRPr lang="en-US" altLang="en-US">
              <a:sym typeface="Helvetica" panose="020B0604020202020204" pitchFamily="34" charset="0"/>
            </a:endParaRPr>
          </a:p>
        </p:txBody>
      </p:sp>
      <p:sp>
        <p:nvSpPr>
          <p:cNvPr id="37890" name="Rectangle 2"/>
          <p:cNvSpPr>
            <a:spLocks noChangeArrowheads="1"/>
          </p:cNvSpPr>
          <p:nvPr>
            <p:ph type="body" idx="1"/>
          </p:nvPr>
        </p:nvSpPr>
        <p:spPr/>
        <p:txBody>
          <a:bodyPr/>
          <a:lstStyle/>
          <a:p>
            <a:endParaRPr lang="en-US" altLang="en-US" smtClean="0"/>
          </a:p>
          <a:p>
            <a:pPr lvl="1"/>
            <a:r>
              <a:rPr lang="en-US" altLang="en-US" smtClean="0"/>
              <a:t>Strengths</a:t>
            </a:r>
          </a:p>
          <a:p>
            <a:pPr lvl="2"/>
            <a:r>
              <a:rPr lang="en-US" altLang="en-US" smtClean="0"/>
              <a:t>Simple, but powerful data model</a:t>
            </a:r>
          </a:p>
          <a:p>
            <a:pPr lvl="2"/>
            <a:r>
              <a:rPr lang="en-US" altLang="en-US" smtClean="0"/>
              <a:t>Good scalability</a:t>
            </a:r>
          </a:p>
          <a:p>
            <a:pPr lvl="1"/>
            <a:r>
              <a:rPr lang="en-US" altLang="en-US" smtClean="0"/>
              <a:t>Weaknesses</a:t>
            </a:r>
          </a:p>
          <a:p>
            <a:pPr lvl="2"/>
            <a:r>
              <a:rPr lang="en-US" altLang="en-US" smtClean="0"/>
              <a:t>Does not handle interconnected data well</a:t>
            </a:r>
          </a:p>
          <a:p>
            <a:pPr lvl="2"/>
            <a:r>
              <a:rPr lang="en-US" altLang="en-US" smtClean="0"/>
              <a:t>Querying is limited to keys and indexes</a:t>
            </a:r>
          </a:p>
          <a:p>
            <a:pPr lvl="2"/>
            <a:r>
              <a:rPr lang="en-US" altLang="en-US" smtClean="0"/>
              <a:t>MapReduce for large queries</a:t>
            </a:r>
            <a:endParaRPr lang="en-US" altLang="en-US"/>
          </a:p>
        </p:txBody>
      </p:sp>
    </p:spTree>
    <p:extLst>
      <p:ext uri="{BB962C8B-B14F-4D97-AF65-F5344CB8AC3E}">
        <p14:creationId xmlns:p14="http://schemas.microsoft.com/office/powerpoint/2010/main" val="1725693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3.xml><?xml version="1.0" encoding="utf-8"?>
<ds:datastoreItem xmlns:ds="http://schemas.openxmlformats.org/officeDocument/2006/customXml" ds:itemID="{B621B16E-042D-454A-BA04-BEC5DDB2B281}">
  <ds:schemaRefs>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elements/1.1/"/>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NDRC Template</Template>
  <TotalTime>63360</TotalTime>
  <Words>2223</Words>
  <Application>Microsoft Office PowerPoint</Application>
  <PresentationFormat>On-screen Show (4:3)</PresentationFormat>
  <Paragraphs>478</Paragraphs>
  <Slides>49</Slides>
  <Notes>27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4" baseType="lpstr">
      <vt:lpstr>Arial Unicode MS</vt:lpstr>
      <vt:lpstr>Arial</vt:lpstr>
      <vt:lpstr>Arial Rounded MT Bold</vt:lpstr>
      <vt:lpstr>Courier New</vt:lpstr>
      <vt:lpstr>Helvetica</vt:lpstr>
      <vt:lpstr>Helvetica Light</vt:lpstr>
      <vt:lpstr>letter-gothic-std</vt:lpstr>
      <vt:lpstr>Lucida Grande</vt:lpstr>
      <vt:lpstr>Menlo</vt:lpstr>
      <vt:lpstr>Open Sans</vt:lpstr>
      <vt:lpstr>Verdana</vt:lpstr>
      <vt:lpstr>Wingdings</vt:lpstr>
      <vt:lpstr>ヒラギノ角ゴ ProN W3</vt:lpstr>
      <vt:lpstr>NDRC Template</vt:lpstr>
      <vt:lpstr>Microsoft Graph Chart</vt:lpstr>
      <vt:lpstr>Advanced Databases Lecture 12: Graph Databases</vt:lpstr>
      <vt:lpstr>Why NOSQL?  </vt:lpstr>
      <vt:lpstr>Driving Trends - Data Size</vt:lpstr>
      <vt:lpstr>Driving Trends - Connectivity of Data</vt:lpstr>
      <vt:lpstr>RDBMS Performance Curve</vt:lpstr>
      <vt:lpstr>NOSQL Database Types</vt:lpstr>
      <vt:lpstr>NoSQL databases</vt:lpstr>
      <vt:lpstr>Document-oriented Databases</vt:lpstr>
      <vt:lpstr>Document-oriented Databases:  Strengths and Weaknesses</vt:lpstr>
      <vt:lpstr>Graph Databases</vt:lpstr>
      <vt:lpstr>Graph Databases: Strengths and Weaknesses</vt:lpstr>
      <vt:lpstr>Typical Use Cases for Graph Databases</vt:lpstr>
      <vt:lpstr>Maturity of Data Models</vt:lpstr>
      <vt:lpstr>Graph Data Model</vt:lpstr>
      <vt:lpstr>Graph Data Model</vt:lpstr>
      <vt:lpstr>Graph Data Model</vt:lpstr>
      <vt:lpstr>Neo4j</vt:lpstr>
      <vt:lpstr>Introducing Neo4j</vt:lpstr>
      <vt:lpstr>Graph Database (cont.)</vt:lpstr>
      <vt:lpstr>Graph Databases</vt:lpstr>
      <vt:lpstr>Graph Database</vt:lpstr>
      <vt:lpstr>Advantage of Graph Databases</vt:lpstr>
      <vt:lpstr>Disadvantages</vt:lpstr>
      <vt:lpstr>Salient features of Neo4j</vt:lpstr>
      <vt:lpstr>Neo4j Software Architecture</vt:lpstr>
      <vt:lpstr>More Reasons Why Neo4j is Great</vt:lpstr>
      <vt:lpstr>Social Network Performance (traversals)</vt:lpstr>
      <vt:lpstr>Social Network Performance</vt:lpstr>
      <vt:lpstr>Social Network Performance</vt:lpstr>
      <vt:lpstr>Social Network Performance</vt:lpstr>
      <vt:lpstr>Social Network Performance</vt:lpstr>
      <vt:lpstr>Social Network Performance</vt:lpstr>
      <vt:lpstr>Social Network Performance</vt:lpstr>
      <vt:lpstr>Social Network Performance</vt:lpstr>
      <vt:lpstr>Social Network Performance</vt:lpstr>
      <vt:lpstr>Social Network Performance</vt:lpstr>
      <vt:lpstr>Social Network Performance</vt:lpstr>
      <vt:lpstr>Cypher</vt:lpstr>
      <vt:lpstr>Cypher</vt:lpstr>
      <vt:lpstr>Cypher</vt:lpstr>
      <vt:lpstr>Application Domains</vt:lpstr>
      <vt:lpstr>Conclusion</vt:lpstr>
      <vt:lpstr>Demo</vt:lpstr>
      <vt:lpstr>Create nodes</vt:lpstr>
      <vt:lpstr>Match Nodes</vt:lpstr>
      <vt:lpstr>Create Relationship</vt:lpstr>
      <vt:lpstr>Navigate the graph</vt:lpstr>
      <vt:lpstr>Navigate the graph – mixing properties</vt:lpstr>
      <vt:lpstr>Reduce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630</cp:revision>
  <cp:lastPrinted>2014-11-26T17:20:07Z</cp:lastPrinted>
  <dcterms:created xsi:type="dcterms:W3CDTF">2010-08-13T08:18:53Z</dcterms:created>
  <dcterms:modified xsi:type="dcterms:W3CDTF">2016-11-28T10:01:27Z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