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59" r:id="rId5"/>
    <p:sldId id="550" r:id="rId6"/>
    <p:sldId id="501" r:id="rId7"/>
    <p:sldId id="502" r:id="rId8"/>
    <p:sldId id="504" r:id="rId9"/>
    <p:sldId id="505" r:id="rId10"/>
    <p:sldId id="503" r:id="rId11"/>
    <p:sldId id="552" r:id="rId12"/>
    <p:sldId id="551" r:id="rId13"/>
    <p:sldId id="553" r:id="rId14"/>
    <p:sldId id="506" r:id="rId15"/>
    <p:sldId id="514" r:id="rId16"/>
    <p:sldId id="526" r:id="rId17"/>
    <p:sldId id="527" r:id="rId18"/>
    <p:sldId id="507" r:id="rId19"/>
    <p:sldId id="509" r:id="rId20"/>
    <p:sldId id="515" r:id="rId21"/>
    <p:sldId id="516" r:id="rId22"/>
    <p:sldId id="517" r:id="rId23"/>
    <p:sldId id="523" r:id="rId24"/>
    <p:sldId id="524" r:id="rId25"/>
    <p:sldId id="525" r:id="rId26"/>
    <p:sldId id="518" r:id="rId27"/>
    <p:sldId id="519" r:id="rId28"/>
    <p:sldId id="520" r:id="rId29"/>
    <p:sldId id="521" r:id="rId30"/>
    <p:sldId id="522" r:id="rId31"/>
    <p:sldId id="549" r:id="rId32"/>
    <p:sldId id="511" r:id="rId33"/>
    <p:sldId id="528" r:id="rId34"/>
    <p:sldId id="529" r:id="rId35"/>
    <p:sldId id="545" r:id="rId36"/>
    <p:sldId id="530" r:id="rId37"/>
    <p:sldId id="531" r:id="rId38"/>
    <p:sldId id="541" r:id="rId39"/>
    <p:sldId id="539" r:id="rId40"/>
    <p:sldId id="540" r:id="rId41"/>
    <p:sldId id="542" r:id="rId42"/>
    <p:sldId id="546" r:id="rId43"/>
    <p:sldId id="543" r:id="rId44"/>
    <p:sldId id="544" r:id="rId45"/>
    <p:sldId id="547" r:id="rId46"/>
    <p:sldId id="532" r:id="rId47"/>
    <p:sldId id="548" r:id="rId48"/>
    <p:sldId id="533" r:id="rId49"/>
    <p:sldId id="534" r:id="rId50"/>
    <p:sldId id="535" r:id="rId51"/>
    <p:sldId id="536" r:id="rId52"/>
    <p:sldId id="537" r:id="rId53"/>
    <p:sldId id="538" r:id="rId54"/>
    <p:sldId id="512" r:id="rId55"/>
    <p:sldId id="513" r:id="rId56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3D8DC3"/>
    <a:srgbClr val="1E5BE2"/>
    <a:srgbClr val="83C937"/>
    <a:srgbClr val="0033CC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9" autoAdjust="0"/>
    <p:restoredTop sz="84718" autoAdjust="0"/>
  </p:normalViewPr>
  <p:slideViewPr>
    <p:cSldViewPr>
      <p:cViewPr varScale="1">
        <p:scale>
          <a:sx n="63" d="100"/>
          <a:sy n="63" d="100"/>
        </p:scale>
        <p:origin x="14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8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4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50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8"/>
            <a:ext cx="5438140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95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36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core/read-preferen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918648" cy="2362200"/>
          </a:xfrm>
        </p:spPr>
        <p:txBody>
          <a:bodyPr>
            <a:noAutofit/>
          </a:bodyPr>
          <a:lstStyle/>
          <a:p>
            <a:r>
              <a:rPr lang="en-IE" sz="4000" dirty="0" smtClean="0"/>
              <a:t>Advanced Databases</a:t>
            </a:r>
            <a:r>
              <a:rPr lang="en-IE" sz="3200" i="1" dirty="0" smtClean="0"/>
              <a:t/>
            </a:r>
            <a:br>
              <a:rPr lang="en-IE" sz="3200" i="1" dirty="0" smtClean="0"/>
            </a:br>
            <a:r>
              <a:rPr lang="en-IE" sz="3500" i="1" dirty="0" smtClean="0"/>
              <a:t>Lecture 11: </a:t>
            </a:r>
            <a:r>
              <a:rPr lang="en-IE" sz="3500" i="1" dirty="0" err="1" smtClean="0"/>
              <a:t>MongoDB</a:t>
            </a:r>
            <a:r>
              <a:rPr lang="en-IE" sz="3500" i="1" dirty="0" smtClean="0"/>
              <a:t> part 2</a:t>
            </a:r>
            <a:endParaRPr lang="en-IE" sz="3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DT228 - ASD </a:t>
            </a: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807076"/>
            <a:ext cx="5626968" cy="431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4245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db.runCommand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222222"/>
                </a:solidFill>
                <a:latin typeface="Source Code Pro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	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mapReduce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collection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222222"/>
                </a:solidFill>
                <a:latin typeface="Source Code Pro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map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Source Code Pro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222222"/>
                </a:solidFill>
                <a:latin typeface="Source Code Pro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reduce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Source Code Pro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222222"/>
                </a:solidFill>
                <a:latin typeface="Source Code Pro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finalize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Source Code Pro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222222"/>
                </a:solidFill>
                <a:latin typeface="Source Code Pro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output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222222"/>
                </a:solidFill>
                <a:latin typeface="Source Code Pro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query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222222"/>
                </a:solidFill>
                <a:latin typeface="Source Code Pro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sort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222222"/>
                </a:solidFill>
                <a:latin typeface="Source Code Pro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limit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number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222222"/>
                </a:solidFill>
                <a:latin typeface="Source Code Pro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/>
              </a:rPr>
              <a:t>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 script: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,.&lt;collection&gt;.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mapReduce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4619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Replication and </a:t>
            </a:r>
            <a:r>
              <a:rPr lang="en-IE" dirty="0" err="1" smtClean="0"/>
              <a:t>Sharding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400" b="1" dirty="0" smtClean="0"/>
              <a:t>Replication in </a:t>
            </a:r>
            <a:r>
              <a:rPr lang="en-IE" sz="2400" b="1" dirty="0" err="1" smtClean="0"/>
              <a:t>MongoDB</a:t>
            </a:r>
            <a:endParaRPr lang="en-IE" sz="2400" b="1" dirty="0" smtClean="0"/>
          </a:p>
          <a:p>
            <a:r>
              <a:rPr lang="en-IE" sz="2400" dirty="0"/>
              <a:t>A replica set is a group of </a:t>
            </a:r>
            <a:r>
              <a:rPr lang="en-IE" sz="2400" i="1" dirty="0" err="1"/>
              <a:t>mongod</a:t>
            </a:r>
            <a:r>
              <a:rPr lang="en-IE" sz="2400" dirty="0"/>
              <a:t> instances that host the same data set. One </a:t>
            </a:r>
            <a:r>
              <a:rPr lang="en-IE" sz="2400" i="1" dirty="0" err="1"/>
              <a:t>mongod</a:t>
            </a:r>
            <a:r>
              <a:rPr lang="en-IE" sz="2400" dirty="0"/>
              <a:t>, the primary, receives all write operations. </a:t>
            </a:r>
            <a:endParaRPr lang="en-IE" sz="2400" dirty="0" smtClean="0"/>
          </a:p>
          <a:p>
            <a:r>
              <a:rPr lang="en-IE" sz="2400" dirty="0" smtClean="0"/>
              <a:t>All </a:t>
            </a:r>
            <a:r>
              <a:rPr lang="en-IE" sz="2400" dirty="0"/>
              <a:t>other instances, </a:t>
            </a:r>
            <a:r>
              <a:rPr lang="en-IE" sz="2400" dirty="0" err="1"/>
              <a:t>secondaries</a:t>
            </a:r>
            <a:r>
              <a:rPr lang="en-IE" sz="2400" dirty="0"/>
              <a:t>, apply operations from the primary so that they have the same data set</a:t>
            </a:r>
            <a:r>
              <a:rPr lang="en-IE" sz="2400" dirty="0" smtClean="0"/>
              <a:t>.</a:t>
            </a:r>
          </a:p>
          <a:p>
            <a:pPr marL="0" indent="0">
              <a:buNone/>
            </a:pPr>
            <a:endParaRPr lang="en-IE" sz="2400" dirty="0" smtClean="0"/>
          </a:p>
          <a:p>
            <a:pPr marL="0" indent="0">
              <a:buNone/>
            </a:pPr>
            <a:r>
              <a:rPr lang="en-IE" sz="2400" b="1" dirty="0" err="1" smtClean="0"/>
              <a:t>Sharding</a:t>
            </a:r>
            <a:r>
              <a:rPr lang="en-IE" sz="2400" b="1" dirty="0" smtClean="0"/>
              <a:t> in </a:t>
            </a:r>
            <a:r>
              <a:rPr lang="en-IE" sz="2400" b="1" dirty="0" err="1" smtClean="0"/>
              <a:t>MongoDB</a:t>
            </a:r>
            <a:endParaRPr lang="en-IE" sz="2400" b="1" dirty="0" smtClean="0"/>
          </a:p>
          <a:p>
            <a:r>
              <a:rPr lang="en-IE" sz="2400" dirty="0" err="1" smtClean="0"/>
              <a:t>Sharding</a:t>
            </a:r>
            <a:r>
              <a:rPr lang="en-IE" sz="2400" dirty="0" smtClean="0"/>
              <a:t> is the way </a:t>
            </a:r>
            <a:r>
              <a:rPr lang="en-IE" sz="2400" dirty="0" err="1" smtClean="0"/>
              <a:t>MongoDB</a:t>
            </a:r>
            <a:r>
              <a:rPr lang="en-IE" sz="2400" dirty="0" smtClean="0"/>
              <a:t> scales horizontally. A shard is a chunk of data stored by a </a:t>
            </a:r>
            <a:r>
              <a:rPr lang="en-IE" sz="2400" dirty="0" err="1" smtClean="0"/>
              <a:t>MongoDB</a:t>
            </a:r>
            <a:r>
              <a:rPr lang="en-IE" sz="2400" dirty="0" smtClean="0"/>
              <a:t> instance</a:t>
            </a:r>
          </a:p>
          <a:p>
            <a:endParaRPr lang="en-IE" sz="2400" dirty="0" smtClean="0"/>
          </a:p>
          <a:p>
            <a:endParaRPr lang="en-I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71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Replica 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smtClean="0"/>
              <a:t>Replica sets are a group of </a:t>
            </a:r>
            <a:r>
              <a:rPr lang="en-IE" sz="2200" dirty="0" err="1" smtClean="0"/>
              <a:t>mongodb</a:t>
            </a:r>
            <a:r>
              <a:rPr lang="en-IE" sz="2200" dirty="0" smtClean="0"/>
              <a:t> instances duplicating the same data</a:t>
            </a:r>
          </a:p>
          <a:p>
            <a:r>
              <a:rPr lang="en-IE" sz="2200" dirty="0" smtClean="0"/>
              <a:t>The </a:t>
            </a:r>
            <a:r>
              <a:rPr lang="en-IE" sz="2200" dirty="0"/>
              <a:t>minimum requirements for a replica set are: A primary, a secondary, and an arbiter. Most deployments, however, will keep three members that store data: A primary and two secondary members.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56992"/>
            <a:ext cx="3765260" cy="30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replica set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2776"/>
            <a:ext cx="5444194" cy="445335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2041" y="1288504"/>
            <a:ext cx="421195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2000" dirty="0" smtClean="0"/>
              <a:t>Primaries hold the reference copy of the data</a:t>
            </a:r>
          </a:p>
          <a:p>
            <a:r>
              <a:rPr lang="en-IE" sz="2000" dirty="0" smtClean="0"/>
              <a:t>The </a:t>
            </a:r>
            <a:r>
              <a:rPr lang="en-IE" sz="2000" b="1" dirty="0" err="1" smtClean="0"/>
              <a:t>secondaries</a:t>
            </a:r>
            <a:r>
              <a:rPr lang="en-IE" sz="2000" dirty="0" smtClean="0"/>
              <a:t> replicate the primary’s log and apply the operations to their data sets. </a:t>
            </a:r>
          </a:p>
          <a:p>
            <a:r>
              <a:rPr lang="en-IE" sz="2000" dirty="0" err="1" smtClean="0"/>
              <a:t>Secondaries’</a:t>
            </a:r>
            <a:r>
              <a:rPr lang="en-IE" sz="2000" dirty="0" smtClean="0"/>
              <a:t> data sets reflect the primary’s data set. If the primary is unavailable, the replica set will elect a secondary to be primary.</a:t>
            </a:r>
          </a:p>
          <a:p>
            <a:r>
              <a:rPr lang="en-IE" sz="2000" dirty="0" smtClean="0"/>
              <a:t>By default, clients read from the primary, however, clients can specify a read preferences to send read operations to </a:t>
            </a:r>
            <a:r>
              <a:rPr lang="en-IE" sz="2000" dirty="0" err="1" smtClean="0"/>
              <a:t>secondaries</a:t>
            </a:r>
            <a:r>
              <a:rPr lang="en-IE" sz="2000" dirty="0" smtClean="0"/>
              <a:t>.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43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Functioning of a Replica 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301208"/>
            <a:ext cx="8640960" cy="739552"/>
          </a:xfrm>
        </p:spPr>
        <p:txBody>
          <a:bodyPr/>
          <a:lstStyle/>
          <a:p>
            <a:r>
              <a:rPr lang="en-IE" sz="2000" dirty="0" smtClean="0"/>
              <a:t>Failover, </a:t>
            </a:r>
            <a:r>
              <a:rPr lang="en-IE" sz="2000" dirty="0" err="1" smtClean="0"/>
              <a:t>Arbitrer</a:t>
            </a:r>
            <a:r>
              <a:rPr lang="en-IE" sz="2000" dirty="0" smtClean="0"/>
              <a:t>, Heartbeat</a:t>
            </a:r>
          </a:p>
          <a:p>
            <a:r>
              <a:rPr lang="en-IE" sz="2000" b="1" dirty="0" smtClean="0"/>
              <a:t>arbiter</a:t>
            </a:r>
            <a:r>
              <a:rPr lang="en-IE" sz="2000" dirty="0"/>
              <a:t> </a:t>
            </a:r>
            <a:r>
              <a:rPr lang="en-IE" sz="2000" dirty="0" smtClean="0"/>
              <a:t>can only be an </a:t>
            </a:r>
            <a:r>
              <a:rPr lang="en-IE" sz="2000" dirty="0"/>
              <a:t>arbiter. A </a:t>
            </a:r>
            <a:r>
              <a:rPr lang="en-IE" sz="2000" b="1" dirty="0"/>
              <a:t>primary</a:t>
            </a:r>
            <a:r>
              <a:rPr lang="en-IE" sz="2000" dirty="0"/>
              <a:t> may step down and become a </a:t>
            </a:r>
            <a:r>
              <a:rPr lang="en-IE" sz="2000" b="1" dirty="0"/>
              <a:t>secondary</a:t>
            </a:r>
            <a:r>
              <a:rPr lang="en-IE" sz="2000" dirty="0"/>
              <a:t>. A </a:t>
            </a:r>
            <a:r>
              <a:rPr lang="en-IE" sz="2000" b="1" dirty="0"/>
              <a:t>secondary </a:t>
            </a:r>
            <a:r>
              <a:rPr lang="en-IE" sz="2000" dirty="0"/>
              <a:t>may become the primary during an </a:t>
            </a:r>
            <a:r>
              <a:rPr lang="en-IE" sz="2000" dirty="0" smtClean="0"/>
              <a:t>election</a:t>
            </a: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5739" y="1700808"/>
            <a:ext cx="4428749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499992" cy="170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5"/>
            <a:ext cx="4248472" cy="16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Secondaries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The </a:t>
            </a:r>
            <a:r>
              <a:rPr lang="en-IE" sz="2400" b="1" dirty="0" err="1"/>
              <a:t>secondaries</a:t>
            </a:r>
            <a:r>
              <a:rPr lang="en-IE" sz="2400" dirty="0"/>
              <a:t> replicate the primary’s </a:t>
            </a:r>
            <a:r>
              <a:rPr lang="en-IE" sz="2400" dirty="0" err="1"/>
              <a:t>oplog</a:t>
            </a:r>
            <a:r>
              <a:rPr lang="en-IE" sz="2400" dirty="0"/>
              <a:t> and apply the operations to their data sets. </a:t>
            </a:r>
            <a:r>
              <a:rPr lang="en-IE" sz="2400" dirty="0" err="1"/>
              <a:t>Secondaries’</a:t>
            </a:r>
            <a:r>
              <a:rPr lang="en-IE" sz="2400" dirty="0"/>
              <a:t> data sets reflect the primary’s data set. </a:t>
            </a:r>
            <a:endParaRPr lang="en-IE" sz="2400" dirty="0" smtClean="0"/>
          </a:p>
          <a:p>
            <a:r>
              <a:rPr lang="en-IE" sz="2400" dirty="0" smtClean="0"/>
              <a:t>If </a:t>
            </a:r>
            <a:r>
              <a:rPr lang="en-IE" sz="2400" dirty="0"/>
              <a:t>the primary is unavailable, the replica set will elect a secondary to be primary. </a:t>
            </a:r>
            <a:endParaRPr lang="en-IE" sz="2400" dirty="0" smtClean="0"/>
          </a:p>
          <a:p>
            <a:r>
              <a:rPr lang="en-IE" sz="2400" dirty="0" smtClean="0"/>
              <a:t>By </a:t>
            </a:r>
            <a:r>
              <a:rPr lang="en-IE" sz="2400" dirty="0"/>
              <a:t>default, clients read from the primary, however, clients can specify a </a:t>
            </a:r>
            <a:r>
              <a:rPr lang="en-IE" sz="2400" dirty="0">
                <a:hlinkClick r:id="rId2"/>
              </a:rPr>
              <a:t>read </a:t>
            </a:r>
            <a:r>
              <a:rPr lang="en-IE" sz="2400" dirty="0" smtClean="0">
                <a:hlinkClick r:id="rId2"/>
              </a:rPr>
              <a:t>preferences</a:t>
            </a:r>
            <a:r>
              <a:rPr lang="en-IE" sz="2400" dirty="0" smtClean="0"/>
              <a:t> to </a:t>
            </a:r>
            <a:r>
              <a:rPr lang="en-IE" sz="2400" dirty="0"/>
              <a:t>send read operations to </a:t>
            </a:r>
            <a:r>
              <a:rPr lang="en-IE" sz="2400" dirty="0" err="1"/>
              <a:t>secondaries</a:t>
            </a:r>
            <a:r>
              <a:rPr lang="en-IE" sz="2400" dirty="0"/>
              <a:t>. Reads from </a:t>
            </a:r>
            <a:r>
              <a:rPr lang="en-IE" sz="2400" dirty="0" err="1"/>
              <a:t>secondaries</a:t>
            </a:r>
            <a:r>
              <a:rPr lang="en-IE" sz="2400" dirty="0"/>
              <a:t> may return data that does not reflect the state of the primary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51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Asynchronous and Replication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smtClean="0"/>
              <a:t>In general, </a:t>
            </a:r>
            <a:r>
              <a:rPr lang="en-IE" sz="2200" dirty="0" err="1" smtClean="0"/>
              <a:t>Secondaries</a:t>
            </a:r>
            <a:r>
              <a:rPr lang="en-IE" sz="2200" dirty="0" smtClean="0"/>
              <a:t> could apply </a:t>
            </a:r>
            <a:r>
              <a:rPr lang="en-IE" sz="2200" dirty="0"/>
              <a:t>operations from the primary asynchronously. </a:t>
            </a:r>
            <a:endParaRPr lang="en-IE" sz="2200" dirty="0" smtClean="0"/>
          </a:p>
          <a:p>
            <a:r>
              <a:rPr lang="en-IE" sz="2200" dirty="0" smtClean="0"/>
              <a:t>By </a:t>
            </a:r>
            <a:r>
              <a:rPr lang="en-IE" sz="2200" dirty="0"/>
              <a:t>applying operations after the primary, sets can continue to function without some members. </a:t>
            </a:r>
            <a:endParaRPr lang="en-IE" sz="2200" dirty="0" smtClean="0"/>
          </a:p>
          <a:p>
            <a:r>
              <a:rPr lang="en-IE" sz="2200" dirty="0" smtClean="0"/>
              <a:t>However</a:t>
            </a:r>
            <a:r>
              <a:rPr lang="en-IE" sz="2200" dirty="0"/>
              <a:t>, as a result </a:t>
            </a:r>
            <a:r>
              <a:rPr lang="en-IE" sz="2200" dirty="0" err="1"/>
              <a:t>secondaries</a:t>
            </a:r>
            <a:r>
              <a:rPr lang="en-IE" sz="2200" dirty="0"/>
              <a:t> may not return the most current data to clients.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50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Priority 0 Replica Set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876800"/>
          </a:xfrm>
        </p:spPr>
        <p:txBody>
          <a:bodyPr/>
          <a:lstStyle/>
          <a:p>
            <a:pPr algn="just"/>
            <a:r>
              <a:rPr lang="en-IE" sz="2200" dirty="0"/>
              <a:t>A </a:t>
            </a:r>
            <a:r>
              <a:rPr lang="en-IE" sz="2200" i="1" dirty="0"/>
              <a:t>priority 0</a:t>
            </a:r>
            <a:r>
              <a:rPr lang="en-IE" sz="2200" dirty="0"/>
              <a:t> member is a secondary that </a:t>
            </a:r>
            <a:r>
              <a:rPr lang="en-IE" sz="2200" b="1" dirty="0"/>
              <a:t>cannot</a:t>
            </a:r>
            <a:r>
              <a:rPr lang="en-IE" sz="2200" dirty="0"/>
              <a:t> become primary. </a:t>
            </a:r>
            <a:r>
              <a:rPr lang="en-IE" sz="2200" i="1" dirty="0"/>
              <a:t>Priority 0</a:t>
            </a:r>
            <a:r>
              <a:rPr lang="en-IE" sz="2200" dirty="0"/>
              <a:t> members cannot </a:t>
            </a:r>
            <a:r>
              <a:rPr lang="en-IE" sz="2200" i="1" dirty="0" smtClean="0"/>
              <a:t>trigger </a:t>
            </a:r>
            <a:r>
              <a:rPr lang="en-IE" sz="2200" dirty="0" smtClean="0"/>
              <a:t>elections</a:t>
            </a:r>
            <a:r>
              <a:rPr lang="en-IE" sz="2200" dirty="0"/>
              <a:t>. </a:t>
            </a:r>
            <a:endParaRPr lang="en-IE" sz="2200" dirty="0" smtClean="0"/>
          </a:p>
          <a:p>
            <a:pPr algn="just"/>
            <a:r>
              <a:rPr lang="en-IE" sz="2200" dirty="0" smtClean="0"/>
              <a:t>A</a:t>
            </a:r>
            <a:r>
              <a:rPr lang="en-IE" sz="2200" dirty="0"/>
              <a:t> </a:t>
            </a:r>
            <a:r>
              <a:rPr lang="en-IE" sz="2200" i="1" dirty="0"/>
              <a:t>priority 0</a:t>
            </a:r>
            <a:r>
              <a:rPr lang="en-IE" sz="2200" dirty="0"/>
              <a:t> member maintains a copy of the data set, accepts read operations, and votes in elections. </a:t>
            </a:r>
            <a:endParaRPr lang="en-IE" sz="2200" dirty="0" smtClean="0"/>
          </a:p>
          <a:p>
            <a:pPr algn="just"/>
            <a:r>
              <a:rPr lang="en-IE" sz="2200" dirty="0" smtClean="0"/>
              <a:t>It </a:t>
            </a:r>
            <a:r>
              <a:rPr lang="en-IE" sz="2200" dirty="0"/>
              <a:t>is particularly useful in multi-data </a:t>
            </a:r>
            <a:r>
              <a:rPr lang="en-IE" sz="2200" dirty="0" err="1"/>
              <a:t>center</a:t>
            </a:r>
            <a:r>
              <a:rPr lang="en-IE" sz="2200" dirty="0"/>
              <a:t> deployments.</a:t>
            </a:r>
            <a:endParaRPr lang="en-IE" sz="2200" dirty="0" smtClean="0"/>
          </a:p>
          <a:p>
            <a:pPr algn="just"/>
            <a:r>
              <a:rPr lang="en-IE" sz="2200" dirty="0" smtClean="0"/>
              <a:t>Prevent </a:t>
            </a:r>
            <a:r>
              <a:rPr lang="en-IE" sz="2200" dirty="0"/>
              <a:t>it from becoming a primary in an election, which allows it to reside in a secondary data </a:t>
            </a:r>
            <a:r>
              <a:rPr lang="en-IE" sz="2200" dirty="0" err="1"/>
              <a:t>center</a:t>
            </a:r>
            <a:r>
              <a:rPr lang="en-IE" sz="2200" dirty="0"/>
              <a:t> or to serve as a cold standby</a:t>
            </a:r>
            <a:r>
              <a:rPr lang="en-IE" sz="2200" dirty="0" smtClean="0"/>
              <a:t>.</a:t>
            </a: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09120"/>
            <a:ext cx="5069628" cy="19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Hidden replica set member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288504"/>
            <a:ext cx="8229600" cy="4876800"/>
          </a:xfrm>
        </p:spPr>
        <p:txBody>
          <a:bodyPr/>
          <a:lstStyle/>
          <a:p>
            <a:pPr algn="just"/>
            <a:r>
              <a:rPr lang="en-IE" sz="2200" dirty="0" smtClean="0"/>
              <a:t>A member of the replica set can be defined as hidden</a:t>
            </a:r>
          </a:p>
          <a:p>
            <a:pPr algn="just"/>
            <a:r>
              <a:rPr lang="en-IE" sz="2200" dirty="0"/>
              <a:t>Prevent applications from reading from it, which allows it to run applications that require separation from normal traffic.</a:t>
            </a:r>
            <a:endParaRPr lang="en-IE" sz="2200" dirty="0" smtClean="0"/>
          </a:p>
          <a:p>
            <a:pPr algn="just"/>
            <a:r>
              <a:rPr lang="en-IE" sz="2200" dirty="0" smtClean="0"/>
              <a:t>Clients will not distribute reads with the appropriate read preference to hidden members. </a:t>
            </a:r>
          </a:p>
          <a:p>
            <a:pPr algn="just"/>
            <a:r>
              <a:rPr lang="en-IE" sz="2200" dirty="0" smtClean="0"/>
              <a:t>These members receive no traffic other than basic replication. Use hidden members for dedicated tasks such as reporting and backups. Delayed members should be hidden.</a:t>
            </a: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219312"/>
            <a:ext cx="5517182" cy="20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Delayed Replica Set </a:t>
            </a:r>
            <a:r>
              <a:rPr lang="en-IE" dirty="0" smtClean="0"/>
              <a:t>Members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sz="2200" dirty="0" smtClean="0"/>
              <a:t>Delayed </a:t>
            </a:r>
            <a:r>
              <a:rPr lang="en-IE" sz="2200" dirty="0"/>
              <a:t>members contain copies of a r</a:t>
            </a:r>
            <a:r>
              <a:rPr lang="en-IE" sz="2200" dirty="0" smtClean="0"/>
              <a:t>eplica </a:t>
            </a:r>
            <a:r>
              <a:rPr lang="en-IE" sz="2200" dirty="0"/>
              <a:t>set’s data set</a:t>
            </a:r>
            <a:r>
              <a:rPr lang="en-IE" sz="2200" dirty="0" smtClean="0"/>
              <a:t>.</a:t>
            </a:r>
          </a:p>
          <a:p>
            <a:pPr algn="just"/>
            <a:r>
              <a:rPr lang="en-IE" sz="2200" dirty="0" smtClean="0"/>
              <a:t>Delayed </a:t>
            </a:r>
            <a:r>
              <a:rPr lang="en-IE" sz="2200" dirty="0"/>
              <a:t>member’s data set reflects an earlier, or delayed, state of the set. </a:t>
            </a:r>
            <a:endParaRPr lang="en-IE" sz="2200" dirty="0" smtClean="0"/>
          </a:p>
          <a:p>
            <a:pPr lvl="1" algn="just"/>
            <a:r>
              <a:rPr lang="en-IE" sz="1800" dirty="0" smtClean="0"/>
              <a:t>For </a:t>
            </a:r>
            <a:r>
              <a:rPr lang="en-IE" sz="1800" dirty="0"/>
              <a:t>example, if the current time is 09:52 and a member has a delay of an hour, the delayed member has no operation more recent than 08:52.</a:t>
            </a:r>
          </a:p>
          <a:p>
            <a:pPr algn="just"/>
            <a:r>
              <a:rPr lang="en-IE" sz="2200" dirty="0"/>
              <a:t>Because delayed members are a “rolling backup” or a running “historical” snapshot of the data set, they may help you recover from various kinds of human error. </a:t>
            </a:r>
            <a:endParaRPr lang="en-IE" sz="2200" dirty="0" smtClean="0"/>
          </a:p>
          <a:p>
            <a:pPr lvl="1" algn="just"/>
            <a:r>
              <a:rPr lang="en-IE" sz="1800" dirty="0" smtClean="0"/>
              <a:t>For </a:t>
            </a:r>
            <a:r>
              <a:rPr lang="en-IE" sz="1800" dirty="0"/>
              <a:t>example, a delayed member can make it possible to recover from unsuccessful application upgrades and operator errors including dropped databases and collections.</a:t>
            </a:r>
          </a:p>
          <a:p>
            <a:pPr algn="just"/>
            <a:r>
              <a:rPr lang="en-IE" sz="2000" dirty="0"/>
              <a:t>Keep a running “historical” snapshot for use in recovery from certain errors, such as unintentionally deleted databases. </a:t>
            </a:r>
          </a:p>
          <a:p>
            <a:pPr algn="just"/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6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 go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000" dirty="0" smtClean="0"/>
              <a:t>Week 12 Monday  – Lecture on </a:t>
            </a:r>
            <a:r>
              <a:rPr lang="en-IE" sz="2000" dirty="0" err="1" smtClean="0"/>
              <a:t>MongoDB</a:t>
            </a:r>
            <a:endParaRPr lang="en-IE" sz="2000" dirty="0" smtClean="0"/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r>
              <a:rPr lang="en-IE" sz="2000" dirty="0"/>
              <a:t>Week 12 Monday  </a:t>
            </a:r>
            <a:r>
              <a:rPr lang="en-IE" sz="2000" dirty="0" smtClean="0"/>
              <a:t>– Lecture on Neo4J + Exam paper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 smtClean="0"/>
              <a:t>Week 12 Wed Lab – </a:t>
            </a:r>
            <a:r>
              <a:rPr lang="en-IE" sz="2000" dirty="0" err="1" smtClean="0"/>
              <a:t>MongoDB</a:t>
            </a:r>
            <a:r>
              <a:rPr lang="en-IE" sz="2000" dirty="0" smtClean="0"/>
              <a:t> lab 2</a:t>
            </a:r>
          </a:p>
          <a:p>
            <a:pPr marL="0" indent="0">
              <a:buNone/>
            </a:pPr>
            <a:r>
              <a:rPr lang="en-IE" sz="2000" dirty="0"/>
              <a:t>Week </a:t>
            </a:r>
            <a:r>
              <a:rPr lang="en-IE" sz="2000" dirty="0" smtClean="0"/>
              <a:t>13 </a:t>
            </a:r>
            <a:r>
              <a:rPr lang="en-IE" sz="2000" dirty="0"/>
              <a:t>Wed Lab </a:t>
            </a:r>
            <a:r>
              <a:rPr lang="en-IE" sz="2000" dirty="0" smtClean="0"/>
              <a:t>– </a:t>
            </a:r>
            <a:r>
              <a:rPr lang="en-IE" sz="2000" dirty="0" err="1" smtClean="0"/>
              <a:t>Finilising</a:t>
            </a:r>
            <a:r>
              <a:rPr lang="en-IE" sz="2000" dirty="0" smtClean="0"/>
              <a:t> Lab work</a:t>
            </a:r>
            <a:endParaRPr lang="en-IE" sz="2000" dirty="0"/>
          </a:p>
          <a:p>
            <a:pPr marL="0" indent="0">
              <a:buNone/>
            </a:pPr>
            <a:r>
              <a:rPr lang="en-IE" sz="2000" dirty="0" smtClean="0"/>
              <a:t>Week 14 – Lab Work Demo 2 (10%)</a:t>
            </a:r>
          </a:p>
          <a:p>
            <a:pPr marL="400050" lvl="1" indent="0">
              <a:buNone/>
            </a:pPr>
            <a:r>
              <a:rPr lang="en-IE" sz="2000" dirty="0" smtClean="0"/>
              <a:t>Lab Week 8 (dimensional model)</a:t>
            </a:r>
          </a:p>
          <a:p>
            <a:pPr marL="400050" lvl="1" indent="0">
              <a:buNone/>
            </a:pPr>
            <a:r>
              <a:rPr lang="en-IE" sz="2000" dirty="0" smtClean="0"/>
              <a:t>Lab Week 9 (“golf” ETL)</a:t>
            </a:r>
          </a:p>
          <a:p>
            <a:pPr marL="400050" lvl="1" indent="0">
              <a:buNone/>
            </a:pPr>
            <a:r>
              <a:rPr lang="en-IE" sz="2000" dirty="0" err="1" smtClean="0"/>
              <a:t>Mongodb</a:t>
            </a:r>
            <a:r>
              <a:rPr lang="en-IE" sz="2000" dirty="0" smtClean="0"/>
              <a:t> lab 2</a:t>
            </a:r>
          </a:p>
          <a:p>
            <a:pPr marL="0" indent="0">
              <a:buNone/>
            </a:pPr>
            <a:r>
              <a:rPr lang="en-IE" sz="2000" dirty="0" smtClean="0"/>
              <a:t>Assignment: 4</a:t>
            </a:r>
            <a:r>
              <a:rPr lang="en-IE" sz="2000" baseline="30000" dirty="0" smtClean="0"/>
              <a:t>th</a:t>
            </a:r>
            <a:r>
              <a:rPr lang="en-IE" sz="2000" dirty="0" smtClean="0"/>
              <a:t> of January  (20%)</a:t>
            </a:r>
          </a:p>
          <a:p>
            <a:pPr marL="0" indent="0">
              <a:buNone/>
            </a:pPr>
            <a:r>
              <a:rPr lang="en-IE" sz="2000" dirty="0" smtClean="0"/>
              <a:t>Exam: Friday January 15</a:t>
            </a:r>
            <a:r>
              <a:rPr lang="en-IE" sz="2000" baseline="30000" dirty="0" smtClean="0"/>
              <a:t>th</a:t>
            </a:r>
            <a:r>
              <a:rPr lang="en-IE" sz="2000" dirty="0" smtClean="0"/>
              <a:t>  1:00pm – 3:00pm (60%)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5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 Preferences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12976"/>
            <a:ext cx="3864739" cy="23188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496" y="1340768"/>
            <a:ext cx="5184576" cy="469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IE" sz="2000" dirty="0"/>
              <a:t>Read preference describes how </a:t>
            </a:r>
            <a:r>
              <a:rPr lang="en-IE" sz="2000" dirty="0" err="1"/>
              <a:t>MongoDB</a:t>
            </a:r>
            <a:r>
              <a:rPr lang="en-IE" sz="2000" dirty="0"/>
              <a:t> clients route read operations to members of a replica set.</a:t>
            </a:r>
          </a:p>
          <a:p>
            <a:pPr algn="just"/>
            <a:r>
              <a:rPr lang="en-IE" sz="2000" dirty="0"/>
              <a:t>By default, an application directs its read operations to the primary member in a replica set. </a:t>
            </a:r>
            <a:endParaRPr lang="en-IE" sz="2000" dirty="0" smtClean="0"/>
          </a:p>
          <a:p>
            <a:pPr algn="just"/>
            <a:r>
              <a:rPr lang="en-IE" sz="2000" dirty="0" smtClean="0"/>
              <a:t>Reading </a:t>
            </a:r>
            <a:r>
              <a:rPr lang="en-IE" sz="2000" dirty="0"/>
              <a:t>from the primary guarantees that read operations reflect the latest version of a document. </a:t>
            </a:r>
            <a:endParaRPr lang="en-IE" sz="2000" dirty="0" smtClean="0"/>
          </a:p>
          <a:p>
            <a:pPr algn="just"/>
            <a:r>
              <a:rPr lang="en-IE" sz="2000" dirty="0" smtClean="0"/>
              <a:t>However</a:t>
            </a:r>
            <a:r>
              <a:rPr lang="en-IE" sz="2000" dirty="0"/>
              <a:t>, by distributing some or all reads to secondary members of the replica set, you can improve read throughput or reduce latency for an application that does not require fully up-to-date data.</a:t>
            </a:r>
          </a:p>
        </p:txBody>
      </p:sp>
    </p:spTree>
    <p:extLst>
      <p:ext uri="{BB962C8B-B14F-4D97-AF65-F5344CB8AC3E}">
        <p14:creationId xmlns:p14="http://schemas.microsoft.com/office/powerpoint/2010/main" val="15264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Reasons for read preferences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Running systems operations that do not affect the front-end application.</a:t>
            </a:r>
          </a:p>
          <a:p>
            <a:r>
              <a:rPr lang="en-IE" sz="2200" dirty="0" smtClean="0"/>
              <a:t>Providing </a:t>
            </a:r>
            <a:r>
              <a:rPr lang="en-IE" sz="2200" dirty="0"/>
              <a:t>local reads for geographically distributed applications.</a:t>
            </a:r>
          </a:p>
          <a:p>
            <a:pPr lvl="1"/>
            <a:r>
              <a:rPr lang="en-IE" sz="1800" dirty="0"/>
              <a:t>If you have application servers in multiple data </a:t>
            </a:r>
            <a:r>
              <a:rPr lang="en-IE" sz="1800" dirty="0" err="1"/>
              <a:t>centers</a:t>
            </a:r>
            <a:r>
              <a:rPr lang="en-IE" sz="1800" dirty="0"/>
              <a:t>, you may consider having a geographically distributed </a:t>
            </a:r>
            <a:r>
              <a:rPr lang="en-IE" sz="1800" dirty="0" smtClean="0"/>
              <a:t>replica </a:t>
            </a:r>
            <a:r>
              <a:rPr lang="en-IE" sz="1800" dirty="0"/>
              <a:t>set and using a non primary read preference or </a:t>
            </a:r>
            <a:r>
              <a:rPr lang="en-IE" sz="1800" i="1" dirty="0"/>
              <a:t>the nearest</a:t>
            </a:r>
            <a:r>
              <a:rPr lang="en-IE" sz="1800" dirty="0"/>
              <a:t>. This allows the client to read from the lowest-latency members, rather than always reading from the primary.</a:t>
            </a:r>
          </a:p>
          <a:p>
            <a:r>
              <a:rPr lang="en-IE" sz="2200" dirty="0"/>
              <a:t>Maintaining availability during a failover.</a:t>
            </a:r>
          </a:p>
          <a:p>
            <a:pPr lvl="1"/>
            <a:r>
              <a:rPr lang="en-IE" sz="1800" dirty="0"/>
              <a:t>Use </a:t>
            </a:r>
            <a:r>
              <a:rPr lang="en-IE" sz="1800" i="1" dirty="0" err="1"/>
              <a:t>primaryPreferred</a:t>
            </a:r>
            <a:r>
              <a:rPr lang="en-IE" sz="1800" dirty="0"/>
              <a:t> if you want an application to read from the primary under normal circumstances, but to allow stale reads from </a:t>
            </a:r>
            <a:r>
              <a:rPr lang="en-IE" sz="1800" dirty="0" err="1"/>
              <a:t>secondaries</a:t>
            </a:r>
            <a:r>
              <a:rPr lang="en-IE" sz="1800" dirty="0"/>
              <a:t> in an emergency. This provides a “read-only mode” for your application during a failover.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77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Dangers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24000"/>
            <a:ext cx="8568952" cy="4876800"/>
          </a:xfrm>
        </p:spPr>
        <p:txBody>
          <a:bodyPr/>
          <a:lstStyle/>
          <a:p>
            <a:r>
              <a:rPr lang="en-IE" sz="2200" dirty="0" smtClean="0"/>
              <a:t>Using</a:t>
            </a:r>
            <a:r>
              <a:rPr lang="en-IE" sz="2200" dirty="0"/>
              <a:t> secondary and </a:t>
            </a:r>
            <a:r>
              <a:rPr lang="en-IE" sz="2200" dirty="0" err="1" smtClean="0"/>
              <a:t>secondaryPreferred</a:t>
            </a:r>
            <a:r>
              <a:rPr lang="en-IE" sz="2200" dirty="0"/>
              <a:t> </a:t>
            </a:r>
            <a:r>
              <a:rPr lang="en-IE" sz="2200" dirty="0" smtClean="0"/>
              <a:t>could be dangerous:</a:t>
            </a:r>
            <a:endParaRPr lang="en-IE" sz="2200" dirty="0"/>
          </a:p>
          <a:p>
            <a:r>
              <a:rPr lang="en-IE" sz="2200" dirty="0" smtClean="0"/>
              <a:t>Because </a:t>
            </a:r>
            <a:r>
              <a:rPr lang="en-IE" sz="2200" dirty="0"/>
              <a:t>replication is asynchronous and there is some amount of delay between a successful write operation and its replication to </a:t>
            </a:r>
            <a:r>
              <a:rPr lang="en-IE" sz="2200" dirty="0" err="1"/>
              <a:t>secondaries</a:t>
            </a:r>
            <a:r>
              <a:rPr lang="en-IE" sz="2200" dirty="0"/>
              <a:t>, reading from a secondary can return out-of-date data.</a:t>
            </a:r>
          </a:p>
          <a:p>
            <a:r>
              <a:rPr lang="en-IE" sz="2200" dirty="0"/>
              <a:t>Distributing read operations to </a:t>
            </a:r>
            <a:r>
              <a:rPr lang="en-IE" sz="2200" dirty="0" err="1"/>
              <a:t>secondaries</a:t>
            </a:r>
            <a:r>
              <a:rPr lang="en-IE" sz="2200" dirty="0"/>
              <a:t> can compromise availability if </a:t>
            </a:r>
            <a:r>
              <a:rPr lang="en-IE" sz="2200" i="1" dirty="0"/>
              <a:t>any</a:t>
            </a:r>
            <a:r>
              <a:rPr lang="en-IE" sz="2200" dirty="0"/>
              <a:t> members of the set are unavailable because the remaining members of the set will need to be able to handle all application requests.</a:t>
            </a:r>
          </a:p>
          <a:p>
            <a:r>
              <a:rPr lang="en-IE" sz="2200" dirty="0"/>
              <a:t>For queries of </a:t>
            </a:r>
            <a:r>
              <a:rPr lang="en-IE" sz="2200" dirty="0" err="1"/>
              <a:t>sharded</a:t>
            </a:r>
            <a:r>
              <a:rPr lang="en-IE" sz="2200" dirty="0"/>
              <a:t> collections, for clusters with the balancer active, </a:t>
            </a:r>
            <a:r>
              <a:rPr lang="en-IE" sz="2200" dirty="0" err="1"/>
              <a:t>secondaries</a:t>
            </a:r>
            <a:r>
              <a:rPr lang="en-IE" sz="2200" dirty="0"/>
              <a:t> may return stale results with missing or duplicated data because of incomplete or terminated migrations.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14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Write Concern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Write </a:t>
            </a:r>
            <a:r>
              <a:rPr lang="en-IE" sz="2400" dirty="0" smtClean="0"/>
              <a:t>concern</a:t>
            </a:r>
            <a:r>
              <a:rPr lang="en-IE" sz="2400" dirty="0"/>
              <a:t> </a:t>
            </a:r>
            <a:r>
              <a:rPr lang="en-IE" sz="2400" dirty="0" smtClean="0"/>
              <a:t>describes </a:t>
            </a:r>
            <a:r>
              <a:rPr lang="en-IE" sz="2400" dirty="0"/>
              <a:t>the guarantee that </a:t>
            </a:r>
            <a:r>
              <a:rPr lang="en-IE" sz="2400" dirty="0" err="1"/>
              <a:t>MongoDB</a:t>
            </a:r>
            <a:r>
              <a:rPr lang="en-IE" sz="2400" dirty="0"/>
              <a:t> provides when reporting on the success of a write operation. </a:t>
            </a:r>
            <a:endParaRPr lang="en-IE" sz="2400" dirty="0" smtClean="0"/>
          </a:p>
          <a:p>
            <a:r>
              <a:rPr lang="en-IE" sz="2400" dirty="0" smtClean="0"/>
              <a:t>The </a:t>
            </a:r>
            <a:r>
              <a:rPr lang="en-IE" sz="2400" dirty="0"/>
              <a:t>strength of the write concerns determine the level of guarantee. </a:t>
            </a:r>
          </a:p>
          <a:p>
            <a:r>
              <a:rPr lang="en-IE" sz="2400" dirty="0" smtClean="0"/>
              <a:t>There are 4 levels of write concern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2000" dirty="0" smtClean="0"/>
              <a:t>Unacknowledged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2000" dirty="0"/>
              <a:t>A</a:t>
            </a:r>
            <a:r>
              <a:rPr lang="en-IE" sz="2000" dirty="0" smtClean="0"/>
              <a:t>cknowledged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2000" dirty="0" err="1" smtClean="0"/>
              <a:t>Journaled</a:t>
            </a:r>
            <a:endParaRPr lang="en-IE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IE" sz="2000" dirty="0"/>
              <a:t>Replica Acknowledged</a:t>
            </a:r>
          </a:p>
          <a:p>
            <a:pPr marL="0" indent="0">
              <a:buNone/>
            </a:pPr>
            <a:endParaRPr lang="en-IE" sz="2400" dirty="0" smtClean="0"/>
          </a:p>
          <a:p>
            <a:endParaRPr lang="en-I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2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Unacknowledged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With 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an </a:t>
            </a:r>
            <a:r>
              <a:rPr lang="en-IE" sz="2200" i="1" dirty="0">
                <a:latin typeface="Tahoma" pitchFamily="34" charset="0"/>
                <a:ea typeface="Tahoma" pitchFamily="34" charset="0"/>
                <a:cs typeface="Tahoma" pitchFamily="34" charset="0"/>
              </a:rPr>
              <a:t>unacknowledged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 write concern, </a:t>
            </a:r>
            <a:r>
              <a:rPr lang="en-IE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MongoDB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does not acknowledge the receipt of </a:t>
            </a:r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write operations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. </a:t>
            </a:r>
            <a:endParaRPr lang="en-IE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IE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Unacknowledged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 is similar to </a:t>
            </a:r>
            <a:r>
              <a:rPr lang="en-IE" sz="2200" i="1" dirty="0">
                <a:latin typeface="Tahoma" pitchFamily="34" charset="0"/>
                <a:ea typeface="Tahoma" pitchFamily="34" charset="0"/>
                <a:cs typeface="Tahoma" pitchFamily="34" charset="0"/>
              </a:rPr>
              <a:t>errors ignored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; however, drivers will attempt to receive and handle network errors when possible. </a:t>
            </a:r>
            <a:endParaRPr lang="en-IE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driver’s ability to detect network errors depends on the system’s networking configuration.</a:t>
            </a:r>
          </a:p>
          <a:p>
            <a:endParaRPr lang="en-IE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1" y="3738947"/>
            <a:ext cx="3744416" cy="260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Acknowledged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smtClean="0"/>
              <a:t>With </a:t>
            </a:r>
            <a:r>
              <a:rPr lang="en-IE" sz="2200" dirty="0"/>
              <a:t>a receipt </a:t>
            </a:r>
            <a:r>
              <a:rPr lang="en-IE" sz="2200" i="1" dirty="0"/>
              <a:t>acknowledged</a:t>
            </a:r>
            <a:r>
              <a:rPr lang="en-IE" sz="2200" dirty="0"/>
              <a:t> write concern, the </a:t>
            </a:r>
            <a:r>
              <a:rPr lang="en-IE" sz="2200" dirty="0" err="1"/>
              <a:t>mongod</a:t>
            </a:r>
            <a:r>
              <a:rPr lang="en-IE" sz="2200" dirty="0"/>
              <a:t> confirms that it received the write operation and applied the change to the in-memory view of data. </a:t>
            </a:r>
            <a:r>
              <a:rPr lang="en-IE" sz="2200" i="1" dirty="0"/>
              <a:t>Acknowledged</a:t>
            </a:r>
            <a:r>
              <a:rPr lang="en-IE" sz="2200" dirty="0"/>
              <a:t> write concern allows clients to catch network, duplicate key, and other errors.</a:t>
            </a:r>
          </a:p>
          <a:p>
            <a:r>
              <a:rPr lang="en-IE" sz="2200" dirty="0" err="1"/>
              <a:t>MongoDB</a:t>
            </a:r>
            <a:r>
              <a:rPr lang="en-IE" sz="2200" dirty="0"/>
              <a:t> uses the </a:t>
            </a:r>
            <a:r>
              <a:rPr lang="en-IE" sz="2200" i="1" dirty="0"/>
              <a:t>acknowledged</a:t>
            </a:r>
            <a:r>
              <a:rPr lang="en-IE" sz="2200" dirty="0"/>
              <a:t> write concern by </a:t>
            </a:r>
            <a:r>
              <a:rPr lang="en-IE" sz="2200" dirty="0" smtClean="0"/>
              <a:t>default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29" y="3791038"/>
            <a:ext cx="3633146" cy="25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Journaled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4876800"/>
          </a:xfrm>
        </p:spPr>
        <p:txBody>
          <a:bodyPr/>
          <a:lstStyle/>
          <a:p>
            <a:r>
              <a:rPr lang="en-IE" sz="2000" dirty="0" smtClean="0"/>
              <a:t>With </a:t>
            </a:r>
            <a:r>
              <a:rPr lang="en-IE" sz="2000" dirty="0"/>
              <a:t>a </a:t>
            </a:r>
            <a:r>
              <a:rPr lang="en-IE" sz="2000" i="1" dirty="0" err="1"/>
              <a:t>journaled</a:t>
            </a:r>
            <a:r>
              <a:rPr lang="en-IE" sz="2000" dirty="0"/>
              <a:t> write concern, the </a:t>
            </a:r>
            <a:r>
              <a:rPr lang="en-IE" sz="2000" dirty="0" err="1"/>
              <a:t>MongoDB</a:t>
            </a:r>
            <a:r>
              <a:rPr lang="en-IE" sz="2000" dirty="0"/>
              <a:t> acknowledges the write operation only after committing the data to the journal. </a:t>
            </a:r>
            <a:endParaRPr lang="en-IE" sz="2000" dirty="0" smtClean="0"/>
          </a:p>
          <a:p>
            <a:r>
              <a:rPr lang="en-IE" sz="2000" dirty="0" smtClean="0"/>
              <a:t>This </a:t>
            </a:r>
            <a:r>
              <a:rPr lang="en-IE" sz="2000" dirty="0"/>
              <a:t>write concern ensures that </a:t>
            </a:r>
            <a:r>
              <a:rPr lang="en-IE" sz="2000" dirty="0" err="1"/>
              <a:t>MongoDB</a:t>
            </a:r>
            <a:r>
              <a:rPr lang="en-IE" sz="2000" dirty="0"/>
              <a:t> can recover the data following a shutdown or power interruption.</a:t>
            </a:r>
          </a:p>
          <a:p>
            <a:r>
              <a:rPr lang="en-IE" sz="2000" dirty="0"/>
              <a:t>You must have journaling enabled to use this write concern.</a:t>
            </a:r>
          </a:p>
          <a:p>
            <a:r>
              <a:rPr lang="en-IE" sz="2000" dirty="0"/>
              <a:t>With a </a:t>
            </a:r>
            <a:r>
              <a:rPr lang="en-IE" sz="2000" i="1" dirty="0" err="1"/>
              <a:t>journaled</a:t>
            </a:r>
            <a:r>
              <a:rPr lang="en-IE" sz="2000" dirty="0"/>
              <a:t> write concern, write operations must wait for the next journal commit. To reduce latency for these operations, </a:t>
            </a:r>
            <a:r>
              <a:rPr lang="en-IE" sz="2000" dirty="0" err="1"/>
              <a:t>MongoDB</a:t>
            </a:r>
            <a:r>
              <a:rPr lang="en-IE" sz="2000" dirty="0"/>
              <a:t> also increases the frequency that it commits operations to the journal. </a:t>
            </a:r>
          </a:p>
          <a:p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25" y="3819483"/>
            <a:ext cx="4938475" cy="26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Replica </a:t>
            </a:r>
            <a:r>
              <a:rPr lang="en-IE" dirty="0" smtClean="0"/>
              <a:t>Acknowledged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4000"/>
            <a:ext cx="4752528" cy="4876800"/>
          </a:xfrm>
        </p:spPr>
        <p:txBody>
          <a:bodyPr/>
          <a:lstStyle/>
          <a:p>
            <a:r>
              <a:rPr lang="en-IE" sz="2200" dirty="0" smtClean="0"/>
              <a:t>Replica </a:t>
            </a:r>
            <a:r>
              <a:rPr lang="en-IE" sz="2200" dirty="0"/>
              <a:t>sets present additional considerations with regards to write concern</a:t>
            </a:r>
            <a:r>
              <a:rPr lang="en-IE" sz="2200" dirty="0" smtClean="0"/>
              <a:t>. </a:t>
            </a:r>
            <a:r>
              <a:rPr lang="en-IE" sz="2200" dirty="0"/>
              <a:t>The default write concern only requires acknowledgement from the primary.</a:t>
            </a:r>
          </a:p>
          <a:p>
            <a:r>
              <a:rPr lang="en-IE" sz="2200" dirty="0"/>
              <a:t>With </a:t>
            </a:r>
            <a:r>
              <a:rPr lang="en-IE" sz="2200" i="1" dirty="0" smtClean="0"/>
              <a:t>replica acknowledged</a:t>
            </a:r>
            <a:r>
              <a:rPr lang="en-IE" sz="2200" dirty="0"/>
              <a:t> write concern, you can guarantee that the write operation propagates to additional members of the replica set. 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1268760"/>
            <a:ext cx="4106276" cy="42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475856"/>
          </a:xfrm>
        </p:spPr>
        <p:txBody>
          <a:bodyPr/>
          <a:lstStyle/>
          <a:p>
            <a:pPr marL="0" indent="0">
              <a:buNone/>
            </a:pPr>
            <a:r>
              <a:rPr lang="en-IE" sz="3200" b="1" dirty="0" smtClean="0"/>
              <a:t>SHARDING IN MONGO DB</a:t>
            </a:r>
            <a:endParaRPr lang="en-IE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8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Sharding</a:t>
            </a:r>
            <a:r>
              <a:rPr lang="en-IE" dirty="0" smtClean="0"/>
              <a:t> and Replica 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985592"/>
            <a:ext cx="8856984" cy="2251720"/>
          </a:xfrm>
        </p:spPr>
        <p:txBody>
          <a:bodyPr/>
          <a:lstStyle/>
          <a:p>
            <a:r>
              <a:rPr lang="en-IE" sz="1950" dirty="0"/>
              <a:t>Multiple </a:t>
            </a:r>
            <a:r>
              <a:rPr lang="en-IE" sz="1950" b="1" dirty="0" err="1"/>
              <a:t>config</a:t>
            </a:r>
            <a:r>
              <a:rPr lang="en-IE" sz="1950" b="1" dirty="0"/>
              <a:t> servers</a:t>
            </a:r>
            <a:r>
              <a:rPr lang="en-IE" sz="1950" dirty="0"/>
              <a:t>, each one holds a copy of the meta data indicating which data lives on which shard. </a:t>
            </a:r>
            <a:r>
              <a:rPr lang="en-IE" sz="1950" b="1" dirty="0" err="1"/>
              <a:t>m</a:t>
            </a:r>
            <a:r>
              <a:rPr lang="en-IE" sz="1950" b="1" dirty="0" err="1" smtClean="0"/>
              <a:t>ongod</a:t>
            </a:r>
            <a:r>
              <a:rPr lang="en-IE" sz="1950" dirty="0" smtClean="0"/>
              <a:t> are the mongo servers</a:t>
            </a:r>
            <a:endParaRPr lang="en-IE" sz="1950" dirty="0"/>
          </a:p>
          <a:p>
            <a:r>
              <a:rPr lang="en-IE" sz="1950" dirty="0" smtClean="0"/>
              <a:t>One </a:t>
            </a:r>
            <a:r>
              <a:rPr lang="en-IE" sz="1950" dirty="0"/>
              <a:t>or more </a:t>
            </a:r>
            <a:r>
              <a:rPr lang="en-IE" sz="1950" dirty="0" smtClean="0"/>
              <a:t>routers (</a:t>
            </a:r>
            <a:r>
              <a:rPr lang="en-IE" sz="1950" b="1" dirty="0" smtClean="0"/>
              <a:t>mongos</a:t>
            </a:r>
            <a:r>
              <a:rPr lang="en-IE" sz="1950" dirty="0" smtClean="0"/>
              <a:t>), </a:t>
            </a:r>
            <a:r>
              <a:rPr lang="en-IE" sz="1950" dirty="0"/>
              <a:t>each one acts as a server for one or more clients. Clients issue queries/updates to a router </a:t>
            </a:r>
            <a:r>
              <a:rPr lang="en-IE" sz="1950" dirty="0" smtClean="0"/>
              <a:t>and </a:t>
            </a:r>
            <a:r>
              <a:rPr lang="en-IE" sz="1950" dirty="0"/>
              <a:t>the router routes them to the appropriate shard while consulting the </a:t>
            </a:r>
            <a:r>
              <a:rPr lang="en-IE" sz="1950" dirty="0" err="1"/>
              <a:t>config</a:t>
            </a:r>
            <a:r>
              <a:rPr lang="en-IE" sz="1950" dirty="0"/>
              <a:t> servers. </a:t>
            </a:r>
          </a:p>
          <a:p>
            <a:r>
              <a:rPr lang="en-IE" sz="1950" dirty="0" smtClean="0"/>
              <a:t>One </a:t>
            </a:r>
            <a:r>
              <a:rPr lang="en-IE" sz="1950" dirty="0"/>
              <a:t>or more </a:t>
            </a:r>
            <a:r>
              <a:rPr lang="en-IE" sz="1950" b="1" dirty="0"/>
              <a:t>clients</a:t>
            </a:r>
            <a:r>
              <a:rPr lang="en-IE" sz="1950" dirty="0"/>
              <a:t>, each one is (part of) the user's application and issues commands to a router via the mongo </a:t>
            </a:r>
            <a:r>
              <a:rPr lang="en-IE" sz="1950" dirty="0" smtClean="0"/>
              <a:t>client </a:t>
            </a:r>
            <a:r>
              <a:rPr lang="en-IE" sz="1950" dirty="0"/>
              <a:t>library (driver) for its language.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20" y="1196753"/>
            <a:ext cx="506517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9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 Far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Schemaless</a:t>
            </a:r>
            <a:r>
              <a:rPr lang="en-IE" dirty="0" smtClean="0"/>
              <a:t> (JSON/BSON)</a:t>
            </a:r>
          </a:p>
          <a:p>
            <a:r>
              <a:rPr lang="en-IE" dirty="0" smtClean="0"/>
              <a:t>Embedded JSON</a:t>
            </a:r>
          </a:p>
          <a:p>
            <a:r>
              <a:rPr lang="en-IE" dirty="0" smtClean="0"/>
              <a:t>Simple queries</a:t>
            </a:r>
          </a:p>
          <a:p>
            <a:r>
              <a:rPr lang="en-IE" dirty="0" smtClean="0"/>
              <a:t>Aggregation built-in operators</a:t>
            </a:r>
          </a:p>
          <a:p>
            <a:r>
              <a:rPr lang="en-IE" dirty="0" err="1" smtClean="0"/>
              <a:t>MapReduce</a:t>
            </a:r>
            <a:r>
              <a:rPr lang="en-IE" dirty="0" smtClean="0"/>
              <a:t> used to perform complex queries</a:t>
            </a:r>
          </a:p>
          <a:p>
            <a:r>
              <a:rPr lang="en-IE" dirty="0"/>
              <a:t>(</a:t>
            </a:r>
            <a:r>
              <a:rPr lang="en-IE" dirty="0" smtClean="0"/>
              <a:t>Java)script for </a:t>
            </a:r>
            <a:r>
              <a:rPr lang="en-IE" dirty="0" err="1" smtClean="0"/>
              <a:t>MongoDB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Sharding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71600"/>
          </a:xfrm>
        </p:spPr>
        <p:txBody>
          <a:bodyPr/>
          <a:lstStyle/>
          <a:p>
            <a:pPr marL="0" indent="0">
              <a:buNone/>
            </a:pPr>
            <a:r>
              <a:rPr lang="en-IE" sz="2200" dirty="0" smtClean="0"/>
              <a:t>1 Terabyte of data divided in 4 shards. Each shard is either a </a:t>
            </a:r>
            <a:r>
              <a:rPr lang="en-IE" sz="2200" dirty="0" err="1" smtClean="0"/>
              <a:t>mongod</a:t>
            </a:r>
            <a:r>
              <a:rPr lang="en-IE" sz="2200" dirty="0" smtClean="0"/>
              <a:t> or a replica set</a:t>
            </a:r>
          </a:p>
          <a:p>
            <a:pPr marL="0" indent="0">
              <a:buNone/>
            </a:pPr>
            <a:r>
              <a:rPr lang="en-IE" sz="2200" dirty="0" err="1" smtClean="0"/>
              <a:t>Sharding</a:t>
            </a:r>
            <a:r>
              <a:rPr lang="en-IE" sz="2200" dirty="0" smtClean="0"/>
              <a:t> is done at collection level</a:t>
            </a: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30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88" y="1340768"/>
            <a:ext cx="3553423" cy="34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95120" cy="990600"/>
          </a:xfrm>
        </p:spPr>
        <p:txBody>
          <a:bodyPr/>
          <a:lstStyle/>
          <a:p>
            <a:r>
              <a:rPr lang="en-IE" dirty="0" smtClean="0"/>
              <a:t>Components of a </a:t>
            </a:r>
            <a:r>
              <a:rPr lang="en-IE" dirty="0" err="1" smtClean="0"/>
              <a:t>Sharded</a:t>
            </a:r>
            <a:r>
              <a:rPr lang="en-IE" dirty="0" smtClean="0"/>
              <a:t> Cluster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31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28800"/>
            <a:ext cx="5698744" cy="38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Components of a </a:t>
            </a:r>
            <a:r>
              <a:rPr lang="en-IE" dirty="0" err="1" smtClean="0"/>
              <a:t>Sharded</a:t>
            </a:r>
            <a:r>
              <a:rPr lang="en-IE" dirty="0" smtClean="0"/>
              <a:t> Cluster /2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32</a:t>
            </a:fld>
            <a:endParaRPr lang="en-I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700808"/>
            <a:ext cx="8640960" cy="1819672"/>
          </a:xfrm>
        </p:spPr>
        <p:txBody>
          <a:bodyPr/>
          <a:lstStyle/>
          <a:p>
            <a:r>
              <a:rPr lang="en-IE" sz="2000" b="1" dirty="0"/>
              <a:t>Shards</a:t>
            </a:r>
            <a:r>
              <a:rPr lang="en-IE" sz="2000" dirty="0"/>
              <a:t> store the data. To provide high availability and data consistency, in a production </a:t>
            </a:r>
            <a:r>
              <a:rPr lang="en-IE" sz="2000" dirty="0" err="1"/>
              <a:t>sharded</a:t>
            </a:r>
            <a:r>
              <a:rPr lang="en-IE" sz="2000" dirty="0"/>
              <a:t> cluster, each shard </a:t>
            </a:r>
            <a:r>
              <a:rPr lang="en-IE" sz="2000" dirty="0" smtClean="0"/>
              <a:t>is a </a:t>
            </a:r>
            <a:r>
              <a:rPr lang="en-IE" sz="2000" dirty="0"/>
              <a:t>replica </a:t>
            </a:r>
            <a:r>
              <a:rPr lang="en-IE" sz="2000" dirty="0" smtClean="0"/>
              <a:t>set.</a:t>
            </a:r>
            <a:endParaRPr lang="en-IE" sz="2000" dirty="0"/>
          </a:p>
          <a:p>
            <a:r>
              <a:rPr lang="en-IE" sz="2000" b="1" dirty="0"/>
              <a:t>Query Routers</a:t>
            </a:r>
            <a:r>
              <a:rPr lang="en-IE" sz="2000" dirty="0"/>
              <a:t>, or mongos instances, interface with client applications and direct operations to the appropriate </a:t>
            </a:r>
            <a:r>
              <a:rPr lang="en-IE" sz="2000" dirty="0" smtClean="0"/>
              <a:t>shard or </a:t>
            </a:r>
            <a:r>
              <a:rPr lang="en-IE" sz="2000" dirty="0"/>
              <a:t>shards. The query router processes and targets operations to shards and then returns results to the clients. A </a:t>
            </a:r>
            <a:r>
              <a:rPr lang="en-IE" sz="2000" dirty="0" err="1" smtClean="0"/>
              <a:t>sharded</a:t>
            </a:r>
            <a:r>
              <a:rPr lang="en-IE" sz="2000" dirty="0"/>
              <a:t> </a:t>
            </a:r>
            <a:r>
              <a:rPr lang="en-IE" sz="2000" dirty="0" smtClean="0"/>
              <a:t>cluster </a:t>
            </a:r>
            <a:r>
              <a:rPr lang="en-IE" sz="2000" dirty="0"/>
              <a:t>can contain more than one query router to divide the client request load. A client sends requests to one </a:t>
            </a:r>
            <a:r>
              <a:rPr lang="en-IE" sz="2000" dirty="0" smtClean="0"/>
              <a:t>query router.</a:t>
            </a:r>
            <a:endParaRPr lang="en-IE" sz="2000" dirty="0"/>
          </a:p>
          <a:p>
            <a:r>
              <a:rPr lang="en-IE" sz="2000" b="1" dirty="0" err="1"/>
              <a:t>Config</a:t>
            </a:r>
            <a:r>
              <a:rPr lang="en-IE" sz="2000" b="1" dirty="0"/>
              <a:t> servers</a:t>
            </a:r>
            <a:r>
              <a:rPr lang="en-IE" sz="2000" dirty="0"/>
              <a:t> store the cluster’s metadata. This data contains a mapping of the cluster’s data set to the shards. </a:t>
            </a:r>
            <a:r>
              <a:rPr lang="en-IE" sz="2000" dirty="0" smtClean="0"/>
              <a:t>The query </a:t>
            </a:r>
            <a:r>
              <a:rPr lang="en-IE" sz="2000" dirty="0"/>
              <a:t>router uses this metadata to target operations to specific shards. Production </a:t>
            </a:r>
            <a:r>
              <a:rPr lang="en-IE" sz="2000" dirty="0" err="1"/>
              <a:t>sharded</a:t>
            </a:r>
            <a:r>
              <a:rPr lang="en-IE" sz="2000" dirty="0"/>
              <a:t> clusters have exactly </a:t>
            </a:r>
            <a:r>
              <a:rPr lang="en-IE" sz="2000" dirty="0" smtClean="0"/>
              <a:t>3 </a:t>
            </a:r>
            <a:r>
              <a:rPr lang="en-IE" sz="2000" dirty="0" err="1" smtClean="0"/>
              <a:t>config</a:t>
            </a:r>
            <a:r>
              <a:rPr lang="en-IE" sz="2000" dirty="0" smtClean="0"/>
              <a:t> </a:t>
            </a:r>
            <a:r>
              <a:rPr lang="en-IE" sz="2000" dirty="0"/>
              <a:t>servers.</a:t>
            </a:r>
          </a:p>
        </p:txBody>
      </p:sp>
    </p:spTree>
    <p:extLst>
      <p:ext uri="{BB962C8B-B14F-4D97-AF65-F5344CB8AC3E}">
        <p14:creationId xmlns:p14="http://schemas.microsoft.com/office/powerpoint/2010/main" val="39060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Shard Keys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72" y="1268760"/>
            <a:ext cx="8568952" cy="4876800"/>
          </a:xfrm>
        </p:spPr>
        <p:txBody>
          <a:bodyPr/>
          <a:lstStyle/>
          <a:p>
            <a:r>
              <a:rPr lang="en-IE" sz="1800" dirty="0" smtClean="0"/>
              <a:t>Indexed Field on which data are divided in chunk and assigned to each shard</a:t>
            </a:r>
          </a:p>
          <a:p>
            <a:r>
              <a:rPr lang="en-IE" sz="1800" b="1" dirty="0" smtClean="0"/>
              <a:t>Range based </a:t>
            </a:r>
            <a:r>
              <a:rPr lang="en-IE" sz="1800" dirty="0" err="1" smtClean="0"/>
              <a:t>vs</a:t>
            </a:r>
            <a:r>
              <a:rPr lang="en-IE" sz="1800" dirty="0" smtClean="0"/>
              <a:t> </a:t>
            </a:r>
            <a:r>
              <a:rPr lang="en-IE" sz="1800" b="1" dirty="0" smtClean="0"/>
              <a:t>Hash-based</a:t>
            </a:r>
            <a:r>
              <a:rPr lang="en-IE" sz="1800" dirty="0" smtClean="0"/>
              <a:t> </a:t>
            </a:r>
            <a:r>
              <a:rPr lang="en-IE" sz="1800" dirty="0" err="1" smtClean="0"/>
              <a:t>vs</a:t>
            </a:r>
            <a:r>
              <a:rPr lang="en-IE" sz="1800" dirty="0" smtClean="0"/>
              <a:t> </a:t>
            </a:r>
            <a:r>
              <a:rPr lang="en-IE" sz="1800" b="1" dirty="0" smtClean="0"/>
              <a:t>tag-based </a:t>
            </a:r>
            <a:r>
              <a:rPr lang="en-IE" sz="1800" dirty="0"/>
              <a:t>Partitioning </a:t>
            </a:r>
            <a:endParaRPr lang="en-IE" sz="1800" b="1" dirty="0" smtClean="0"/>
          </a:p>
          <a:p>
            <a:r>
              <a:rPr lang="en-IE" sz="1800" dirty="0" smtClean="0"/>
              <a:t>Writing </a:t>
            </a:r>
            <a:r>
              <a:rPr lang="en-IE" sz="1800" dirty="0" err="1" smtClean="0"/>
              <a:t>vs</a:t>
            </a:r>
            <a:r>
              <a:rPr lang="en-IE" sz="1800" dirty="0" smtClean="0"/>
              <a:t> query using _id</a:t>
            </a:r>
            <a:endParaRPr lang="en-I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33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300051"/>
            <a:ext cx="6044905" cy="1935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235913"/>
            <a:ext cx="6713904" cy="21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Maintaining Balance Dataset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smtClean="0"/>
              <a:t>2 processes to assure balance dataset</a:t>
            </a:r>
          </a:p>
          <a:p>
            <a:r>
              <a:rPr lang="en-IE" sz="2200" dirty="0" smtClean="0"/>
              <a:t>Splitting, when the shard grows over a certain size</a:t>
            </a:r>
          </a:p>
          <a:p>
            <a:r>
              <a:rPr lang="en-IE" sz="2200" dirty="0" smtClean="0"/>
              <a:t>Background process, need to use the shard  key to divide them. If the shard key is the same, it will not happen</a:t>
            </a:r>
          </a:p>
          <a:p>
            <a:pPr marL="0" indent="0">
              <a:buNone/>
            </a:pP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66" y="3284984"/>
            <a:ext cx="4064891" cy="29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Commands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24000"/>
            <a:ext cx="8712968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900" dirty="0" err="1">
                <a:latin typeface="Courier"/>
              </a:rPr>
              <a:t>sh.shardCollection</a:t>
            </a:r>
            <a:r>
              <a:rPr lang="en-IE" sz="1900" dirty="0">
                <a:latin typeface="Courier"/>
              </a:rPr>
              <a:t>("&lt;database&gt;.&lt;collection&gt;", shard-key-pattern)</a:t>
            </a:r>
          </a:p>
          <a:p>
            <a:r>
              <a:rPr lang="en-IE" sz="1900" dirty="0"/>
              <a:t>Replace the &lt;database&gt;.&lt;collection&gt; string with the full namespace of your database, which </a:t>
            </a:r>
            <a:r>
              <a:rPr lang="en-IE" sz="1900" dirty="0" smtClean="0"/>
              <a:t>consists of </a:t>
            </a:r>
            <a:r>
              <a:rPr lang="en-IE" sz="1900" dirty="0"/>
              <a:t>the name of your database, a dot (e.g. .), and the full name of the collection. The </a:t>
            </a:r>
            <a:r>
              <a:rPr lang="en-IE" sz="1900" dirty="0" smtClean="0"/>
              <a:t>shard-key-pattern represents </a:t>
            </a:r>
            <a:r>
              <a:rPr lang="en-IE" sz="1900" dirty="0"/>
              <a:t>your shard key, which you specify in the same form as you would an index key pattern.</a:t>
            </a:r>
          </a:p>
          <a:p>
            <a:pPr marL="0" indent="0">
              <a:buNone/>
            </a:pPr>
            <a:endParaRPr lang="en-IE" sz="1900" dirty="0" smtClean="0"/>
          </a:p>
          <a:p>
            <a:pPr marL="0" indent="0">
              <a:buNone/>
            </a:pPr>
            <a:r>
              <a:rPr lang="en-IE" sz="1900" dirty="0" smtClean="0"/>
              <a:t>Examples</a:t>
            </a:r>
            <a:endParaRPr lang="en-IE" sz="1900" dirty="0"/>
          </a:p>
          <a:p>
            <a:r>
              <a:rPr lang="en-IE" sz="1900" dirty="0"/>
              <a:t>The following sequence of commands shards four collections:</a:t>
            </a:r>
          </a:p>
          <a:p>
            <a:pPr marL="400050" lvl="1" indent="0">
              <a:buNone/>
            </a:pPr>
            <a:endParaRPr lang="en-IE" sz="1800" dirty="0" smtClean="0"/>
          </a:p>
          <a:p>
            <a:pPr marL="400050" lvl="1" indent="0">
              <a:buNone/>
            </a:pPr>
            <a:r>
              <a:rPr lang="en-IE" sz="1800" dirty="0" err="1" smtClean="0"/>
              <a:t>sh.shardCollection</a:t>
            </a:r>
            <a:r>
              <a:rPr lang="en-IE" sz="1800" dirty="0"/>
              <a:t>("</a:t>
            </a:r>
            <a:r>
              <a:rPr lang="en-IE" sz="1800" dirty="0" err="1"/>
              <a:t>records.people</a:t>
            </a:r>
            <a:r>
              <a:rPr lang="en-IE" sz="1800" dirty="0"/>
              <a:t>", { "</a:t>
            </a:r>
            <a:r>
              <a:rPr lang="en-IE" sz="1800" dirty="0" err="1"/>
              <a:t>zipcode</a:t>
            </a:r>
            <a:r>
              <a:rPr lang="en-IE" sz="1800" dirty="0"/>
              <a:t>": 1, "name": 1 } )</a:t>
            </a:r>
          </a:p>
          <a:p>
            <a:pPr marL="400050" lvl="1" indent="0">
              <a:buNone/>
            </a:pPr>
            <a:r>
              <a:rPr lang="en-IE" sz="1800" dirty="0" err="1"/>
              <a:t>sh.shardCollection</a:t>
            </a:r>
            <a:r>
              <a:rPr lang="en-IE" sz="1800" dirty="0"/>
              <a:t>("</a:t>
            </a:r>
            <a:r>
              <a:rPr lang="en-IE" sz="1800" dirty="0" err="1"/>
              <a:t>people.addresses</a:t>
            </a:r>
            <a:r>
              <a:rPr lang="en-IE" sz="1800" dirty="0"/>
              <a:t>", { "state": 1, "_id": 1 } )</a:t>
            </a:r>
          </a:p>
          <a:p>
            <a:pPr marL="400050" lvl="1" indent="0">
              <a:buNone/>
            </a:pPr>
            <a:r>
              <a:rPr lang="en-IE" sz="1800" dirty="0" err="1"/>
              <a:t>sh.shardCollection</a:t>
            </a:r>
            <a:r>
              <a:rPr lang="en-IE" sz="1800" dirty="0"/>
              <a:t>("</a:t>
            </a:r>
            <a:r>
              <a:rPr lang="en-IE" sz="1800" dirty="0" err="1"/>
              <a:t>assets.chairs</a:t>
            </a:r>
            <a:r>
              <a:rPr lang="en-IE" sz="1800" dirty="0"/>
              <a:t>", { "type": 1, "_id": 1 } )</a:t>
            </a:r>
          </a:p>
          <a:p>
            <a:pPr marL="400050" lvl="1" indent="0">
              <a:buNone/>
            </a:pPr>
            <a:r>
              <a:rPr lang="en-IE" sz="1800" dirty="0" err="1"/>
              <a:t>sh.shardCollection</a:t>
            </a:r>
            <a:r>
              <a:rPr lang="en-IE" sz="1800" dirty="0"/>
              <a:t>("</a:t>
            </a:r>
            <a:r>
              <a:rPr lang="en-IE" sz="1800" dirty="0" err="1"/>
              <a:t>events.alerts</a:t>
            </a:r>
            <a:r>
              <a:rPr lang="en-IE" sz="1800" dirty="0"/>
              <a:t>", { "_id": "hashed" }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53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Shard Keys - Issues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900" dirty="0" smtClean="0"/>
              <a:t>When selecting the shard key, we want to preserve high write scaling and high query isolation</a:t>
            </a:r>
          </a:p>
          <a:p>
            <a:pPr marL="0" indent="0">
              <a:buNone/>
            </a:pPr>
            <a:endParaRPr lang="en-IE" sz="1900" b="1" dirty="0" smtClean="0"/>
          </a:p>
          <a:p>
            <a:pPr marL="0" indent="0">
              <a:buNone/>
            </a:pPr>
            <a:r>
              <a:rPr lang="en-IE" sz="1900" b="1" dirty="0" smtClean="0"/>
              <a:t>Write scaling issues</a:t>
            </a:r>
          </a:p>
          <a:p>
            <a:pPr marL="0" indent="0">
              <a:buNone/>
            </a:pPr>
            <a:r>
              <a:rPr lang="en-IE" sz="1900" dirty="0" smtClean="0"/>
              <a:t>Ability to exploit parallel writing on multiple </a:t>
            </a:r>
            <a:r>
              <a:rPr lang="en-IE" sz="1900" dirty="0" err="1" smtClean="0"/>
              <a:t>sharding</a:t>
            </a:r>
            <a:r>
              <a:rPr lang="en-IE" sz="1900" dirty="0" smtClean="0"/>
              <a:t>. How is it affected when: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900" dirty="0" smtClean="0"/>
              <a:t>Using object-id without hashing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900" dirty="0" smtClean="0"/>
              <a:t>Using hashing</a:t>
            </a:r>
          </a:p>
          <a:p>
            <a:pPr marL="0" indent="0">
              <a:buNone/>
            </a:pPr>
            <a:endParaRPr lang="en-IE" sz="1900" b="1" dirty="0" smtClean="0"/>
          </a:p>
          <a:p>
            <a:pPr marL="0" indent="0">
              <a:buNone/>
            </a:pPr>
            <a:r>
              <a:rPr lang="en-IE" sz="1900" b="1" dirty="0" smtClean="0"/>
              <a:t>Querying isolation</a:t>
            </a:r>
          </a:p>
          <a:p>
            <a:pPr marL="0" indent="0">
              <a:buNone/>
            </a:pPr>
            <a:r>
              <a:rPr lang="en-IE" sz="1900" dirty="0" smtClean="0"/>
              <a:t>Each query will be routed to ideally only 1 shard (or few shards). The mongos processes has to route the request</a:t>
            </a:r>
          </a:p>
          <a:p>
            <a:pPr marL="0" indent="0">
              <a:buNone/>
            </a:pPr>
            <a:r>
              <a:rPr lang="en-IE" sz="1900" dirty="0" smtClean="0"/>
              <a:t>If the query does not use shard key all the shards has to be scanned</a:t>
            </a:r>
          </a:p>
          <a:p>
            <a:pPr marL="0" indent="0">
              <a:buNone/>
            </a:pPr>
            <a:r>
              <a:rPr lang="en-IE" sz="1900" dirty="0" smtClean="0"/>
              <a:t>Which is better between the above 2?</a:t>
            </a:r>
          </a:p>
          <a:p>
            <a:endParaRPr lang="en-IE" sz="1900" dirty="0" smtClean="0"/>
          </a:p>
          <a:p>
            <a:endParaRPr lang="en-IE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611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Chose the right shard key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If your query includes the first component of a compound shard </a:t>
            </a:r>
            <a:r>
              <a:rPr lang="en-IE" sz="2200" dirty="0" smtClean="0"/>
              <a:t>key, </a:t>
            </a:r>
            <a:r>
              <a:rPr lang="en-IE" sz="2200" dirty="0"/>
              <a:t>the mongos can route the query directly to </a:t>
            </a:r>
            <a:r>
              <a:rPr lang="en-IE" sz="2200" dirty="0" smtClean="0"/>
              <a:t>a single </a:t>
            </a:r>
            <a:r>
              <a:rPr lang="en-IE" sz="2200" dirty="0"/>
              <a:t>shard, or a small number of shards, which provides better performance. </a:t>
            </a:r>
            <a:r>
              <a:rPr lang="en-IE" sz="2200" dirty="0" smtClean="0"/>
              <a:t>Even </a:t>
            </a:r>
            <a:r>
              <a:rPr lang="en-IE" sz="2200" dirty="0"/>
              <a:t>if you query values of the </a:t>
            </a:r>
            <a:r>
              <a:rPr lang="en-IE" sz="2200" dirty="0" smtClean="0"/>
              <a:t>shard key </a:t>
            </a:r>
            <a:r>
              <a:rPr lang="en-IE" sz="2200" dirty="0"/>
              <a:t>that reside in different chunks, the mongos will route queries directly to specific shards.</a:t>
            </a:r>
          </a:p>
          <a:p>
            <a:r>
              <a:rPr lang="en-IE" sz="2200" dirty="0"/>
              <a:t>To select a shard key for a collection: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1800" dirty="0" smtClean="0"/>
              <a:t>determine </a:t>
            </a:r>
            <a:r>
              <a:rPr lang="en-IE" sz="1800" dirty="0"/>
              <a:t>the most commonly included fields in queries for a given application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1800" dirty="0" smtClean="0"/>
              <a:t>find </a:t>
            </a:r>
            <a:r>
              <a:rPr lang="en-IE" sz="1800" dirty="0"/>
              <a:t>which of these operations are most performance dependent.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1800" dirty="0"/>
              <a:t>If this field has low cardinality (</a:t>
            </a:r>
            <a:r>
              <a:rPr lang="en-IE" sz="1800" dirty="0" err="1"/>
              <a:t>i.e</a:t>
            </a:r>
            <a:r>
              <a:rPr lang="en-IE" sz="1800" dirty="0"/>
              <a:t> not sufficiently selective) you should add a second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448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importance  of Cardinality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Cardinality in the context of </a:t>
            </a:r>
            <a:r>
              <a:rPr lang="en-IE" sz="1800" dirty="0" err="1"/>
              <a:t>MongoDB</a:t>
            </a:r>
            <a:r>
              <a:rPr lang="en-IE" sz="1800" dirty="0"/>
              <a:t>, refers to the ability of the system to partition data into chunks. </a:t>
            </a:r>
            <a:endParaRPr lang="en-IE" sz="1800" dirty="0" smtClean="0"/>
          </a:p>
          <a:p>
            <a:r>
              <a:rPr lang="en-IE" sz="1800" dirty="0" smtClean="0"/>
              <a:t>For example, consider </a:t>
            </a:r>
            <a:r>
              <a:rPr lang="en-IE" sz="1800" dirty="0"/>
              <a:t>a collection of data such as an “address book” that stores address records:</a:t>
            </a:r>
          </a:p>
          <a:p>
            <a:r>
              <a:rPr lang="en-IE" sz="1800" dirty="0" smtClean="0"/>
              <a:t>Consider </a:t>
            </a:r>
            <a:r>
              <a:rPr lang="en-IE" sz="1800" dirty="0"/>
              <a:t>the use of a </a:t>
            </a:r>
            <a:r>
              <a:rPr lang="en-IE" sz="1800" b="1" dirty="0"/>
              <a:t>state field </a:t>
            </a:r>
            <a:r>
              <a:rPr lang="en-IE" sz="1800" dirty="0"/>
              <a:t>as a shard key:</a:t>
            </a:r>
          </a:p>
          <a:p>
            <a:pPr lvl="1"/>
            <a:r>
              <a:rPr lang="en-IE" sz="1800" dirty="0" smtClean="0"/>
              <a:t>low </a:t>
            </a:r>
            <a:r>
              <a:rPr lang="en-IE" sz="1800" dirty="0"/>
              <a:t>cardinality </a:t>
            </a:r>
            <a:endParaRPr lang="en-IE" sz="1800" dirty="0" smtClean="0"/>
          </a:p>
          <a:p>
            <a:pPr lvl="1"/>
            <a:r>
              <a:rPr lang="en-IE" sz="1800" dirty="0" smtClean="0"/>
              <a:t>all documents </a:t>
            </a:r>
            <a:r>
              <a:rPr lang="en-IE" sz="1800" dirty="0"/>
              <a:t>that have the same value in the state field must reside on the same shard, even if a particular </a:t>
            </a:r>
            <a:r>
              <a:rPr lang="en-IE" sz="1800" dirty="0" smtClean="0"/>
              <a:t>state’s chunk </a:t>
            </a:r>
            <a:r>
              <a:rPr lang="en-IE" sz="1800" dirty="0"/>
              <a:t>exceeds the maximum chunk size.</a:t>
            </a:r>
          </a:p>
          <a:p>
            <a:pPr lvl="1"/>
            <a:r>
              <a:rPr lang="en-IE" sz="1800" dirty="0"/>
              <a:t>Since there are a limited number of possible values for the state field, </a:t>
            </a:r>
            <a:r>
              <a:rPr lang="en-IE" sz="1800" dirty="0" err="1"/>
              <a:t>MongoDB</a:t>
            </a:r>
            <a:r>
              <a:rPr lang="en-IE" sz="1800" dirty="0"/>
              <a:t> may distribute data </a:t>
            </a:r>
            <a:r>
              <a:rPr lang="en-IE" sz="1800" dirty="0" smtClean="0"/>
              <a:t>unevenly among </a:t>
            </a:r>
            <a:r>
              <a:rPr lang="en-IE" sz="1800" dirty="0"/>
              <a:t>a small number of fixed chunks. This may have a number of effects:</a:t>
            </a:r>
          </a:p>
          <a:p>
            <a:pPr lvl="1"/>
            <a:r>
              <a:rPr lang="en-IE" sz="1800" dirty="0" smtClean="0"/>
              <a:t>If </a:t>
            </a:r>
            <a:r>
              <a:rPr lang="en-IE" sz="1800" dirty="0" err="1"/>
              <a:t>MongoDB</a:t>
            </a:r>
            <a:r>
              <a:rPr lang="en-IE" sz="1800" dirty="0"/>
              <a:t> cannot split a chunk because all of its documents have the same shard key, migrations </a:t>
            </a:r>
            <a:r>
              <a:rPr lang="en-IE" sz="1800" dirty="0" smtClean="0"/>
              <a:t>involving these </a:t>
            </a:r>
            <a:r>
              <a:rPr lang="en-IE" sz="1800" dirty="0"/>
              <a:t>un-</a:t>
            </a:r>
            <a:r>
              <a:rPr lang="en-IE" sz="1800" dirty="0" err="1"/>
              <a:t>splittable</a:t>
            </a:r>
            <a:r>
              <a:rPr lang="en-IE" sz="1800" dirty="0"/>
              <a:t> chunks will take longer than other migrations, and it will be more difficult for </a:t>
            </a:r>
            <a:r>
              <a:rPr lang="en-IE" sz="1800" dirty="0" smtClean="0"/>
              <a:t>your data </a:t>
            </a:r>
            <a:r>
              <a:rPr lang="en-IE" sz="1800" dirty="0"/>
              <a:t>to stay balanced</a:t>
            </a:r>
            <a:r>
              <a:rPr lang="en-IE" sz="1800" dirty="0" smtClean="0"/>
              <a:t>.</a:t>
            </a:r>
            <a:endParaRPr lang="en-I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2580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23112" cy="990600"/>
          </a:xfrm>
        </p:spPr>
        <p:txBody>
          <a:bodyPr/>
          <a:lstStyle/>
          <a:p>
            <a:r>
              <a:rPr lang="en-IE" dirty="0" smtClean="0"/>
              <a:t>The importance of Cardinality /2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b="1" dirty="0" err="1" smtClean="0"/>
              <a:t>zipcode</a:t>
            </a:r>
            <a:r>
              <a:rPr lang="en-IE" sz="2000" dirty="0" smtClean="0"/>
              <a:t> </a:t>
            </a:r>
            <a:r>
              <a:rPr lang="en-IE" sz="2000" dirty="0"/>
              <a:t>field as a shard key:</a:t>
            </a:r>
          </a:p>
          <a:p>
            <a:r>
              <a:rPr lang="en-IE" sz="2000" dirty="0" smtClean="0"/>
              <a:t>higher </a:t>
            </a:r>
            <a:r>
              <a:rPr lang="en-IE" sz="2000" dirty="0"/>
              <a:t>cardinality, </a:t>
            </a:r>
            <a:endParaRPr lang="en-IE" sz="2000" dirty="0" smtClean="0"/>
          </a:p>
          <a:p>
            <a:r>
              <a:rPr lang="en-IE" sz="2000" dirty="0" smtClean="0"/>
              <a:t>In </a:t>
            </a:r>
            <a:r>
              <a:rPr lang="en-IE" sz="2000" dirty="0"/>
              <a:t>these cases, cardinality depends on the data. If your address book stores records for a geographically </a:t>
            </a:r>
            <a:r>
              <a:rPr lang="en-IE" sz="2000" dirty="0" smtClean="0"/>
              <a:t>distributed contact </a:t>
            </a:r>
            <a:r>
              <a:rPr lang="en-IE" sz="2000" dirty="0"/>
              <a:t>list </a:t>
            </a:r>
            <a:r>
              <a:rPr lang="en-IE" sz="2000" dirty="0" smtClean="0"/>
              <a:t>or more </a:t>
            </a:r>
            <a:r>
              <a:rPr lang="en-IE" sz="2000" dirty="0"/>
              <a:t>geographically </a:t>
            </a:r>
            <a:r>
              <a:rPr lang="en-IE" sz="2000" dirty="0" smtClean="0"/>
              <a:t>concentrated</a:t>
            </a:r>
            <a:endParaRPr lang="en-IE" sz="2000" dirty="0"/>
          </a:p>
          <a:p>
            <a:r>
              <a:rPr lang="en-IE" sz="2000" b="1" dirty="0" smtClean="0"/>
              <a:t>phone-number</a:t>
            </a:r>
            <a:r>
              <a:rPr lang="en-IE" sz="2000" dirty="0" smtClean="0"/>
              <a:t> </a:t>
            </a:r>
            <a:r>
              <a:rPr lang="en-IE" sz="2000" dirty="0"/>
              <a:t>field as a shard key:</a:t>
            </a:r>
          </a:p>
          <a:p>
            <a:r>
              <a:rPr lang="en-IE" sz="2000" dirty="0"/>
              <a:t>Phone number has a high cardinality, because users will generally have a unique value for this </a:t>
            </a:r>
            <a:r>
              <a:rPr lang="en-IE" sz="2000" dirty="0" smtClean="0"/>
              <a:t>field</a:t>
            </a:r>
          </a:p>
          <a:p>
            <a:r>
              <a:rPr lang="en-IE" sz="2000" dirty="0" err="1" smtClean="0"/>
              <a:t>MongoDB</a:t>
            </a:r>
            <a:r>
              <a:rPr lang="en-IE" sz="2000" dirty="0" smtClean="0"/>
              <a:t> will </a:t>
            </a:r>
            <a:r>
              <a:rPr lang="en-IE" sz="2000" dirty="0"/>
              <a:t>be able to split as many chunks as needed.</a:t>
            </a:r>
          </a:p>
          <a:p>
            <a:r>
              <a:rPr lang="en-IE" sz="2000" dirty="0"/>
              <a:t>While “high cardinality,” is necessary for ensuring an even distribution of data, having a high cardinality does </a:t>
            </a:r>
            <a:r>
              <a:rPr lang="en-IE" sz="2000" dirty="0" smtClean="0"/>
              <a:t>not guarantee </a:t>
            </a:r>
            <a:r>
              <a:rPr lang="en-IE" sz="2000" dirty="0"/>
              <a:t>sufficient </a:t>
            </a:r>
            <a:r>
              <a:rPr lang="en-IE" sz="2000" b="1" dirty="0"/>
              <a:t>query </a:t>
            </a:r>
            <a:r>
              <a:rPr lang="en-IE" sz="2000" b="1" dirty="0" smtClean="0"/>
              <a:t>isolation </a:t>
            </a:r>
            <a:r>
              <a:rPr lang="en-IE" sz="2000" dirty="0" smtClean="0"/>
              <a:t>or </a:t>
            </a:r>
            <a:r>
              <a:rPr lang="en-IE" sz="2000" dirty="0"/>
              <a:t>appropriate </a:t>
            </a:r>
            <a:r>
              <a:rPr lang="en-IE" sz="2000" b="1" dirty="0"/>
              <a:t>write </a:t>
            </a:r>
            <a:r>
              <a:rPr lang="en-IE" sz="2000" b="1" dirty="0" smtClean="0"/>
              <a:t>scaling</a:t>
            </a:r>
            <a:r>
              <a:rPr lang="en-IE" sz="2000" dirty="0" smtClean="0"/>
              <a:t>.</a:t>
            </a:r>
            <a:endParaRPr lang="en-IE" sz="2000" dirty="0"/>
          </a:p>
          <a:p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35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Output from a shell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Some practical tips</a:t>
            </a:r>
          </a:p>
          <a:p>
            <a:r>
              <a:rPr lang="en-IE" dirty="0" smtClean="0"/>
              <a:t>When running from a script:</a:t>
            </a:r>
          </a:p>
          <a:p>
            <a:pPr lvl="1"/>
            <a:r>
              <a:rPr lang="en-IE" dirty="0" smtClean="0"/>
              <a:t>Output of a query is not displayed by default, use the following function to display it.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r>
              <a:rPr lang="en-IE" dirty="0" smtClean="0">
                <a:latin typeface="Courier" pitchFamily="49" charset="0"/>
              </a:rPr>
              <a:t>function </a:t>
            </a:r>
            <a:r>
              <a:rPr lang="en-IE" dirty="0" err="1">
                <a:latin typeface="Courier" pitchFamily="49" charset="0"/>
              </a:rPr>
              <a:t>get_results</a:t>
            </a:r>
            <a:r>
              <a:rPr lang="en-IE" dirty="0">
                <a:latin typeface="Courier" pitchFamily="49" charset="0"/>
              </a:rPr>
              <a:t> (result) </a:t>
            </a:r>
            <a:endParaRPr lang="en-IE" dirty="0" smtClean="0">
              <a:latin typeface="Courier" pitchFamily="49" charset="0"/>
            </a:endParaRPr>
          </a:p>
          <a:p>
            <a:pPr marL="457200" lvl="1" indent="0">
              <a:buNone/>
            </a:pPr>
            <a:r>
              <a:rPr lang="en-IE" dirty="0" smtClean="0">
                <a:latin typeface="Courier" pitchFamily="49" charset="0"/>
              </a:rPr>
              <a:t>	{ </a:t>
            </a:r>
            <a:r>
              <a:rPr lang="en-IE" dirty="0">
                <a:latin typeface="Courier" pitchFamily="49" charset="0"/>
              </a:rPr>
              <a:t>print(</a:t>
            </a:r>
            <a:r>
              <a:rPr lang="en-IE" dirty="0" err="1">
                <a:latin typeface="Courier" pitchFamily="49" charset="0"/>
              </a:rPr>
              <a:t>tojson</a:t>
            </a:r>
            <a:r>
              <a:rPr lang="en-IE" dirty="0">
                <a:latin typeface="Courier" pitchFamily="49" charset="0"/>
              </a:rPr>
              <a:t>(result)); } </a:t>
            </a:r>
            <a:endParaRPr lang="en-IE" dirty="0" smtClean="0">
              <a:latin typeface="Courier" pitchFamily="49" charset="0"/>
            </a:endParaRPr>
          </a:p>
          <a:p>
            <a:pPr marL="457200" lvl="1" indent="0">
              <a:buNone/>
            </a:pPr>
            <a:endParaRPr lang="en-IE" dirty="0">
              <a:latin typeface="Courier" pitchFamily="49" charset="0"/>
            </a:endParaRPr>
          </a:p>
          <a:p>
            <a:pPr marL="457200" lvl="1" indent="0">
              <a:buNone/>
            </a:pPr>
            <a:endParaRPr lang="en-IE" dirty="0" smtClean="0">
              <a:latin typeface="Courier" pitchFamily="49" charset="0"/>
            </a:endParaRPr>
          </a:p>
          <a:p>
            <a:pPr marL="457200" lvl="1" indent="0">
              <a:buNone/>
            </a:pPr>
            <a:r>
              <a:rPr lang="en-IE" dirty="0" err="1" smtClean="0">
                <a:latin typeface="Courier" pitchFamily="49" charset="0"/>
              </a:rPr>
              <a:t>db.col.find</a:t>
            </a:r>
            <a:r>
              <a:rPr lang="en-IE" dirty="0" smtClean="0">
                <a:latin typeface="Courier" pitchFamily="49" charset="0"/>
              </a:rPr>
              <a:t>(…).</a:t>
            </a:r>
            <a:r>
              <a:rPr lang="en-IE" dirty="0" err="1">
                <a:latin typeface="Courier" pitchFamily="49" charset="0"/>
              </a:rPr>
              <a:t>forEach</a:t>
            </a:r>
            <a:r>
              <a:rPr lang="en-IE" dirty="0">
                <a:latin typeface="Courier" pitchFamily="49" charset="0"/>
              </a:rPr>
              <a:t>(</a:t>
            </a:r>
            <a:r>
              <a:rPr lang="en-IE" dirty="0" err="1">
                <a:latin typeface="Courier" pitchFamily="49" charset="0"/>
              </a:rPr>
              <a:t>get_results</a:t>
            </a:r>
            <a:r>
              <a:rPr lang="en-IE" dirty="0">
                <a:latin typeface="Courier" pitchFamily="49" charset="0"/>
              </a:rPr>
              <a:t>)</a:t>
            </a:r>
            <a:endParaRPr lang="en-IE" dirty="0" smtClean="0">
              <a:latin typeface="Courier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55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Commands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To add a shard for a replica set named rs1 with a member running on port 27017 on</a:t>
            </a:r>
          </a:p>
          <a:p>
            <a:r>
              <a:rPr lang="en-IE" sz="2200" dirty="0"/>
              <a:t>mongodb0.example.net, issue the following command:</a:t>
            </a:r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r>
              <a:rPr lang="en-IE" sz="2200" dirty="0" err="1" smtClean="0">
                <a:latin typeface="Courier"/>
              </a:rPr>
              <a:t>sh.addShard</a:t>
            </a:r>
            <a:r>
              <a:rPr lang="en-IE" sz="2200" dirty="0">
                <a:latin typeface="Courier"/>
              </a:rPr>
              <a:t>( "rs1/mongodb0.example.net:27017"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9352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 a replica 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00" y="1340768"/>
            <a:ext cx="8363272" cy="4876800"/>
          </a:xfrm>
        </p:spPr>
        <p:txBody>
          <a:bodyPr/>
          <a:lstStyle/>
          <a:p>
            <a:r>
              <a:rPr lang="en-IE" sz="1800" dirty="0" smtClean="0"/>
              <a:t>A replica set rs0 with 3 </a:t>
            </a:r>
            <a:r>
              <a:rPr lang="en-IE" sz="1800" dirty="0" err="1" smtClean="0"/>
              <a:t>members.The</a:t>
            </a:r>
            <a:r>
              <a:rPr lang="en-IE" sz="1800" dirty="0" smtClean="0"/>
              <a:t> </a:t>
            </a:r>
            <a:r>
              <a:rPr lang="en-IE" sz="1800" dirty="0"/>
              <a:t>replica set members are on the following </a:t>
            </a:r>
            <a:r>
              <a:rPr lang="en-IE" sz="1800" dirty="0" smtClean="0"/>
              <a:t>hosts: mongodb0.example.net</a:t>
            </a:r>
            <a:r>
              <a:rPr lang="en-IE" sz="1800" dirty="0"/>
              <a:t>, mongodb1.example.net, and mongodb2.example.net.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800" dirty="0" smtClean="0"/>
              <a:t>For </a:t>
            </a:r>
            <a:r>
              <a:rPr lang="en-IE" sz="1800" dirty="0"/>
              <a:t>each member, start a </a:t>
            </a:r>
            <a:r>
              <a:rPr lang="en-IE" sz="1800" dirty="0" err="1" smtClean="0"/>
              <a:t>mongod</a:t>
            </a:r>
            <a:r>
              <a:rPr lang="en-IE" sz="1800" dirty="0" smtClean="0"/>
              <a:t>, specifying </a:t>
            </a:r>
            <a:r>
              <a:rPr lang="en-IE" sz="1800" dirty="0"/>
              <a:t>the replica set name through the </a:t>
            </a:r>
            <a:r>
              <a:rPr lang="en-IE" sz="1800" dirty="0" err="1"/>
              <a:t>replSet</a:t>
            </a:r>
            <a:r>
              <a:rPr lang="en-IE" sz="1800" dirty="0"/>
              <a:t> option. </a:t>
            </a:r>
          </a:p>
          <a:p>
            <a:pPr marL="0" indent="0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mongod</a:t>
            </a:r>
            <a:r>
              <a:rPr lang="en-IE" sz="1800" dirty="0" smtClean="0"/>
              <a:t> </a:t>
            </a:r>
            <a:r>
              <a:rPr lang="en-IE" sz="1800" dirty="0"/>
              <a:t>--</a:t>
            </a:r>
            <a:r>
              <a:rPr lang="en-IE" sz="1800" dirty="0" err="1"/>
              <a:t>replSet</a:t>
            </a:r>
            <a:r>
              <a:rPr lang="en-IE" sz="1800" dirty="0"/>
              <a:t> "rs0"</a:t>
            </a:r>
          </a:p>
          <a:p>
            <a:pPr marL="0" indent="0">
              <a:buNone/>
            </a:pPr>
            <a:r>
              <a:rPr lang="en-IE" sz="1800" dirty="0"/>
              <a:t> </a:t>
            </a:r>
            <a:r>
              <a:rPr lang="en-IE" sz="1800" dirty="0" smtClean="0"/>
              <a:t>      Repeat </a:t>
            </a:r>
            <a:r>
              <a:rPr lang="en-IE" sz="1800" dirty="0"/>
              <a:t>this step for the other two members of the rs0 replica set.</a:t>
            </a:r>
          </a:p>
          <a:p>
            <a:pPr marL="457200" indent="-457200">
              <a:buAutoNum type="arabicPeriod" startAt="2"/>
            </a:pPr>
            <a:r>
              <a:rPr lang="en-IE" sz="1800" dirty="0" smtClean="0"/>
              <a:t>Connect </a:t>
            </a:r>
            <a:r>
              <a:rPr lang="en-IE" sz="1800" dirty="0"/>
              <a:t>a </a:t>
            </a:r>
            <a:r>
              <a:rPr lang="en-IE" sz="1800" b="1" dirty="0"/>
              <a:t>mongo </a:t>
            </a:r>
            <a:r>
              <a:rPr lang="en-IE" sz="1800" dirty="0"/>
              <a:t>shell to a replica set member. Connect a mongo shell to one member of the replica </a:t>
            </a:r>
            <a:r>
              <a:rPr lang="en-IE" sz="1800" dirty="0" smtClean="0"/>
              <a:t>set </a:t>
            </a:r>
          </a:p>
          <a:p>
            <a:pPr marL="0" indent="0">
              <a:buNone/>
            </a:pPr>
            <a:r>
              <a:rPr lang="en-IE" sz="1800" dirty="0"/>
              <a:t>	</a:t>
            </a:r>
            <a:r>
              <a:rPr lang="en-IE" sz="1800" dirty="0" smtClean="0"/>
              <a:t>mongo mongodb0.example.net</a:t>
            </a:r>
          </a:p>
          <a:p>
            <a:pPr marL="0" indent="0">
              <a:buNone/>
            </a:pPr>
            <a:r>
              <a:rPr lang="en-IE" sz="1800" dirty="0" smtClean="0"/>
              <a:t>3.	Initiate </a:t>
            </a:r>
            <a:r>
              <a:rPr lang="en-IE" sz="1800" dirty="0"/>
              <a:t>the replica set. From the mongo shell, run </a:t>
            </a:r>
            <a:r>
              <a:rPr lang="en-IE" sz="1800" dirty="0" err="1"/>
              <a:t>rs.initiate</a:t>
            </a:r>
            <a:r>
              <a:rPr lang="en-IE" sz="1800" dirty="0"/>
              <a:t>() to initiate a replica set that </a:t>
            </a:r>
            <a:r>
              <a:rPr lang="en-IE" sz="1800" dirty="0" smtClean="0"/>
              <a:t>consists of </a:t>
            </a:r>
            <a:r>
              <a:rPr lang="en-IE" sz="1800" dirty="0"/>
              <a:t>the current member.</a:t>
            </a:r>
          </a:p>
          <a:p>
            <a:pPr marL="0" indent="0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rs.initiate</a:t>
            </a:r>
            <a:r>
              <a:rPr lang="en-IE" sz="1800" dirty="0" smtClean="0"/>
              <a:t>()</a:t>
            </a:r>
          </a:p>
          <a:p>
            <a:pPr marL="0" indent="0">
              <a:buNone/>
            </a:pPr>
            <a:r>
              <a:rPr lang="en-IE" sz="1800" dirty="0" smtClean="0"/>
              <a:t>4.	Add </a:t>
            </a:r>
            <a:r>
              <a:rPr lang="en-IE" sz="1800" dirty="0"/>
              <a:t>the remaining members to the replica set.</a:t>
            </a:r>
          </a:p>
          <a:p>
            <a:pPr marL="0" indent="0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rs.add</a:t>
            </a:r>
            <a:r>
              <a:rPr lang="en-IE" sz="1800" dirty="0"/>
              <a:t>("mongodb1.example.net")</a:t>
            </a:r>
          </a:p>
          <a:p>
            <a:pPr marL="0" indent="0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rs.add</a:t>
            </a:r>
            <a:r>
              <a:rPr lang="en-IE" sz="1800" dirty="0"/>
              <a:t>("mongodb2.example.net</a:t>
            </a:r>
            <a:r>
              <a:rPr lang="en-IE" sz="1800" dirty="0" smtClean="0"/>
              <a:t>")</a:t>
            </a:r>
            <a:endParaRPr lang="en-I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14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some test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Step </a:t>
            </a:r>
            <a:r>
              <a:rPr lang="en-IE" sz="2000" dirty="0"/>
              <a:t>5: Create and populate a new collection. The following step adds one million documents to the collection. Issue the following operations on the primary of the replica set:</a:t>
            </a:r>
          </a:p>
          <a:p>
            <a:pPr marL="0" indent="0">
              <a:buNone/>
            </a:pPr>
            <a:r>
              <a:rPr lang="en-IE" sz="1800" dirty="0">
                <a:latin typeface="Courier"/>
              </a:rPr>
              <a:t>use test</a:t>
            </a:r>
          </a:p>
          <a:p>
            <a:pPr marL="0" indent="0">
              <a:buNone/>
            </a:pPr>
            <a:r>
              <a:rPr lang="en-IE" sz="1800" b="1" dirty="0" err="1">
                <a:latin typeface="Courier"/>
              </a:rPr>
              <a:t>var</a:t>
            </a:r>
            <a:r>
              <a:rPr lang="en-IE" sz="1800" b="1" dirty="0">
                <a:latin typeface="Courier"/>
              </a:rPr>
              <a:t> </a:t>
            </a:r>
            <a:r>
              <a:rPr lang="en-IE" sz="1800" dirty="0">
                <a:latin typeface="Courier"/>
              </a:rPr>
              <a:t>bulk = </a:t>
            </a:r>
            <a:r>
              <a:rPr lang="en-IE" sz="1800" dirty="0" err="1">
                <a:latin typeface="Courier"/>
              </a:rPr>
              <a:t>db.test_collection.initializeUnorderedBulkOp</a:t>
            </a:r>
            <a:r>
              <a:rPr lang="en-IE" sz="1800" dirty="0">
                <a:latin typeface="Courier"/>
              </a:rPr>
              <a:t>();</a:t>
            </a:r>
          </a:p>
          <a:p>
            <a:pPr marL="0" indent="0">
              <a:buNone/>
            </a:pPr>
            <a:r>
              <a:rPr lang="en-IE" sz="1800" dirty="0">
                <a:latin typeface="Courier"/>
              </a:rPr>
              <a:t>people = ["Marc", "Bill", "George", "Eliot", "Matt", "Trey", "Tracy", "Greg", "Steve", "Kristina", "Katie", </a:t>
            </a:r>
            <a:r>
              <a:rPr lang="en-IE" sz="1800" b="1" dirty="0">
                <a:latin typeface="Courier"/>
              </a:rPr>
              <a:t>for</a:t>
            </a:r>
            <a:r>
              <a:rPr lang="en-IE" sz="1800" dirty="0">
                <a:latin typeface="Courier"/>
              </a:rPr>
              <a:t>(</a:t>
            </a:r>
            <a:r>
              <a:rPr lang="en-IE" sz="1800" b="1" dirty="0" err="1">
                <a:latin typeface="Courier"/>
              </a:rPr>
              <a:t>var</a:t>
            </a:r>
            <a:r>
              <a:rPr lang="en-IE" sz="1800" b="1" dirty="0">
                <a:latin typeface="Courier"/>
              </a:rPr>
              <a:t> </a:t>
            </a:r>
            <a:r>
              <a:rPr lang="en-IE" sz="1800" dirty="0" err="1">
                <a:latin typeface="Courier"/>
              </a:rPr>
              <a:t>i</a:t>
            </a:r>
            <a:r>
              <a:rPr lang="en-IE" sz="1800" dirty="0">
                <a:latin typeface="Courier"/>
              </a:rPr>
              <a:t>=0; </a:t>
            </a:r>
            <a:r>
              <a:rPr lang="en-IE" sz="1800" dirty="0" err="1">
                <a:latin typeface="Courier"/>
              </a:rPr>
              <a:t>i</a:t>
            </a:r>
            <a:r>
              <a:rPr lang="en-IE" sz="1800" dirty="0">
                <a:latin typeface="Courier"/>
              </a:rPr>
              <a:t>&lt;1000000; </a:t>
            </a:r>
            <a:r>
              <a:rPr lang="en-IE" sz="1800" dirty="0" err="1">
                <a:latin typeface="Courier"/>
              </a:rPr>
              <a:t>i</a:t>
            </a:r>
            <a:r>
              <a:rPr lang="en-IE" sz="1800" dirty="0">
                <a:latin typeface="Courier"/>
              </a:rPr>
              <a:t>++){</a:t>
            </a:r>
          </a:p>
          <a:p>
            <a:pPr marL="400050" lvl="1" indent="0">
              <a:buNone/>
            </a:pPr>
            <a:r>
              <a:rPr lang="en-IE" sz="1400" dirty="0" err="1">
                <a:latin typeface="Courier"/>
              </a:rPr>
              <a:t>user_id</a:t>
            </a:r>
            <a:r>
              <a:rPr lang="en-IE" sz="1400" dirty="0">
                <a:latin typeface="Courier"/>
              </a:rPr>
              <a:t> = </a:t>
            </a:r>
            <a:r>
              <a:rPr lang="en-IE" sz="1400" dirty="0" err="1">
                <a:latin typeface="Courier"/>
              </a:rPr>
              <a:t>i</a:t>
            </a:r>
            <a:r>
              <a:rPr lang="en-IE" sz="1400" dirty="0">
                <a:latin typeface="Courier"/>
              </a:rPr>
              <a:t>;</a:t>
            </a:r>
          </a:p>
          <a:p>
            <a:pPr marL="400050" lvl="1" indent="0">
              <a:buNone/>
            </a:pPr>
            <a:r>
              <a:rPr lang="en-IE" sz="1400" dirty="0">
                <a:latin typeface="Courier"/>
              </a:rPr>
              <a:t>name = people[</a:t>
            </a:r>
            <a:r>
              <a:rPr lang="en-IE" sz="1400" dirty="0" err="1">
                <a:latin typeface="Courier"/>
              </a:rPr>
              <a:t>Math.floor</a:t>
            </a:r>
            <a:r>
              <a:rPr lang="en-IE" sz="1400" dirty="0">
                <a:latin typeface="Courier"/>
              </a:rPr>
              <a:t>(</a:t>
            </a:r>
            <a:r>
              <a:rPr lang="en-IE" sz="1400" dirty="0" err="1">
                <a:latin typeface="Courier"/>
              </a:rPr>
              <a:t>Math.random</a:t>
            </a:r>
            <a:r>
              <a:rPr lang="en-IE" sz="1400" dirty="0">
                <a:latin typeface="Courier"/>
              </a:rPr>
              <a:t>()*</a:t>
            </a:r>
            <a:r>
              <a:rPr lang="en-IE" sz="1400" dirty="0" err="1">
                <a:latin typeface="Courier"/>
              </a:rPr>
              <a:t>people.length</a:t>
            </a:r>
            <a:r>
              <a:rPr lang="en-IE" sz="1400" dirty="0">
                <a:latin typeface="Courier"/>
              </a:rPr>
              <a:t>)];</a:t>
            </a:r>
          </a:p>
          <a:p>
            <a:pPr marL="400050" lvl="1" indent="0">
              <a:buNone/>
            </a:pPr>
            <a:r>
              <a:rPr lang="en-IE" sz="1400" dirty="0">
                <a:latin typeface="Courier"/>
              </a:rPr>
              <a:t>number = </a:t>
            </a:r>
            <a:r>
              <a:rPr lang="en-IE" sz="1400" dirty="0" err="1">
                <a:latin typeface="Courier"/>
              </a:rPr>
              <a:t>Math.floor</a:t>
            </a:r>
            <a:r>
              <a:rPr lang="en-IE" sz="1400" dirty="0">
                <a:latin typeface="Courier"/>
              </a:rPr>
              <a:t>(</a:t>
            </a:r>
            <a:r>
              <a:rPr lang="en-IE" sz="1400" dirty="0" err="1">
                <a:latin typeface="Courier"/>
              </a:rPr>
              <a:t>Math.random</a:t>
            </a:r>
            <a:r>
              <a:rPr lang="en-IE" sz="1400" dirty="0">
                <a:latin typeface="Courier"/>
              </a:rPr>
              <a:t>()*10001);</a:t>
            </a:r>
          </a:p>
          <a:p>
            <a:pPr marL="400050" lvl="1" indent="0">
              <a:buNone/>
            </a:pPr>
            <a:r>
              <a:rPr lang="en-IE" sz="1400" dirty="0" err="1">
                <a:latin typeface="Courier"/>
              </a:rPr>
              <a:t>bulk.insert</a:t>
            </a:r>
            <a:r>
              <a:rPr lang="en-IE" sz="1400" dirty="0">
                <a:latin typeface="Courier"/>
              </a:rPr>
              <a:t>( { "user_id":</a:t>
            </a:r>
            <a:r>
              <a:rPr lang="en-IE" sz="1400" dirty="0" err="1">
                <a:latin typeface="Courier"/>
              </a:rPr>
              <a:t>user_id</a:t>
            </a:r>
            <a:r>
              <a:rPr lang="en-IE" sz="1400" dirty="0">
                <a:latin typeface="Courier"/>
              </a:rPr>
              <a:t>, "</a:t>
            </a:r>
            <a:r>
              <a:rPr lang="en-IE" sz="1400" dirty="0" err="1">
                <a:latin typeface="Courier"/>
              </a:rPr>
              <a:t>name":name</a:t>
            </a:r>
            <a:r>
              <a:rPr lang="en-IE" sz="1400" dirty="0">
                <a:latin typeface="Courier"/>
              </a:rPr>
              <a:t>, "</a:t>
            </a:r>
            <a:r>
              <a:rPr lang="en-IE" sz="1400" dirty="0" err="1">
                <a:latin typeface="Courier"/>
              </a:rPr>
              <a:t>number":number</a:t>
            </a:r>
            <a:r>
              <a:rPr lang="en-IE" sz="1400" dirty="0">
                <a:latin typeface="Courier"/>
              </a:rPr>
              <a:t> });</a:t>
            </a:r>
          </a:p>
          <a:p>
            <a:pPr marL="0" indent="0">
              <a:buNone/>
            </a:pPr>
            <a:r>
              <a:rPr lang="en-IE" sz="1800" dirty="0">
                <a:latin typeface="Courier"/>
              </a:rPr>
              <a:t>}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6048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Balancer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4928"/>
            <a:ext cx="8229600" cy="1099592"/>
          </a:xfrm>
        </p:spPr>
        <p:txBody>
          <a:bodyPr/>
          <a:lstStyle/>
          <a:p>
            <a:r>
              <a:rPr lang="en-IE" sz="2000" dirty="0"/>
              <a:t>The balancer can run from any </a:t>
            </a:r>
            <a:r>
              <a:rPr lang="en-IE" sz="2000" dirty="0" smtClean="0"/>
              <a:t>of the </a:t>
            </a:r>
            <a:r>
              <a:rPr lang="en-IE" sz="2000" dirty="0"/>
              <a:t>query routers in a cluster.</a:t>
            </a:r>
          </a:p>
          <a:p>
            <a:r>
              <a:rPr lang="en-IE" sz="2000" dirty="0"/>
              <a:t>When the distribution of a </a:t>
            </a:r>
            <a:r>
              <a:rPr lang="en-IE" sz="2000" dirty="0" err="1"/>
              <a:t>sharded</a:t>
            </a:r>
            <a:r>
              <a:rPr lang="en-IE" sz="2000" dirty="0"/>
              <a:t> collection in a cluster is uneven, the balancer process migrates chunks from </a:t>
            </a:r>
            <a:r>
              <a:rPr lang="en-IE" sz="2000" dirty="0" err="1" smtClean="0"/>
              <a:t>thevshard</a:t>
            </a:r>
            <a:r>
              <a:rPr lang="en-IE" sz="2000" dirty="0" smtClean="0"/>
              <a:t> </a:t>
            </a:r>
            <a:r>
              <a:rPr lang="en-IE" sz="2000" dirty="0"/>
              <a:t>that has the largest number of chunks to the shard with the least number of chunks until the collection balances.</a:t>
            </a:r>
          </a:p>
          <a:p>
            <a:r>
              <a:rPr lang="en-IE" sz="2000" dirty="0" smtClean="0"/>
              <a:t>The </a:t>
            </a:r>
            <a:r>
              <a:rPr lang="en-IE" sz="2000" dirty="0"/>
              <a:t>shards manage chunk migrations as a background operation between an origin shard and a destination shard</a:t>
            </a:r>
            <a:r>
              <a:rPr lang="en-IE" sz="2000" dirty="0" smtClean="0"/>
              <a:t>.</a:t>
            </a: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43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6621060" cy="20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93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Balancer /2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79881"/>
            <a:ext cx="8640960" cy="2857431"/>
          </a:xfrm>
        </p:spPr>
        <p:txBody>
          <a:bodyPr/>
          <a:lstStyle/>
          <a:p>
            <a:r>
              <a:rPr lang="en-IE" sz="2000" dirty="0"/>
              <a:t>During a chunk migration, the destination shard is sent all the current documents in the chunk from the origin shard.</a:t>
            </a:r>
          </a:p>
          <a:p>
            <a:r>
              <a:rPr lang="en-IE" sz="2000" dirty="0" smtClean="0"/>
              <a:t>The </a:t>
            </a:r>
            <a:r>
              <a:rPr lang="en-IE" sz="2000" dirty="0"/>
              <a:t>destination shard captures and applies all changes made to the data during the migration process. </a:t>
            </a:r>
            <a:endParaRPr lang="en-IE" sz="2000" dirty="0" smtClean="0"/>
          </a:p>
          <a:p>
            <a:r>
              <a:rPr lang="en-IE" sz="2000" dirty="0" smtClean="0"/>
              <a:t>Finally, the </a:t>
            </a:r>
            <a:r>
              <a:rPr lang="en-IE" sz="2000" dirty="0"/>
              <a:t>metadata regarding the location of the chunk on </a:t>
            </a:r>
            <a:r>
              <a:rPr lang="en-IE" sz="2000" dirty="0" err="1"/>
              <a:t>config</a:t>
            </a:r>
            <a:r>
              <a:rPr lang="en-IE" sz="2000" dirty="0"/>
              <a:t> server is updated.</a:t>
            </a:r>
          </a:p>
          <a:p>
            <a:r>
              <a:rPr lang="en-IE" sz="2000" dirty="0"/>
              <a:t>If there’s an error during the migration, the balancer aborts the process leaving the chunk unchanged on the </a:t>
            </a:r>
            <a:r>
              <a:rPr lang="en-IE" sz="2000" dirty="0" smtClean="0"/>
              <a:t>origin shard</a:t>
            </a:r>
            <a:r>
              <a:rPr lang="en-IE" sz="2000" dirty="0"/>
              <a:t>. </a:t>
            </a:r>
            <a:r>
              <a:rPr lang="en-IE" sz="2000" dirty="0" err="1"/>
              <a:t>MongoDB</a:t>
            </a:r>
            <a:r>
              <a:rPr lang="en-IE" sz="2000" dirty="0"/>
              <a:t> removes the chunk’s data from the origin shard after the migration </a:t>
            </a:r>
            <a:r>
              <a:rPr lang="en-IE" sz="2000" dirty="0" smtClean="0"/>
              <a:t>completes.</a:t>
            </a:r>
            <a:endParaRPr lang="en-IE" sz="2000" dirty="0"/>
          </a:p>
          <a:p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44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19957"/>
            <a:ext cx="6405036" cy="19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31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</a:t>
            </a:r>
            <a:r>
              <a:rPr lang="en-IE" dirty="0" err="1" smtClean="0"/>
              <a:t>Sharded</a:t>
            </a:r>
            <a:r>
              <a:rPr lang="en-IE" dirty="0" smtClean="0"/>
              <a:t> Cluster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81156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45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06" y="1523449"/>
            <a:ext cx="5659387" cy="44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4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707088" cy="990600"/>
          </a:xfrm>
        </p:spPr>
        <p:txBody>
          <a:bodyPr/>
          <a:lstStyle/>
          <a:p>
            <a:r>
              <a:rPr lang="en-IE" dirty="0" err="1" smtClean="0"/>
              <a:t>Sharded</a:t>
            </a:r>
            <a:r>
              <a:rPr lang="en-IE" dirty="0" smtClean="0"/>
              <a:t> and not shared collections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27584"/>
          </a:xfrm>
        </p:spPr>
        <p:txBody>
          <a:bodyPr/>
          <a:lstStyle/>
          <a:p>
            <a:r>
              <a:rPr lang="en-IE" sz="2400" dirty="0" smtClean="0"/>
              <a:t>Why some collections are not </a:t>
            </a:r>
            <a:r>
              <a:rPr lang="en-IE" sz="2400" dirty="0" err="1" smtClean="0"/>
              <a:t>sharded</a:t>
            </a:r>
            <a:r>
              <a:rPr lang="en-IE" sz="2400" dirty="0" smtClean="0"/>
              <a:t>?</a:t>
            </a:r>
          </a:p>
          <a:p>
            <a:r>
              <a:rPr lang="en-IE" sz="2400" dirty="0" smtClean="0"/>
              <a:t>What about reliability?</a:t>
            </a:r>
            <a:endParaRPr lang="en-I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46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392939"/>
            <a:ext cx="3432870" cy="36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41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Config</a:t>
            </a:r>
            <a:r>
              <a:rPr lang="en-IE" dirty="0" smtClean="0"/>
              <a:t> Servers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err="1"/>
              <a:t>Config</a:t>
            </a:r>
            <a:r>
              <a:rPr lang="en-IE" sz="2000" dirty="0"/>
              <a:t> servers are special </a:t>
            </a:r>
            <a:r>
              <a:rPr lang="en-IE" sz="2000" dirty="0" err="1"/>
              <a:t>mongod</a:t>
            </a:r>
            <a:r>
              <a:rPr lang="en-IE" sz="2000" dirty="0"/>
              <a:t> instances that store the metadata </a:t>
            </a:r>
            <a:r>
              <a:rPr lang="en-IE" sz="2000" dirty="0" smtClean="0"/>
              <a:t>for </a:t>
            </a:r>
            <a:r>
              <a:rPr lang="en-IE" sz="2000" dirty="0"/>
              <a:t>a </a:t>
            </a:r>
            <a:r>
              <a:rPr lang="en-IE" sz="2000" dirty="0" err="1"/>
              <a:t>sharded</a:t>
            </a:r>
            <a:r>
              <a:rPr lang="en-IE" sz="2000" dirty="0"/>
              <a:t> cluster.</a:t>
            </a:r>
          </a:p>
          <a:p>
            <a:r>
              <a:rPr lang="en-IE" sz="2000" dirty="0"/>
              <a:t>A production </a:t>
            </a:r>
            <a:r>
              <a:rPr lang="en-IE" sz="2000" dirty="0" err="1"/>
              <a:t>sharded</a:t>
            </a:r>
            <a:r>
              <a:rPr lang="en-IE" sz="2000" dirty="0"/>
              <a:t> cluster has exactly three </a:t>
            </a:r>
            <a:r>
              <a:rPr lang="en-IE" sz="2000" dirty="0" err="1"/>
              <a:t>config</a:t>
            </a:r>
            <a:r>
              <a:rPr lang="en-IE" sz="2000" dirty="0"/>
              <a:t> servers. All </a:t>
            </a:r>
            <a:r>
              <a:rPr lang="en-IE" sz="2000" dirty="0" err="1"/>
              <a:t>config</a:t>
            </a:r>
            <a:r>
              <a:rPr lang="en-IE" sz="2000" dirty="0"/>
              <a:t> servers must be available to deploy a </a:t>
            </a:r>
            <a:r>
              <a:rPr lang="en-IE" sz="2000" dirty="0" err="1" smtClean="0"/>
              <a:t>sharded</a:t>
            </a:r>
            <a:r>
              <a:rPr lang="en-IE" sz="2000" dirty="0"/>
              <a:t> </a:t>
            </a:r>
            <a:r>
              <a:rPr lang="en-IE" sz="2000" dirty="0" smtClean="0"/>
              <a:t>cluster </a:t>
            </a:r>
            <a:r>
              <a:rPr lang="en-IE" sz="2000" dirty="0"/>
              <a:t>or to make any changes to cluster metadata. </a:t>
            </a:r>
            <a:r>
              <a:rPr lang="en-IE" sz="2000" dirty="0" err="1"/>
              <a:t>Config</a:t>
            </a:r>
            <a:r>
              <a:rPr lang="en-IE" sz="2000" dirty="0"/>
              <a:t> servers do not run as replica sets</a:t>
            </a:r>
            <a:r>
              <a:rPr lang="en-IE" sz="2000" dirty="0" smtClean="0"/>
              <a:t>.</a:t>
            </a:r>
          </a:p>
          <a:p>
            <a:r>
              <a:rPr lang="en-IE" sz="2000" dirty="0" err="1"/>
              <a:t>Config</a:t>
            </a:r>
            <a:r>
              <a:rPr lang="en-IE" sz="2000" dirty="0"/>
              <a:t> servers store the cluster’s metadata in the </a:t>
            </a:r>
            <a:r>
              <a:rPr lang="en-IE" sz="2000" dirty="0" err="1"/>
              <a:t>config</a:t>
            </a:r>
            <a:r>
              <a:rPr lang="en-IE" sz="2000" dirty="0"/>
              <a:t> </a:t>
            </a:r>
            <a:r>
              <a:rPr lang="en-IE" sz="2000" dirty="0" smtClean="0"/>
              <a:t>database. </a:t>
            </a:r>
            <a:r>
              <a:rPr lang="en-IE" sz="2000" dirty="0"/>
              <a:t>The mongos instances cache this </a:t>
            </a:r>
            <a:r>
              <a:rPr lang="en-IE" sz="2000" dirty="0" smtClean="0"/>
              <a:t>data and </a:t>
            </a:r>
            <a:r>
              <a:rPr lang="en-IE" sz="2000" dirty="0"/>
              <a:t>use it to route reads and writes to shards.</a:t>
            </a:r>
          </a:p>
          <a:p>
            <a:r>
              <a:rPr lang="en-IE" sz="2000" dirty="0" err="1"/>
              <a:t>MongoDB</a:t>
            </a:r>
            <a:r>
              <a:rPr lang="en-IE" sz="2000" dirty="0"/>
              <a:t> only writes data to the </a:t>
            </a:r>
            <a:r>
              <a:rPr lang="en-IE" sz="2000" dirty="0" err="1"/>
              <a:t>config</a:t>
            </a:r>
            <a:r>
              <a:rPr lang="en-IE" sz="2000" dirty="0"/>
              <a:t> server when the metadata changes, such as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after </a:t>
            </a:r>
            <a:r>
              <a:rPr lang="en-IE" sz="2000" dirty="0"/>
              <a:t>a chunk </a:t>
            </a:r>
            <a:r>
              <a:rPr lang="en-IE" sz="2000" dirty="0" smtClean="0"/>
              <a:t>migration </a:t>
            </a:r>
            <a:r>
              <a:rPr lang="en-IE" sz="2000" dirty="0"/>
              <a:t>or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after </a:t>
            </a:r>
            <a:r>
              <a:rPr lang="en-IE" sz="2000" dirty="0"/>
              <a:t>a chunk </a:t>
            </a:r>
            <a:r>
              <a:rPr lang="en-IE" sz="2000" dirty="0" smtClean="0"/>
              <a:t>split.</a:t>
            </a: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807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When to shard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21978"/>
            <a:ext cx="8064896" cy="4876800"/>
          </a:xfrm>
        </p:spPr>
        <p:txBody>
          <a:bodyPr/>
          <a:lstStyle/>
          <a:p>
            <a:r>
              <a:rPr lang="en-IE" sz="2000" dirty="0"/>
              <a:t>While </a:t>
            </a:r>
            <a:r>
              <a:rPr lang="en-IE" sz="2000" dirty="0" err="1"/>
              <a:t>sharding</a:t>
            </a:r>
            <a:r>
              <a:rPr lang="en-IE" sz="2000" dirty="0"/>
              <a:t> is a powerful and compelling feature, </a:t>
            </a:r>
            <a:r>
              <a:rPr lang="en-IE" sz="2000" dirty="0" err="1"/>
              <a:t>sharded</a:t>
            </a:r>
            <a:r>
              <a:rPr lang="en-IE" sz="2000" dirty="0"/>
              <a:t> clusters have significant infrastructure </a:t>
            </a:r>
            <a:r>
              <a:rPr lang="en-IE" sz="2000" dirty="0" smtClean="0"/>
              <a:t>requirements and </a:t>
            </a:r>
            <a:r>
              <a:rPr lang="en-IE" sz="2000" dirty="0"/>
              <a:t>increases the overall complexity of a deployment. </a:t>
            </a:r>
            <a:r>
              <a:rPr lang="en-IE" sz="2000" dirty="0" smtClean="0"/>
              <a:t>Use it only if needed</a:t>
            </a:r>
            <a:endParaRPr lang="en-IE" sz="2000" dirty="0"/>
          </a:p>
          <a:p>
            <a:r>
              <a:rPr lang="en-IE" sz="2000" dirty="0" smtClean="0"/>
              <a:t>Usually, these are the application </a:t>
            </a:r>
            <a:r>
              <a:rPr lang="en-IE" sz="2000" dirty="0"/>
              <a:t>and operational requirements</a:t>
            </a:r>
          </a:p>
          <a:p>
            <a:r>
              <a:rPr lang="en-IE" sz="2000" dirty="0" smtClean="0"/>
              <a:t>Use </a:t>
            </a:r>
            <a:r>
              <a:rPr lang="en-IE" sz="2000" dirty="0" err="1"/>
              <a:t>sharded</a:t>
            </a:r>
            <a:r>
              <a:rPr lang="en-IE" sz="2000" dirty="0"/>
              <a:t> clusters if: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your </a:t>
            </a:r>
            <a:r>
              <a:rPr lang="en-IE" sz="2000" dirty="0"/>
              <a:t>data set approaches or exceeds the storage capacity of a single </a:t>
            </a:r>
            <a:r>
              <a:rPr lang="en-IE" sz="2000" dirty="0" err="1"/>
              <a:t>MongoDB</a:t>
            </a:r>
            <a:r>
              <a:rPr lang="en-IE" sz="2000" dirty="0"/>
              <a:t> instance</a:t>
            </a:r>
            <a:r>
              <a:rPr lang="en-IE" sz="2000" dirty="0" smtClean="0"/>
              <a:t>.</a:t>
            </a:r>
            <a:endParaRPr lang="en-IE" sz="2000" dirty="0"/>
          </a:p>
          <a:p>
            <a:pPr marL="457200" indent="-457200">
              <a:buFont typeface="+mj-lt"/>
              <a:buAutoNum type="arabicPeriod"/>
            </a:pP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the </a:t>
            </a:r>
            <a:r>
              <a:rPr lang="en-IE" sz="2000" dirty="0"/>
              <a:t>size of your system’s active working set will soon exceed the capacity of your system’s maximum RAM.</a:t>
            </a:r>
          </a:p>
          <a:p>
            <a:pPr marL="457200" indent="-457200">
              <a:buFont typeface="+mj-lt"/>
              <a:buAutoNum type="arabicPeriod"/>
            </a:pP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a </a:t>
            </a:r>
            <a:r>
              <a:rPr lang="en-IE" sz="2000" dirty="0"/>
              <a:t>single </a:t>
            </a:r>
            <a:r>
              <a:rPr lang="en-IE" sz="2000" dirty="0" err="1"/>
              <a:t>MongoDB</a:t>
            </a:r>
            <a:r>
              <a:rPr lang="en-IE" sz="2000" dirty="0"/>
              <a:t> instance cannot meet the demands of your write operations, and all other approaches </a:t>
            </a:r>
            <a:r>
              <a:rPr lang="en-IE" sz="2000" dirty="0" smtClean="0"/>
              <a:t>have not </a:t>
            </a:r>
            <a:r>
              <a:rPr lang="en-IE" sz="2000" dirty="0"/>
              <a:t>reduced contention.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2060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Architecture of a Production Cluster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63272" cy="4876800"/>
          </a:xfrm>
        </p:spPr>
        <p:txBody>
          <a:bodyPr/>
          <a:lstStyle/>
          <a:p>
            <a:r>
              <a:rPr lang="en-IE" sz="2200" dirty="0" smtClean="0"/>
              <a:t>In </a:t>
            </a:r>
            <a:r>
              <a:rPr lang="en-IE" sz="2200" dirty="0"/>
              <a:t>a production cluster, you must ensure that data is redundant and that your systems are highly available. To that </a:t>
            </a:r>
            <a:r>
              <a:rPr lang="en-IE" sz="2200" dirty="0" err="1" smtClean="0"/>
              <a:t>end,a</a:t>
            </a:r>
            <a:r>
              <a:rPr lang="en-IE" sz="2200" dirty="0" smtClean="0"/>
              <a:t> </a:t>
            </a:r>
            <a:r>
              <a:rPr lang="en-IE" sz="2200" dirty="0"/>
              <a:t>production cluster must have the following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Three </a:t>
            </a:r>
            <a:r>
              <a:rPr lang="en-IE" sz="2000" dirty="0" err="1"/>
              <a:t>Config</a:t>
            </a:r>
            <a:r>
              <a:rPr lang="en-IE" sz="2000" dirty="0"/>
              <a:t> Servers Each </a:t>
            </a:r>
            <a:r>
              <a:rPr lang="en-IE" sz="2000" dirty="0" err="1"/>
              <a:t>config</a:t>
            </a:r>
            <a:r>
              <a:rPr lang="en-IE" sz="2000" dirty="0"/>
              <a:t> server </a:t>
            </a:r>
            <a:r>
              <a:rPr lang="en-IE" sz="2000" dirty="0" smtClean="0"/>
              <a:t>must </a:t>
            </a:r>
            <a:r>
              <a:rPr lang="en-IE" sz="2000" dirty="0"/>
              <a:t>be on separate machines. A single </a:t>
            </a:r>
            <a:r>
              <a:rPr lang="en-IE" sz="2000" dirty="0" err="1"/>
              <a:t>sharded</a:t>
            </a:r>
            <a:r>
              <a:rPr lang="en-IE" sz="2000" dirty="0"/>
              <a:t> </a:t>
            </a:r>
            <a:r>
              <a:rPr lang="en-IE" sz="2000" dirty="0" smtClean="0"/>
              <a:t>cluster must </a:t>
            </a:r>
            <a:r>
              <a:rPr lang="en-IE" sz="2000" dirty="0"/>
              <a:t>have exclusive use of its </a:t>
            </a:r>
            <a:r>
              <a:rPr lang="en-IE" sz="2000" dirty="0" err="1"/>
              <a:t>config</a:t>
            </a:r>
            <a:r>
              <a:rPr lang="en-IE" sz="2000" dirty="0"/>
              <a:t> </a:t>
            </a:r>
            <a:r>
              <a:rPr lang="en-IE" sz="2000" dirty="0" smtClean="0"/>
              <a:t>servers. </a:t>
            </a:r>
            <a:r>
              <a:rPr lang="en-IE" sz="2000" dirty="0"/>
              <a:t>If you have multiple </a:t>
            </a:r>
            <a:r>
              <a:rPr lang="en-IE" sz="2000" dirty="0" err="1"/>
              <a:t>sharded</a:t>
            </a:r>
            <a:r>
              <a:rPr lang="en-IE" sz="2000" dirty="0"/>
              <a:t> clusters, you </a:t>
            </a:r>
            <a:r>
              <a:rPr lang="en-IE" sz="2000" dirty="0" smtClean="0"/>
              <a:t>will need </a:t>
            </a:r>
            <a:r>
              <a:rPr lang="en-IE" sz="2000" dirty="0"/>
              <a:t>to have a group of </a:t>
            </a:r>
            <a:r>
              <a:rPr lang="en-IE" sz="2000" dirty="0" err="1"/>
              <a:t>config</a:t>
            </a:r>
            <a:r>
              <a:rPr lang="en-IE" sz="2000" dirty="0"/>
              <a:t> servers for each cluster</a:t>
            </a:r>
            <a:r>
              <a:rPr lang="en-IE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E" sz="2000" dirty="0"/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Two </a:t>
            </a:r>
            <a:r>
              <a:rPr lang="en-IE" sz="2000" dirty="0"/>
              <a:t>or More Replica Sets As </a:t>
            </a:r>
            <a:r>
              <a:rPr lang="en-IE" sz="2000" dirty="0" smtClean="0"/>
              <a:t>Shards. </a:t>
            </a:r>
            <a:r>
              <a:rPr lang="en-IE" sz="2000" dirty="0"/>
              <a:t>These replica sets are the shards. </a:t>
            </a: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One </a:t>
            </a:r>
            <a:r>
              <a:rPr lang="en-IE" sz="2000" dirty="0"/>
              <a:t>or More Query Routers (</a:t>
            </a:r>
            <a:r>
              <a:rPr lang="en-IE" sz="2000" b="1" dirty="0"/>
              <a:t>mongos</a:t>
            </a:r>
            <a:r>
              <a:rPr lang="en-IE" sz="2000" dirty="0"/>
              <a:t>) The mongos instances are the routers for the cluster. Typically, </a:t>
            </a:r>
            <a:r>
              <a:rPr lang="en-IE" sz="2000" dirty="0" smtClean="0"/>
              <a:t>deployments have </a:t>
            </a:r>
            <a:r>
              <a:rPr lang="en-IE" sz="2000" dirty="0"/>
              <a:t>one mongos instance on each application server.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325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Documents Update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136904" cy="4876800"/>
          </a:xfrm>
        </p:spPr>
        <p:txBody>
          <a:bodyPr/>
          <a:lstStyle/>
          <a:p>
            <a:r>
              <a:rPr lang="en-IE" sz="2200" dirty="0" err="1" smtClean="0"/>
              <a:t>MongoDB</a:t>
            </a:r>
            <a:r>
              <a:rPr lang="en-IE" sz="2200" dirty="0" smtClean="0"/>
              <a:t> does not allow to update a field by using an expression containing other fields of the collections</a:t>
            </a:r>
          </a:p>
          <a:p>
            <a:r>
              <a:rPr lang="en-IE" sz="2200" dirty="0" smtClean="0"/>
              <a:t>Therefore, you cannot write $field = $field + 1 or something similar (as we did for SQL)</a:t>
            </a:r>
          </a:p>
          <a:p>
            <a:r>
              <a:rPr lang="en-IE" sz="2200" dirty="0" smtClean="0"/>
              <a:t>For numeric update, use the $</a:t>
            </a:r>
            <a:r>
              <a:rPr lang="en-IE" sz="2200" dirty="0" err="1" smtClean="0"/>
              <a:t>inc</a:t>
            </a:r>
            <a:r>
              <a:rPr lang="en-IE" sz="2200" dirty="0" smtClean="0"/>
              <a:t> operator with </a:t>
            </a:r>
            <a:r>
              <a:rPr lang="en-IE" sz="2200" dirty="0" err="1" smtClean="0"/>
              <a:t>updatefunction</a:t>
            </a:r>
            <a:endParaRPr lang="en-IE" sz="2200" dirty="0" smtClean="0"/>
          </a:p>
          <a:p>
            <a:r>
              <a:rPr lang="en-IE" sz="2200" dirty="0" smtClean="0"/>
              <a:t>Or.. </a:t>
            </a:r>
            <a:r>
              <a:rPr lang="en-IE" sz="2200" dirty="0" err="1" smtClean="0"/>
              <a:t>Javascript</a:t>
            </a:r>
            <a:r>
              <a:rPr lang="en-IE" sz="2200" dirty="0" smtClean="0"/>
              <a:t> always an option!</a:t>
            </a:r>
          </a:p>
          <a:p>
            <a:r>
              <a:rPr lang="en-IE" sz="2200" dirty="0" smtClean="0"/>
              <a:t>Example:</a:t>
            </a:r>
          </a:p>
          <a:p>
            <a:pPr marL="0" indent="0">
              <a:buNone/>
            </a:pPr>
            <a:r>
              <a:rPr lang="en-IE" sz="2200" dirty="0">
                <a:latin typeface="Courier" pitchFamily="49" charset="0"/>
              </a:rPr>
              <a:t>{ _id: 1, </a:t>
            </a:r>
            <a:r>
              <a:rPr lang="en-IE" sz="2200" dirty="0" smtClean="0">
                <a:latin typeface="Courier" pitchFamily="49" charset="0"/>
              </a:rPr>
              <a:t>item: </a:t>
            </a:r>
            <a:r>
              <a:rPr lang="en-IE" sz="2200" dirty="0">
                <a:latin typeface="Courier" pitchFamily="49" charset="0"/>
              </a:rPr>
              <a:t>"abc123", quantity: 10, metrics: { orders: 2, ratings: 3.5 } </a:t>
            </a:r>
            <a:r>
              <a:rPr lang="en-IE" sz="2200" dirty="0" smtClean="0">
                <a:latin typeface="Courier" pitchFamily="49" charset="0"/>
              </a:rPr>
              <a:t>}</a:t>
            </a:r>
          </a:p>
          <a:p>
            <a:endParaRPr lang="en-IE" sz="22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200" dirty="0" err="1">
                <a:latin typeface="Courier" pitchFamily="49" charset="0"/>
              </a:rPr>
              <a:t>db.products.update</a:t>
            </a:r>
            <a:r>
              <a:rPr lang="en-IE" sz="2200" dirty="0">
                <a:latin typeface="Courier" pitchFamily="49" charset="0"/>
              </a:rPr>
              <a:t>( { </a:t>
            </a:r>
            <a:r>
              <a:rPr lang="en-IE" sz="2200" dirty="0" smtClean="0">
                <a:latin typeface="Courier" pitchFamily="49" charset="0"/>
              </a:rPr>
              <a:t>item: </a:t>
            </a:r>
            <a:r>
              <a:rPr lang="en-IE" sz="2200" dirty="0">
                <a:latin typeface="Courier" pitchFamily="49" charset="0"/>
              </a:rPr>
              <a:t>"abc123" }, </a:t>
            </a:r>
            <a:r>
              <a:rPr lang="en-IE" sz="2200" dirty="0" smtClean="0">
                <a:latin typeface="Courier" pitchFamily="49" charset="0"/>
              </a:rPr>
              <a:t>{ </a:t>
            </a:r>
            <a:r>
              <a:rPr lang="en-IE" sz="2200" dirty="0">
                <a:latin typeface="Courier" pitchFamily="49" charset="0"/>
              </a:rPr>
              <a:t>$</a:t>
            </a:r>
            <a:r>
              <a:rPr lang="en-IE" sz="2200" dirty="0" err="1">
                <a:latin typeface="Courier" pitchFamily="49" charset="0"/>
              </a:rPr>
              <a:t>inc</a:t>
            </a:r>
            <a:r>
              <a:rPr lang="en-IE" sz="2200" dirty="0">
                <a:latin typeface="Courier" pitchFamily="49" charset="0"/>
              </a:rPr>
              <a:t>: { quantity: -2, "</a:t>
            </a:r>
            <a:r>
              <a:rPr lang="en-IE" sz="2200" dirty="0" err="1">
                <a:latin typeface="Courier" pitchFamily="49" charset="0"/>
              </a:rPr>
              <a:t>metrics.orders</a:t>
            </a:r>
            <a:r>
              <a:rPr lang="en-IE" sz="2200" dirty="0">
                <a:latin typeface="Courier" pitchFamily="49" charset="0"/>
              </a:rPr>
              <a:t>": 1 } }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47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553200" cy="990600"/>
          </a:xfrm>
        </p:spPr>
        <p:txBody>
          <a:bodyPr/>
          <a:lstStyle/>
          <a:p>
            <a:r>
              <a:rPr lang="en-IE" dirty="0" smtClean="0"/>
              <a:t>Architecture: production </a:t>
            </a:r>
            <a:r>
              <a:rPr lang="en-IE" dirty="0" err="1" smtClean="0"/>
              <a:t>vs</a:t>
            </a:r>
            <a:r>
              <a:rPr lang="en-IE" dirty="0" smtClean="0"/>
              <a:t> test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301665"/>
            <a:ext cx="4186808" cy="5099135"/>
          </a:xfrm>
        </p:spPr>
        <p:txBody>
          <a:bodyPr/>
          <a:lstStyle/>
          <a:p>
            <a:pPr marL="0" indent="0">
              <a:buNone/>
            </a:pPr>
            <a:r>
              <a:rPr lang="en-IE" sz="2200" b="1" dirty="0" smtClean="0"/>
              <a:t>Production</a:t>
            </a:r>
          </a:p>
          <a:p>
            <a:r>
              <a:rPr lang="en-IE" sz="2200" dirty="0" smtClean="0"/>
              <a:t>3 </a:t>
            </a:r>
            <a:r>
              <a:rPr lang="en-IE" sz="2200" dirty="0" err="1" smtClean="0"/>
              <a:t>config</a:t>
            </a:r>
            <a:r>
              <a:rPr lang="en-IE" sz="2200" dirty="0" smtClean="0"/>
              <a:t> servers  (3 different machines)</a:t>
            </a:r>
          </a:p>
          <a:p>
            <a:r>
              <a:rPr lang="en-IE" sz="2200" dirty="0" smtClean="0"/>
              <a:t>Many routers</a:t>
            </a:r>
          </a:p>
          <a:p>
            <a:r>
              <a:rPr lang="en-IE" sz="2200" dirty="0" smtClean="0"/>
              <a:t>Many shards implemented as replica set</a:t>
            </a:r>
          </a:p>
          <a:p>
            <a:endParaRPr lang="en-IE" sz="2200" dirty="0"/>
          </a:p>
          <a:p>
            <a:pPr marL="0" indent="0">
              <a:buNone/>
            </a:pPr>
            <a:r>
              <a:rPr lang="en-IE" sz="2200" b="1" dirty="0" smtClean="0"/>
              <a:t>Test</a:t>
            </a:r>
          </a:p>
          <a:p>
            <a:r>
              <a:rPr lang="en-IE" sz="2200" dirty="0" smtClean="0"/>
              <a:t>At least 1 </a:t>
            </a:r>
            <a:r>
              <a:rPr lang="en-IE" sz="2200" dirty="0" err="1" smtClean="0"/>
              <a:t>config</a:t>
            </a:r>
            <a:r>
              <a:rPr lang="en-IE" sz="2200" dirty="0" smtClean="0"/>
              <a:t> server</a:t>
            </a:r>
          </a:p>
          <a:p>
            <a:r>
              <a:rPr lang="en-IE" sz="2200" dirty="0" smtClean="0"/>
              <a:t>At least 1 router</a:t>
            </a:r>
          </a:p>
          <a:p>
            <a:r>
              <a:rPr lang="en-IE" sz="2200" dirty="0" smtClean="0"/>
              <a:t>At least 1 shard (even a </a:t>
            </a:r>
            <a:r>
              <a:rPr lang="en-IE" sz="2200" dirty="0" err="1" smtClean="0"/>
              <a:t>mongod</a:t>
            </a:r>
            <a:r>
              <a:rPr lang="en-IE" sz="2200" dirty="0" smtClean="0"/>
              <a:t> instance)</a:t>
            </a: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50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" y="1301665"/>
            <a:ext cx="3646254" cy="48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89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on </a:t>
            </a:r>
            <a:r>
              <a:rPr lang="en-IE" dirty="0" err="1" smtClean="0"/>
              <a:t>Sharding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err="1"/>
              <a:t>Sharding</a:t>
            </a:r>
            <a:r>
              <a:rPr lang="en-IE" sz="2200" dirty="0"/>
              <a:t> is the partitioning of data among multiple machines in an </a:t>
            </a:r>
            <a:r>
              <a:rPr lang="en-IE" sz="2200" dirty="0" smtClean="0"/>
              <a:t>order-preserving </a:t>
            </a:r>
            <a:r>
              <a:rPr lang="en-IE" sz="2200" dirty="0"/>
              <a:t>manner. </a:t>
            </a:r>
          </a:p>
          <a:p>
            <a:r>
              <a:rPr lang="en-IE" sz="2200" dirty="0" err="1" smtClean="0"/>
              <a:t>Sharding</a:t>
            </a:r>
            <a:r>
              <a:rPr lang="en-IE" sz="2200" dirty="0" smtClean="0"/>
              <a:t> </a:t>
            </a:r>
            <a:r>
              <a:rPr lang="en-IE" sz="2200" dirty="0"/>
              <a:t>is performed on a per-collection basis. </a:t>
            </a:r>
          </a:p>
          <a:p>
            <a:r>
              <a:rPr lang="en-IE" sz="2200" dirty="0" smtClean="0"/>
              <a:t>Each </a:t>
            </a:r>
            <a:r>
              <a:rPr lang="en-IE" sz="2200" dirty="0"/>
              <a:t>shard stores multiple "chunks" of data, based on the shard key. </a:t>
            </a:r>
            <a:r>
              <a:rPr lang="en-IE" sz="2200" dirty="0" err="1"/>
              <a:t>MongoDB</a:t>
            </a:r>
            <a:r>
              <a:rPr lang="en-IE" sz="2200" dirty="0"/>
              <a:t> </a:t>
            </a:r>
            <a:r>
              <a:rPr lang="en-IE" sz="2200" dirty="0" smtClean="0"/>
              <a:t>distributes </a:t>
            </a:r>
            <a:r>
              <a:rPr lang="en-IE" sz="2200" dirty="0"/>
              <a:t>these chunks evenly. </a:t>
            </a:r>
          </a:p>
          <a:p>
            <a:r>
              <a:rPr lang="en-IE" sz="2200" dirty="0" smtClean="0"/>
              <a:t>In </a:t>
            </a:r>
            <a:r>
              <a:rPr lang="en-IE" sz="2200" dirty="0" err="1"/>
              <a:t>MongoDB</a:t>
            </a:r>
            <a:r>
              <a:rPr lang="en-IE" sz="2200" dirty="0"/>
              <a:t>, </a:t>
            </a:r>
            <a:r>
              <a:rPr lang="en-IE" sz="2200" dirty="0" err="1"/>
              <a:t>sharding</a:t>
            </a:r>
            <a:r>
              <a:rPr lang="en-IE" sz="2200" dirty="0"/>
              <a:t> is the tool for scaling a system, and replication is the tool for </a:t>
            </a:r>
            <a:r>
              <a:rPr lang="en-IE" sz="2200" dirty="0" smtClean="0"/>
              <a:t> data </a:t>
            </a:r>
            <a:r>
              <a:rPr lang="en-IE" sz="2200" dirty="0"/>
              <a:t>safety, high availability, and disaster recovery.  </a:t>
            </a:r>
          </a:p>
          <a:p>
            <a:r>
              <a:rPr lang="en-IE" sz="2200" dirty="0" smtClean="0"/>
              <a:t>The </a:t>
            </a:r>
            <a:r>
              <a:rPr lang="en-IE" sz="2200" dirty="0"/>
              <a:t>two work in tandem yet are orthogonal concepts in the design. </a:t>
            </a:r>
          </a:p>
          <a:p>
            <a:r>
              <a:rPr lang="en-IE" sz="2200" dirty="0" err="1" smtClean="0"/>
              <a:t>MongoDB's</a:t>
            </a:r>
            <a:r>
              <a:rPr lang="en-IE" sz="2200" dirty="0" smtClean="0"/>
              <a:t> </a:t>
            </a:r>
            <a:r>
              <a:rPr lang="en-IE" sz="2200" dirty="0"/>
              <a:t>auto-</a:t>
            </a:r>
            <a:r>
              <a:rPr lang="en-IE" sz="2200" dirty="0" err="1"/>
              <a:t>sharding</a:t>
            </a:r>
            <a:r>
              <a:rPr lang="en-IE" sz="2200" dirty="0"/>
              <a:t> scaling model shares many similarities with Yahoo's </a:t>
            </a:r>
            <a:r>
              <a:rPr lang="en-IE" sz="2200" dirty="0" smtClean="0"/>
              <a:t> PNUTS </a:t>
            </a:r>
            <a:r>
              <a:rPr lang="en-IE" sz="2200" dirty="0"/>
              <a:t>and Google's </a:t>
            </a:r>
            <a:r>
              <a:rPr lang="en-IE" sz="2200" dirty="0" err="1"/>
              <a:t>BigTable</a:t>
            </a:r>
            <a:r>
              <a:rPr lang="en-IE" sz="2200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5927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on </a:t>
            </a:r>
            <a:r>
              <a:rPr lang="en-IE" dirty="0" err="1" smtClean="0"/>
              <a:t>Sharding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876800"/>
          </a:xfrm>
        </p:spPr>
        <p:txBody>
          <a:bodyPr/>
          <a:lstStyle/>
          <a:p>
            <a:r>
              <a:rPr lang="en-IE" sz="2100" dirty="0"/>
              <a:t>A chunk is a contiguous range of data from a particular collection.  </a:t>
            </a:r>
          </a:p>
          <a:p>
            <a:r>
              <a:rPr lang="en-IE" sz="2100" dirty="0" smtClean="0"/>
              <a:t>Chunks </a:t>
            </a:r>
            <a:r>
              <a:rPr lang="en-IE" sz="2100" dirty="0"/>
              <a:t>are described as a triple of collection, </a:t>
            </a:r>
            <a:r>
              <a:rPr lang="en-IE" sz="2100" dirty="0" err="1"/>
              <a:t>minKey</a:t>
            </a:r>
            <a:r>
              <a:rPr lang="en-IE" sz="2100" dirty="0"/>
              <a:t>, and </a:t>
            </a:r>
            <a:r>
              <a:rPr lang="en-IE" sz="2100" dirty="0" err="1"/>
              <a:t>maxKey</a:t>
            </a:r>
            <a:r>
              <a:rPr lang="en-IE" sz="2100" dirty="0"/>
              <a:t>.  </a:t>
            </a:r>
          </a:p>
          <a:p>
            <a:r>
              <a:rPr lang="en-IE" sz="2100" dirty="0"/>
              <a:t>T</a:t>
            </a:r>
            <a:r>
              <a:rPr lang="en-IE" sz="2100" dirty="0" smtClean="0"/>
              <a:t>hus</a:t>
            </a:r>
            <a:r>
              <a:rPr lang="en-IE" sz="2100" dirty="0"/>
              <a:t>, the shard key K of a given document assigns that document to the chunk where </a:t>
            </a:r>
            <a:r>
              <a:rPr lang="en-IE" sz="2100" dirty="0" err="1"/>
              <a:t>minKey</a:t>
            </a:r>
            <a:r>
              <a:rPr lang="en-IE" sz="2100" dirty="0"/>
              <a:t> &lt;= K &lt; </a:t>
            </a:r>
            <a:r>
              <a:rPr lang="en-IE" sz="2100" dirty="0" smtClean="0"/>
              <a:t> </a:t>
            </a:r>
            <a:r>
              <a:rPr lang="en-IE" sz="2100" dirty="0" err="1" smtClean="0"/>
              <a:t>maxKey</a:t>
            </a:r>
            <a:r>
              <a:rPr lang="en-IE" sz="2100" dirty="0"/>
              <a:t>. </a:t>
            </a:r>
          </a:p>
          <a:p>
            <a:r>
              <a:rPr lang="en-IE" sz="2100" dirty="0" smtClean="0"/>
              <a:t>Chunks </a:t>
            </a:r>
            <a:r>
              <a:rPr lang="en-IE" sz="2100" dirty="0"/>
              <a:t>grow to a maximum size, usually 64MB.  </a:t>
            </a:r>
          </a:p>
          <a:p>
            <a:r>
              <a:rPr lang="en-IE" sz="2100" dirty="0" smtClean="0"/>
              <a:t>Once </a:t>
            </a:r>
            <a:r>
              <a:rPr lang="en-IE" sz="2100" dirty="0"/>
              <a:t>a chunk has reached that approximate size, the chunk splits into two new chunks.  </a:t>
            </a:r>
          </a:p>
          <a:p>
            <a:r>
              <a:rPr lang="en-IE" sz="2100" dirty="0" smtClean="0"/>
              <a:t>When </a:t>
            </a:r>
            <a:r>
              <a:rPr lang="en-IE" sz="2100" dirty="0"/>
              <a:t>a particular shard has excess data, chunks will then migrate to other shards in the system. </a:t>
            </a:r>
            <a:endParaRPr lang="en-IE" sz="2100" dirty="0" smtClean="0"/>
          </a:p>
          <a:p>
            <a:r>
              <a:rPr lang="en-IE" sz="2100" dirty="0"/>
              <a:t>Balancing is necessary when the load on any one shard node grows out of proportion with the remaining nodes.  </a:t>
            </a:r>
          </a:p>
          <a:p>
            <a:r>
              <a:rPr lang="en-IE" sz="2100" dirty="0"/>
              <a:t>In this situation, the data must be redistributed to equalize load across shards. </a:t>
            </a:r>
          </a:p>
          <a:p>
            <a:endParaRPr lang="en-IE" sz="2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12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Multiple Updates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63272" cy="4876800"/>
          </a:xfrm>
        </p:spPr>
        <p:txBody>
          <a:bodyPr/>
          <a:lstStyle/>
          <a:p>
            <a:r>
              <a:rPr lang="en-IE" sz="2400" dirty="0" smtClean="0"/>
              <a:t>Add {multi: true). It controls the ability of </a:t>
            </a:r>
            <a:r>
              <a:rPr lang="en-IE" sz="2400" dirty="0" err="1" smtClean="0"/>
              <a:t>mongoDB</a:t>
            </a:r>
            <a:r>
              <a:rPr lang="en-IE" sz="2400" dirty="0" smtClean="0"/>
              <a:t> to update more than one field in a single query</a:t>
            </a:r>
          </a:p>
          <a:p>
            <a:r>
              <a:rPr lang="en-IE" sz="2400" dirty="0" smtClean="0"/>
              <a:t>Try:</a:t>
            </a:r>
          </a:p>
          <a:p>
            <a:pPr marL="0" indent="0">
              <a:buNone/>
            </a:pPr>
            <a:endParaRPr lang="en-IE" sz="1200" dirty="0" smtClean="0"/>
          </a:p>
          <a:p>
            <a:pPr marL="0" indent="0">
              <a:buNone/>
            </a:pPr>
            <a:r>
              <a:rPr lang="en-IE" sz="2200" dirty="0">
                <a:latin typeface="Courier" pitchFamily="49" charset="0"/>
              </a:rPr>
              <a:t>&gt; </a:t>
            </a:r>
            <a:r>
              <a:rPr lang="en-IE" sz="2200" dirty="0" err="1">
                <a:latin typeface="Courier" pitchFamily="49" charset="0"/>
              </a:rPr>
              <a:t>db.pierpaolo.update</a:t>
            </a:r>
            <a:r>
              <a:rPr lang="en-IE" sz="2200" dirty="0">
                <a:latin typeface="Courier" pitchFamily="49" charset="0"/>
              </a:rPr>
              <a:t>({first: { $ne: "</a:t>
            </a:r>
            <a:r>
              <a:rPr lang="en-IE" sz="2200" dirty="0" err="1">
                <a:latin typeface="Courier" pitchFamily="49" charset="0"/>
              </a:rPr>
              <a:t>aa</a:t>
            </a:r>
            <a:r>
              <a:rPr lang="en-IE" sz="2200" dirty="0">
                <a:latin typeface="Courier" pitchFamily="49" charset="0"/>
              </a:rPr>
              <a:t>"} },{ $</a:t>
            </a:r>
            <a:r>
              <a:rPr lang="en-IE" sz="2200" dirty="0" err="1">
                <a:latin typeface="Courier" pitchFamily="49" charset="0"/>
              </a:rPr>
              <a:t>inc</a:t>
            </a:r>
            <a:r>
              <a:rPr lang="en-IE" sz="2200" dirty="0">
                <a:latin typeface="Courier" pitchFamily="49" charset="0"/>
              </a:rPr>
              <a:t>: {age : 2}})</a:t>
            </a:r>
          </a:p>
          <a:p>
            <a:pPr marL="0" indent="0">
              <a:buNone/>
            </a:pPr>
            <a:r>
              <a:rPr lang="en-IE" sz="2200" dirty="0" err="1">
                <a:latin typeface="Courier" pitchFamily="49" charset="0"/>
              </a:rPr>
              <a:t>WriteResult</a:t>
            </a:r>
            <a:r>
              <a:rPr lang="en-IE" sz="2200" dirty="0">
                <a:latin typeface="Courier" pitchFamily="49" charset="0"/>
              </a:rPr>
              <a:t>({ "</a:t>
            </a:r>
            <a:r>
              <a:rPr lang="en-IE" sz="2200" dirty="0" err="1">
                <a:latin typeface="Courier" pitchFamily="49" charset="0"/>
              </a:rPr>
              <a:t>nMatched</a:t>
            </a:r>
            <a:r>
              <a:rPr lang="en-IE" sz="2200" dirty="0">
                <a:latin typeface="Courier" pitchFamily="49" charset="0"/>
              </a:rPr>
              <a:t>" : 1, "</a:t>
            </a:r>
            <a:r>
              <a:rPr lang="en-IE" sz="2200" dirty="0" err="1">
                <a:latin typeface="Courier" pitchFamily="49" charset="0"/>
              </a:rPr>
              <a:t>nUpserted</a:t>
            </a:r>
            <a:r>
              <a:rPr lang="en-IE" sz="2200" dirty="0">
                <a:latin typeface="Courier" pitchFamily="49" charset="0"/>
              </a:rPr>
              <a:t>" : 0, "</a:t>
            </a:r>
            <a:r>
              <a:rPr lang="en-IE" sz="2200" dirty="0" err="1">
                <a:latin typeface="Courier" pitchFamily="49" charset="0"/>
              </a:rPr>
              <a:t>nModified</a:t>
            </a:r>
            <a:r>
              <a:rPr lang="en-IE" sz="2200" dirty="0">
                <a:latin typeface="Courier" pitchFamily="49" charset="0"/>
              </a:rPr>
              <a:t>" : 1 })</a:t>
            </a:r>
          </a:p>
          <a:p>
            <a:pPr marL="0" indent="0">
              <a:buNone/>
            </a:pPr>
            <a:r>
              <a:rPr lang="en-IE" sz="2200" dirty="0">
                <a:latin typeface="Courier" pitchFamily="49" charset="0"/>
              </a:rPr>
              <a:t>&gt; </a:t>
            </a:r>
            <a:r>
              <a:rPr lang="en-IE" sz="2200" dirty="0" err="1">
                <a:latin typeface="Courier" pitchFamily="49" charset="0"/>
              </a:rPr>
              <a:t>db.pierpaolo.update</a:t>
            </a:r>
            <a:r>
              <a:rPr lang="en-IE" sz="2200" dirty="0">
                <a:latin typeface="Courier" pitchFamily="49" charset="0"/>
              </a:rPr>
              <a:t>({first: { $ne: "</a:t>
            </a:r>
            <a:r>
              <a:rPr lang="en-IE" sz="2200" dirty="0" err="1">
                <a:latin typeface="Courier" pitchFamily="49" charset="0"/>
              </a:rPr>
              <a:t>aa</a:t>
            </a:r>
            <a:r>
              <a:rPr lang="en-IE" sz="2200" dirty="0">
                <a:latin typeface="Courier" pitchFamily="49" charset="0"/>
              </a:rPr>
              <a:t>"} },{ $</a:t>
            </a:r>
            <a:r>
              <a:rPr lang="en-IE" sz="2200" dirty="0" err="1">
                <a:latin typeface="Courier" pitchFamily="49" charset="0"/>
              </a:rPr>
              <a:t>inc</a:t>
            </a:r>
            <a:r>
              <a:rPr lang="en-IE" sz="2200" dirty="0">
                <a:latin typeface="Courier" pitchFamily="49" charset="0"/>
              </a:rPr>
              <a:t>: {age : 2</a:t>
            </a:r>
            <a:r>
              <a:rPr lang="en-IE" sz="2200" dirty="0" smtClean="0">
                <a:latin typeface="Courier" pitchFamily="49" charset="0"/>
              </a:rPr>
              <a:t>}},{multi: true})</a:t>
            </a:r>
            <a:endParaRPr lang="en-IE" sz="22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200" dirty="0" err="1">
                <a:latin typeface="Courier" pitchFamily="49" charset="0"/>
              </a:rPr>
              <a:t>WriteResult</a:t>
            </a:r>
            <a:r>
              <a:rPr lang="en-IE" sz="2200" dirty="0">
                <a:latin typeface="Courier" pitchFamily="49" charset="0"/>
              </a:rPr>
              <a:t>({ "</a:t>
            </a:r>
            <a:r>
              <a:rPr lang="en-IE" sz="2200" dirty="0" err="1">
                <a:latin typeface="Courier" pitchFamily="49" charset="0"/>
              </a:rPr>
              <a:t>nMatched</a:t>
            </a:r>
            <a:r>
              <a:rPr lang="en-IE" sz="2200" dirty="0">
                <a:latin typeface="Courier" pitchFamily="49" charset="0"/>
              </a:rPr>
              <a:t>" : 7, "</a:t>
            </a:r>
            <a:r>
              <a:rPr lang="en-IE" sz="2200" dirty="0" err="1">
                <a:latin typeface="Courier" pitchFamily="49" charset="0"/>
              </a:rPr>
              <a:t>nUpserted</a:t>
            </a:r>
            <a:r>
              <a:rPr lang="en-IE" sz="2200" dirty="0">
                <a:latin typeface="Courier" pitchFamily="49" charset="0"/>
              </a:rPr>
              <a:t>" : 0, "</a:t>
            </a:r>
            <a:r>
              <a:rPr lang="en-IE" sz="2200" dirty="0" err="1">
                <a:latin typeface="Courier" pitchFamily="49" charset="0"/>
              </a:rPr>
              <a:t>nModified</a:t>
            </a:r>
            <a:r>
              <a:rPr lang="en-IE" sz="2200" dirty="0">
                <a:latin typeface="Courier" pitchFamily="49" charset="0"/>
              </a:rPr>
              <a:t>" : 7 })</a:t>
            </a:r>
          </a:p>
          <a:p>
            <a:endParaRPr lang="en-I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95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Cursors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en-IE" sz="2000" b="1" dirty="0" err="1">
                <a:latin typeface="Courier" pitchFamily="49" charset="0"/>
              </a:rPr>
              <a:t>var</a:t>
            </a:r>
            <a:r>
              <a:rPr lang="en-IE" sz="2000" dirty="0">
                <a:latin typeface="Courier" pitchFamily="49" charset="0"/>
              </a:rPr>
              <a:t> </a:t>
            </a:r>
            <a:r>
              <a:rPr lang="en-IE" sz="2000" dirty="0" err="1">
                <a:latin typeface="Courier" pitchFamily="49" charset="0"/>
              </a:rPr>
              <a:t>myCursor</a:t>
            </a:r>
            <a:r>
              <a:rPr lang="en-IE" sz="2000" dirty="0">
                <a:latin typeface="Courier" pitchFamily="49" charset="0"/>
              </a:rPr>
              <a:t> = </a:t>
            </a:r>
            <a:r>
              <a:rPr lang="en-IE" sz="2000" dirty="0" err="1">
                <a:latin typeface="Courier" pitchFamily="49" charset="0"/>
              </a:rPr>
              <a:t>db.inventory.find</a:t>
            </a:r>
            <a:r>
              <a:rPr lang="en-IE" sz="2000" dirty="0">
                <a:latin typeface="Courier" pitchFamily="49" charset="0"/>
              </a:rPr>
              <a:t>( { type: 'food' } </a:t>
            </a:r>
            <a:r>
              <a:rPr lang="en-IE" sz="2000" dirty="0" smtClean="0"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endParaRPr lang="en-IE" sz="2000" b="1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000" b="1" dirty="0" smtClean="0">
                <a:latin typeface="Courier" pitchFamily="49" charset="0"/>
              </a:rPr>
              <a:t>while</a:t>
            </a:r>
            <a:r>
              <a:rPr lang="en-IE" sz="2000" dirty="0" smtClean="0">
                <a:latin typeface="Courier" pitchFamily="49" charset="0"/>
              </a:rPr>
              <a:t> </a:t>
            </a:r>
            <a:r>
              <a:rPr lang="en-IE" sz="2000" dirty="0">
                <a:latin typeface="Courier" pitchFamily="49" charset="0"/>
              </a:rPr>
              <a:t>(</a:t>
            </a:r>
            <a:r>
              <a:rPr lang="en-IE" sz="2000" dirty="0" err="1">
                <a:latin typeface="Courier" pitchFamily="49" charset="0"/>
              </a:rPr>
              <a:t>myCursor.hasNext</a:t>
            </a:r>
            <a:r>
              <a:rPr lang="en-IE" sz="2000" dirty="0">
                <a:latin typeface="Courier" pitchFamily="49" charset="0"/>
              </a:rPr>
              <a:t>()) { </a:t>
            </a:r>
            <a:r>
              <a:rPr lang="en-IE" sz="2000" dirty="0" smtClean="0">
                <a:latin typeface="Courier" pitchFamily="49" charset="0"/>
              </a:rPr>
              <a:t>	print(</a:t>
            </a:r>
            <a:r>
              <a:rPr lang="en-IE" sz="2000" dirty="0" err="1" smtClean="0">
                <a:latin typeface="Courier" pitchFamily="49" charset="0"/>
              </a:rPr>
              <a:t>tojson</a:t>
            </a:r>
            <a:r>
              <a:rPr lang="en-IE" sz="2000" dirty="0" smtClean="0">
                <a:latin typeface="Courier" pitchFamily="49" charset="0"/>
              </a:rPr>
              <a:t>(</a:t>
            </a:r>
            <a:r>
              <a:rPr lang="en-IE" sz="2000" dirty="0" err="1" smtClean="0">
                <a:latin typeface="Courier" pitchFamily="49" charset="0"/>
              </a:rPr>
              <a:t>myCursor.next</a:t>
            </a:r>
            <a:r>
              <a:rPr lang="en-IE" sz="2000" dirty="0">
                <a:latin typeface="Courier" pitchFamily="49" charset="0"/>
              </a:rPr>
              <a:t>())); </a:t>
            </a:r>
            <a:r>
              <a:rPr lang="en-IE" sz="2000" dirty="0" smtClean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en-IE" sz="20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000" dirty="0" err="1" smtClean="0">
                <a:latin typeface="Courier" pitchFamily="49" charset="0"/>
              </a:rPr>
              <a:t>myCursor.forEach</a:t>
            </a:r>
            <a:r>
              <a:rPr lang="en-IE" sz="2000" dirty="0" smtClean="0">
                <a:latin typeface="Courier" pitchFamily="49" charset="0"/>
              </a:rPr>
              <a:t>(</a:t>
            </a:r>
            <a:r>
              <a:rPr lang="en-IE" sz="2000" dirty="0" err="1" smtClean="0">
                <a:latin typeface="Courier" pitchFamily="49" charset="0"/>
              </a:rPr>
              <a:t>printjson</a:t>
            </a:r>
            <a:r>
              <a:rPr lang="en-IE" sz="2000" dirty="0" smtClean="0"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endParaRPr lang="en-IE" sz="2000" b="1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000" b="1" dirty="0" err="1" smtClean="0">
                <a:latin typeface="Courier" pitchFamily="49" charset="0"/>
              </a:rPr>
              <a:t>var</a:t>
            </a:r>
            <a:r>
              <a:rPr lang="en-IE" sz="2000" dirty="0" smtClean="0">
                <a:latin typeface="Courier" pitchFamily="49" charset="0"/>
              </a:rPr>
              <a:t> </a:t>
            </a:r>
            <a:r>
              <a:rPr lang="en-IE" sz="2000" dirty="0" err="1">
                <a:latin typeface="Courier" pitchFamily="49" charset="0"/>
              </a:rPr>
              <a:t>documentArray</a:t>
            </a:r>
            <a:r>
              <a:rPr lang="en-IE" sz="2000" dirty="0">
                <a:latin typeface="Courier" pitchFamily="49" charset="0"/>
              </a:rPr>
              <a:t> = </a:t>
            </a:r>
            <a:r>
              <a:rPr lang="en-IE" sz="2000" dirty="0" err="1">
                <a:latin typeface="Courier" pitchFamily="49" charset="0"/>
              </a:rPr>
              <a:t>myCursor.toArray</a:t>
            </a:r>
            <a:r>
              <a:rPr lang="en-IE" sz="2000" dirty="0">
                <a:latin typeface="Courier" pitchFamily="49" charset="0"/>
              </a:rPr>
              <a:t>(); </a:t>
            </a:r>
            <a:endParaRPr lang="en-IE" sz="20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000" b="1" dirty="0" err="1" smtClean="0">
                <a:latin typeface="Courier" pitchFamily="49" charset="0"/>
              </a:rPr>
              <a:t>var</a:t>
            </a:r>
            <a:r>
              <a:rPr lang="en-IE" sz="2000" dirty="0" smtClean="0">
                <a:latin typeface="Courier" pitchFamily="49" charset="0"/>
              </a:rPr>
              <a:t> </a:t>
            </a:r>
            <a:r>
              <a:rPr lang="en-IE" sz="2000" dirty="0" err="1">
                <a:latin typeface="Courier" pitchFamily="49" charset="0"/>
              </a:rPr>
              <a:t>myDocument</a:t>
            </a:r>
            <a:r>
              <a:rPr lang="en-IE" sz="2000" dirty="0">
                <a:latin typeface="Courier" pitchFamily="49" charset="0"/>
              </a:rPr>
              <a:t> = </a:t>
            </a:r>
            <a:r>
              <a:rPr lang="en-IE" sz="2000" dirty="0" err="1">
                <a:latin typeface="Courier" pitchFamily="49" charset="0"/>
              </a:rPr>
              <a:t>documentArray</a:t>
            </a:r>
            <a:r>
              <a:rPr lang="en-IE" sz="2000" dirty="0">
                <a:latin typeface="Courier" pitchFamily="49" charset="0"/>
              </a:rPr>
              <a:t>[3</a:t>
            </a:r>
            <a:r>
              <a:rPr lang="en-IE" sz="2000" dirty="0" smtClean="0">
                <a:latin typeface="Courier" pitchFamily="49" charset="0"/>
              </a:rPr>
              <a:t>];</a:t>
            </a:r>
          </a:p>
          <a:p>
            <a:pPr marL="0" indent="0">
              <a:buNone/>
            </a:pPr>
            <a:endParaRPr lang="en-IE" sz="2000" b="1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000" b="1" dirty="0" err="1" smtClean="0">
                <a:latin typeface="Courier" pitchFamily="49" charset="0"/>
              </a:rPr>
              <a:t>var</a:t>
            </a:r>
            <a:r>
              <a:rPr lang="en-IE" sz="2000" dirty="0" smtClean="0">
                <a:latin typeface="Courier" pitchFamily="49" charset="0"/>
              </a:rPr>
              <a:t> </a:t>
            </a:r>
            <a:r>
              <a:rPr lang="en-IE" sz="2000" dirty="0" err="1">
                <a:latin typeface="Courier" pitchFamily="49" charset="0"/>
              </a:rPr>
              <a:t>myDocument</a:t>
            </a:r>
            <a:r>
              <a:rPr lang="en-IE" sz="2000" dirty="0">
                <a:latin typeface="Courier" pitchFamily="49" charset="0"/>
              </a:rPr>
              <a:t> = </a:t>
            </a:r>
            <a:r>
              <a:rPr lang="en-IE" sz="2000" dirty="0" err="1">
                <a:latin typeface="Courier" pitchFamily="49" charset="0"/>
              </a:rPr>
              <a:t>myCursor</a:t>
            </a:r>
            <a:r>
              <a:rPr lang="en-IE" sz="2000" dirty="0">
                <a:latin typeface="Courier" pitchFamily="49" charset="0"/>
              </a:rPr>
              <a:t>[3];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Shell – Script Commands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396456"/>
              </p:ext>
            </p:extLst>
          </p:nvPr>
        </p:nvGraphicFramePr>
        <p:xfrm>
          <a:off x="457200" y="2564904"/>
          <a:ext cx="8229600" cy="205930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E" sz="2000" b="1" dirty="0" smtClean="0">
                          <a:effectLst/>
                          <a:latin typeface="Source Code Pro"/>
                        </a:rPr>
                        <a:t>SHELL</a:t>
                      </a:r>
                    </a:p>
                    <a:p>
                      <a:pPr algn="l"/>
                      <a:endParaRPr lang="en-IE" dirty="0" smtClean="0">
                        <a:effectLst/>
                        <a:latin typeface="Source Code Pro"/>
                      </a:endParaRPr>
                    </a:p>
                    <a:p>
                      <a:pPr algn="l"/>
                      <a:r>
                        <a:rPr lang="en-IE" dirty="0" smtClean="0">
                          <a:effectLst/>
                          <a:latin typeface="Source Code Pro"/>
                        </a:rPr>
                        <a:t>show</a:t>
                      </a:r>
                      <a:r>
                        <a:rPr lang="en-IE" dirty="0">
                          <a:effectLst/>
                        </a:rPr>
                        <a:t> </a:t>
                      </a:r>
                      <a:r>
                        <a:rPr lang="en-IE" dirty="0" err="1">
                          <a:effectLst/>
                          <a:latin typeface="Source Code Pro"/>
                        </a:rPr>
                        <a:t>dbs</a:t>
                      </a:r>
                      <a:r>
                        <a:rPr lang="en-IE" dirty="0">
                          <a:effectLst/>
                        </a:rPr>
                        <a:t>, </a:t>
                      </a:r>
                      <a:r>
                        <a:rPr lang="en-IE" dirty="0">
                          <a:effectLst/>
                          <a:latin typeface="Source Code Pro"/>
                        </a:rPr>
                        <a:t>show</a:t>
                      </a:r>
                      <a:r>
                        <a:rPr lang="en-IE" dirty="0">
                          <a:effectLst/>
                        </a:rPr>
                        <a:t> </a:t>
                      </a:r>
                      <a:r>
                        <a:rPr lang="en-IE" dirty="0">
                          <a:effectLst/>
                          <a:latin typeface="Source Code Pro"/>
                        </a:rPr>
                        <a:t>databases</a:t>
                      </a:r>
                      <a:endParaRPr lang="en-IE" dirty="0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1" dirty="0" smtClean="0">
                          <a:effectLst/>
                        </a:rPr>
                        <a:t>JS SCRIPT</a:t>
                      </a:r>
                    </a:p>
                    <a:p>
                      <a:pPr algn="l"/>
                      <a:endParaRPr lang="en-IE" dirty="0" smtClean="0">
                        <a:effectLst/>
                      </a:endParaRPr>
                    </a:p>
                    <a:p>
                      <a:pPr algn="l"/>
                      <a:r>
                        <a:rPr lang="en-IE" dirty="0" err="1" smtClean="0">
                          <a:effectLst/>
                        </a:rPr>
                        <a:t>db.adminCommand</a:t>
                      </a:r>
                      <a:r>
                        <a:rPr lang="en-IE" dirty="0">
                          <a:effectLst/>
                        </a:rPr>
                        <a:t>(</a:t>
                      </a:r>
                      <a:r>
                        <a:rPr lang="en-IE" dirty="0">
                          <a:solidFill>
                            <a:srgbClr val="4070A0"/>
                          </a:solidFill>
                          <a:effectLst/>
                        </a:rPr>
                        <a:t>'</a:t>
                      </a:r>
                      <a:r>
                        <a:rPr lang="en-IE" dirty="0" err="1">
                          <a:solidFill>
                            <a:srgbClr val="4070A0"/>
                          </a:solidFill>
                          <a:effectLst/>
                        </a:rPr>
                        <a:t>listDatabases</a:t>
                      </a:r>
                      <a:r>
                        <a:rPr lang="en-IE" dirty="0">
                          <a:solidFill>
                            <a:srgbClr val="4070A0"/>
                          </a:solidFill>
                          <a:effectLst/>
                        </a:rPr>
                        <a:t>'</a:t>
                      </a:r>
                      <a:r>
                        <a:rPr lang="en-IE" dirty="0">
                          <a:effectLst/>
                        </a:rPr>
                        <a:t>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E">
                          <a:effectLst/>
                          <a:latin typeface="Source Code Pro"/>
                        </a:rPr>
                        <a:t>use</a:t>
                      </a:r>
                      <a:r>
                        <a:rPr lang="en-IE">
                          <a:effectLst/>
                        </a:rPr>
                        <a:t> </a:t>
                      </a:r>
                      <a:r>
                        <a:rPr lang="en-IE">
                          <a:effectLst/>
                          <a:latin typeface="Source Code Pro"/>
                        </a:rPr>
                        <a:t>&lt;db&gt;</a:t>
                      </a:r>
                      <a:endParaRPr lang="en-IE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>
                          <a:effectLst/>
                        </a:rPr>
                        <a:t>db </a:t>
                      </a:r>
                      <a:r>
                        <a:rPr lang="en-IE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IE">
                          <a:effectLst/>
                        </a:rPr>
                        <a:t> db.getSiblingDB(</a:t>
                      </a:r>
                      <a:r>
                        <a:rPr lang="en-IE">
                          <a:solidFill>
                            <a:srgbClr val="4070A0"/>
                          </a:solidFill>
                          <a:effectLst/>
                        </a:rPr>
                        <a:t>'&lt;db&gt;'</a:t>
                      </a:r>
                      <a:r>
                        <a:rPr lang="en-IE">
                          <a:effectLst/>
                        </a:rPr>
                        <a:t>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E">
                          <a:effectLst/>
                          <a:latin typeface="Source Code Pro"/>
                        </a:rPr>
                        <a:t>show</a:t>
                      </a:r>
                      <a:r>
                        <a:rPr lang="en-IE">
                          <a:effectLst/>
                        </a:rPr>
                        <a:t> </a:t>
                      </a:r>
                      <a:r>
                        <a:rPr lang="en-IE">
                          <a:effectLst/>
                          <a:latin typeface="Source Code Pro"/>
                        </a:rPr>
                        <a:t>collections</a:t>
                      </a:r>
                      <a:endParaRPr lang="en-IE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err="1">
                          <a:effectLst/>
                        </a:rPr>
                        <a:t>db.getCollectionNames</a:t>
                      </a:r>
                      <a:r>
                        <a:rPr lang="en-IE" dirty="0">
                          <a:effectLst/>
                        </a:rPr>
                        <a:t>()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56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Map Reduce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1" y="1421978"/>
            <a:ext cx="8054027" cy="4876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35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1B16E-042D-454A-BA04-BEC5DDB2B281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59303</TotalTime>
  <Words>2879</Words>
  <Application>Microsoft Office PowerPoint</Application>
  <PresentationFormat>On-screen Show (4:3)</PresentationFormat>
  <Paragraphs>430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 Unicode MS</vt:lpstr>
      <vt:lpstr>Arial</vt:lpstr>
      <vt:lpstr>Arial Rounded MT Bold</vt:lpstr>
      <vt:lpstr>Courier</vt:lpstr>
      <vt:lpstr>Source Code Pro</vt:lpstr>
      <vt:lpstr>Tahoma</vt:lpstr>
      <vt:lpstr>Wingdings</vt:lpstr>
      <vt:lpstr>NDRC Template</vt:lpstr>
      <vt:lpstr>Advanced Databases Lecture 11: MongoDB part 2</vt:lpstr>
      <vt:lpstr>To go</vt:lpstr>
      <vt:lpstr>So Far</vt:lpstr>
      <vt:lpstr>Output from a shell</vt:lpstr>
      <vt:lpstr>Documents Update</vt:lpstr>
      <vt:lpstr>Multiple Updates</vt:lpstr>
      <vt:lpstr>Cursors</vt:lpstr>
      <vt:lpstr>Shell – Script Commands</vt:lpstr>
      <vt:lpstr>Map Reduce</vt:lpstr>
      <vt:lpstr>PowerPoint Presentation</vt:lpstr>
      <vt:lpstr>Replication and Sharding</vt:lpstr>
      <vt:lpstr>Replica Sets</vt:lpstr>
      <vt:lpstr>A replica set</vt:lpstr>
      <vt:lpstr>Functioning of a Replica Set</vt:lpstr>
      <vt:lpstr>Secondaries </vt:lpstr>
      <vt:lpstr>Asynchronous and Replication</vt:lpstr>
      <vt:lpstr>Priority 0 Replica Set Members</vt:lpstr>
      <vt:lpstr>Hidden replica set member</vt:lpstr>
      <vt:lpstr>Delayed Replica Set Members</vt:lpstr>
      <vt:lpstr>Read Preferences</vt:lpstr>
      <vt:lpstr>Reasons for read preferences</vt:lpstr>
      <vt:lpstr>Dangers</vt:lpstr>
      <vt:lpstr>Write Concern</vt:lpstr>
      <vt:lpstr>Unacknowledged</vt:lpstr>
      <vt:lpstr>Acknowledged</vt:lpstr>
      <vt:lpstr>Journaled</vt:lpstr>
      <vt:lpstr>Replica Acknowledged</vt:lpstr>
      <vt:lpstr>PowerPoint Presentation</vt:lpstr>
      <vt:lpstr>Sharding and Replica sets</vt:lpstr>
      <vt:lpstr>Sharding</vt:lpstr>
      <vt:lpstr>Components of a Sharded Cluster</vt:lpstr>
      <vt:lpstr>Components of a Sharded Cluster /2</vt:lpstr>
      <vt:lpstr>Shard Keys</vt:lpstr>
      <vt:lpstr>Maintaining Balance Dataset</vt:lpstr>
      <vt:lpstr>Some Commands</vt:lpstr>
      <vt:lpstr>Shard Keys - Issues</vt:lpstr>
      <vt:lpstr>Chose the right shard key</vt:lpstr>
      <vt:lpstr>The importance  of Cardinality</vt:lpstr>
      <vt:lpstr>The importance of Cardinality /2</vt:lpstr>
      <vt:lpstr>More Commands</vt:lpstr>
      <vt:lpstr>Setup a replica set</vt:lpstr>
      <vt:lpstr>Create some test data</vt:lpstr>
      <vt:lpstr>The Balancer</vt:lpstr>
      <vt:lpstr>The Balancer /2</vt:lpstr>
      <vt:lpstr>A Sharded Cluster Architecture</vt:lpstr>
      <vt:lpstr>Sharded and not shared collections</vt:lpstr>
      <vt:lpstr>Config Servers</vt:lpstr>
      <vt:lpstr>When to shard</vt:lpstr>
      <vt:lpstr>Architecture of a Production Cluster</vt:lpstr>
      <vt:lpstr>Architecture: production vs test</vt:lpstr>
      <vt:lpstr>More on Sharding</vt:lpstr>
      <vt:lpstr>More on Sharding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615</cp:revision>
  <cp:lastPrinted>2014-11-26T17:20:07Z</cp:lastPrinted>
  <dcterms:created xsi:type="dcterms:W3CDTF">2010-08-13T08:18:53Z</dcterms:created>
  <dcterms:modified xsi:type="dcterms:W3CDTF">2015-12-02T07:40:34Z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