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handoutMasterIdLst>
    <p:handoutMasterId r:id="rId88"/>
  </p:handoutMasterIdLst>
  <p:sldIdLst>
    <p:sldId id="259" r:id="rId5"/>
    <p:sldId id="392" r:id="rId6"/>
    <p:sldId id="303" r:id="rId7"/>
    <p:sldId id="305" r:id="rId8"/>
    <p:sldId id="306" r:id="rId9"/>
    <p:sldId id="393" r:id="rId10"/>
    <p:sldId id="346" r:id="rId11"/>
    <p:sldId id="347" r:id="rId12"/>
    <p:sldId id="348" r:id="rId13"/>
    <p:sldId id="349" r:id="rId14"/>
    <p:sldId id="350" r:id="rId15"/>
    <p:sldId id="309" r:id="rId16"/>
    <p:sldId id="351" r:id="rId17"/>
    <p:sldId id="311" r:id="rId18"/>
    <p:sldId id="415" r:id="rId19"/>
    <p:sldId id="416" r:id="rId20"/>
    <p:sldId id="418" r:id="rId21"/>
    <p:sldId id="419" r:id="rId22"/>
    <p:sldId id="422" r:id="rId23"/>
    <p:sldId id="312" r:id="rId24"/>
    <p:sldId id="359" r:id="rId25"/>
    <p:sldId id="364" r:id="rId26"/>
    <p:sldId id="331" r:id="rId27"/>
    <p:sldId id="288" r:id="rId28"/>
    <p:sldId id="289" r:id="rId29"/>
    <p:sldId id="332" r:id="rId30"/>
    <p:sldId id="388" r:id="rId31"/>
    <p:sldId id="340" r:id="rId32"/>
    <p:sldId id="338" r:id="rId33"/>
    <p:sldId id="476" r:id="rId34"/>
    <p:sldId id="399" r:id="rId35"/>
    <p:sldId id="427" r:id="rId36"/>
    <p:sldId id="429" r:id="rId37"/>
    <p:sldId id="430" r:id="rId38"/>
    <p:sldId id="431" r:id="rId39"/>
    <p:sldId id="432" r:id="rId40"/>
    <p:sldId id="433" r:id="rId41"/>
    <p:sldId id="434" r:id="rId42"/>
    <p:sldId id="400" r:id="rId43"/>
    <p:sldId id="482" r:id="rId44"/>
    <p:sldId id="483" r:id="rId45"/>
    <p:sldId id="484" r:id="rId46"/>
    <p:sldId id="401" r:id="rId47"/>
    <p:sldId id="478" r:id="rId48"/>
    <p:sldId id="402" r:id="rId49"/>
    <p:sldId id="403" r:id="rId50"/>
    <p:sldId id="442" r:id="rId51"/>
    <p:sldId id="404" r:id="rId52"/>
    <p:sldId id="405" r:id="rId53"/>
    <p:sldId id="448" r:id="rId54"/>
    <p:sldId id="449" r:id="rId55"/>
    <p:sldId id="450" r:id="rId56"/>
    <p:sldId id="451" r:id="rId57"/>
    <p:sldId id="452" r:id="rId58"/>
    <p:sldId id="453" r:id="rId59"/>
    <p:sldId id="454" r:id="rId60"/>
    <p:sldId id="455" r:id="rId61"/>
    <p:sldId id="459" r:id="rId62"/>
    <p:sldId id="460" r:id="rId63"/>
    <p:sldId id="477" r:id="rId64"/>
    <p:sldId id="479" r:id="rId65"/>
    <p:sldId id="481" r:id="rId66"/>
    <p:sldId id="480" r:id="rId67"/>
    <p:sldId id="461" r:id="rId68"/>
    <p:sldId id="462" r:id="rId69"/>
    <p:sldId id="463" r:id="rId70"/>
    <p:sldId id="464" r:id="rId71"/>
    <p:sldId id="465" r:id="rId72"/>
    <p:sldId id="466" r:id="rId73"/>
    <p:sldId id="467" r:id="rId74"/>
    <p:sldId id="468" r:id="rId75"/>
    <p:sldId id="469" r:id="rId76"/>
    <p:sldId id="397" r:id="rId77"/>
    <p:sldId id="394" r:id="rId78"/>
    <p:sldId id="485" r:id="rId79"/>
    <p:sldId id="472" r:id="rId80"/>
    <p:sldId id="395" r:id="rId81"/>
    <p:sldId id="396" r:id="rId82"/>
    <p:sldId id="406" r:id="rId83"/>
    <p:sldId id="407" r:id="rId84"/>
    <p:sldId id="408" r:id="rId85"/>
    <p:sldId id="475" r:id="rId86"/>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1681" autoAdjust="0"/>
    <p:restoredTop sz="71581" autoAdjust="0"/>
  </p:normalViewPr>
  <p:slideViewPr>
    <p:cSldViewPr>
      <p:cViewPr>
        <p:scale>
          <a:sx n="80" d="100"/>
          <a:sy n="80" d="100"/>
        </p:scale>
        <p:origin x="474" y="-372"/>
      </p:cViewPr>
      <p:guideLst>
        <p:guide orient="horz" pos="2160"/>
        <p:guide pos="2880"/>
      </p:guideLst>
    </p:cSldViewPr>
  </p:slideViewPr>
  <p:notesTextViewPr>
    <p:cViewPr>
      <p:scale>
        <a:sx n="3" d="2"/>
        <a:sy n="3" d="2"/>
      </p:scale>
      <p:origin x="0" y="0"/>
    </p:cViewPr>
  </p:notesTextViewPr>
  <p:sorterViewPr>
    <p:cViewPr>
      <p:scale>
        <a:sx n="160" d="100"/>
        <a:sy n="160" d="100"/>
      </p:scale>
      <p:origin x="0" y="-469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41955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EE18DF0-FA4E-429D-B79E-F883FDF0EE1F}" type="slidenum">
              <a:rPr lang="en-US" sz="1200">
                <a:latin typeface="Calibri" pitchFamily="34" charset="0"/>
              </a:rPr>
              <a:pPr eaLnBrk="1" hangingPunct="1"/>
              <a:t>24</a:t>
            </a:fld>
            <a:endParaRPr lang="en-US" sz="1200">
              <a:latin typeface="Calibri" pitchFamily="34" charset="0"/>
            </a:endParaRPr>
          </a:p>
        </p:txBody>
      </p:sp>
    </p:spTree>
    <p:extLst>
      <p:ext uri="{BB962C8B-B14F-4D97-AF65-F5344CB8AC3E}">
        <p14:creationId xmlns:p14="http://schemas.microsoft.com/office/powerpoint/2010/main" val="2076078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2532" name="Slide Number Placeholder 3"/>
          <p:cNvSpPr>
            <a:spLocks noGrp="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BB4CCB4-2E83-4C5C-97CF-FDAFD948D773}" type="slidenum">
              <a:rPr lang="en-US" sz="1200">
                <a:latin typeface="Calibri" pitchFamily="34" charset="0"/>
              </a:rPr>
              <a:pPr eaLnBrk="1" hangingPunct="1"/>
              <a:t>25</a:t>
            </a:fld>
            <a:endParaRPr lang="en-US" sz="1200">
              <a:latin typeface="Calibri" pitchFamily="34" charset="0"/>
            </a:endParaRPr>
          </a:p>
        </p:txBody>
      </p:sp>
    </p:spTree>
    <p:extLst>
      <p:ext uri="{BB962C8B-B14F-4D97-AF65-F5344CB8AC3E}">
        <p14:creationId xmlns:p14="http://schemas.microsoft.com/office/powerpoint/2010/main" val="3436729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ZA"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62F965-0D3A-4C94-A5A2-67C1C96DA35A}" type="slidenum">
              <a:rPr lang="en-ZA" smtClean="0"/>
              <a:pPr fontAlgn="base">
                <a:spcBef>
                  <a:spcPct val="0"/>
                </a:spcBef>
                <a:spcAft>
                  <a:spcPct val="0"/>
                </a:spcAft>
                <a:defRPr/>
              </a:pPr>
              <a:t>26</a:t>
            </a:fld>
            <a:endParaRPr lang="en-ZA" smtClean="0"/>
          </a:p>
        </p:txBody>
      </p:sp>
    </p:spTree>
    <p:extLst>
      <p:ext uri="{BB962C8B-B14F-4D97-AF65-F5344CB8AC3E}">
        <p14:creationId xmlns:p14="http://schemas.microsoft.com/office/powerpoint/2010/main" val="30641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B8AD0-B2F3-4620-9FF5-BF9CAC512CAB}" type="slidenum">
              <a:rPr lang="en-US"/>
              <a:pPr/>
              <a:t>27</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http://www.infoq.com/articles/nosql-in-the-enterprise</a:t>
            </a:r>
          </a:p>
        </p:txBody>
      </p:sp>
    </p:spTree>
    <p:extLst>
      <p:ext uri="{BB962C8B-B14F-4D97-AF65-F5344CB8AC3E}">
        <p14:creationId xmlns:p14="http://schemas.microsoft.com/office/powerpoint/2010/main" val="64753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smtClean="0"/>
          </a:p>
        </p:txBody>
      </p:sp>
      <p:sp>
        <p:nvSpPr>
          <p:cNvPr id="4" name="Slide Number Placeholder 3"/>
          <p:cNvSpPr>
            <a:spLocks noGrp="1"/>
          </p:cNvSpPr>
          <p:nvPr>
            <p:ph type="sldNum" sz="quarter" idx="5"/>
          </p:nvPr>
        </p:nvSpPr>
        <p:spPr/>
        <p:txBody>
          <a:bodyPr/>
          <a:lstStyle/>
          <a:p>
            <a:pPr>
              <a:defRPr/>
            </a:pPr>
            <a:fld id="{79EF25F1-2D5F-4C64-8147-BA4869C1F55F}" type="slidenum">
              <a:rPr lang="en-ZA" smtClean="0"/>
              <a:pPr>
                <a:defRPr/>
              </a:pPr>
              <a:t>28</a:t>
            </a:fld>
            <a:endParaRPr lang="en-ZA"/>
          </a:p>
        </p:txBody>
      </p:sp>
    </p:spTree>
    <p:extLst>
      <p:ext uri="{BB962C8B-B14F-4D97-AF65-F5344CB8AC3E}">
        <p14:creationId xmlns:p14="http://schemas.microsoft.com/office/powerpoint/2010/main" val="2956011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smtClean="0"/>
          </a:p>
        </p:txBody>
      </p:sp>
      <p:sp>
        <p:nvSpPr>
          <p:cNvPr id="4" name="Slide Number Placeholder 3"/>
          <p:cNvSpPr>
            <a:spLocks noGrp="1"/>
          </p:cNvSpPr>
          <p:nvPr>
            <p:ph type="sldNum" sz="quarter" idx="5"/>
          </p:nvPr>
        </p:nvSpPr>
        <p:spPr/>
        <p:txBody>
          <a:bodyPr/>
          <a:lstStyle/>
          <a:p>
            <a:pPr>
              <a:defRPr/>
            </a:pPr>
            <a:fld id="{7D7ADD97-5571-4A94-A45D-0A1F13A45F97}" type="slidenum">
              <a:rPr lang="en-ZA" smtClean="0"/>
              <a:pPr>
                <a:defRPr/>
              </a:pPr>
              <a:t>29</a:t>
            </a:fld>
            <a:endParaRPr lang="en-ZA"/>
          </a:p>
        </p:txBody>
      </p:sp>
    </p:spTree>
    <p:extLst>
      <p:ext uri="{BB962C8B-B14F-4D97-AF65-F5344CB8AC3E}">
        <p14:creationId xmlns:p14="http://schemas.microsoft.com/office/powerpoint/2010/main" val="262974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952F2DF-BAA1-4A06-B1BD-F7718074EFD4}" type="slidenum">
              <a:rPr lang="en-US">
                <a:solidFill>
                  <a:srgbClr val="000000"/>
                </a:solidFill>
                <a:latin typeface="Arial" charset="0"/>
              </a:rPr>
              <a:pPr/>
              <a:t>31</a:t>
            </a:fld>
            <a:endParaRPr lang="en-US">
              <a:solidFill>
                <a:srgbClr val="000000"/>
              </a:solidFill>
              <a:latin typeface="Arial" charset="0"/>
            </a:endParaRPr>
          </a:p>
        </p:txBody>
      </p:sp>
    </p:spTree>
    <p:extLst>
      <p:ext uri="{BB962C8B-B14F-4D97-AF65-F5344CB8AC3E}">
        <p14:creationId xmlns:p14="http://schemas.microsoft.com/office/powerpoint/2010/main" val="4188732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Quotes from a person</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FF5E9-A10C-4011-A443-365A471465E1}" type="slidenum">
              <a:rPr lang="en-US"/>
              <a:pPr/>
              <a:t>32</a:t>
            </a:fld>
            <a:endParaRPr lang="en-US"/>
          </a:p>
        </p:txBody>
      </p:sp>
    </p:spTree>
    <p:extLst>
      <p:ext uri="{BB962C8B-B14F-4D97-AF65-F5344CB8AC3E}">
        <p14:creationId xmlns:p14="http://schemas.microsoft.com/office/powerpoint/2010/main" val="1682821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BDA14F-AEF1-4FAB-A0D3-454E55690AC4}" type="slidenum">
              <a:rPr lang="en-US"/>
              <a:pPr/>
              <a:t>33</a:t>
            </a:fld>
            <a:endParaRPr lang="en-US"/>
          </a:p>
        </p:txBody>
      </p:sp>
    </p:spTree>
    <p:extLst>
      <p:ext uri="{BB962C8B-B14F-4D97-AF65-F5344CB8AC3E}">
        <p14:creationId xmlns:p14="http://schemas.microsoft.com/office/powerpoint/2010/main" val="2199738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EB5A0C2-6A07-4EE5-A8C9-5AAF32487B87}" type="slidenum">
              <a:rPr lang="en-US">
                <a:solidFill>
                  <a:srgbClr val="000000"/>
                </a:solidFill>
                <a:latin typeface="Arial" charset="0"/>
              </a:rPr>
              <a:pPr/>
              <a:t>39</a:t>
            </a:fld>
            <a:endParaRPr lang="en-US">
              <a:solidFill>
                <a:srgbClr val="000000"/>
              </a:solidFill>
              <a:latin typeface="Arial" charset="0"/>
            </a:endParaRPr>
          </a:p>
        </p:txBody>
      </p:sp>
    </p:spTree>
    <p:extLst>
      <p:ext uri="{BB962C8B-B14F-4D97-AF65-F5344CB8AC3E}">
        <p14:creationId xmlns:p14="http://schemas.microsoft.com/office/powerpoint/2010/main" val="173149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96706-B60E-40CC-9C9D-23462FBBA7E0}" type="slidenum">
              <a:rPr lang="en-US"/>
              <a:pPr/>
              <a:t>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a:lnSpc>
                <a:spcPct val="90000"/>
              </a:lnSpc>
            </a:pPr>
            <a:r>
              <a:rPr lang="en-US" dirty="0"/>
              <a:t>-&gt; For the longest time (and still true today), the big relational database vendors such as Oracle, IBM, Sybase, and a lesser extent Microsoft were the mainstay of how data was stored.</a:t>
            </a:r>
          </a:p>
          <a:p>
            <a:pPr>
              <a:lnSpc>
                <a:spcPct val="90000"/>
              </a:lnSpc>
            </a:pPr>
            <a:r>
              <a:rPr lang="en-US" dirty="0"/>
              <a:t>-&gt; During the Internet boom, startups looking for low-cost RDBMS alternatives turned to MySQL and </a:t>
            </a:r>
            <a:r>
              <a:rPr lang="en-US" dirty="0" err="1"/>
              <a:t>PostgreSQL</a:t>
            </a:r>
            <a:r>
              <a:rPr lang="en-US" dirty="0"/>
              <a:t>.</a:t>
            </a:r>
          </a:p>
          <a:p>
            <a:pPr>
              <a:lnSpc>
                <a:spcPct val="90000"/>
              </a:lnSpc>
            </a:pPr>
            <a:r>
              <a:rPr lang="en-US" dirty="0"/>
              <a:t>-&gt; The ‘Slashdot Effect’ occurs when a popular website links to a smaller site, causing a massive increase in traffic. </a:t>
            </a:r>
          </a:p>
          <a:p>
            <a:pPr>
              <a:lnSpc>
                <a:spcPct val="90000"/>
              </a:lnSpc>
            </a:pPr>
            <a:r>
              <a:rPr lang="en-US" dirty="0"/>
              <a:t>-&gt; Hooking your RDBMS to a web-based application was a recipe for headaches, they are OLTP in nature.  Could have hundreds of thousands of visitors in a short-time span.</a:t>
            </a:r>
          </a:p>
          <a:p>
            <a:pPr>
              <a:lnSpc>
                <a:spcPct val="90000"/>
              </a:lnSpc>
            </a:pPr>
            <a:r>
              <a:rPr lang="en-US" dirty="0"/>
              <a:t>-&gt; To mitigate, began to front the RDBMS with a read-only cache such as </a:t>
            </a:r>
            <a:r>
              <a:rPr lang="en-US" dirty="0" err="1"/>
              <a:t>memcache</a:t>
            </a:r>
            <a:r>
              <a:rPr lang="en-US" dirty="0"/>
              <a:t> to offload a considerable amount of the read traffic. </a:t>
            </a:r>
          </a:p>
          <a:p>
            <a:pPr>
              <a:lnSpc>
                <a:spcPct val="90000"/>
              </a:lnSpc>
            </a:pPr>
            <a:r>
              <a:rPr lang="en-US" dirty="0"/>
              <a:t>-&gt; As datasets grew, the simple </a:t>
            </a:r>
            <a:r>
              <a:rPr lang="en-US" dirty="0" err="1"/>
              <a:t>memcache</a:t>
            </a:r>
            <a:r>
              <a:rPr lang="en-US" dirty="0"/>
              <a:t>/MySQL model (for lower-cost startups) started to become problematic.</a:t>
            </a:r>
          </a:p>
        </p:txBody>
      </p:sp>
    </p:spTree>
    <p:extLst>
      <p:ext uri="{BB962C8B-B14F-4D97-AF65-F5344CB8AC3E}">
        <p14:creationId xmlns:p14="http://schemas.microsoft.com/office/powerpoint/2010/main" val="782478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C3ED822C-9692-4045-8E2C-E76BB948D9BB}" type="slidenum">
              <a:rPr lang="en-US">
                <a:solidFill>
                  <a:srgbClr val="000000"/>
                </a:solidFill>
                <a:latin typeface="Arial" charset="0"/>
              </a:rPr>
              <a:pPr/>
              <a:t>43</a:t>
            </a:fld>
            <a:endParaRPr lang="en-US">
              <a:solidFill>
                <a:srgbClr val="000000"/>
              </a:solidFill>
              <a:latin typeface="Arial" charset="0"/>
            </a:endParaRPr>
          </a:p>
        </p:txBody>
      </p:sp>
    </p:spTree>
    <p:extLst>
      <p:ext uri="{BB962C8B-B14F-4D97-AF65-F5344CB8AC3E}">
        <p14:creationId xmlns:p14="http://schemas.microsoft.com/office/powerpoint/2010/main" val="2521326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A98F62A6-68C4-428F-A21A-34980AD1AE76}" type="slidenum">
              <a:rPr lang="en-US">
                <a:solidFill>
                  <a:srgbClr val="000000"/>
                </a:solidFill>
                <a:latin typeface="Arial" charset="0"/>
              </a:rPr>
              <a:pPr/>
              <a:t>45</a:t>
            </a:fld>
            <a:endParaRPr lang="en-US">
              <a:solidFill>
                <a:srgbClr val="000000"/>
              </a:solidFill>
              <a:latin typeface="Arial" charset="0"/>
            </a:endParaRPr>
          </a:p>
        </p:txBody>
      </p:sp>
    </p:spTree>
    <p:extLst>
      <p:ext uri="{BB962C8B-B14F-4D97-AF65-F5344CB8AC3E}">
        <p14:creationId xmlns:p14="http://schemas.microsoft.com/office/powerpoint/2010/main" val="254599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C188423-B7B4-4491-AFDE-A2842AC49156}" type="slidenum">
              <a:rPr lang="en-US">
                <a:solidFill>
                  <a:srgbClr val="000000"/>
                </a:solidFill>
                <a:latin typeface="Arial" charset="0"/>
              </a:rPr>
              <a:pPr/>
              <a:t>46</a:t>
            </a:fld>
            <a:endParaRPr lang="en-US">
              <a:solidFill>
                <a:srgbClr val="000000"/>
              </a:solidFill>
              <a:latin typeface="Arial" charset="0"/>
            </a:endParaRPr>
          </a:p>
        </p:txBody>
      </p:sp>
    </p:spTree>
    <p:extLst>
      <p:ext uri="{BB962C8B-B14F-4D97-AF65-F5344CB8AC3E}">
        <p14:creationId xmlns:p14="http://schemas.microsoft.com/office/powerpoint/2010/main" val="1767728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AB4EADA-17FA-4E6A-A78E-5BD6884FDEE4}" type="slidenum">
              <a:rPr lang="en-US">
                <a:solidFill>
                  <a:srgbClr val="000000"/>
                </a:solidFill>
                <a:latin typeface="Arial" charset="0"/>
              </a:rPr>
              <a:pPr/>
              <a:t>48</a:t>
            </a:fld>
            <a:endParaRPr lang="en-US">
              <a:solidFill>
                <a:srgbClr val="000000"/>
              </a:solidFill>
              <a:latin typeface="Arial" charset="0"/>
            </a:endParaRPr>
          </a:p>
        </p:txBody>
      </p:sp>
    </p:spTree>
    <p:extLst>
      <p:ext uri="{BB962C8B-B14F-4D97-AF65-F5344CB8AC3E}">
        <p14:creationId xmlns:p14="http://schemas.microsoft.com/office/powerpoint/2010/main" val="422132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4437C290-2906-4BAE-B45D-111908AC88B7}" type="slidenum">
              <a:rPr lang="en-US">
                <a:solidFill>
                  <a:srgbClr val="000000"/>
                </a:solidFill>
                <a:latin typeface="Arial" charset="0"/>
              </a:rPr>
              <a:pPr/>
              <a:t>49</a:t>
            </a:fld>
            <a:endParaRPr lang="en-US">
              <a:solidFill>
                <a:srgbClr val="000000"/>
              </a:solidFill>
              <a:latin typeface="Arial" charset="0"/>
            </a:endParaRPr>
          </a:p>
        </p:txBody>
      </p:sp>
    </p:spTree>
    <p:extLst>
      <p:ext uri="{BB962C8B-B14F-4D97-AF65-F5344CB8AC3E}">
        <p14:creationId xmlns:p14="http://schemas.microsoft.com/office/powerpoint/2010/main" val="1897973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xfrm>
            <a:off x="931863" y="741363"/>
            <a:ext cx="4933950" cy="3702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p:txBody>
          <a:bodyPr/>
          <a:lstStyle/>
          <a:p>
            <a:r>
              <a:rPr lang="hu-HU" smtClean="0">
                <a:latin typeface="Arial" pitchFamily="34" charset="0"/>
              </a:rPr>
              <a:t>http://docs.mongodb.org/manual/reference/method/db.collection.mapReduce/#db.collection.mapReduce</a:t>
            </a:r>
          </a:p>
        </p:txBody>
      </p:sp>
    </p:spTree>
    <p:extLst>
      <p:ext uri="{BB962C8B-B14F-4D97-AF65-F5344CB8AC3E}">
        <p14:creationId xmlns:p14="http://schemas.microsoft.com/office/powerpoint/2010/main" val="368605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31E7DE-200D-4B72-A11D-9FAA92897BE5}" type="slidenum">
              <a:rPr lang="en-US"/>
              <a:pPr/>
              <a:t>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t>-&gt; Best way to provide ACID and a rich query model is to have the dataset on a single machine.</a:t>
            </a:r>
          </a:p>
          <a:p>
            <a:r>
              <a:rPr lang="en-US"/>
              <a:t>-&gt; However, there are limits to scaling up (Vertical Scaling).  </a:t>
            </a:r>
          </a:p>
          <a:p>
            <a:r>
              <a:rPr lang="en-US"/>
              <a:t>-&gt; Past a certain point, an organization will find it is cheaper and more feasible to scale out (horizontal scaling) by adding smaller, more inexpensive (relatively) servers rather than investing in a single larger server. </a:t>
            </a:r>
          </a:p>
          <a:p>
            <a:r>
              <a:rPr lang="en-US"/>
              <a:t>-&gt; A number of different approaches to scaling out (Horizontal Scaling).</a:t>
            </a:r>
          </a:p>
          <a:p>
            <a:r>
              <a:rPr lang="en-US"/>
              <a:t>-&gt; DBAs began to look at master-slave and sharding as a strategy to overcome some of these issues.</a:t>
            </a:r>
          </a:p>
        </p:txBody>
      </p:sp>
    </p:spTree>
    <p:extLst>
      <p:ext uri="{BB962C8B-B14F-4D97-AF65-F5344CB8AC3E}">
        <p14:creationId xmlns:p14="http://schemas.microsoft.com/office/powerpoint/2010/main" val="335352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579B6-5162-47F0-9C04-F39CD5DFF0AD}" type="slidenum">
              <a:rPr lang="en-US"/>
              <a:pPr/>
              <a:t>10</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8239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2AB41-AD03-4572-B05D-1E93CD14C25C}" type="slidenum">
              <a:rPr lang="en-US"/>
              <a:pPr/>
              <a:t>11</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7294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96667-F66F-41B4-9F75-F8B64AB9F4AD}" type="slidenum">
              <a:rPr lang="en-US"/>
              <a:pPr/>
              <a:t>13</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-&gt; NoSQL was a term coined by Eric Evans.  He states that ‘… but the whole point of seeking alternatives is that you need to solve a problem that relational databases are a bad fit for. …</a:t>
            </a:r>
          </a:p>
          <a:p>
            <a:r>
              <a:rPr lang="en-US"/>
              <a:t>-&gt; This is why people are continually interpreting nosql to be </a:t>
            </a:r>
            <a:r>
              <a:rPr lang="en-US" i="1"/>
              <a:t>anti-RDBMS</a:t>
            </a:r>
            <a:r>
              <a:rPr lang="en-US"/>
              <a:t>, it's the only rational conclusion when the only thing some of these projects share in common is that they are </a:t>
            </a:r>
            <a:r>
              <a:rPr lang="en-US" i="1"/>
              <a:t>not relational databases</a:t>
            </a:r>
            <a:r>
              <a:rPr lang="en-US"/>
              <a:t>.’  </a:t>
            </a:r>
          </a:p>
          <a:p>
            <a:r>
              <a:rPr lang="en-US"/>
              <a:t>-&gt; Emil Elfrem stated it is not a ‘NO’ SQL but more of a ‘Not Only” SQL. </a:t>
            </a:r>
          </a:p>
          <a:p>
            <a:endParaRPr lang="en-US"/>
          </a:p>
        </p:txBody>
      </p:sp>
    </p:spTree>
    <p:extLst>
      <p:ext uri="{BB962C8B-B14F-4D97-AF65-F5344CB8AC3E}">
        <p14:creationId xmlns:p14="http://schemas.microsoft.com/office/powerpoint/2010/main" val="256136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7C402-02AD-45A4-95F5-9E627A7A1E60}" type="slidenum">
              <a:rPr lang="en-US"/>
              <a:pPr/>
              <a:t>21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dirty="0"/>
              <a:t>-&gt; http://en.wikipedia.org/wiki/Eventual_consistency</a:t>
            </a:r>
          </a:p>
          <a:p>
            <a:r>
              <a:rPr lang="en-US" dirty="0"/>
              <a:t>-&gt; http://www.allthingsdistributed.com/2008/12/eventually_consistent.html</a:t>
            </a:r>
          </a:p>
          <a:p>
            <a:endParaRPr lang="en-US" dirty="0"/>
          </a:p>
          <a:p>
            <a:r>
              <a:rPr lang="en-US" dirty="0"/>
              <a:t>The types of large systems based on CAP aren't ACID they are BASE (http://queue.acm.org/detail.cfm?id=1394128):</a:t>
            </a:r>
            <a:br>
              <a:rPr lang="en-US" dirty="0"/>
            </a:br>
            <a:r>
              <a:rPr lang="en-US" dirty="0"/>
              <a:t>* Basically Available - system seems to work all the time</a:t>
            </a:r>
            <a:br>
              <a:rPr lang="en-US" dirty="0"/>
            </a:br>
            <a:r>
              <a:rPr lang="en-US" dirty="0"/>
              <a:t>* Soft State - it doesn't have to be consistent all the time</a:t>
            </a:r>
            <a:br>
              <a:rPr lang="en-US" dirty="0"/>
            </a:br>
            <a:r>
              <a:rPr lang="en-US" dirty="0"/>
              <a:t>* Eventually Consistent - becomes consistent at some later time</a:t>
            </a:r>
            <a:br>
              <a:rPr lang="en-US" dirty="0"/>
            </a:br>
            <a:endParaRPr lang="en-US" dirty="0"/>
          </a:p>
          <a:p>
            <a:r>
              <a:rPr lang="en-US" dirty="0"/>
              <a:t>Everyone who builds big applications builds them on CAP and BASE: Google, Yahoo, Facebook, Amazon, eBay, </a:t>
            </a:r>
            <a:r>
              <a:rPr lang="en-US" dirty="0" err="1"/>
              <a:t>etc</a:t>
            </a:r>
            <a:r>
              <a:rPr lang="en-US" dirty="0"/>
              <a:t> </a:t>
            </a:r>
          </a:p>
          <a:p>
            <a:endParaRPr lang="en-US" dirty="0"/>
          </a:p>
        </p:txBody>
      </p:sp>
    </p:spTree>
    <p:extLst>
      <p:ext uri="{BB962C8B-B14F-4D97-AF65-F5344CB8AC3E}">
        <p14:creationId xmlns:p14="http://schemas.microsoft.com/office/powerpoint/2010/main" val="96557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8AFCE-5368-4487-BBF7-D1A1B63D3961}" type="slidenum">
              <a:rPr lang="en-US"/>
              <a:pPr/>
              <a:t>22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-&gt; No JDBC</a:t>
            </a:r>
          </a:p>
          <a:p>
            <a:r>
              <a:rPr lang="en-US"/>
              <a:t>-&gt; Data integrity at the application layer</a:t>
            </a:r>
          </a:p>
        </p:txBody>
      </p:sp>
    </p:spTree>
    <p:extLst>
      <p:ext uri="{BB962C8B-B14F-4D97-AF65-F5344CB8AC3E}">
        <p14:creationId xmlns:p14="http://schemas.microsoft.com/office/powerpoint/2010/main" val="173935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ZA"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A9BBD5-4BB4-474D-8D4A-060F07E84747}" type="slidenum">
              <a:rPr lang="en-ZA" smtClean="0"/>
              <a:pPr fontAlgn="base">
                <a:spcBef>
                  <a:spcPct val="0"/>
                </a:spcBef>
                <a:spcAft>
                  <a:spcPct val="0"/>
                </a:spcAft>
                <a:defRPr/>
              </a:pPr>
              <a:t>23</a:t>
            </a:fld>
            <a:endParaRPr lang="en-ZA" smtClean="0"/>
          </a:p>
        </p:txBody>
      </p:sp>
    </p:spTree>
    <p:extLst>
      <p:ext uri="{BB962C8B-B14F-4D97-AF65-F5344CB8AC3E}">
        <p14:creationId xmlns:p14="http://schemas.microsoft.com/office/powerpoint/2010/main" val="55976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martinfowler.com/bliki/PolyglotPersistence.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blogs.the451group.com/information_management/2011/04/15/nosql-newsql-and-beyo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ocs.mongodb.com/v3.2/reference/operator/aggregation/#aggregation-expression-operators" TargetMode="External"/><Relationship Id="rId2" Type="http://schemas.openxmlformats.org/officeDocument/2006/relationships/hyperlink" Target="https://docs.mongodb.com/v3.2/core/aggregation-pipelin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12: Towards NOSQL data repositories</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Scaling RDBMS - Sharding</a:t>
            </a:r>
          </a:p>
        </p:txBody>
      </p:sp>
      <p:sp>
        <p:nvSpPr>
          <p:cNvPr id="35843" name="Rectangle 3"/>
          <p:cNvSpPr>
            <a:spLocks noGrp="1" noChangeArrowheads="1"/>
          </p:cNvSpPr>
          <p:nvPr>
            <p:ph type="body" idx="1"/>
          </p:nvPr>
        </p:nvSpPr>
        <p:spPr/>
        <p:txBody>
          <a:bodyPr/>
          <a:lstStyle/>
          <a:p>
            <a:r>
              <a:rPr lang="en-US" sz="2400"/>
              <a:t>Partition or sharding</a:t>
            </a:r>
          </a:p>
          <a:p>
            <a:pPr lvl="1"/>
            <a:r>
              <a:rPr lang="en-US" sz="2200"/>
              <a:t>Scales well for both reads and writes</a:t>
            </a:r>
          </a:p>
          <a:p>
            <a:pPr lvl="1"/>
            <a:r>
              <a:rPr lang="en-US" sz="2200"/>
              <a:t>Not transparent, application needs to be partition-aware</a:t>
            </a:r>
          </a:p>
          <a:p>
            <a:pPr lvl="1"/>
            <a:r>
              <a:rPr lang="en-US" sz="2200"/>
              <a:t>Can no longer have relationships/joins across partitions</a:t>
            </a:r>
          </a:p>
          <a:p>
            <a:pPr lvl="1"/>
            <a:r>
              <a:rPr lang="en-US" sz="2200"/>
              <a:t>Loss of referential integrity across shards</a:t>
            </a:r>
          </a:p>
        </p:txBody>
      </p:sp>
    </p:spTree>
    <p:extLst>
      <p:ext uri="{BB962C8B-B14F-4D97-AF65-F5344CB8AC3E}">
        <p14:creationId xmlns:p14="http://schemas.microsoft.com/office/powerpoint/2010/main" val="3547985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Other ways to scale RDBMS</a:t>
            </a:r>
          </a:p>
        </p:txBody>
      </p:sp>
      <p:sp>
        <p:nvSpPr>
          <p:cNvPr id="37891" name="Rectangle 3"/>
          <p:cNvSpPr>
            <a:spLocks noGrp="1" noChangeArrowheads="1"/>
          </p:cNvSpPr>
          <p:nvPr>
            <p:ph type="body" idx="1"/>
          </p:nvPr>
        </p:nvSpPr>
        <p:spPr/>
        <p:txBody>
          <a:bodyPr/>
          <a:lstStyle/>
          <a:p>
            <a:r>
              <a:rPr lang="en-US" sz="2400" dirty="0" smtClean="0"/>
              <a:t>No </a:t>
            </a:r>
            <a:r>
              <a:rPr lang="en-US" sz="2400" dirty="0"/>
              <a:t>JOINs, thereby reducing query time</a:t>
            </a:r>
          </a:p>
          <a:p>
            <a:pPr lvl="1"/>
            <a:r>
              <a:rPr lang="en-US" sz="2200" dirty="0"/>
              <a:t>This involves de-normalizing data</a:t>
            </a:r>
          </a:p>
          <a:p>
            <a:r>
              <a:rPr lang="en-US" sz="2400" dirty="0"/>
              <a:t>In-memory </a:t>
            </a:r>
            <a:r>
              <a:rPr lang="en-US" sz="2400" dirty="0" smtClean="0"/>
              <a:t>databases</a:t>
            </a:r>
          </a:p>
          <a:p>
            <a:endParaRPr lang="en-US" sz="2400" dirty="0"/>
          </a:p>
          <a:p>
            <a:r>
              <a:rPr lang="en-US" sz="3000" b="1" dirty="0" smtClean="0"/>
              <a:t>NO SQL started with the aim to address the scaling problem</a:t>
            </a:r>
            <a:endParaRPr lang="en-US" sz="3000" b="1" dirty="0"/>
          </a:p>
        </p:txBody>
      </p:sp>
    </p:spTree>
    <p:extLst>
      <p:ext uri="{BB962C8B-B14F-4D97-AF65-F5344CB8AC3E}">
        <p14:creationId xmlns:p14="http://schemas.microsoft.com/office/powerpoint/2010/main" val="227359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NoSQL</a:t>
            </a:r>
            <a:r>
              <a:rPr lang="en-US" dirty="0" smtClean="0"/>
              <a:t> Definition</a:t>
            </a:r>
            <a:endParaRPr lang="en-US" dirty="0"/>
          </a:p>
        </p:txBody>
      </p:sp>
      <p:sp>
        <p:nvSpPr>
          <p:cNvPr id="3" name="Content Placeholder 2"/>
          <p:cNvSpPr>
            <a:spLocks noGrp="1"/>
          </p:cNvSpPr>
          <p:nvPr>
            <p:ph idx="1"/>
          </p:nvPr>
        </p:nvSpPr>
        <p:spPr/>
        <p:txBody>
          <a:bodyPr>
            <a:normAutofit/>
          </a:bodyPr>
          <a:lstStyle/>
          <a:p>
            <a:pPr marL="400050" lvl="1" indent="0">
              <a:buFont typeface="Wingdings" pitchFamily="2" charset="2"/>
              <a:buNone/>
              <a:defRPr/>
            </a:pPr>
            <a:r>
              <a:rPr lang="en-US" dirty="0" smtClean="0"/>
              <a:t>Next </a:t>
            </a:r>
            <a:r>
              <a:rPr lang="en-US" dirty="0"/>
              <a:t>Generation Databases mostly addressing some of the points: being </a:t>
            </a:r>
            <a:r>
              <a:rPr lang="en-US" b="1" dirty="0"/>
              <a:t>non-relational, </a:t>
            </a:r>
            <a:r>
              <a:rPr lang="en-US" b="1" dirty="0" smtClean="0"/>
              <a:t>distributed</a:t>
            </a:r>
            <a:r>
              <a:rPr lang="en-US" b="1" dirty="0"/>
              <a:t>, open-source</a:t>
            </a:r>
            <a:r>
              <a:rPr lang="en-US" dirty="0"/>
              <a:t> and </a:t>
            </a:r>
            <a:r>
              <a:rPr lang="en-US" b="1" dirty="0"/>
              <a:t>horizontal scalable</a:t>
            </a:r>
            <a:r>
              <a:rPr lang="en-US" dirty="0"/>
              <a:t>. The original intention has been </a:t>
            </a:r>
            <a:r>
              <a:rPr lang="en-US" b="1" dirty="0"/>
              <a:t>modern web-scale databases</a:t>
            </a:r>
            <a:r>
              <a:rPr lang="en-US" dirty="0"/>
              <a:t>. The movement began early 2009 and is growing rapidly. Often more characteristics apply as: </a:t>
            </a:r>
            <a:r>
              <a:rPr lang="en-US" b="1" dirty="0"/>
              <a:t>schema-free, easy replication support, simple API, eventually consistent</a:t>
            </a:r>
            <a:r>
              <a:rPr lang="en-US" dirty="0"/>
              <a:t> / </a:t>
            </a:r>
            <a:r>
              <a:rPr lang="en-US" b="1" dirty="0"/>
              <a:t>BASE</a:t>
            </a:r>
            <a:r>
              <a:rPr lang="en-US" dirty="0"/>
              <a:t> (not ACID), a </a:t>
            </a:r>
            <a:r>
              <a:rPr lang="en-US" b="1" dirty="0"/>
              <a:t>huge data amount</a:t>
            </a:r>
            <a:r>
              <a:rPr lang="en-US" dirty="0"/>
              <a:t>, and more. </a:t>
            </a:r>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C676F862-439C-41D3-AA19-D5F535EF9485}" type="datetime3">
              <a:rPr lang="en-US">
                <a:latin typeface="Arial" charset="0"/>
              </a:rPr>
              <a:pPr fontAlgn="base">
                <a:spcBef>
                  <a:spcPct val="0"/>
                </a:spcBef>
                <a:spcAft>
                  <a:spcPct val="0"/>
                </a:spcAft>
              </a:pPr>
              <a:t>13 November 2016</a:t>
            </a:fld>
            <a:endParaRPr lang="en-US">
              <a:latin typeface="Arial" charset="0"/>
            </a:endParaRPr>
          </a:p>
        </p:txBody>
      </p:sp>
      <p:sp>
        <p:nvSpPr>
          <p:cNvPr id="15365"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153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50722F1C-D042-4662-8137-CB3730373E53}" type="slidenum">
              <a:rPr lang="en-US">
                <a:latin typeface="Arial" charset="0"/>
              </a:rPr>
              <a:pPr fontAlgn="base">
                <a:spcBef>
                  <a:spcPct val="0"/>
                </a:spcBef>
                <a:spcAft>
                  <a:spcPct val="0"/>
                </a:spcAft>
              </a:pPr>
              <a:t>12</a:t>
            </a:fld>
            <a:endParaRPr lang="en-US">
              <a:latin typeface="Arial" charset="0"/>
            </a:endParaRPr>
          </a:p>
        </p:txBody>
      </p:sp>
    </p:spTree>
    <p:extLst>
      <p:ext uri="{BB962C8B-B14F-4D97-AF65-F5344CB8AC3E}">
        <p14:creationId xmlns:p14="http://schemas.microsoft.com/office/powerpoint/2010/main" val="2388803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What is </a:t>
            </a:r>
            <a:r>
              <a:rPr lang="en-US" dirty="0" err="1"/>
              <a:t>NoSQL</a:t>
            </a:r>
            <a:r>
              <a:rPr lang="en-US" dirty="0" smtClean="0"/>
              <a:t>?</a:t>
            </a:r>
            <a:endParaRPr lang="en-US" dirty="0"/>
          </a:p>
        </p:txBody>
      </p:sp>
      <p:sp>
        <p:nvSpPr>
          <p:cNvPr id="58371" name="Rectangle 3"/>
          <p:cNvSpPr>
            <a:spLocks noGrp="1" noChangeArrowheads="1"/>
          </p:cNvSpPr>
          <p:nvPr>
            <p:ph type="body" idx="1"/>
          </p:nvPr>
        </p:nvSpPr>
        <p:spPr/>
        <p:txBody>
          <a:bodyPr/>
          <a:lstStyle/>
          <a:p>
            <a:r>
              <a:rPr lang="en-US" sz="2400" dirty="0"/>
              <a:t>Stands for </a:t>
            </a:r>
            <a:r>
              <a:rPr lang="en-US" sz="2400" b="1" dirty="0"/>
              <a:t>N</a:t>
            </a:r>
            <a:r>
              <a:rPr lang="en-US" sz="2400" dirty="0"/>
              <a:t>ot </a:t>
            </a:r>
            <a:r>
              <a:rPr lang="en-US" sz="2400" b="1" dirty="0"/>
              <a:t>O</a:t>
            </a:r>
            <a:r>
              <a:rPr lang="en-US" sz="2400" dirty="0"/>
              <a:t>nly </a:t>
            </a:r>
            <a:r>
              <a:rPr lang="en-US" sz="2400" b="1" dirty="0"/>
              <a:t>SQL</a:t>
            </a:r>
          </a:p>
          <a:p>
            <a:r>
              <a:rPr lang="en-US" sz="2400" dirty="0"/>
              <a:t>Class of non-relational data storage </a:t>
            </a:r>
            <a:r>
              <a:rPr lang="en-US" sz="2400" dirty="0" smtClean="0"/>
              <a:t>systems</a:t>
            </a:r>
          </a:p>
          <a:p>
            <a:pPr>
              <a:lnSpc>
                <a:spcPct val="90000"/>
              </a:lnSpc>
            </a:pPr>
            <a:r>
              <a:rPr lang="en-US" dirty="0"/>
              <a:t>Class of data management systems inherently</a:t>
            </a:r>
          </a:p>
          <a:p>
            <a:pPr lvl="1">
              <a:lnSpc>
                <a:spcPct val="90000"/>
              </a:lnSpc>
            </a:pPr>
            <a:r>
              <a:rPr lang="en-US" dirty="0"/>
              <a:t>Non-relational</a:t>
            </a:r>
          </a:p>
          <a:p>
            <a:pPr lvl="1">
              <a:lnSpc>
                <a:spcPct val="90000"/>
              </a:lnSpc>
            </a:pPr>
            <a:r>
              <a:rPr lang="en-US" dirty="0"/>
              <a:t>Distributed</a:t>
            </a:r>
          </a:p>
          <a:p>
            <a:pPr lvl="1">
              <a:lnSpc>
                <a:spcPct val="90000"/>
              </a:lnSpc>
            </a:pPr>
            <a:r>
              <a:rPr lang="en-US" dirty="0"/>
              <a:t>Horizontally scalable</a:t>
            </a:r>
          </a:p>
          <a:p>
            <a:pPr lvl="1">
              <a:lnSpc>
                <a:spcPct val="90000"/>
              </a:lnSpc>
            </a:pPr>
            <a:r>
              <a:rPr lang="en-US" dirty="0"/>
              <a:t>With optional schemas</a:t>
            </a:r>
          </a:p>
          <a:p>
            <a:pPr lvl="1">
              <a:lnSpc>
                <a:spcPct val="90000"/>
              </a:lnSpc>
            </a:pPr>
            <a:r>
              <a:rPr lang="en-US" dirty="0"/>
              <a:t>Providing simple APIs</a:t>
            </a:r>
          </a:p>
          <a:p>
            <a:r>
              <a:rPr lang="en-US" sz="2400" dirty="0" smtClean="0"/>
              <a:t>All </a:t>
            </a:r>
            <a:r>
              <a:rPr lang="en-US" sz="2400" dirty="0" err="1"/>
              <a:t>NoSQL</a:t>
            </a:r>
            <a:r>
              <a:rPr lang="en-US" sz="2400" dirty="0"/>
              <a:t> offerings relax one or more of the ACID </a:t>
            </a:r>
            <a:r>
              <a:rPr lang="en-US" sz="2400" dirty="0" smtClean="0"/>
              <a:t>properties</a:t>
            </a:r>
            <a:endParaRPr lang="en-US" sz="2400" dirty="0"/>
          </a:p>
        </p:txBody>
      </p:sp>
    </p:spTree>
    <p:extLst>
      <p:ext uri="{BB962C8B-B14F-4D97-AF65-F5344CB8AC3E}">
        <p14:creationId xmlns:p14="http://schemas.microsoft.com/office/powerpoint/2010/main" val="3281958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23112" cy="990600"/>
          </a:xfrm>
        </p:spPr>
        <p:txBody>
          <a:bodyPr>
            <a:normAutofit fontScale="90000"/>
          </a:bodyPr>
          <a:lstStyle/>
          <a:p>
            <a:pPr>
              <a:defRPr/>
            </a:pPr>
            <a:r>
              <a:rPr lang="en-US" dirty="0" err="1" smtClean="0"/>
              <a:t>NoSQL</a:t>
            </a:r>
            <a:r>
              <a:rPr lang="en-US" dirty="0" smtClean="0"/>
              <a:t> Distinguishing Characteristics</a:t>
            </a:r>
            <a:endParaRPr lang="en-US" dirty="0"/>
          </a:p>
        </p:txBody>
      </p:sp>
      <p:sp>
        <p:nvSpPr>
          <p:cNvPr id="3" name="Content Placeholder 2"/>
          <p:cNvSpPr>
            <a:spLocks noGrp="1"/>
          </p:cNvSpPr>
          <p:nvPr>
            <p:ph idx="1"/>
          </p:nvPr>
        </p:nvSpPr>
        <p:spPr/>
        <p:txBody>
          <a:bodyPr>
            <a:normAutofit fontScale="92500" lnSpcReduction="20000"/>
          </a:bodyPr>
          <a:lstStyle/>
          <a:p>
            <a:pPr>
              <a:defRPr/>
            </a:pPr>
            <a:r>
              <a:rPr lang="en-US" dirty="0" smtClean="0"/>
              <a:t>Large </a:t>
            </a:r>
            <a:r>
              <a:rPr lang="en-US" dirty="0"/>
              <a:t>data </a:t>
            </a:r>
            <a:r>
              <a:rPr lang="en-US" dirty="0" smtClean="0"/>
              <a:t>volumes</a:t>
            </a:r>
          </a:p>
          <a:p>
            <a:pPr lvl="1">
              <a:defRPr/>
            </a:pPr>
            <a:r>
              <a:rPr lang="en-US" dirty="0" smtClean="0"/>
              <a:t>“big </a:t>
            </a:r>
            <a:r>
              <a:rPr lang="en-US" dirty="0" smtClean="0"/>
              <a:t>data”</a:t>
            </a:r>
          </a:p>
          <a:p>
            <a:pPr>
              <a:defRPr/>
            </a:pPr>
            <a:r>
              <a:rPr lang="en-US" dirty="0" smtClean="0"/>
              <a:t>Scalable replication and distribution</a:t>
            </a:r>
          </a:p>
          <a:p>
            <a:pPr lvl="1">
              <a:defRPr/>
            </a:pPr>
            <a:r>
              <a:rPr lang="en-US" dirty="0" smtClean="0"/>
              <a:t>Potentially thousands of machines</a:t>
            </a:r>
          </a:p>
          <a:p>
            <a:pPr lvl="1">
              <a:defRPr/>
            </a:pPr>
            <a:r>
              <a:rPr lang="en-US" dirty="0" smtClean="0"/>
              <a:t>Potentially distributed around the world</a:t>
            </a:r>
            <a:endParaRPr lang="en-US" dirty="0"/>
          </a:p>
          <a:p>
            <a:pPr>
              <a:defRPr/>
            </a:pPr>
            <a:r>
              <a:rPr lang="en-US" dirty="0" smtClean="0"/>
              <a:t>Queries </a:t>
            </a:r>
            <a:r>
              <a:rPr lang="en-US" dirty="0"/>
              <a:t>need to return answers quickly</a:t>
            </a:r>
          </a:p>
          <a:p>
            <a:pPr>
              <a:defRPr/>
            </a:pPr>
            <a:r>
              <a:rPr lang="en-US" dirty="0" smtClean="0"/>
              <a:t>Mostly </a:t>
            </a:r>
            <a:r>
              <a:rPr lang="en-US" dirty="0"/>
              <a:t>query, few </a:t>
            </a:r>
            <a:r>
              <a:rPr lang="en-US" dirty="0" smtClean="0"/>
              <a:t>updates</a:t>
            </a:r>
          </a:p>
          <a:p>
            <a:pPr>
              <a:defRPr/>
            </a:pPr>
            <a:r>
              <a:rPr lang="en-US" dirty="0" smtClean="0"/>
              <a:t>Asynchronous Inserts &amp; Updates</a:t>
            </a:r>
          </a:p>
          <a:p>
            <a:pPr>
              <a:defRPr/>
            </a:pPr>
            <a:r>
              <a:rPr lang="en-US" dirty="0" smtClean="0"/>
              <a:t>Schema-less</a:t>
            </a:r>
            <a:endParaRPr lang="en-US" dirty="0"/>
          </a:p>
          <a:p>
            <a:pPr>
              <a:defRPr/>
            </a:pPr>
            <a:r>
              <a:rPr lang="en-US" dirty="0" smtClean="0"/>
              <a:t>ACID </a:t>
            </a:r>
            <a:r>
              <a:rPr lang="en-US" dirty="0"/>
              <a:t>transaction properties are not </a:t>
            </a:r>
            <a:r>
              <a:rPr lang="en-US" dirty="0" smtClean="0"/>
              <a:t>needed – BASE</a:t>
            </a:r>
          </a:p>
          <a:p>
            <a:pPr>
              <a:defRPr/>
            </a:pPr>
            <a:r>
              <a:rPr lang="en-US" dirty="0" smtClean="0"/>
              <a:t>CAP Theorem</a:t>
            </a:r>
          </a:p>
          <a:p>
            <a:pPr>
              <a:defRPr/>
            </a:pPr>
            <a:r>
              <a:rPr lang="en-US" dirty="0" smtClean="0"/>
              <a:t>Open source development</a:t>
            </a:r>
            <a:endParaRPr lang="en-US" dirty="0"/>
          </a:p>
          <a:p>
            <a:pPr>
              <a:defRPr/>
            </a:pPr>
            <a:endParaRPr lang="en-US" dirty="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40170564-96E4-47BE-A0CC-C2B892DAB7B2}" type="datetime3">
              <a:rPr lang="en-US">
                <a:latin typeface="Arial" charset="0"/>
              </a:rPr>
              <a:pPr fontAlgn="base">
                <a:spcBef>
                  <a:spcPct val="0"/>
                </a:spcBef>
                <a:spcAft>
                  <a:spcPct val="0"/>
                </a:spcAft>
              </a:pPr>
              <a:t>13 November 2016</a:t>
            </a:fld>
            <a:endParaRPr lang="en-US">
              <a:latin typeface="Arial" charset="0"/>
            </a:endParaRPr>
          </a:p>
        </p:txBody>
      </p:sp>
      <p:sp>
        <p:nvSpPr>
          <p:cNvPr id="17413"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174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91316F8F-27EC-48A5-AE9C-68D20D6A8062}" type="slidenum">
              <a:rPr lang="en-US">
                <a:latin typeface="Arial" charset="0"/>
              </a:rPr>
              <a:pPr fontAlgn="base">
                <a:spcBef>
                  <a:spcPct val="0"/>
                </a:spcBef>
                <a:spcAft>
                  <a:spcPct val="0"/>
                </a:spcAft>
              </a:pPr>
              <a:t>14</a:t>
            </a:fld>
            <a:endParaRPr lang="en-US">
              <a:latin typeface="Arial" charset="0"/>
            </a:endParaRPr>
          </a:p>
        </p:txBody>
      </p:sp>
    </p:spTree>
    <p:extLst>
      <p:ext uri="{BB962C8B-B14F-4D97-AF65-F5344CB8AC3E}">
        <p14:creationId xmlns:p14="http://schemas.microsoft.com/office/powerpoint/2010/main" val="90545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CAP THEOREM</a:t>
            </a:r>
            <a:endParaRPr lang="en-IE" dirty="0"/>
          </a:p>
        </p:txBody>
      </p:sp>
      <p:sp>
        <p:nvSpPr>
          <p:cNvPr id="3" name="Subtitle 2"/>
          <p:cNvSpPr>
            <a:spLocks noGrp="1"/>
          </p:cNvSpPr>
          <p:nvPr>
            <p:ph type="subTitle" idx="1"/>
          </p:nvPr>
        </p:nvSpPr>
        <p:spPr/>
        <p:txBody>
          <a:bodyPr/>
          <a:lstStyle/>
          <a:p>
            <a:endParaRPr lang="en-IE"/>
          </a:p>
        </p:txBody>
      </p:sp>
      <p:sp>
        <p:nvSpPr>
          <p:cNvPr id="4" name="Date Placeholder 3"/>
          <p:cNvSpPr>
            <a:spLocks noGrp="1"/>
          </p:cNvSpPr>
          <p:nvPr>
            <p:ph type="dt" sz="half" idx="10"/>
          </p:nvPr>
        </p:nvSpPr>
        <p:spPr/>
        <p:txBody>
          <a:bodyPr/>
          <a:lstStyle/>
          <a:p>
            <a:pPr>
              <a:defRPr/>
            </a:pPr>
            <a:r>
              <a:rPr lang="en-US" smtClean="0"/>
              <a:t>2012/2013 - DT228/4</a:t>
            </a: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15</a:t>
            </a:fld>
            <a:endParaRPr lang="en-IE"/>
          </a:p>
        </p:txBody>
      </p:sp>
    </p:spTree>
    <p:extLst>
      <p:ext uri="{BB962C8B-B14F-4D97-AF65-F5344CB8AC3E}">
        <p14:creationId xmlns:p14="http://schemas.microsoft.com/office/powerpoint/2010/main" val="1737476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Theory</a:t>
            </a:r>
            <a:endParaRPr lang="en-IE" dirty="0"/>
          </a:p>
        </p:txBody>
      </p:sp>
      <p:sp>
        <p:nvSpPr>
          <p:cNvPr id="3" name="Content Placeholder 2"/>
          <p:cNvSpPr>
            <a:spLocks noGrp="1"/>
          </p:cNvSpPr>
          <p:nvPr>
            <p:ph idx="1"/>
          </p:nvPr>
        </p:nvSpPr>
        <p:spPr>
          <a:xfrm>
            <a:off x="457200" y="5733256"/>
            <a:ext cx="8229600" cy="667544"/>
          </a:xfrm>
        </p:spPr>
        <p:txBody>
          <a:bodyPr/>
          <a:lstStyle/>
          <a:p>
            <a:pPr marL="0" indent="0">
              <a:buNone/>
            </a:pPr>
            <a:r>
              <a:rPr lang="en-IE" dirty="0" smtClean="0"/>
              <a:t>2 out of 3!!!</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0663"/>
            <a:ext cx="57912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376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Theorem</a:t>
            </a:r>
            <a:endParaRPr lang="en-IE" dirty="0"/>
          </a:p>
        </p:txBody>
      </p:sp>
      <p:sp>
        <p:nvSpPr>
          <p:cNvPr id="3" name="Content Placeholder 2"/>
          <p:cNvSpPr>
            <a:spLocks noGrp="1"/>
          </p:cNvSpPr>
          <p:nvPr>
            <p:ph idx="1"/>
          </p:nvPr>
        </p:nvSpPr>
        <p:spPr/>
        <p:txBody>
          <a:bodyPr/>
          <a:lstStyle/>
          <a:p>
            <a:r>
              <a:rPr lang="en-IE" sz="2400" dirty="0" smtClean="0"/>
              <a:t>Consistency – all nodes should see the same data at the same time</a:t>
            </a:r>
          </a:p>
          <a:p>
            <a:r>
              <a:rPr lang="en-IE" sz="2400" dirty="0" smtClean="0"/>
              <a:t>Availability – node failures do not prevent survivors continuing to operate</a:t>
            </a:r>
          </a:p>
          <a:p>
            <a:r>
              <a:rPr lang="en-IE" sz="2400" dirty="0" smtClean="0"/>
              <a:t>Partition-Tolerance – the system continues to operate despite arbitrary message loss, </a:t>
            </a:r>
            <a:r>
              <a:rPr lang="en-IE" sz="2400" i="1" dirty="0"/>
              <a:t>No set of failures less than total network failure is allowed to cause the system to respond incorrectly</a:t>
            </a:r>
            <a:endParaRPr lang="en-IE" sz="2400" dirty="0" smtClean="0"/>
          </a:p>
          <a:p>
            <a:r>
              <a:rPr lang="en-IE" sz="2400" b="1" dirty="0" smtClean="0"/>
              <a:t>It is impossible for a distributed systems to provide all of the above features (E. Brewer, 2000)</a:t>
            </a:r>
            <a:endParaRPr lang="en-IE" sz="2400" b="1"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spTree>
    <p:extLst>
      <p:ext uri="{BB962C8B-B14F-4D97-AF65-F5344CB8AC3E}">
        <p14:creationId xmlns:p14="http://schemas.microsoft.com/office/powerpoint/2010/main" val="396998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2  Out of 3: BASE </a:t>
            </a:r>
            <a:r>
              <a:rPr lang="en-IE" dirty="0" err="1" smtClean="0"/>
              <a:t>vs</a:t>
            </a:r>
            <a:r>
              <a:rPr lang="en-IE" dirty="0" smtClean="0"/>
              <a:t> ACID</a:t>
            </a:r>
            <a:endParaRPr lang="en-IE" dirty="0"/>
          </a:p>
        </p:txBody>
      </p:sp>
      <p:sp>
        <p:nvSpPr>
          <p:cNvPr id="3" name="Content Placeholder 2"/>
          <p:cNvSpPr>
            <a:spLocks noGrp="1"/>
          </p:cNvSpPr>
          <p:nvPr>
            <p:ph idx="1"/>
          </p:nvPr>
        </p:nvSpPr>
        <p:spPr>
          <a:xfrm>
            <a:off x="457200" y="1340768"/>
            <a:ext cx="8229600" cy="4876800"/>
          </a:xfrm>
        </p:spPr>
        <p:txBody>
          <a:bodyPr/>
          <a:lstStyle/>
          <a:p>
            <a:r>
              <a:rPr lang="en-IE" sz="2400" dirty="0" smtClean="0"/>
              <a:t>C+A</a:t>
            </a:r>
          </a:p>
          <a:p>
            <a:pPr lvl="1"/>
            <a:r>
              <a:rPr lang="en-IE" sz="2000" dirty="0" smtClean="0"/>
              <a:t>Always available and consistent</a:t>
            </a:r>
          </a:p>
          <a:p>
            <a:pPr lvl="1"/>
            <a:r>
              <a:rPr lang="en-IE" sz="2000" dirty="0" smtClean="0"/>
              <a:t>Single site databases</a:t>
            </a:r>
          </a:p>
          <a:p>
            <a:pPr lvl="1"/>
            <a:r>
              <a:rPr lang="en-IE" sz="2000" dirty="0" smtClean="0"/>
              <a:t>Cluster Databases (why?)</a:t>
            </a:r>
          </a:p>
          <a:p>
            <a:r>
              <a:rPr lang="en-IE" sz="2400" dirty="0" smtClean="0"/>
              <a:t>C+P</a:t>
            </a:r>
          </a:p>
          <a:p>
            <a:pPr lvl="1"/>
            <a:r>
              <a:rPr lang="en-IE" sz="2000" dirty="0" smtClean="0"/>
              <a:t>Distributed Databases</a:t>
            </a:r>
          </a:p>
          <a:p>
            <a:pPr lvl="1"/>
            <a:r>
              <a:rPr lang="en-IE" sz="2000" dirty="0" smtClean="0"/>
              <a:t>Minority Locking</a:t>
            </a:r>
          </a:p>
          <a:p>
            <a:pPr lvl="1"/>
            <a:r>
              <a:rPr lang="en-IE" sz="2000" dirty="0" smtClean="0"/>
              <a:t>System is unavailable for a while..</a:t>
            </a:r>
          </a:p>
          <a:p>
            <a:r>
              <a:rPr lang="en-IE" sz="2400" dirty="0" smtClean="0"/>
              <a:t>A+P</a:t>
            </a:r>
          </a:p>
          <a:p>
            <a:pPr lvl="1"/>
            <a:r>
              <a:rPr lang="en-IE" sz="2000" dirty="0" smtClean="0"/>
              <a:t>DNS</a:t>
            </a:r>
          </a:p>
          <a:p>
            <a:pPr lvl="1"/>
            <a:endParaRPr lang="en-IE" sz="2000" dirty="0" smtClean="0"/>
          </a:p>
          <a:p>
            <a:r>
              <a:rPr lang="en-IE" sz="2400" dirty="0" smtClean="0"/>
              <a:t>BASE - </a:t>
            </a:r>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spTree>
    <p:extLst>
      <p:ext uri="{BB962C8B-B14F-4D97-AF65-F5344CB8AC3E}">
        <p14:creationId xmlns:p14="http://schemas.microsoft.com/office/powerpoint/2010/main" val="3147506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GB" smtClean="0"/>
              <a:t>Advanced Databases</a:t>
            </a:r>
            <a:endParaRPr lang="en-US" dirty="0"/>
          </a:p>
        </p:txBody>
      </p:sp>
      <p:sp>
        <p:nvSpPr>
          <p:cNvPr id="4" name="Slide Number Placeholder 3"/>
          <p:cNvSpPr>
            <a:spLocks noGrp="1"/>
          </p:cNvSpPr>
          <p:nvPr>
            <p:ph type="sldNum" sz="quarter" idx="12"/>
          </p:nvPr>
        </p:nvSpPr>
        <p:spPr/>
        <p:txBody>
          <a:bodyPr/>
          <a:lstStyle/>
          <a:p>
            <a:pPr>
              <a:defRPr/>
            </a:pPr>
            <a:fld id="{BE999D21-A8F5-45AE-B64E-A358DC81315A}" type="slidenum">
              <a:rPr lang="en-US" smtClean="0"/>
              <a:pPr>
                <a:defRPr/>
              </a:pPr>
              <a:t>19</a:t>
            </a:fld>
            <a:endParaRPr lang="en-US" dirty="0"/>
          </a:p>
        </p:txBody>
      </p:sp>
      <p:sp>
        <p:nvSpPr>
          <p:cNvPr id="5" name="Rectangle 3"/>
          <p:cNvSpPr txBox="1">
            <a:spLocks noChangeArrowheads="1"/>
          </p:cNvSpPr>
          <p:nvPr/>
        </p:nvSpPr>
        <p:spPr>
          <a:xfrm>
            <a:off x="527050" y="1628800"/>
            <a:ext cx="8077200" cy="4114800"/>
          </a:xfrm>
          <a:prstGeom prst="rect">
            <a:avLst/>
          </a:prstGeom>
        </p:spPr>
        <p:txBody>
          <a:bodyPr/>
          <a:lstStyle/>
          <a:p>
            <a:pPr marL="0" marR="0" lvl="0" indent="0" algn="just" defTabSz="914400" rtl="0" eaLnBrk="1" fontAlgn="auto" latinLnBrk="0" hangingPunct="1">
              <a:lnSpc>
                <a:spcPct val="100000"/>
              </a:lnSpc>
              <a:spcBef>
                <a:spcPts val="300"/>
              </a:spcBef>
              <a:spcAft>
                <a:spcPts val="0"/>
              </a:spcAft>
              <a:buClr>
                <a:schemeClr val="accent3"/>
              </a:buClr>
              <a:buSzTx/>
              <a:buFont typeface="Georgia"/>
              <a:buChar char="•"/>
              <a:tabLst>
                <a:tab pos="1905000" algn="l"/>
                <a:tab pos="2286000" algn="l"/>
              </a:tabLst>
              <a:defRPr/>
            </a:pP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Basic </a:t>
            </a:r>
            <a:r>
              <a:rPr kumimoji="0" lang="en-US" sz="2800" i="1" u="none" strike="noStrike" kern="1200" cap="none" spc="0" normalizeH="0" baseline="0" noProof="0" dirty="0" smtClean="0">
                <a:ln>
                  <a:noFill/>
                </a:ln>
                <a:solidFill>
                  <a:schemeClr val="tx1"/>
                </a:solidFill>
                <a:effectLst/>
                <a:uLnTx/>
                <a:uFillTx/>
                <a:latin typeface="Arial" pitchFamily="34" charset="0"/>
                <a:ea typeface="+mn-ea"/>
                <a:cs typeface="+mn-cs"/>
              </a:rPr>
              <a:t>(ACID)</a:t>
            </a: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 properties of a transaction are:</a:t>
            </a:r>
          </a:p>
          <a:p>
            <a:pPr marL="0" marR="0" lvl="0" indent="0" algn="just" defTabSz="914400" rtl="0" eaLnBrk="1" fontAlgn="auto" latinLnBrk="0" hangingPunct="1">
              <a:lnSpc>
                <a:spcPct val="40000"/>
              </a:lnSpc>
              <a:spcBef>
                <a:spcPts val="300"/>
              </a:spcBef>
              <a:spcAft>
                <a:spcPts val="0"/>
              </a:spcAft>
              <a:buClr>
                <a:schemeClr val="accent3"/>
              </a:buClr>
              <a:buSzTx/>
              <a:buFont typeface="Georgia"/>
              <a:buChar char="•"/>
              <a:tabLst>
                <a:tab pos="1905000" algn="l"/>
                <a:tab pos="2286000" algn="l"/>
              </a:tabLst>
              <a:defRPr/>
            </a:pPr>
            <a:endPar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endParaRPr>
          </a:p>
          <a:p>
            <a:pPr marL="457200" marR="0" lvl="0" indent="-457200" algn="just" defTabSz="914400" rtl="0" eaLnBrk="1" fontAlgn="auto" latinLnBrk="0" hangingPunct="1">
              <a:lnSpc>
                <a:spcPct val="100000"/>
              </a:lnSpc>
              <a:spcBef>
                <a:spcPts val="300"/>
              </a:spcBef>
              <a:spcAft>
                <a:spcPts val="0"/>
              </a:spcAft>
              <a:buClr>
                <a:schemeClr val="accent3"/>
              </a:buClr>
              <a:buSzTx/>
              <a:buFont typeface="+mj-lt"/>
              <a:buAutoNum type="arabicPeriod"/>
              <a:tabLst>
                <a:tab pos="1905000" algn="l"/>
                <a:tab pos="2286000" algn="l"/>
              </a:tabLst>
              <a:defRPr/>
            </a:pPr>
            <a:r>
              <a:rPr kumimoji="0" lang="en-US" sz="2800" i="0" u="sng" strike="noStrike" kern="1200" cap="none" spc="0" normalizeH="0" baseline="0" noProof="0" dirty="0" smtClean="0">
                <a:ln>
                  <a:noFill/>
                </a:ln>
                <a:solidFill>
                  <a:schemeClr val="tx1"/>
                </a:solidFill>
                <a:effectLst/>
                <a:uLnTx/>
                <a:uFillTx/>
                <a:latin typeface="Arial" pitchFamily="34" charset="0"/>
                <a:ea typeface="+mn-ea"/>
                <a:cs typeface="+mn-cs"/>
              </a:rPr>
              <a:t>Atomicity</a:t>
            </a: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 	‘All or nothing’ property. </a:t>
            </a:r>
          </a:p>
          <a:p>
            <a:pPr marL="457200" marR="0" lvl="0" indent="-457200" algn="just" defTabSz="914400" rtl="0" eaLnBrk="1" fontAlgn="auto" latinLnBrk="0" hangingPunct="1">
              <a:lnSpc>
                <a:spcPct val="100000"/>
              </a:lnSpc>
              <a:spcBef>
                <a:spcPts val="300"/>
              </a:spcBef>
              <a:spcAft>
                <a:spcPts val="0"/>
              </a:spcAft>
              <a:buClr>
                <a:schemeClr val="accent3"/>
              </a:buClr>
              <a:buSzTx/>
              <a:buFont typeface="+mj-lt"/>
              <a:buAutoNum type="arabicPeriod"/>
              <a:tabLst>
                <a:tab pos="1905000" algn="l"/>
                <a:tab pos="2286000" algn="l"/>
              </a:tabLst>
              <a:defRPr/>
            </a:pPr>
            <a:r>
              <a:rPr kumimoji="0" lang="en-US" sz="2800" i="0" u="sng" strike="noStrike" kern="1200" cap="none" spc="0" normalizeH="0" baseline="0" noProof="0" dirty="0" smtClean="0">
                <a:ln>
                  <a:noFill/>
                </a:ln>
                <a:solidFill>
                  <a:schemeClr val="tx1"/>
                </a:solidFill>
                <a:effectLst/>
                <a:uLnTx/>
                <a:uFillTx/>
                <a:latin typeface="Arial" pitchFamily="34" charset="0"/>
                <a:ea typeface="+mn-ea"/>
                <a:cs typeface="+mn-cs"/>
              </a:rPr>
              <a:t>Consistency</a:t>
            </a: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	Must transform database from one consistent state to another.</a:t>
            </a:r>
          </a:p>
          <a:p>
            <a:pPr marL="457200" marR="0" lvl="0" indent="-457200" algn="just" defTabSz="914400" rtl="0" eaLnBrk="1" fontAlgn="auto" latinLnBrk="0" hangingPunct="1">
              <a:lnSpc>
                <a:spcPct val="100000"/>
              </a:lnSpc>
              <a:spcBef>
                <a:spcPts val="300"/>
              </a:spcBef>
              <a:spcAft>
                <a:spcPts val="0"/>
              </a:spcAft>
              <a:buClr>
                <a:schemeClr val="accent3"/>
              </a:buClr>
              <a:buSzTx/>
              <a:buFont typeface="+mj-lt"/>
              <a:buAutoNum type="arabicPeriod"/>
              <a:tabLst>
                <a:tab pos="1905000" algn="l"/>
                <a:tab pos="2286000" algn="l"/>
              </a:tabLst>
              <a:defRPr/>
            </a:pPr>
            <a:r>
              <a:rPr kumimoji="0" lang="en-US" sz="2800" i="0" u="sng" strike="noStrike" kern="1200" cap="none" spc="0" normalizeH="0" baseline="0" noProof="0" dirty="0" smtClean="0">
                <a:ln>
                  <a:noFill/>
                </a:ln>
                <a:solidFill>
                  <a:schemeClr val="tx1"/>
                </a:solidFill>
                <a:effectLst/>
                <a:uLnTx/>
                <a:uFillTx/>
                <a:latin typeface="Arial" pitchFamily="34" charset="0"/>
                <a:ea typeface="+mn-ea"/>
                <a:cs typeface="+mn-cs"/>
              </a:rPr>
              <a:t>Isolation</a:t>
            </a: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  	Partial effects of incomplete transactions should not be visible to other transactions.</a:t>
            </a:r>
          </a:p>
          <a:p>
            <a:pPr marL="457200" marR="0" lvl="0" indent="-457200" algn="just" defTabSz="914400" rtl="0" eaLnBrk="1" fontAlgn="auto" latinLnBrk="0" hangingPunct="1">
              <a:lnSpc>
                <a:spcPct val="100000"/>
              </a:lnSpc>
              <a:spcBef>
                <a:spcPts val="300"/>
              </a:spcBef>
              <a:spcAft>
                <a:spcPts val="0"/>
              </a:spcAft>
              <a:buClr>
                <a:schemeClr val="accent3"/>
              </a:buClr>
              <a:buSzTx/>
              <a:buFont typeface="+mj-lt"/>
              <a:buAutoNum type="arabicPeriod"/>
              <a:tabLst>
                <a:tab pos="1905000" algn="l"/>
                <a:tab pos="2286000" algn="l"/>
              </a:tabLst>
              <a:defRPr/>
            </a:pPr>
            <a:r>
              <a:rPr kumimoji="0" lang="en-US" sz="2800" i="0" u="sng" strike="noStrike" kern="1200" cap="none" spc="0" normalizeH="0" baseline="0" noProof="0" dirty="0" smtClean="0">
                <a:ln>
                  <a:noFill/>
                </a:ln>
                <a:solidFill>
                  <a:schemeClr val="tx1"/>
                </a:solidFill>
                <a:effectLst/>
                <a:uLnTx/>
                <a:uFillTx/>
                <a:latin typeface="Arial" pitchFamily="34" charset="0"/>
                <a:ea typeface="+mn-ea"/>
                <a:cs typeface="+mn-cs"/>
              </a:rPr>
              <a:t>Durability</a:t>
            </a:r>
            <a:r>
              <a:rPr kumimoji="0" lang="en-US" sz="2800" i="0" u="none" strike="noStrike" kern="1200" cap="none" spc="0" normalizeH="0" baseline="0" noProof="0" dirty="0" smtClean="0">
                <a:ln>
                  <a:noFill/>
                </a:ln>
                <a:solidFill>
                  <a:schemeClr val="tx1"/>
                </a:solidFill>
                <a:effectLst/>
                <a:uLnTx/>
                <a:uFillTx/>
                <a:latin typeface="Arial" pitchFamily="34" charset="0"/>
                <a:ea typeface="+mn-ea"/>
                <a:cs typeface="+mn-cs"/>
              </a:rPr>
              <a:t>	Effects of a committed transaction are permanent and must not be lost because of later failure.</a:t>
            </a:r>
            <a:endParaRPr kumimoji="0" lang="en-US" sz="280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6" name="Rectangle 2"/>
          <p:cNvSpPr txBox="1">
            <a:spLocks noChangeArrowheads="1"/>
          </p:cNvSpPr>
          <p:nvPr/>
        </p:nvSpPr>
        <p:spPr>
          <a:xfrm>
            <a:off x="179512" y="44624"/>
            <a:ext cx="7200800" cy="11049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uLnTx/>
                <a:uFillTx/>
                <a:latin typeface="+mj-lt"/>
                <a:ea typeface="+mj-ea"/>
                <a:cs typeface="+mj-cs"/>
              </a:rPr>
              <a:t>ACID properties</a:t>
            </a:r>
            <a:r>
              <a:rPr kumimoji="0" lang="en-US" sz="3200" b="1" i="0" u="none" strike="noStrike" kern="1200" cap="none" spc="0" normalizeH="0" noProof="0" dirty="0" smtClean="0">
                <a:ln>
                  <a:noFill/>
                </a:ln>
                <a:solidFill>
                  <a:schemeClr val="tx2"/>
                </a:solidFill>
                <a:effectLst/>
                <a:uLnTx/>
                <a:uFillTx/>
                <a:latin typeface="+mj-lt"/>
                <a:ea typeface="+mj-ea"/>
                <a:cs typeface="+mj-cs"/>
              </a:rPr>
              <a:t> apply to all transactions</a:t>
            </a:r>
            <a:endParaRPr kumimoji="0" lang="en-US" sz="3200" b="1"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371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SQL first</a:t>
            </a:r>
            <a:endParaRPr lang="en-IE" dirty="0"/>
          </a:p>
        </p:txBody>
      </p:sp>
      <p:sp>
        <p:nvSpPr>
          <p:cNvPr id="3" name="Subtitle 2"/>
          <p:cNvSpPr>
            <a:spLocks noGrp="1"/>
          </p:cNvSpPr>
          <p:nvPr>
            <p:ph type="subTitle" idx="1"/>
          </p:nvPr>
        </p:nvSpPr>
        <p:spPr/>
        <p:txBody>
          <a:bodyPr/>
          <a:lstStyle/>
          <a:p>
            <a:endParaRPr lang="en-IE"/>
          </a:p>
        </p:txBody>
      </p:sp>
      <p:sp>
        <p:nvSpPr>
          <p:cNvPr id="4" name="Date Placeholder 3"/>
          <p:cNvSpPr>
            <a:spLocks noGrp="1"/>
          </p:cNvSpPr>
          <p:nvPr>
            <p:ph type="dt" sz="half" idx="10"/>
          </p:nvPr>
        </p:nvSpPr>
        <p:spPr/>
        <p:txBody>
          <a:bodyPr/>
          <a:lstStyle/>
          <a:p>
            <a:pPr>
              <a:defRPr/>
            </a:pPr>
            <a:r>
              <a:rPr lang="en-US" smtClean="0"/>
              <a:t>2012/2013 - DT228/4</a:t>
            </a: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2</a:t>
            </a:fld>
            <a:endParaRPr lang="en-IE"/>
          </a:p>
        </p:txBody>
      </p:sp>
    </p:spTree>
    <p:extLst>
      <p:ext uri="{BB962C8B-B14F-4D97-AF65-F5344CB8AC3E}">
        <p14:creationId xmlns:p14="http://schemas.microsoft.com/office/powerpoint/2010/main" val="254903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BASE Transactions</a:t>
            </a:r>
            <a:endParaRPr lang="en-US" dirty="0"/>
          </a:p>
        </p:txBody>
      </p:sp>
      <p:sp>
        <p:nvSpPr>
          <p:cNvPr id="3" name="Content Placeholder 2"/>
          <p:cNvSpPr>
            <a:spLocks noGrp="1"/>
          </p:cNvSpPr>
          <p:nvPr>
            <p:ph idx="1"/>
          </p:nvPr>
        </p:nvSpPr>
        <p:spPr/>
        <p:txBody>
          <a:bodyPr>
            <a:normAutofit/>
          </a:bodyPr>
          <a:lstStyle/>
          <a:p>
            <a:pPr>
              <a:defRPr/>
            </a:pPr>
            <a:r>
              <a:rPr lang="en-US" dirty="0" smtClean="0"/>
              <a:t>Acronym </a:t>
            </a:r>
            <a:r>
              <a:rPr lang="en-US" dirty="0"/>
              <a:t>c</a:t>
            </a:r>
            <a:r>
              <a:rPr lang="en-US" dirty="0" smtClean="0"/>
              <a:t>ontrived to be the opposite of ACID</a:t>
            </a:r>
          </a:p>
          <a:p>
            <a:pPr lvl="1">
              <a:defRPr/>
            </a:pPr>
            <a:r>
              <a:rPr lang="en-US" b="1" dirty="0" smtClean="0"/>
              <a:t>B</a:t>
            </a:r>
            <a:r>
              <a:rPr lang="en-US" dirty="0" smtClean="0"/>
              <a:t>asically </a:t>
            </a:r>
            <a:r>
              <a:rPr lang="en-US" b="1" dirty="0" smtClean="0"/>
              <a:t>A</a:t>
            </a:r>
            <a:r>
              <a:rPr lang="en-US" dirty="0" smtClean="0"/>
              <a:t>vailable</a:t>
            </a:r>
            <a:r>
              <a:rPr lang="en-US" dirty="0"/>
              <a:t>, </a:t>
            </a:r>
            <a:endParaRPr lang="en-US" dirty="0" smtClean="0"/>
          </a:p>
          <a:p>
            <a:pPr lvl="1">
              <a:defRPr/>
            </a:pPr>
            <a:r>
              <a:rPr lang="en-US" b="1" dirty="0" smtClean="0"/>
              <a:t>S</a:t>
            </a:r>
            <a:r>
              <a:rPr lang="en-US" dirty="0" smtClean="0"/>
              <a:t>oft </a:t>
            </a:r>
            <a:r>
              <a:rPr lang="en-US" dirty="0"/>
              <a:t>state,</a:t>
            </a:r>
            <a:endParaRPr lang="en-US" dirty="0" smtClean="0"/>
          </a:p>
          <a:p>
            <a:pPr lvl="1">
              <a:defRPr/>
            </a:pPr>
            <a:r>
              <a:rPr lang="en-US" b="1" dirty="0" smtClean="0"/>
              <a:t>E</a:t>
            </a:r>
            <a:r>
              <a:rPr lang="en-US" dirty="0" smtClean="0"/>
              <a:t>ventually Consistent</a:t>
            </a:r>
          </a:p>
          <a:p>
            <a:pPr>
              <a:defRPr/>
            </a:pPr>
            <a:r>
              <a:rPr lang="en-US" dirty="0" smtClean="0"/>
              <a:t>Characteristics</a:t>
            </a:r>
          </a:p>
          <a:p>
            <a:pPr lvl="1">
              <a:defRPr/>
            </a:pPr>
            <a:r>
              <a:rPr lang="en-US" dirty="0"/>
              <a:t>Weak </a:t>
            </a:r>
            <a:r>
              <a:rPr lang="en-US" dirty="0" smtClean="0"/>
              <a:t>consistency – </a:t>
            </a:r>
            <a:r>
              <a:rPr lang="en-US" dirty="0"/>
              <a:t>stale data OK</a:t>
            </a:r>
          </a:p>
          <a:p>
            <a:pPr lvl="1">
              <a:defRPr/>
            </a:pPr>
            <a:r>
              <a:rPr lang="en-US" dirty="0" smtClean="0"/>
              <a:t>Availability </a:t>
            </a:r>
            <a:r>
              <a:rPr lang="en-US" dirty="0"/>
              <a:t>first</a:t>
            </a:r>
          </a:p>
          <a:p>
            <a:pPr lvl="1">
              <a:defRPr/>
            </a:pPr>
            <a:r>
              <a:rPr lang="en-US" dirty="0" smtClean="0"/>
              <a:t>Best </a:t>
            </a:r>
            <a:r>
              <a:rPr lang="en-US" dirty="0"/>
              <a:t>effort</a:t>
            </a:r>
          </a:p>
          <a:p>
            <a:pPr lvl="1">
              <a:defRPr/>
            </a:pPr>
            <a:r>
              <a:rPr lang="en-US" dirty="0" smtClean="0"/>
              <a:t>Approximate </a:t>
            </a:r>
            <a:r>
              <a:rPr lang="en-US" dirty="0"/>
              <a:t>answers OK</a:t>
            </a:r>
          </a:p>
          <a:p>
            <a:pPr lvl="1">
              <a:defRPr/>
            </a:pPr>
            <a:r>
              <a:rPr lang="en-US" dirty="0" smtClean="0"/>
              <a:t>Simpler and faster</a:t>
            </a:r>
            <a:endParaRPr lang="en-US" dirty="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38066820-BF70-45A9-B28F-158C1018FA7C}" type="datetime3">
              <a:rPr lang="en-US">
                <a:latin typeface="Arial" charset="0"/>
              </a:rPr>
              <a:pPr fontAlgn="base">
                <a:spcBef>
                  <a:spcPct val="0"/>
                </a:spcBef>
                <a:spcAft>
                  <a:spcPct val="0"/>
                </a:spcAft>
              </a:pPr>
              <a:t>13 November 2016</a:t>
            </a:fld>
            <a:endParaRPr lang="en-US">
              <a:latin typeface="Arial" charset="0"/>
            </a:endParaRPr>
          </a:p>
        </p:txBody>
      </p:sp>
      <p:sp>
        <p:nvSpPr>
          <p:cNvPr id="18437"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1843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5D65C962-AD4F-414C-B826-8BB253BB23B7}" type="slidenum">
              <a:rPr lang="en-US">
                <a:latin typeface="Arial" charset="0"/>
              </a:rPr>
              <a:pPr fontAlgn="base">
                <a:spcBef>
                  <a:spcPct val="0"/>
                </a:spcBef>
                <a:spcAft>
                  <a:spcPct val="0"/>
                </a:spcAft>
              </a:pPr>
              <a:t>20</a:t>
            </a:fld>
            <a:endParaRPr lang="en-US">
              <a:latin typeface="Arial" charset="0"/>
            </a:endParaRPr>
          </a:p>
        </p:txBody>
      </p:sp>
    </p:spTree>
    <p:extLst>
      <p:ext uri="{BB962C8B-B14F-4D97-AF65-F5344CB8AC3E}">
        <p14:creationId xmlns:p14="http://schemas.microsoft.com/office/powerpoint/2010/main" val="152991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BASE</a:t>
            </a:r>
            <a:endParaRPr lang="en-US" dirty="0"/>
          </a:p>
        </p:txBody>
      </p:sp>
      <p:sp>
        <p:nvSpPr>
          <p:cNvPr id="43011" name="Rectangle 3"/>
          <p:cNvSpPr>
            <a:spLocks noGrp="1" noChangeArrowheads="1"/>
          </p:cNvSpPr>
          <p:nvPr>
            <p:ph type="body" idx="1"/>
          </p:nvPr>
        </p:nvSpPr>
        <p:spPr/>
        <p:txBody>
          <a:bodyPr/>
          <a:lstStyle/>
          <a:p>
            <a:r>
              <a:rPr lang="en-US" sz="2400"/>
              <a:t>When no updates occur for a long period of time, eventually all updates will propagate through the system and all the nodes will be consistent</a:t>
            </a:r>
          </a:p>
          <a:p>
            <a:r>
              <a:rPr lang="en-US" sz="2400"/>
              <a:t>For a given accepted update and a given node, eventually either the update reaches the node or the node is removed from service</a:t>
            </a:r>
          </a:p>
          <a:p>
            <a:r>
              <a:rPr lang="en-US" sz="2400"/>
              <a:t>Known as BASE (</a:t>
            </a:r>
            <a:r>
              <a:rPr lang="en-US" sz="2400" b="1"/>
              <a:t>B</a:t>
            </a:r>
            <a:r>
              <a:rPr lang="en-US" sz="2400"/>
              <a:t>asically </a:t>
            </a:r>
            <a:r>
              <a:rPr lang="en-US" sz="2400" b="1"/>
              <a:t>A</a:t>
            </a:r>
            <a:r>
              <a:rPr lang="en-US" sz="2400"/>
              <a:t>vailable, </a:t>
            </a:r>
            <a:r>
              <a:rPr lang="en-US" sz="2400" b="1"/>
              <a:t>S</a:t>
            </a:r>
            <a:r>
              <a:rPr lang="en-US" sz="2400"/>
              <a:t>oft state, </a:t>
            </a:r>
            <a:r>
              <a:rPr lang="en-US" sz="2400" b="1"/>
              <a:t>E</a:t>
            </a:r>
            <a:r>
              <a:rPr lang="en-US" sz="2400"/>
              <a:t>ventual consistency), as opposed to ACID</a:t>
            </a:r>
          </a:p>
        </p:txBody>
      </p:sp>
    </p:spTree>
    <p:extLst>
      <p:ext uri="{BB962C8B-B14F-4D97-AF65-F5344CB8AC3E}">
        <p14:creationId xmlns:p14="http://schemas.microsoft.com/office/powerpoint/2010/main" val="2764673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6632"/>
            <a:ext cx="7139136" cy="990600"/>
          </a:xfrm>
        </p:spPr>
        <p:txBody>
          <a:bodyPr/>
          <a:lstStyle/>
          <a:p>
            <a:r>
              <a:rPr lang="en-US" dirty="0"/>
              <a:t>What am I giving </a:t>
            </a:r>
            <a:r>
              <a:rPr lang="en-US" dirty="0" smtClean="0"/>
              <a:t>up using </a:t>
            </a:r>
            <a:r>
              <a:rPr lang="en-US" dirty="0" err="1" smtClean="0"/>
              <a:t>NoSQL</a:t>
            </a:r>
            <a:r>
              <a:rPr lang="en-US" dirty="0" smtClean="0"/>
              <a:t>?</a:t>
            </a:r>
            <a:endParaRPr lang="en-US" dirty="0"/>
          </a:p>
        </p:txBody>
      </p:sp>
      <p:sp>
        <p:nvSpPr>
          <p:cNvPr id="6147" name="Rectangle 3"/>
          <p:cNvSpPr>
            <a:spLocks noGrp="1" noChangeArrowheads="1"/>
          </p:cNvSpPr>
          <p:nvPr>
            <p:ph type="body" idx="1"/>
          </p:nvPr>
        </p:nvSpPr>
        <p:spPr/>
        <p:txBody>
          <a:bodyPr/>
          <a:lstStyle/>
          <a:p>
            <a:pPr>
              <a:lnSpc>
                <a:spcPct val="90000"/>
              </a:lnSpc>
            </a:pPr>
            <a:r>
              <a:rPr lang="en-US" sz="2400"/>
              <a:t>joins</a:t>
            </a:r>
          </a:p>
          <a:p>
            <a:pPr>
              <a:lnSpc>
                <a:spcPct val="90000"/>
              </a:lnSpc>
            </a:pPr>
            <a:r>
              <a:rPr lang="en-US" sz="2400"/>
              <a:t>group by</a:t>
            </a:r>
          </a:p>
          <a:p>
            <a:pPr>
              <a:lnSpc>
                <a:spcPct val="90000"/>
              </a:lnSpc>
            </a:pPr>
            <a:r>
              <a:rPr lang="en-US" sz="2400"/>
              <a:t>order by</a:t>
            </a:r>
          </a:p>
          <a:p>
            <a:pPr>
              <a:lnSpc>
                <a:spcPct val="90000"/>
              </a:lnSpc>
            </a:pPr>
            <a:r>
              <a:rPr lang="en-US" sz="2400"/>
              <a:t>ACID transactions</a:t>
            </a:r>
          </a:p>
          <a:p>
            <a:pPr>
              <a:lnSpc>
                <a:spcPct val="90000"/>
              </a:lnSpc>
            </a:pPr>
            <a:r>
              <a:rPr lang="en-US" sz="2400"/>
              <a:t>SQL as a sometimes frustrating but still powerful query language</a:t>
            </a:r>
          </a:p>
          <a:p>
            <a:pPr>
              <a:lnSpc>
                <a:spcPct val="90000"/>
              </a:lnSpc>
            </a:pPr>
            <a:r>
              <a:rPr lang="en-US" sz="2400"/>
              <a:t>easy integration with other applications that support SQL</a:t>
            </a:r>
          </a:p>
        </p:txBody>
      </p:sp>
    </p:spTree>
    <p:extLst>
      <p:ext uri="{BB962C8B-B14F-4D97-AF65-F5344CB8AC3E}">
        <p14:creationId xmlns:p14="http://schemas.microsoft.com/office/powerpoint/2010/main" val="18907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Advantages of NoSQL</a:t>
            </a:r>
            <a:endParaRPr lang="en-ZA"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ZA" dirty="0" smtClean="0"/>
              <a:t>Cheap, easy to implement</a:t>
            </a:r>
          </a:p>
          <a:p>
            <a:pPr eaLnBrk="1" fontAlgn="auto" hangingPunct="1">
              <a:spcAft>
                <a:spcPts val="0"/>
              </a:spcAft>
              <a:buFont typeface="Arial" pitchFamily="34" charset="0"/>
              <a:buChar char="•"/>
              <a:defRPr/>
            </a:pPr>
            <a:r>
              <a:rPr lang="en-ZA" dirty="0" smtClean="0"/>
              <a:t>Data are replicated and can be partitioned</a:t>
            </a:r>
          </a:p>
          <a:p>
            <a:pPr eaLnBrk="1" fontAlgn="auto" hangingPunct="1">
              <a:spcAft>
                <a:spcPts val="0"/>
              </a:spcAft>
              <a:buFont typeface="Arial" pitchFamily="34" charset="0"/>
              <a:buChar char="•"/>
              <a:defRPr/>
            </a:pPr>
            <a:r>
              <a:rPr lang="en-ZA" dirty="0" smtClean="0"/>
              <a:t>Easy to distribute</a:t>
            </a:r>
          </a:p>
          <a:p>
            <a:pPr eaLnBrk="1" fontAlgn="auto" hangingPunct="1">
              <a:spcAft>
                <a:spcPts val="0"/>
              </a:spcAft>
              <a:buFont typeface="Arial" pitchFamily="34" charset="0"/>
              <a:buChar char="•"/>
              <a:defRPr/>
            </a:pPr>
            <a:r>
              <a:rPr lang="en-ZA" dirty="0" smtClean="0"/>
              <a:t>Don't require a schema</a:t>
            </a:r>
          </a:p>
          <a:p>
            <a:pPr eaLnBrk="1" fontAlgn="auto" hangingPunct="1">
              <a:spcAft>
                <a:spcPts val="0"/>
              </a:spcAft>
              <a:buFont typeface="Arial" pitchFamily="34" charset="0"/>
              <a:buChar char="•"/>
              <a:defRPr/>
            </a:pPr>
            <a:r>
              <a:rPr lang="en-ZA" dirty="0" smtClean="0"/>
              <a:t>Can scale up and down</a:t>
            </a:r>
          </a:p>
          <a:p>
            <a:pPr eaLnBrk="1" fontAlgn="auto" hangingPunct="1">
              <a:spcAft>
                <a:spcPts val="0"/>
              </a:spcAft>
              <a:buFont typeface="Arial" pitchFamily="34" charset="0"/>
              <a:buChar char="•"/>
              <a:defRPr/>
            </a:pPr>
            <a:r>
              <a:rPr lang="en-ZA" dirty="0" smtClean="0"/>
              <a:t>Quickly process large amounts of data</a:t>
            </a:r>
          </a:p>
          <a:p>
            <a:pPr eaLnBrk="1" fontAlgn="auto" hangingPunct="1">
              <a:spcAft>
                <a:spcPts val="0"/>
              </a:spcAft>
              <a:buFont typeface="Arial" pitchFamily="34" charset="0"/>
              <a:buChar char="•"/>
              <a:defRPr/>
            </a:pPr>
            <a:r>
              <a:rPr lang="en-ZA" dirty="0" smtClean="0"/>
              <a:t>Relax the data consistency requirement (CAP)</a:t>
            </a:r>
          </a:p>
          <a:p>
            <a:pPr eaLnBrk="1" fontAlgn="auto" hangingPunct="1">
              <a:spcAft>
                <a:spcPts val="0"/>
              </a:spcAft>
              <a:buFont typeface="Arial" pitchFamily="34" charset="0"/>
              <a:buChar char="•"/>
              <a:defRPr/>
            </a:pPr>
            <a:r>
              <a:rPr lang="en-US" dirty="0" smtClean="0"/>
              <a:t>Can handle web-scale data, whereas Relational DBs cannot</a:t>
            </a:r>
            <a:br>
              <a:rPr lang="en-US" dirty="0" smtClean="0"/>
            </a:br>
            <a:r>
              <a:rPr lang="en-US" dirty="0" smtClean="0"/>
              <a:t/>
            </a:r>
            <a:br>
              <a:rPr lang="en-US" dirty="0" smtClean="0"/>
            </a:br>
            <a:r>
              <a:rPr lang="en-US" dirty="0" smtClean="0"/>
              <a:t>			</a:t>
            </a:r>
            <a:endParaRPr lang="en-ZA" b="1" i="1" dirty="0" smtClean="0"/>
          </a:p>
        </p:txBody>
      </p:sp>
    </p:spTree>
    <p:extLst>
      <p:ext uri="{BB962C8B-B14F-4D97-AF65-F5344CB8AC3E}">
        <p14:creationId xmlns:p14="http://schemas.microsoft.com/office/powerpoint/2010/main" val="126635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1"/>
                </a:solidFill>
                <a:ea typeface="+mj-ea"/>
                <a:cs typeface="+mj-cs"/>
              </a:rPr>
              <a:t>NoSQL: Advantages /2</a:t>
            </a:r>
            <a:endParaRPr lang="en-US" dirty="0">
              <a:solidFill>
                <a:schemeClr val="tx1"/>
              </a:solidFill>
              <a:ea typeface="+mj-ea"/>
              <a:cs typeface="+mj-cs"/>
            </a:endParaRPr>
          </a:p>
        </p:txBody>
      </p:sp>
      <p:sp>
        <p:nvSpPr>
          <p:cNvPr id="21507" name="Content Placeholder 2"/>
          <p:cNvSpPr>
            <a:spLocks noGrp="1"/>
          </p:cNvSpPr>
          <p:nvPr>
            <p:ph idx="1"/>
          </p:nvPr>
        </p:nvSpPr>
        <p:spPr/>
        <p:txBody>
          <a:bodyPr/>
          <a:lstStyle/>
          <a:p>
            <a:pPr eaLnBrk="1" hangingPunct="1"/>
            <a:r>
              <a:rPr lang="en-US" dirty="0" smtClean="0"/>
              <a:t>Simple APIs</a:t>
            </a:r>
          </a:p>
          <a:p>
            <a:pPr lvl="1" eaLnBrk="1" hangingPunct="1"/>
            <a:r>
              <a:rPr lang="en-US" dirty="0" smtClean="0"/>
              <a:t>Java Example: </a:t>
            </a:r>
            <a:r>
              <a:rPr lang="en-US" dirty="0" err="1" smtClean="0"/>
              <a:t>Document.save</a:t>
            </a:r>
            <a:r>
              <a:rPr lang="en-US" dirty="0" smtClean="0"/>
              <a:t>(</a:t>
            </a:r>
            <a:r>
              <a:rPr lang="en-US" dirty="0" err="1" smtClean="0"/>
              <a:t>myObject</a:t>
            </a:r>
            <a:r>
              <a:rPr lang="en-US" dirty="0" smtClean="0"/>
              <a:t>)</a:t>
            </a:r>
          </a:p>
          <a:p>
            <a:pPr eaLnBrk="1" hangingPunct="1"/>
            <a:r>
              <a:rPr lang="en-US" dirty="0" smtClean="0"/>
              <a:t>Good integration</a:t>
            </a:r>
            <a:endParaRPr lang="en-US" dirty="0" smtClean="0"/>
          </a:p>
          <a:p>
            <a:pPr eaLnBrk="1" hangingPunct="1"/>
            <a:r>
              <a:rPr lang="en-US" dirty="0" smtClean="0"/>
              <a:t>Designed to be horizontally scalable (elastic)</a:t>
            </a:r>
          </a:p>
          <a:p>
            <a:pPr eaLnBrk="1" hangingPunct="1"/>
            <a:r>
              <a:rPr lang="en-US" dirty="0" smtClean="0"/>
              <a:t>Flexible data model</a:t>
            </a:r>
          </a:p>
          <a:p>
            <a:pPr eaLnBrk="1" hangingPunct="1"/>
            <a:r>
              <a:rPr lang="en-US" dirty="0" smtClean="0"/>
              <a:t>Majority free and/or Open Source</a:t>
            </a:r>
          </a:p>
          <a:p>
            <a:pPr eaLnBrk="1" hangingPunct="1"/>
            <a:r>
              <a:rPr lang="en-US" dirty="0" smtClean="0"/>
              <a:t>Free and Commercial production support</a:t>
            </a:r>
          </a:p>
        </p:txBody>
      </p:sp>
    </p:spTree>
    <p:extLst>
      <p:ext uri="{BB962C8B-B14F-4D97-AF65-F5344CB8AC3E}">
        <p14:creationId xmlns:p14="http://schemas.microsoft.com/office/powerpoint/2010/main" val="1639873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1"/>
                </a:solidFill>
                <a:ea typeface="+mj-ea"/>
                <a:cs typeface="+mj-cs"/>
              </a:rPr>
              <a:t>RDBMS Advantages (don’t forget!)</a:t>
            </a:r>
            <a:endParaRPr lang="en-US" dirty="0">
              <a:solidFill>
                <a:schemeClr val="tx1"/>
              </a:solidFill>
              <a:ea typeface="+mj-ea"/>
              <a:cs typeface="+mj-cs"/>
            </a:endParaRPr>
          </a:p>
        </p:txBody>
      </p:sp>
      <p:sp>
        <p:nvSpPr>
          <p:cNvPr id="23555" name="Content Placeholder 2"/>
          <p:cNvSpPr>
            <a:spLocks noGrp="1"/>
          </p:cNvSpPr>
          <p:nvPr>
            <p:ph idx="1"/>
          </p:nvPr>
        </p:nvSpPr>
        <p:spPr/>
        <p:txBody>
          <a:bodyPr/>
          <a:lstStyle/>
          <a:p>
            <a:pPr eaLnBrk="1" hangingPunct="1"/>
            <a:r>
              <a:rPr lang="en-US" smtClean="0"/>
              <a:t>Proven</a:t>
            </a:r>
          </a:p>
          <a:p>
            <a:pPr eaLnBrk="1" hangingPunct="1"/>
            <a:r>
              <a:rPr lang="en-US" smtClean="0"/>
              <a:t>Available talent / Well-known</a:t>
            </a:r>
          </a:p>
          <a:p>
            <a:pPr eaLnBrk="1" hangingPunct="1"/>
            <a:r>
              <a:rPr lang="en-US" smtClean="0"/>
              <a:t>AD-Hoc querying</a:t>
            </a:r>
          </a:p>
          <a:p>
            <a:pPr eaLnBrk="1" hangingPunct="1"/>
            <a:r>
              <a:rPr lang="en-US" smtClean="0"/>
              <a:t>Scalable (limits?)</a:t>
            </a:r>
          </a:p>
          <a:p>
            <a:pPr eaLnBrk="1" hangingPunct="1"/>
            <a:r>
              <a:rPr lang="en-US" smtClean="0"/>
              <a:t>Free and Commercial production support</a:t>
            </a:r>
          </a:p>
        </p:txBody>
      </p:sp>
    </p:spTree>
    <p:extLst>
      <p:ext uri="{BB962C8B-B14F-4D97-AF65-F5344CB8AC3E}">
        <p14:creationId xmlns:p14="http://schemas.microsoft.com/office/powerpoint/2010/main" val="1102476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Disadvantages of NoSQL</a:t>
            </a:r>
            <a:endParaRPr lang="en-ZA"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ZA" dirty="0" smtClean="0"/>
              <a:t>New and sometimes buggy </a:t>
            </a:r>
          </a:p>
          <a:p>
            <a:pPr eaLnBrk="1" fontAlgn="auto" hangingPunct="1">
              <a:spcAft>
                <a:spcPts val="0"/>
              </a:spcAft>
              <a:buFont typeface="Arial" pitchFamily="34" charset="0"/>
              <a:buChar char="•"/>
              <a:defRPr/>
            </a:pPr>
            <a:r>
              <a:rPr lang="en-ZA" dirty="0" smtClean="0"/>
              <a:t>Data is generally duplicated, potential for inconsistency </a:t>
            </a:r>
          </a:p>
          <a:p>
            <a:pPr eaLnBrk="1" fontAlgn="auto" hangingPunct="1">
              <a:spcAft>
                <a:spcPts val="0"/>
              </a:spcAft>
              <a:buFont typeface="Arial" pitchFamily="34" charset="0"/>
              <a:buChar char="•"/>
              <a:defRPr/>
            </a:pPr>
            <a:r>
              <a:rPr lang="en-ZA" dirty="0" smtClean="0"/>
              <a:t>No standardized schema </a:t>
            </a:r>
          </a:p>
          <a:p>
            <a:pPr eaLnBrk="1" fontAlgn="auto" hangingPunct="1">
              <a:spcAft>
                <a:spcPts val="0"/>
              </a:spcAft>
              <a:buFont typeface="Arial" pitchFamily="34" charset="0"/>
              <a:buChar char="•"/>
              <a:defRPr/>
            </a:pPr>
            <a:r>
              <a:rPr lang="en-ZA" dirty="0" smtClean="0"/>
              <a:t>No standard format for queries </a:t>
            </a:r>
          </a:p>
          <a:p>
            <a:pPr eaLnBrk="1" fontAlgn="auto" hangingPunct="1">
              <a:spcAft>
                <a:spcPts val="0"/>
              </a:spcAft>
              <a:buFont typeface="Arial" pitchFamily="34" charset="0"/>
              <a:buChar char="•"/>
              <a:defRPr/>
            </a:pPr>
            <a:r>
              <a:rPr lang="en-ZA" dirty="0" smtClean="0"/>
              <a:t>No standard language </a:t>
            </a:r>
          </a:p>
          <a:p>
            <a:pPr eaLnBrk="1" fontAlgn="auto" hangingPunct="1">
              <a:spcAft>
                <a:spcPts val="0"/>
              </a:spcAft>
              <a:buFont typeface="Arial" pitchFamily="34" charset="0"/>
              <a:buChar char="•"/>
              <a:defRPr/>
            </a:pPr>
            <a:r>
              <a:rPr lang="en-ZA" dirty="0" smtClean="0"/>
              <a:t>Difficult to impose complicated structures</a:t>
            </a:r>
          </a:p>
          <a:p>
            <a:pPr eaLnBrk="1" fontAlgn="auto" hangingPunct="1">
              <a:spcAft>
                <a:spcPts val="0"/>
              </a:spcAft>
              <a:buFont typeface="Arial" pitchFamily="34" charset="0"/>
              <a:buChar char="•"/>
              <a:defRPr/>
            </a:pPr>
            <a:r>
              <a:rPr lang="en-ZA" dirty="0" smtClean="0"/>
              <a:t>Depend on the application layer to enforce data integrity</a:t>
            </a:r>
          </a:p>
          <a:p>
            <a:pPr eaLnBrk="1" fontAlgn="auto" hangingPunct="1">
              <a:spcAft>
                <a:spcPts val="0"/>
              </a:spcAft>
              <a:buFont typeface="Arial" pitchFamily="34" charset="0"/>
              <a:buChar char="•"/>
              <a:defRPr/>
            </a:pPr>
            <a:r>
              <a:rPr lang="en-ZA" dirty="0" smtClean="0"/>
              <a:t>No guarantee of support</a:t>
            </a:r>
          </a:p>
          <a:p>
            <a:pPr eaLnBrk="1" fontAlgn="auto" hangingPunct="1">
              <a:spcAft>
                <a:spcPts val="0"/>
              </a:spcAft>
              <a:buFont typeface="Arial" pitchFamily="34" charset="0"/>
              <a:buChar char="•"/>
              <a:defRPr/>
            </a:pPr>
            <a:r>
              <a:rPr lang="en-US" dirty="0" smtClean="0"/>
              <a:t>Too many options, which one, or ones to pick</a:t>
            </a:r>
            <a:endParaRPr lang="en-ZA" dirty="0" smtClean="0"/>
          </a:p>
        </p:txBody>
      </p:sp>
    </p:spTree>
    <p:extLst>
      <p:ext uri="{BB962C8B-B14F-4D97-AF65-F5344CB8AC3E}">
        <p14:creationId xmlns:p14="http://schemas.microsoft.com/office/powerpoint/2010/main" val="3673777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Where would I use it?</a:t>
            </a:r>
          </a:p>
        </p:txBody>
      </p:sp>
      <p:sp>
        <p:nvSpPr>
          <p:cNvPr id="71683" name="Rectangle 3"/>
          <p:cNvSpPr>
            <a:spLocks noGrp="1" noChangeArrowheads="1"/>
          </p:cNvSpPr>
          <p:nvPr>
            <p:ph type="body" idx="1"/>
          </p:nvPr>
        </p:nvSpPr>
        <p:spPr>
          <a:xfrm>
            <a:off x="228600" y="1407368"/>
            <a:ext cx="8610600" cy="5334000"/>
          </a:xfrm>
        </p:spPr>
        <p:txBody>
          <a:bodyPr/>
          <a:lstStyle/>
          <a:p>
            <a:pPr>
              <a:lnSpc>
                <a:spcPct val="90000"/>
              </a:lnSpc>
            </a:pPr>
            <a:r>
              <a:rPr lang="en-US" sz="2400" dirty="0" smtClean="0"/>
              <a:t>Where </a:t>
            </a:r>
            <a:r>
              <a:rPr lang="en-US" sz="2400" dirty="0"/>
              <a:t>would I use a NoSQL database?</a:t>
            </a:r>
          </a:p>
          <a:p>
            <a:pPr>
              <a:lnSpc>
                <a:spcPct val="90000"/>
              </a:lnSpc>
            </a:pPr>
            <a:r>
              <a:rPr lang="en-US" sz="2400" dirty="0"/>
              <a:t>Do you have somewhere a large set of uncontrolled, unstructured, data that you are trying to fit into a RDBMS? </a:t>
            </a:r>
          </a:p>
          <a:p>
            <a:pPr lvl="1">
              <a:lnSpc>
                <a:spcPct val="90000"/>
              </a:lnSpc>
            </a:pPr>
            <a:r>
              <a:rPr lang="en-US" sz="2200" dirty="0"/>
              <a:t>Log Analysis</a:t>
            </a:r>
          </a:p>
          <a:p>
            <a:pPr lvl="1">
              <a:lnSpc>
                <a:spcPct val="90000"/>
              </a:lnSpc>
            </a:pPr>
            <a:r>
              <a:rPr lang="en-US" sz="2200" dirty="0"/>
              <a:t>Social Networking Feeds (many firms hooked in through Facebook or Twitter)</a:t>
            </a:r>
          </a:p>
          <a:p>
            <a:pPr lvl="1">
              <a:lnSpc>
                <a:spcPct val="90000"/>
              </a:lnSpc>
            </a:pPr>
            <a:r>
              <a:rPr lang="en-US" sz="2200" dirty="0"/>
              <a:t>External feeds from partners (EAI)</a:t>
            </a:r>
          </a:p>
          <a:p>
            <a:pPr lvl="1">
              <a:lnSpc>
                <a:spcPct val="90000"/>
              </a:lnSpc>
            </a:pPr>
            <a:r>
              <a:rPr lang="en-US" sz="2200" dirty="0"/>
              <a:t>Data that is not easily analyzed in a RDBMS such as time-based data</a:t>
            </a:r>
          </a:p>
          <a:p>
            <a:pPr lvl="1">
              <a:lnSpc>
                <a:spcPct val="90000"/>
              </a:lnSpc>
            </a:pPr>
            <a:r>
              <a:rPr lang="en-US" sz="2200" dirty="0"/>
              <a:t>Large data feeds that need to be massaged before entry into an RDBMS</a:t>
            </a:r>
          </a:p>
          <a:p>
            <a:pPr lvl="1">
              <a:lnSpc>
                <a:spcPct val="90000"/>
              </a:lnSpc>
            </a:pPr>
            <a:endParaRPr lang="en-US" sz="2200" dirty="0"/>
          </a:p>
        </p:txBody>
      </p:sp>
    </p:spTree>
    <p:extLst>
      <p:ext uri="{BB962C8B-B14F-4D97-AF65-F5344CB8AC3E}">
        <p14:creationId xmlns:p14="http://schemas.microsoft.com/office/powerpoint/2010/main" val="10057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Hybrid approach: Polyglot Persistence</a:t>
            </a:r>
            <a:endParaRPr lang="en-ZA" dirty="0" smtClean="0"/>
          </a:p>
        </p:txBody>
      </p:sp>
      <p:sp>
        <p:nvSpPr>
          <p:cNvPr id="16387" name="Content Placeholder 2"/>
          <p:cNvSpPr>
            <a:spLocks noGrp="1"/>
          </p:cNvSpPr>
          <p:nvPr>
            <p:ph idx="1"/>
          </p:nvPr>
        </p:nvSpPr>
        <p:spPr>
          <a:xfrm>
            <a:off x="457200" y="1600200"/>
            <a:ext cx="8229600" cy="1181100"/>
          </a:xfrm>
        </p:spPr>
        <p:txBody>
          <a:bodyPr/>
          <a:lstStyle/>
          <a:p>
            <a:pPr eaLnBrk="1" hangingPunct="1"/>
            <a:r>
              <a:rPr lang="en-US" smtClean="0"/>
              <a:t>Using different DB technologies for different storage requirements</a:t>
            </a:r>
            <a:endParaRPr lang="en-ZA" smtClean="0"/>
          </a:p>
        </p:txBody>
      </p:sp>
      <p:pic>
        <p:nvPicPr>
          <p:cNvPr id="16388" name="Picture 2" descr="http://martinfowler.com/bliki/images/polyglotPersistence/polyg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565400"/>
            <a:ext cx="65913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4"/>
          <p:cNvSpPr>
            <a:spLocks noChangeArrowheads="1"/>
          </p:cNvSpPr>
          <p:nvPr/>
        </p:nvSpPr>
        <p:spPr bwMode="auto">
          <a:xfrm>
            <a:off x="1979613" y="5949950"/>
            <a:ext cx="590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hlinkClick r:id="rId4"/>
              </a:rPr>
              <a:t>http://martinfowler.com/bliki/PolyglotPersistence.html</a:t>
            </a:r>
            <a:endParaRPr lang="en-ZA"/>
          </a:p>
        </p:txBody>
      </p:sp>
    </p:spTree>
    <p:extLst>
      <p:ext uri="{BB962C8B-B14F-4D97-AF65-F5344CB8AC3E}">
        <p14:creationId xmlns:p14="http://schemas.microsoft.com/office/powerpoint/2010/main" val="3959337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s.the451group.com/information_management/files/2011/04/Figures-Aslett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0"/>
            <a:ext cx="11376026"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ChangeArrowheads="1"/>
          </p:cNvSpPr>
          <p:nvPr/>
        </p:nvSpPr>
        <p:spPr bwMode="auto">
          <a:xfrm>
            <a:off x="107950" y="6519863"/>
            <a:ext cx="914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sz="1600">
                <a:hlinkClick r:id="rId4"/>
              </a:rPr>
              <a:t>/</a:t>
            </a:r>
            <a:endParaRPr lang="en-ZA" sz="1600"/>
          </a:p>
        </p:txBody>
      </p:sp>
    </p:spTree>
    <p:extLst>
      <p:ext uri="{BB962C8B-B14F-4D97-AF65-F5344CB8AC3E}">
        <p14:creationId xmlns:p14="http://schemas.microsoft.com/office/powerpoint/2010/main" val="300813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SQL Characteristics</a:t>
            </a:r>
            <a:endParaRPr lang="en-US" dirty="0"/>
          </a:p>
        </p:txBody>
      </p:sp>
      <p:sp>
        <p:nvSpPr>
          <p:cNvPr id="3" name="Content Placeholder 2"/>
          <p:cNvSpPr>
            <a:spLocks noGrp="1"/>
          </p:cNvSpPr>
          <p:nvPr>
            <p:ph idx="1"/>
          </p:nvPr>
        </p:nvSpPr>
        <p:spPr/>
        <p:txBody>
          <a:bodyPr/>
          <a:lstStyle/>
          <a:p>
            <a:pPr>
              <a:defRPr/>
            </a:pPr>
            <a:r>
              <a:rPr lang="en-US" dirty="0"/>
              <a:t>Data stored in columns and tables</a:t>
            </a:r>
          </a:p>
          <a:p>
            <a:pPr>
              <a:defRPr/>
            </a:pPr>
            <a:r>
              <a:rPr lang="en-US" dirty="0"/>
              <a:t>Relationships represented by data</a:t>
            </a:r>
          </a:p>
          <a:p>
            <a:pPr>
              <a:defRPr/>
            </a:pPr>
            <a:r>
              <a:rPr lang="en-US" dirty="0"/>
              <a:t>Data Manipulation Language</a:t>
            </a:r>
          </a:p>
          <a:p>
            <a:pPr>
              <a:defRPr/>
            </a:pPr>
            <a:r>
              <a:rPr lang="en-US" dirty="0"/>
              <a:t>Data Definition Language </a:t>
            </a:r>
            <a:endParaRPr lang="en-US" dirty="0" smtClean="0"/>
          </a:p>
          <a:p>
            <a:pPr>
              <a:defRPr/>
            </a:pPr>
            <a:r>
              <a:rPr lang="en-US" dirty="0" smtClean="0"/>
              <a:t>Transactions (ACID)</a:t>
            </a:r>
            <a:endParaRPr lang="en-US" dirty="0" smtClean="0"/>
          </a:p>
          <a:p>
            <a:pPr>
              <a:defRPr/>
            </a:pPr>
            <a:r>
              <a:rPr lang="en-US" dirty="0" smtClean="0"/>
              <a:t>Abstraction from physical layer</a:t>
            </a:r>
          </a:p>
          <a:p>
            <a:pPr>
              <a:defRPr/>
            </a:pPr>
            <a:endParaRPr lang="en-US" dirty="0"/>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0F362B02-CDAE-4399-8332-A05FCAF8C79C}" type="datetime3">
              <a:rPr lang="en-US">
                <a:latin typeface="Arial" charset="0"/>
              </a:rPr>
              <a:pPr fontAlgn="base">
                <a:spcBef>
                  <a:spcPct val="0"/>
                </a:spcBef>
                <a:spcAft>
                  <a:spcPct val="0"/>
                </a:spcAft>
              </a:pPr>
              <a:t>13 November 2016</a:t>
            </a:fld>
            <a:endParaRPr lang="en-US">
              <a:latin typeface="Arial" charset="0"/>
            </a:endParaRPr>
          </a:p>
        </p:txBody>
      </p:sp>
      <p:sp>
        <p:nvSpPr>
          <p:cNvPr id="9221"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92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94003B06-7669-4115-8C62-0B5A728FFE99}" type="slidenum">
              <a:rPr lang="en-US">
                <a:latin typeface="Arial" charset="0"/>
              </a:rPr>
              <a:pPr fontAlgn="base">
                <a:spcBef>
                  <a:spcPct val="0"/>
                </a:spcBef>
                <a:spcAft>
                  <a:spcPct val="0"/>
                </a:spcAft>
              </a:pPr>
              <a:t>3</a:t>
            </a:fld>
            <a:endParaRPr lang="en-US">
              <a:latin typeface="Arial" charset="0"/>
            </a:endParaRPr>
          </a:p>
        </p:txBody>
      </p:sp>
    </p:spTree>
    <p:extLst>
      <p:ext uri="{BB962C8B-B14F-4D97-AF65-F5344CB8AC3E}">
        <p14:creationId xmlns:p14="http://schemas.microsoft.com/office/powerpoint/2010/main" val="3141955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 to </a:t>
            </a:r>
            <a:r>
              <a:rPr lang="en-IE" dirty="0" err="1" smtClean="0"/>
              <a:t>MongoDB</a:t>
            </a:r>
            <a:endParaRPr lang="en-IE" dirty="0"/>
          </a:p>
        </p:txBody>
      </p:sp>
      <p:sp>
        <p:nvSpPr>
          <p:cNvPr id="3" name="Subtitle 2"/>
          <p:cNvSpPr>
            <a:spLocks noGrp="1"/>
          </p:cNvSpPr>
          <p:nvPr>
            <p:ph type="subTitle" idx="1"/>
          </p:nvPr>
        </p:nvSpPr>
        <p:spPr/>
        <p:txBody>
          <a:bodyPr/>
          <a:lstStyle/>
          <a:p>
            <a:endParaRPr lang="en-IE"/>
          </a:p>
        </p:txBody>
      </p:sp>
      <p:sp>
        <p:nvSpPr>
          <p:cNvPr id="4" name="Date Placeholder 3"/>
          <p:cNvSpPr>
            <a:spLocks noGrp="1"/>
          </p:cNvSpPr>
          <p:nvPr>
            <p:ph type="dt" sz="half" idx="10"/>
          </p:nvPr>
        </p:nvSpPr>
        <p:spPr/>
        <p:txBody>
          <a:bodyPr/>
          <a:lstStyle/>
          <a:p>
            <a:pPr>
              <a:defRPr/>
            </a:pPr>
            <a:r>
              <a:rPr lang="en-US" smtClean="0"/>
              <a:t>2012/2013 - DT228/4</a:t>
            </a: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30</a:t>
            </a:fld>
            <a:endParaRPr lang="en-IE"/>
          </a:p>
        </p:txBody>
      </p:sp>
      <p:pic>
        <p:nvPicPr>
          <p:cNvPr id="6" name="Picture 4"/>
          <p:cNvPicPr>
            <a:picLocks noChangeAspect="1" noChangeArrowheads="1"/>
          </p:cNvPicPr>
          <p:nvPr/>
        </p:nvPicPr>
        <p:blipFill>
          <a:blip r:embed="rId2"/>
          <a:srcRect/>
          <a:stretch>
            <a:fillRect/>
          </a:stretch>
        </p:blipFill>
        <p:spPr bwMode="auto">
          <a:xfrm>
            <a:off x="1763688" y="3861048"/>
            <a:ext cx="5119688" cy="1463675"/>
          </a:xfrm>
          <a:prstGeom prst="rect">
            <a:avLst/>
          </a:prstGeom>
          <a:noFill/>
          <a:ln w="9525">
            <a:noFill/>
            <a:miter lim="800000"/>
            <a:headEnd/>
            <a:tailEnd/>
          </a:ln>
        </p:spPr>
      </p:pic>
    </p:spTree>
    <p:extLst>
      <p:ext uri="{BB962C8B-B14F-4D97-AF65-F5344CB8AC3E}">
        <p14:creationId xmlns:p14="http://schemas.microsoft.com/office/powerpoint/2010/main" val="1622159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Arial" charset="0"/>
                <a:cs typeface="Arial" charset="0"/>
              </a:rPr>
              <a:t>MongoDB profile</a:t>
            </a:r>
          </a:p>
        </p:txBody>
      </p:sp>
      <p:sp>
        <p:nvSpPr>
          <p:cNvPr id="112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7AFA45B1-1447-4D13-83C4-54F0976921E4}" type="slidenum">
              <a:rPr lang="en-US" sz="700">
                <a:solidFill>
                  <a:srgbClr val="FFFFFF"/>
                </a:solidFill>
              </a:rPr>
              <a:pPr/>
              <a:t>31</a:t>
            </a:fld>
            <a:endParaRPr lang="en-US" sz="700">
              <a:solidFill>
                <a:srgbClr val="FFFFFF"/>
              </a:solidFill>
            </a:endParaRPr>
          </a:p>
        </p:txBody>
      </p:sp>
      <p:sp>
        <p:nvSpPr>
          <p:cNvPr id="11268" name="Content Placeholder 1"/>
          <p:cNvSpPr>
            <a:spLocks noGrp="1"/>
          </p:cNvSpPr>
          <p:nvPr>
            <p:ph idx="1"/>
          </p:nvPr>
        </p:nvSpPr>
        <p:spPr/>
        <p:txBody>
          <a:bodyPr/>
          <a:lstStyle/>
          <a:p>
            <a:pPr>
              <a:lnSpc>
                <a:spcPct val="150000"/>
              </a:lnSpc>
            </a:pPr>
            <a:r>
              <a:rPr lang="en-US" sz="2000" smtClean="0">
                <a:latin typeface="Arial" charset="0"/>
                <a:cs typeface="Arial" charset="0"/>
              </a:rPr>
              <a:t>Document-oriented NoSQL database.</a:t>
            </a:r>
          </a:p>
          <a:p>
            <a:pPr>
              <a:lnSpc>
                <a:spcPct val="150000"/>
              </a:lnSpc>
            </a:pPr>
            <a:r>
              <a:rPr lang="en-US" sz="2000" smtClean="0">
                <a:latin typeface="Arial" charset="0"/>
                <a:cs typeface="Arial" charset="0"/>
              </a:rPr>
              <a:t>Schema-free.</a:t>
            </a:r>
          </a:p>
          <a:p>
            <a:pPr>
              <a:lnSpc>
                <a:spcPct val="150000"/>
              </a:lnSpc>
            </a:pPr>
            <a:r>
              <a:rPr lang="en-US" sz="2000" smtClean="0">
                <a:latin typeface="Arial" charset="0"/>
                <a:cs typeface="Arial" charset="0"/>
              </a:rPr>
              <a:t>Based on Binary JSON; BSON[2].</a:t>
            </a:r>
          </a:p>
          <a:p>
            <a:pPr>
              <a:lnSpc>
                <a:spcPct val="150000"/>
              </a:lnSpc>
            </a:pPr>
            <a:r>
              <a:rPr lang="en-US" sz="2000" smtClean="0">
                <a:latin typeface="Arial" charset="0"/>
                <a:cs typeface="Arial" charset="0"/>
              </a:rPr>
              <a:t>Organized in Group of Documents </a:t>
            </a:r>
            <a:r>
              <a:rPr lang="en-US" sz="2000" smtClean="0">
                <a:latin typeface="Arial" charset="0"/>
                <a:cs typeface="Arial" charset="0"/>
                <a:sym typeface="Wingdings" pitchFamily="2" charset="2"/>
              </a:rPr>
              <a:t></a:t>
            </a:r>
            <a:r>
              <a:rPr lang="en-US" sz="2000" smtClean="0">
                <a:latin typeface="Arial" charset="0"/>
                <a:cs typeface="Arial" charset="0"/>
              </a:rPr>
              <a:t> Collections</a:t>
            </a:r>
          </a:p>
          <a:p>
            <a:pPr lvl="1">
              <a:lnSpc>
                <a:spcPct val="150000"/>
              </a:lnSpc>
            </a:pPr>
            <a:r>
              <a:rPr lang="en-US" sz="1600" smtClean="0">
                <a:latin typeface="Arial" charset="0"/>
                <a:cs typeface="Arial" charset="0"/>
              </a:rPr>
              <a:t>Informal namespacing</a:t>
            </a:r>
          </a:p>
          <a:p>
            <a:pPr>
              <a:lnSpc>
                <a:spcPct val="150000"/>
              </a:lnSpc>
            </a:pPr>
            <a:r>
              <a:rPr lang="en-US" sz="2000" smtClean="0">
                <a:latin typeface="Arial" charset="0"/>
                <a:cs typeface="Arial" charset="0"/>
              </a:rPr>
              <a:t>Auto-Sharding in order to scale horizontally.</a:t>
            </a:r>
          </a:p>
          <a:p>
            <a:pPr>
              <a:lnSpc>
                <a:spcPct val="150000"/>
              </a:lnSpc>
            </a:pPr>
            <a:r>
              <a:rPr lang="en-US" sz="2000" smtClean="0">
                <a:latin typeface="Arial" charset="0"/>
                <a:cs typeface="Arial" charset="0"/>
              </a:rPr>
              <a:t>Simple query language. Rich, document-based queries.</a:t>
            </a:r>
          </a:p>
          <a:p>
            <a:pPr>
              <a:lnSpc>
                <a:spcPct val="150000"/>
              </a:lnSpc>
            </a:pPr>
            <a:r>
              <a:rPr lang="en-US" sz="2000" smtClean="0">
                <a:latin typeface="Arial" charset="0"/>
                <a:cs typeface="Arial" charset="0"/>
              </a:rPr>
              <a:t>Map/Reduce support (See more at [7]).</a:t>
            </a:r>
          </a:p>
          <a:p>
            <a:pPr>
              <a:lnSpc>
                <a:spcPct val="150000"/>
              </a:lnSpc>
            </a:pPr>
            <a:r>
              <a:rPr lang="en-US" sz="2000" smtClean="0">
                <a:latin typeface="Arial" charset="0"/>
                <a:cs typeface="Arial" charset="0"/>
              </a:rPr>
              <a:t>Open Source (GNU AGPL v3.0.)</a:t>
            </a: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p:txBody>
      </p:sp>
    </p:spTree>
    <p:extLst>
      <p:ext uri="{BB962C8B-B14F-4D97-AF65-F5344CB8AC3E}">
        <p14:creationId xmlns:p14="http://schemas.microsoft.com/office/powerpoint/2010/main" val="2999101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en-US" dirty="0" smtClean="0"/>
              <a:t>Motivations</a:t>
            </a:r>
          </a:p>
        </p:txBody>
      </p:sp>
      <p:sp>
        <p:nvSpPr>
          <p:cNvPr id="35843" name="Rectangle 3"/>
          <p:cNvSpPr>
            <a:spLocks noGrp="1"/>
          </p:cNvSpPr>
          <p:nvPr>
            <p:ph idx="1"/>
          </p:nvPr>
        </p:nvSpPr>
        <p:spPr/>
        <p:txBody>
          <a:bodyPr rtlCol="0">
            <a:normAutofit fontScale="92500" lnSpcReduction="10000"/>
          </a:bodyPr>
          <a:lstStyle/>
          <a:p>
            <a:pPr fontAlgn="auto">
              <a:spcAft>
                <a:spcPts val="0"/>
              </a:spcAft>
              <a:buFont typeface="Wingdings 3" charset="2"/>
              <a:buChar char=""/>
              <a:defRPr/>
            </a:pPr>
            <a:r>
              <a:rPr lang="en-US" sz="1900" dirty="0" smtClean="0">
                <a:solidFill>
                  <a:schemeClr val="tx1">
                    <a:lumMod val="75000"/>
                    <a:lumOff val="25000"/>
                  </a:schemeClr>
                </a:solidFill>
              </a:rPr>
              <a:t>Problems with SQL</a:t>
            </a:r>
          </a:p>
          <a:p>
            <a:pPr lvl="1" fontAlgn="auto">
              <a:spcAft>
                <a:spcPts val="0"/>
              </a:spcAft>
              <a:buFont typeface="Wingdings 3" charset="2"/>
              <a:buChar char=""/>
              <a:defRPr/>
            </a:pPr>
            <a:r>
              <a:rPr lang="en-US" sz="2800" dirty="0" smtClean="0">
                <a:solidFill>
                  <a:schemeClr val="tx1">
                    <a:lumMod val="75000"/>
                    <a:lumOff val="25000"/>
                  </a:schemeClr>
                </a:solidFill>
              </a:rPr>
              <a:t>Rigid schema</a:t>
            </a:r>
          </a:p>
          <a:p>
            <a:pPr lvl="1" fontAlgn="auto">
              <a:spcAft>
                <a:spcPts val="0"/>
              </a:spcAft>
              <a:buFont typeface="Wingdings 3" charset="2"/>
              <a:buChar char=""/>
              <a:defRPr/>
            </a:pPr>
            <a:r>
              <a:rPr lang="en-US" sz="2800" dirty="0" smtClean="0">
                <a:solidFill>
                  <a:schemeClr val="tx1">
                    <a:lumMod val="75000"/>
                    <a:lumOff val="25000"/>
                  </a:schemeClr>
                </a:solidFill>
              </a:rPr>
              <a:t>Not easily scalable (designed for 90’s technology or worse)</a:t>
            </a:r>
          </a:p>
          <a:p>
            <a:pPr lvl="1" fontAlgn="auto">
              <a:spcAft>
                <a:spcPts val="0"/>
              </a:spcAft>
              <a:buFont typeface="Wingdings 3" charset="2"/>
              <a:buChar char=""/>
              <a:defRPr/>
            </a:pPr>
            <a:r>
              <a:rPr lang="en-US" sz="2800" dirty="0" smtClean="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smtClean="0">
              <a:solidFill>
                <a:schemeClr val="tx1">
                  <a:lumMod val="75000"/>
                  <a:lumOff val="25000"/>
                </a:schemeClr>
              </a:solidFill>
            </a:endParaRPr>
          </a:p>
          <a:p>
            <a:pPr fontAlgn="auto">
              <a:spcAft>
                <a:spcPts val="0"/>
              </a:spcAft>
              <a:buFont typeface="Wingdings 3" charset="2"/>
              <a:buChar char=""/>
              <a:defRPr/>
            </a:pPr>
            <a:r>
              <a:rPr lang="en-US" sz="1900" dirty="0" smtClean="0">
                <a:solidFill>
                  <a:schemeClr val="tx1">
                    <a:lumMod val="75000"/>
                    <a:lumOff val="25000"/>
                  </a:schemeClr>
                </a:solidFill>
              </a:rPr>
              <a:t>Benefits of </a:t>
            </a:r>
            <a:r>
              <a:rPr lang="en-US" sz="1900" dirty="0" err="1" smtClean="0">
                <a:solidFill>
                  <a:schemeClr val="tx1">
                    <a:lumMod val="75000"/>
                    <a:lumOff val="25000"/>
                  </a:schemeClr>
                </a:solidFill>
              </a:rPr>
              <a:t>mongoDB</a:t>
            </a:r>
            <a:endParaRPr lang="en-US" sz="1900" dirty="0" smtClean="0">
              <a:solidFill>
                <a:schemeClr val="tx1">
                  <a:lumMod val="75000"/>
                  <a:lumOff val="25000"/>
                </a:schemeClr>
              </a:solidFill>
            </a:endParaRPr>
          </a:p>
          <a:p>
            <a:pPr lvl="1" fontAlgn="auto">
              <a:spcAft>
                <a:spcPts val="0"/>
              </a:spcAft>
              <a:buFont typeface="Wingdings 3" charset="2"/>
              <a:buChar char=""/>
              <a:defRPr/>
            </a:pPr>
            <a:r>
              <a:rPr lang="en-US" sz="2800" dirty="0" smtClean="0">
                <a:solidFill>
                  <a:schemeClr val="tx1">
                    <a:lumMod val="75000"/>
                    <a:lumOff val="25000"/>
                  </a:schemeClr>
                </a:solidFill>
              </a:rPr>
              <a:t>Easy interface with common languages (Java, </a:t>
            </a:r>
            <a:r>
              <a:rPr lang="en-US" sz="2800" dirty="0" err="1" smtClean="0">
                <a:solidFill>
                  <a:schemeClr val="tx1">
                    <a:lumMod val="75000"/>
                    <a:lumOff val="25000"/>
                  </a:schemeClr>
                </a:solidFill>
              </a:rPr>
              <a:t>Javascript</a:t>
            </a:r>
            <a:r>
              <a:rPr lang="en-US" sz="2800" dirty="0" smtClean="0">
                <a:solidFill>
                  <a:schemeClr val="tx1">
                    <a:lumMod val="75000"/>
                    <a:lumOff val="25000"/>
                  </a:schemeClr>
                </a:solidFill>
              </a:rPr>
              <a:t>, PHP, etc.)</a:t>
            </a:r>
          </a:p>
          <a:p>
            <a:pPr lvl="1" fontAlgn="auto">
              <a:spcAft>
                <a:spcPts val="0"/>
              </a:spcAft>
              <a:buFont typeface="Wingdings 3" charset="2"/>
              <a:buChar char=""/>
              <a:defRPr/>
            </a:pPr>
            <a:r>
              <a:rPr lang="en-US" sz="2800" dirty="0" smtClean="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smtClean="0">
                <a:solidFill>
                  <a:schemeClr val="tx1">
                    <a:lumMod val="75000"/>
                    <a:lumOff val="25000"/>
                  </a:schemeClr>
                </a:solidFill>
              </a:rPr>
              <a:t>Keeps essential features of RDBMS’s while learning from key-value </a:t>
            </a:r>
            <a:r>
              <a:rPr lang="en-US" sz="2800" dirty="0" err="1" smtClean="0">
                <a:solidFill>
                  <a:schemeClr val="tx1">
                    <a:lumMod val="75000"/>
                    <a:lumOff val="25000"/>
                  </a:schemeClr>
                </a:solidFill>
              </a:rPr>
              <a:t>noSQL</a:t>
            </a:r>
            <a:r>
              <a:rPr lang="en-US" sz="2800" dirty="0" smtClean="0">
                <a:solidFill>
                  <a:schemeClr val="tx1">
                    <a:lumMod val="75000"/>
                    <a:lumOff val="25000"/>
                  </a:schemeClr>
                </a:solidFill>
              </a:rPr>
              <a:t> systems</a:t>
            </a:r>
          </a:p>
          <a:p>
            <a:pPr marL="457200" lvl="1" indent="0" fontAlgn="auto">
              <a:spcAft>
                <a:spcPts val="0"/>
              </a:spcAft>
              <a:buFont typeface="Wingdings 3" charset="2"/>
              <a:buNone/>
              <a:defRPr/>
            </a:pP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462079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Data Model</a:t>
            </a:r>
          </a:p>
        </p:txBody>
      </p:sp>
      <p:sp>
        <p:nvSpPr>
          <p:cNvPr id="15362"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smtClean="0">
                <a:solidFill>
                  <a:schemeClr val="tx1">
                    <a:lumMod val="75000"/>
                    <a:lumOff val="25000"/>
                  </a:schemeClr>
                </a:solidFill>
              </a:rPr>
              <a:t>Document-Based (max 16 MB)</a:t>
            </a:r>
          </a:p>
          <a:p>
            <a:pPr fontAlgn="auto">
              <a:spcAft>
                <a:spcPts val="0"/>
              </a:spcAft>
              <a:buFont typeface="Wingdings 3" charset="2"/>
              <a:buChar char=""/>
              <a:defRPr/>
            </a:pPr>
            <a:r>
              <a:rPr lang="en-US" sz="2800" dirty="0" smtClean="0">
                <a:solidFill>
                  <a:schemeClr val="tx1">
                    <a:lumMod val="75000"/>
                    <a:lumOff val="25000"/>
                  </a:schemeClr>
                </a:solidFill>
              </a:rPr>
              <a:t>Documents are in BSON format, consisting of field-value pairs</a:t>
            </a:r>
          </a:p>
          <a:p>
            <a:pPr fontAlgn="auto">
              <a:spcAft>
                <a:spcPts val="0"/>
              </a:spcAft>
              <a:buFont typeface="Wingdings 3" charset="2"/>
              <a:buChar char=""/>
              <a:defRPr/>
            </a:pPr>
            <a:r>
              <a:rPr lang="en-US" sz="2800" dirty="0" smtClean="0">
                <a:solidFill>
                  <a:schemeClr val="tx1">
                    <a:lumMod val="75000"/>
                    <a:lumOff val="25000"/>
                  </a:schemeClr>
                </a:solidFill>
              </a:rPr>
              <a:t>Each document stored in a collection</a:t>
            </a:r>
          </a:p>
          <a:p>
            <a:pPr fontAlgn="auto">
              <a:spcAft>
                <a:spcPts val="0"/>
              </a:spcAft>
              <a:buFont typeface="Wingdings 3" charset="2"/>
              <a:buChar char=""/>
              <a:defRPr/>
            </a:pPr>
            <a:r>
              <a:rPr lang="en-US" sz="2800" dirty="0" smtClean="0">
                <a:solidFill>
                  <a:schemeClr val="tx1">
                    <a:lumMod val="75000"/>
                    <a:lumOff val="25000"/>
                  </a:schemeClr>
                </a:solidFill>
              </a:rPr>
              <a:t>Collections</a:t>
            </a:r>
          </a:p>
          <a:p>
            <a:pPr lvl="1" fontAlgn="auto">
              <a:spcAft>
                <a:spcPts val="0"/>
              </a:spcAft>
              <a:buFont typeface="Wingdings 3" charset="2"/>
              <a:buChar char=""/>
              <a:defRPr/>
            </a:pPr>
            <a:r>
              <a:rPr lang="en-US" sz="2400" dirty="0" smtClean="0">
                <a:solidFill>
                  <a:schemeClr val="tx1">
                    <a:lumMod val="75000"/>
                    <a:lumOff val="25000"/>
                  </a:schemeClr>
                </a:solidFill>
              </a:rPr>
              <a:t>Have index set in common</a:t>
            </a:r>
          </a:p>
          <a:p>
            <a:pPr lvl="1" fontAlgn="auto">
              <a:spcAft>
                <a:spcPts val="0"/>
              </a:spcAft>
              <a:buFont typeface="Wingdings 3" charset="2"/>
              <a:buChar char=""/>
              <a:defRPr/>
            </a:pPr>
            <a:r>
              <a:rPr lang="en-US" sz="2400" dirty="0" smtClean="0">
                <a:solidFill>
                  <a:schemeClr val="tx1">
                    <a:lumMod val="75000"/>
                    <a:lumOff val="25000"/>
                  </a:schemeClr>
                </a:solidFill>
              </a:rPr>
              <a:t>Like tables of relational </a:t>
            </a:r>
            <a:r>
              <a:rPr lang="en-US" sz="2400" dirty="0" err="1" smtClean="0">
                <a:solidFill>
                  <a:schemeClr val="tx1">
                    <a:lumMod val="75000"/>
                    <a:lumOff val="25000"/>
                  </a:schemeClr>
                </a:solidFill>
              </a:rPr>
              <a:t>db’s</a:t>
            </a:r>
            <a:r>
              <a:rPr lang="en-US" sz="2400" dirty="0" smtClean="0">
                <a:solidFill>
                  <a:schemeClr val="tx1">
                    <a:lumMod val="75000"/>
                    <a:lumOff val="25000"/>
                  </a:schemeClr>
                </a:solidFill>
              </a:rPr>
              <a:t>.</a:t>
            </a:r>
          </a:p>
          <a:p>
            <a:pPr lvl="1" fontAlgn="auto">
              <a:spcAft>
                <a:spcPts val="0"/>
              </a:spcAft>
              <a:buFont typeface="Wingdings 3" charset="2"/>
              <a:buChar char=""/>
              <a:defRPr/>
            </a:pPr>
            <a:r>
              <a:rPr lang="en-US" sz="2400" dirty="0" smtClean="0">
                <a:solidFill>
                  <a:schemeClr val="tx1">
                    <a:lumMod val="75000"/>
                    <a:lumOff val="25000"/>
                  </a:schemeClr>
                </a:solidFill>
              </a:rPr>
              <a:t>Documents do not have to have uniform structure</a:t>
            </a:r>
          </a:p>
          <a:p>
            <a:pPr marL="457200" lvl="1" indent="0" fontAlgn="auto">
              <a:spcAft>
                <a:spcPts val="0"/>
              </a:spcAft>
              <a:buFont typeface="Wingdings 3" charset="2"/>
              <a:buNone/>
              <a:defRPr/>
            </a:pP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205423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JSON</a:t>
            </a:r>
          </a:p>
        </p:txBody>
      </p:sp>
      <p:sp>
        <p:nvSpPr>
          <p:cNvPr id="16386"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800" dirty="0" smtClean="0">
                <a:solidFill>
                  <a:schemeClr val="tx1">
                    <a:lumMod val="75000"/>
                    <a:lumOff val="25000"/>
                  </a:schemeClr>
                </a:solidFill>
              </a:rPr>
              <a:t>“JavaScript Object Notation”</a:t>
            </a:r>
          </a:p>
          <a:p>
            <a:pPr fontAlgn="auto">
              <a:spcAft>
                <a:spcPts val="0"/>
              </a:spcAft>
              <a:buFont typeface="Wingdings 3" charset="2"/>
              <a:buChar char=""/>
              <a:defRPr/>
            </a:pPr>
            <a:r>
              <a:rPr lang="en-US" sz="2800" dirty="0" smtClean="0">
                <a:solidFill>
                  <a:schemeClr val="tx1">
                    <a:lumMod val="75000"/>
                    <a:lumOff val="25000"/>
                  </a:schemeClr>
                </a:solidFill>
              </a:rPr>
              <a:t>Easy for humans to write/read, easy for computers to parse/generate</a:t>
            </a:r>
          </a:p>
          <a:p>
            <a:pPr fontAlgn="auto">
              <a:spcAft>
                <a:spcPts val="0"/>
              </a:spcAft>
              <a:buFont typeface="Wingdings 3" charset="2"/>
              <a:buChar char=""/>
              <a:defRPr/>
            </a:pPr>
            <a:r>
              <a:rPr lang="en-US" sz="2800" dirty="0" smtClean="0">
                <a:solidFill>
                  <a:schemeClr val="tx1">
                    <a:lumMod val="75000"/>
                    <a:lumOff val="25000"/>
                  </a:schemeClr>
                </a:solidFill>
              </a:rPr>
              <a:t>Objects can be nested</a:t>
            </a:r>
          </a:p>
          <a:p>
            <a:pPr fontAlgn="auto">
              <a:spcAft>
                <a:spcPts val="0"/>
              </a:spcAft>
              <a:buFont typeface="Wingdings 3" charset="2"/>
              <a:buChar char=""/>
              <a:defRPr/>
            </a:pPr>
            <a:r>
              <a:rPr lang="en-US" sz="2800" dirty="0" smtClean="0">
                <a:solidFill>
                  <a:schemeClr val="tx1">
                    <a:lumMod val="75000"/>
                    <a:lumOff val="25000"/>
                  </a:schemeClr>
                </a:solidFill>
              </a:rPr>
              <a:t>Built on</a:t>
            </a:r>
          </a:p>
          <a:p>
            <a:pPr lvl="1" fontAlgn="auto">
              <a:spcAft>
                <a:spcPts val="0"/>
              </a:spcAft>
              <a:buFont typeface="Wingdings 3" charset="2"/>
              <a:buChar char=""/>
              <a:defRPr/>
            </a:pPr>
            <a:r>
              <a:rPr lang="en-US" sz="2400" dirty="0" smtClean="0">
                <a:solidFill>
                  <a:schemeClr val="tx1">
                    <a:lumMod val="75000"/>
                    <a:lumOff val="25000"/>
                  </a:schemeClr>
                </a:solidFill>
              </a:rPr>
              <a:t>name/value pairs</a:t>
            </a:r>
          </a:p>
          <a:p>
            <a:pPr lvl="1" fontAlgn="auto">
              <a:spcAft>
                <a:spcPts val="0"/>
              </a:spcAft>
              <a:buFont typeface="Wingdings 3" charset="2"/>
              <a:buChar char=""/>
              <a:defRPr/>
            </a:pPr>
            <a:r>
              <a:rPr lang="en-US" sz="2400" dirty="0" smtClean="0">
                <a:solidFill>
                  <a:schemeClr val="tx1">
                    <a:lumMod val="75000"/>
                    <a:lumOff val="25000"/>
                  </a:schemeClr>
                </a:solidFill>
              </a:rPr>
              <a:t>Ordered list of values</a:t>
            </a:r>
          </a:p>
          <a:p>
            <a:pPr lvl="1" fontAlgn="auto">
              <a:spcAft>
                <a:spcPts val="0"/>
              </a:spcAft>
              <a:buFont typeface="Wingdings 3" charset="2"/>
              <a:buChar char=""/>
              <a:defRPr/>
            </a:pPr>
            <a:endParaRPr lang="en-US" dirty="0" smtClean="0">
              <a:solidFill>
                <a:schemeClr val="tx1">
                  <a:lumMod val="75000"/>
                  <a:lumOff val="25000"/>
                </a:schemeClr>
              </a:solidFill>
            </a:endParaRPr>
          </a:p>
          <a:p>
            <a:pPr lvl="1" fontAlgn="auto">
              <a:spcAft>
                <a:spcPts val="0"/>
              </a:spcAft>
              <a:buFont typeface="Wingdings 3" charset="2"/>
              <a:buChar char=""/>
              <a:defRPr/>
            </a:pPr>
            <a:endParaRPr lang="en-US" dirty="0">
              <a:solidFill>
                <a:schemeClr val="tx1">
                  <a:lumMod val="75000"/>
                  <a:lumOff val="25000"/>
                </a:schemeClr>
              </a:solidFill>
            </a:endParaRPr>
          </a:p>
          <a:p>
            <a:pPr marL="0" indent="0" fontAlgn="auto">
              <a:spcAft>
                <a:spcPts val="0"/>
              </a:spcAft>
              <a:buFont typeface="Wingdings 3" charset="2"/>
              <a:buNone/>
              <a:defRPr/>
            </a:pPr>
            <a:r>
              <a:rPr lang="en-US" sz="1600" dirty="0">
                <a:solidFill>
                  <a:schemeClr val="tx1">
                    <a:lumMod val="75000"/>
                    <a:lumOff val="25000"/>
                  </a:schemeClr>
                </a:solidFill>
              </a:rPr>
              <a:t>http://json.org/</a:t>
            </a:r>
            <a:endParaRPr lang="en-US" sz="1600" dirty="0" smtClean="0">
              <a:solidFill>
                <a:schemeClr val="tx1">
                  <a:lumMod val="75000"/>
                  <a:lumOff val="25000"/>
                </a:schemeClr>
              </a:solidFill>
            </a:endParaRPr>
          </a:p>
        </p:txBody>
      </p:sp>
    </p:spTree>
    <p:extLst>
      <p:ext uri="{BB962C8B-B14F-4D97-AF65-F5344CB8AC3E}">
        <p14:creationId xmlns:p14="http://schemas.microsoft.com/office/powerpoint/2010/main" val="3217682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BSON</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“Binary JSON”</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Binary-encoded serialization of JSON-like docs</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Also allows “referencing”</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Embedded structure reduces need for joins</a:t>
            </a:r>
          </a:p>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Goals</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Lightweight</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Traversable</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Efficient (decoding and encoding)</a:t>
            </a:r>
            <a:endParaRPr lang="en-US" sz="2400" dirty="0">
              <a:solidFill>
                <a:schemeClr val="tx1">
                  <a:lumMod val="75000"/>
                  <a:lumOff val="25000"/>
                </a:schemeClr>
              </a:solidFill>
            </a:endParaRPr>
          </a:p>
          <a:p>
            <a:pPr marL="457200" lvl="1" indent="0" fontAlgn="auto">
              <a:spcAft>
                <a:spcPts val="0"/>
              </a:spcAft>
              <a:buFont typeface="Wingdings 3" charset="2"/>
              <a:buNone/>
              <a:defRPr/>
            </a:pPr>
            <a:endParaRPr lang="en-US" sz="1700" dirty="0">
              <a:solidFill>
                <a:schemeClr val="tx1">
                  <a:lumMod val="75000"/>
                  <a:lumOff val="25000"/>
                </a:schemeClr>
              </a:solidFill>
            </a:endParaRPr>
          </a:p>
          <a:p>
            <a:pPr marL="457200" lvl="1" indent="0" fontAlgn="auto">
              <a:spcAft>
                <a:spcPts val="0"/>
              </a:spcAft>
              <a:buFont typeface="Wingdings 3" charset="2"/>
              <a:buNone/>
              <a:defRPr/>
            </a:pPr>
            <a:r>
              <a:rPr lang="en-US" sz="1700" dirty="0" smtClean="0">
                <a:solidFill>
                  <a:schemeClr val="tx1">
                    <a:lumMod val="75000"/>
                    <a:lumOff val="25000"/>
                  </a:schemeClr>
                </a:solidFill>
              </a:rPr>
              <a:t>http</a:t>
            </a:r>
            <a:r>
              <a:rPr lang="en-US" sz="1700" dirty="0">
                <a:solidFill>
                  <a:schemeClr val="tx1">
                    <a:lumMod val="75000"/>
                    <a:lumOff val="25000"/>
                  </a:schemeClr>
                </a:solidFill>
              </a:rPr>
              <a:t>://bsonspec.org/</a:t>
            </a:r>
          </a:p>
        </p:txBody>
      </p:sp>
    </p:spTree>
    <p:extLst>
      <p:ext uri="{BB962C8B-B14F-4D97-AF65-F5344CB8AC3E}">
        <p14:creationId xmlns:p14="http://schemas.microsoft.com/office/powerpoint/2010/main" val="724185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BSON Example</a:t>
            </a:r>
          </a:p>
        </p:txBody>
      </p:sp>
      <p:sp>
        <p:nvSpPr>
          <p:cNvPr id="3" name="Content Placeholder 2"/>
          <p:cNvSpPr>
            <a:spLocks noGrp="1"/>
          </p:cNvSpPr>
          <p:nvPr>
            <p:ph idx="1"/>
          </p:nvPr>
        </p:nvSpPr>
        <p:spPr/>
        <p:txBody>
          <a:bodyPr>
            <a:normAutofit/>
          </a:bodyPr>
          <a:lstStyle/>
          <a:p>
            <a:pPr marL="0" indent="0">
              <a:lnSpc>
                <a:spcPct val="90000"/>
              </a:lnSpc>
              <a:buFont typeface="Wingdings 3" pitchFamily="18" charset="2"/>
              <a:buNone/>
            </a:pPr>
            <a:r>
              <a:rPr lang="en-US" sz="2600" smtClean="0"/>
              <a:t>{</a:t>
            </a:r>
          </a:p>
          <a:p>
            <a:pPr marL="0" indent="0">
              <a:lnSpc>
                <a:spcPct val="90000"/>
              </a:lnSpc>
              <a:buFont typeface="Wingdings 3" pitchFamily="18" charset="2"/>
              <a:buNone/>
            </a:pPr>
            <a:r>
              <a:rPr lang="en-US" sz="2600" b="1" smtClean="0"/>
              <a:t>"_id"</a:t>
            </a:r>
            <a:r>
              <a:rPr lang="en-US" sz="2600" smtClean="0"/>
              <a:t> : 	"37010"</a:t>
            </a:r>
          </a:p>
          <a:p>
            <a:pPr marL="0" indent="0">
              <a:lnSpc>
                <a:spcPct val="90000"/>
              </a:lnSpc>
              <a:buFont typeface="Wingdings 3" pitchFamily="18" charset="2"/>
              <a:buNone/>
            </a:pPr>
            <a:r>
              <a:rPr lang="en-US" sz="2600" b="1" smtClean="0"/>
              <a:t>"city"</a:t>
            </a:r>
            <a:r>
              <a:rPr lang="en-US" sz="2600" smtClean="0"/>
              <a:t> : 	"ADAMS",</a:t>
            </a:r>
          </a:p>
          <a:p>
            <a:pPr marL="0" indent="0">
              <a:lnSpc>
                <a:spcPct val="90000"/>
              </a:lnSpc>
              <a:buFont typeface="Wingdings 3" pitchFamily="18" charset="2"/>
              <a:buNone/>
            </a:pPr>
            <a:r>
              <a:rPr lang="en-US" sz="2600" b="1" smtClean="0"/>
              <a:t>"pop"</a:t>
            </a:r>
            <a:r>
              <a:rPr lang="en-US" sz="2600" smtClean="0"/>
              <a:t> : 	2660,</a:t>
            </a:r>
          </a:p>
          <a:p>
            <a:pPr marL="0" indent="0">
              <a:lnSpc>
                <a:spcPct val="90000"/>
              </a:lnSpc>
              <a:buFont typeface="Wingdings 3" pitchFamily="18" charset="2"/>
              <a:buNone/>
            </a:pPr>
            <a:r>
              <a:rPr lang="en-US" sz="2600" b="1" smtClean="0"/>
              <a:t>"state"</a:t>
            </a:r>
            <a:r>
              <a:rPr lang="en-US" sz="2600" smtClean="0"/>
              <a:t> : 	"TN",</a:t>
            </a:r>
          </a:p>
          <a:p>
            <a:pPr marL="0" indent="0">
              <a:lnSpc>
                <a:spcPct val="90000"/>
              </a:lnSpc>
              <a:buFont typeface="Wingdings 3" pitchFamily="18" charset="2"/>
              <a:buNone/>
            </a:pPr>
            <a:r>
              <a:rPr lang="en-US" sz="2600" b="1" smtClean="0"/>
              <a:t>“councilman”</a:t>
            </a:r>
            <a:r>
              <a:rPr lang="en-US" sz="2600" smtClean="0"/>
              <a:t> : {</a:t>
            </a:r>
          </a:p>
          <a:p>
            <a:pPr marL="0" indent="0">
              <a:lnSpc>
                <a:spcPct val="90000"/>
              </a:lnSpc>
              <a:buFont typeface="Wingdings 3" pitchFamily="18" charset="2"/>
              <a:buNone/>
            </a:pPr>
            <a:r>
              <a:rPr lang="en-US" sz="2600" smtClean="0"/>
              <a:t>		      </a:t>
            </a:r>
            <a:r>
              <a:rPr lang="en-US" sz="2600" b="1" smtClean="0"/>
              <a:t>name:</a:t>
            </a:r>
            <a:r>
              <a:rPr lang="en-US" sz="2600" smtClean="0"/>
              <a:t> “John Smith”</a:t>
            </a:r>
          </a:p>
          <a:p>
            <a:pPr marL="0" indent="0">
              <a:lnSpc>
                <a:spcPct val="90000"/>
              </a:lnSpc>
              <a:buFont typeface="Wingdings 3" pitchFamily="18" charset="2"/>
              <a:buNone/>
            </a:pPr>
            <a:r>
              <a:rPr lang="en-US" sz="2600" smtClean="0"/>
              <a:t>		      </a:t>
            </a:r>
            <a:r>
              <a:rPr lang="en-US" sz="2600" b="1" smtClean="0"/>
              <a:t>address:</a:t>
            </a:r>
            <a:r>
              <a:rPr lang="en-US" sz="2600" smtClean="0"/>
              <a:t> “13 Scenic Way”</a:t>
            </a:r>
          </a:p>
          <a:p>
            <a:pPr marL="0" indent="0">
              <a:lnSpc>
                <a:spcPct val="90000"/>
              </a:lnSpc>
              <a:buFont typeface="Wingdings 3" pitchFamily="18" charset="2"/>
              <a:buNone/>
            </a:pPr>
            <a:r>
              <a:rPr lang="en-US" sz="2600" smtClean="0"/>
              <a:t>		   }</a:t>
            </a:r>
          </a:p>
          <a:p>
            <a:pPr marL="0" indent="0">
              <a:lnSpc>
                <a:spcPct val="90000"/>
              </a:lnSpc>
              <a:buFont typeface="Wingdings 3" pitchFamily="18" charset="2"/>
              <a:buNone/>
            </a:pPr>
            <a:r>
              <a:rPr lang="en-US" sz="2600" smtClean="0"/>
              <a:t>}</a:t>
            </a:r>
          </a:p>
          <a:p>
            <a:pPr marL="0" indent="0">
              <a:lnSpc>
                <a:spcPct val="90000"/>
              </a:lnSpc>
              <a:buFont typeface="Arial" charset="0"/>
              <a:buNone/>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a:p>
            <a:pPr marL="0" indent="0">
              <a:lnSpc>
                <a:spcPct val="90000"/>
              </a:lnSpc>
              <a:buFont typeface="Arial" charset="0"/>
              <a:buChar char="•"/>
            </a:pPr>
            <a:endParaRPr lang="en-US" smtClean="0"/>
          </a:p>
        </p:txBody>
      </p:sp>
    </p:spTree>
    <p:extLst>
      <p:ext uri="{BB962C8B-B14F-4D97-AF65-F5344CB8AC3E}">
        <p14:creationId xmlns:p14="http://schemas.microsoft.com/office/powerpoint/2010/main" val="1989200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The _id Field</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sz="2800" dirty="0" smtClean="0">
                <a:solidFill>
                  <a:schemeClr val="tx1">
                    <a:lumMod val="75000"/>
                    <a:lumOff val="25000"/>
                  </a:schemeClr>
                </a:solidFill>
              </a:rPr>
              <a:t>By default, each document contains an _id field. This field has a number of special characteristics:</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Value serves as primary key for collection.</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Value is unique, immutable, and may be any non-array type.</a:t>
            </a:r>
          </a:p>
          <a:p>
            <a:pPr lvl="1" fontAlgn="auto">
              <a:spcAft>
                <a:spcPts val="0"/>
              </a:spcAft>
              <a:buFont typeface="Arial" panose="020B0604020202020204" pitchFamily="34" charset="0"/>
              <a:buChar char="–"/>
              <a:defRPr/>
            </a:pPr>
            <a:r>
              <a:rPr lang="en-US" sz="2400" dirty="0" smtClean="0">
                <a:solidFill>
                  <a:schemeClr val="tx1">
                    <a:lumMod val="75000"/>
                    <a:lumOff val="25000"/>
                  </a:schemeClr>
                </a:solidFill>
              </a:rPr>
              <a:t>Default data type is </a:t>
            </a:r>
            <a:r>
              <a:rPr lang="en-US" sz="2400" dirty="0" err="1" smtClean="0">
                <a:solidFill>
                  <a:schemeClr val="tx1">
                    <a:lumMod val="75000"/>
                    <a:lumOff val="25000"/>
                  </a:schemeClr>
                </a:solidFill>
              </a:rPr>
              <a:t>ObjectId</a:t>
            </a:r>
            <a:r>
              <a:rPr lang="en-US" sz="2400" dirty="0" smtClean="0">
                <a:solidFill>
                  <a:schemeClr val="tx1">
                    <a:lumMod val="75000"/>
                    <a:lumOff val="25000"/>
                  </a:schemeClr>
                </a:solidFill>
              </a:rPr>
              <a:t>, which is “small, likely unique, fast to generate, and ordered.” Sorting on an </a:t>
            </a:r>
            <a:r>
              <a:rPr lang="en-US" sz="2400" dirty="0" err="1" smtClean="0">
                <a:solidFill>
                  <a:schemeClr val="tx1">
                    <a:lumMod val="75000"/>
                    <a:lumOff val="25000"/>
                  </a:schemeClr>
                </a:solidFill>
              </a:rPr>
              <a:t>ObjectId</a:t>
            </a:r>
            <a:r>
              <a:rPr lang="en-US" sz="2400" dirty="0" smtClean="0">
                <a:solidFill>
                  <a:schemeClr val="tx1">
                    <a:lumMod val="75000"/>
                    <a:lumOff val="25000"/>
                  </a:schemeClr>
                </a:solidFill>
              </a:rPr>
              <a:t> value is roughly equivalent to sorting on creation time.</a:t>
            </a:r>
            <a:endParaRPr lang="en-US" sz="2400" dirty="0">
              <a:solidFill>
                <a:schemeClr val="tx1">
                  <a:lumMod val="75000"/>
                  <a:lumOff val="25000"/>
                </a:schemeClr>
              </a:solidFill>
            </a:endParaRPr>
          </a:p>
        </p:txBody>
      </p:sp>
      <p:sp>
        <p:nvSpPr>
          <p:cNvPr id="36867" name="Rectangle 1"/>
          <p:cNvSpPr>
            <a:spLocks noChangeArrowheads="1"/>
          </p:cNvSpPr>
          <p:nvPr/>
        </p:nvSpPr>
        <p:spPr bwMode="auto">
          <a:xfrm>
            <a:off x="1371600" y="5867400"/>
            <a:ext cx="4572000" cy="307975"/>
          </a:xfrm>
          <a:prstGeom prst="rect">
            <a:avLst/>
          </a:prstGeom>
          <a:noFill/>
          <a:ln w="9525">
            <a:noFill/>
            <a:miter lim="800000"/>
            <a:headEnd/>
            <a:tailEnd/>
          </a:ln>
        </p:spPr>
        <p:txBody>
          <a:bodyPr>
            <a:spAutoFit/>
          </a:bodyPr>
          <a:lstStyle/>
          <a:p>
            <a:r>
              <a:rPr lang="en-US" sz="1400"/>
              <a:t>http://docs.mongodb.org/manual/reference/bson-types/</a:t>
            </a:r>
          </a:p>
        </p:txBody>
      </p:sp>
    </p:spTree>
    <p:extLst>
      <p:ext uri="{BB962C8B-B14F-4D97-AF65-F5344CB8AC3E}">
        <p14:creationId xmlns:p14="http://schemas.microsoft.com/office/powerpoint/2010/main" val="3421500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mongoDB vs. SQL</a:t>
            </a:r>
          </a:p>
        </p:txBody>
      </p:sp>
      <p:graphicFrame>
        <p:nvGraphicFramePr>
          <p:cNvPr id="21562" name="Group 58"/>
          <p:cNvGraphicFramePr>
            <a:graphicFrameLocks noGrp="1"/>
          </p:cNvGraphicFramePr>
          <p:nvPr>
            <p:ph idx="1"/>
          </p:nvPr>
        </p:nvGraphicFramePr>
        <p:xfrm>
          <a:off x="457200" y="1524000"/>
          <a:ext cx="8229600" cy="3095625"/>
        </p:xfrm>
        <a:graphic>
          <a:graphicData uri="http://schemas.openxmlformats.org/drawingml/2006/table">
            <a:tbl>
              <a:tblPr/>
              <a:tblGrid>
                <a:gridCol w="4114800"/>
                <a:gridCol w="41148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mongoDB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SQL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Document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Tuple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Collection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Table/View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PK: _id Field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PK: Any Attribute(s)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Uniformity not Required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Uniform Relation Schema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Embedded Structure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Joins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Shard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Partition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702723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latin typeface="Arial" charset="0"/>
                <a:cs typeface="Arial" charset="0"/>
              </a:rPr>
              <a:t>Basic operations</a:t>
            </a:r>
          </a:p>
        </p:txBody>
      </p:sp>
      <p:sp>
        <p:nvSpPr>
          <p:cNvPr id="133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7EF3265-B62F-41D1-8D60-DB7447B11097}" type="slidenum">
              <a:rPr lang="en-US" sz="700">
                <a:solidFill>
                  <a:srgbClr val="FFFFFF"/>
                </a:solidFill>
              </a:rPr>
              <a:pPr/>
              <a:t>39</a:t>
            </a:fld>
            <a:endParaRPr lang="en-US" sz="700">
              <a:solidFill>
                <a:srgbClr val="FFFFFF"/>
              </a:solidFill>
            </a:endParaRPr>
          </a:p>
        </p:txBody>
      </p:sp>
      <p:pic>
        <p:nvPicPr>
          <p:cNvPr id="13316" name="Picture 2" descr="A MongoDB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447800"/>
            <a:ext cx="542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descr="A collection of MongoDB docu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3630613"/>
            <a:ext cx="49530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Brace 3"/>
          <p:cNvSpPr/>
          <p:nvPr/>
        </p:nvSpPr>
        <p:spPr>
          <a:xfrm>
            <a:off x="6934200" y="3429000"/>
            <a:ext cx="838200" cy="26781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320" name="TextBox 4"/>
          <p:cNvSpPr txBox="1">
            <a:spLocks noChangeArrowheads="1"/>
          </p:cNvSpPr>
          <p:nvPr/>
        </p:nvSpPr>
        <p:spPr bwMode="auto">
          <a:xfrm>
            <a:off x="8013700" y="45831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users</a:t>
            </a:r>
          </a:p>
        </p:txBody>
      </p:sp>
    </p:spTree>
    <p:extLst>
      <p:ext uri="{BB962C8B-B14F-4D97-AF65-F5344CB8AC3E}">
        <p14:creationId xmlns:p14="http://schemas.microsoft.com/office/powerpoint/2010/main" val="212627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23112" cy="990600"/>
          </a:xfrm>
        </p:spPr>
        <p:txBody>
          <a:bodyPr>
            <a:normAutofit fontScale="90000"/>
          </a:bodyPr>
          <a:lstStyle/>
          <a:p>
            <a:pPr>
              <a:defRPr/>
            </a:pPr>
            <a:r>
              <a:rPr lang="en-US" dirty="0"/>
              <a:t>Data Manipulation Language (DML)</a:t>
            </a:r>
          </a:p>
        </p:txBody>
      </p:sp>
      <p:sp>
        <p:nvSpPr>
          <p:cNvPr id="3" name="Content Placeholder 2"/>
          <p:cNvSpPr>
            <a:spLocks noGrp="1"/>
          </p:cNvSpPr>
          <p:nvPr>
            <p:ph idx="1"/>
          </p:nvPr>
        </p:nvSpPr>
        <p:spPr/>
        <p:txBody>
          <a:bodyPr>
            <a:normAutofit/>
          </a:bodyPr>
          <a:lstStyle/>
          <a:p>
            <a:pPr>
              <a:defRPr/>
            </a:pPr>
            <a:r>
              <a:rPr lang="en-US" dirty="0"/>
              <a:t>Data manipulated with Select, Insert, Update, &amp; Delete statements</a:t>
            </a:r>
          </a:p>
          <a:p>
            <a:pPr lvl="1">
              <a:defRPr/>
            </a:pPr>
            <a:r>
              <a:rPr lang="en-US" dirty="0"/>
              <a:t>Select T1.Column1, T2.Column2 …</a:t>
            </a:r>
            <a:br>
              <a:rPr lang="en-US" dirty="0"/>
            </a:br>
            <a:r>
              <a:rPr lang="en-US" dirty="0"/>
              <a:t>From Table1, Table2 …</a:t>
            </a:r>
            <a:br>
              <a:rPr lang="en-US" dirty="0"/>
            </a:br>
            <a:r>
              <a:rPr lang="en-US" dirty="0"/>
              <a:t>Where T1.Column1 = T2.Column1 …</a:t>
            </a:r>
          </a:p>
          <a:p>
            <a:pPr>
              <a:defRPr/>
            </a:pPr>
            <a:r>
              <a:rPr lang="en-US" dirty="0"/>
              <a:t>Data Aggregation</a:t>
            </a:r>
          </a:p>
          <a:p>
            <a:pPr>
              <a:defRPr/>
            </a:pPr>
            <a:r>
              <a:rPr lang="en-US" dirty="0" smtClean="0"/>
              <a:t>Functions </a:t>
            </a:r>
            <a:r>
              <a:rPr lang="en-US" dirty="0"/>
              <a:t>and </a:t>
            </a:r>
            <a:r>
              <a:rPr lang="en-US" dirty="0" smtClean="0"/>
              <a:t>Procedures</a:t>
            </a:r>
          </a:p>
          <a:p>
            <a:pPr>
              <a:defRPr/>
            </a:pPr>
            <a:r>
              <a:rPr lang="en-US" dirty="0" smtClean="0"/>
              <a:t>Explicit transaction control</a:t>
            </a:r>
            <a:endParaRPr lang="en-US" dirty="0"/>
          </a:p>
          <a:p>
            <a:pPr>
              <a:defRPr/>
            </a:pPr>
            <a:endParaRPr lang="en-US" dirty="0"/>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1808D81E-287A-47A3-B5A3-638BBD2223B1}" type="datetime3">
              <a:rPr lang="en-US">
                <a:latin typeface="Arial" charset="0"/>
              </a:rPr>
              <a:pPr fontAlgn="base">
                <a:spcBef>
                  <a:spcPct val="0"/>
                </a:spcBef>
                <a:spcAft>
                  <a:spcPct val="0"/>
                </a:spcAft>
              </a:pPr>
              <a:t>13 November 2016</a:t>
            </a:fld>
            <a:endParaRPr lang="en-US">
              <a:latin typeface="Arial" charset="0"/>
            </a:endParaRPr>
          </a:p>
        </p:txBody>
      </p:sp>
      <p:sp>
        <p:nvSpPr>
          <p:cNvPr id="11269"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112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D12F8EF5-0FB2-46E1-80AC-EFAAF5343FFA}" type="slidenum">
              <a:rPr lang="en-US">
                <a:latin typeface="Arial" charset="0"/>
              </a:rPr>
              <a:pPr fontAlgn="base">
                <a:spcBef>
                  <a:spcPct val="0"/>
                </a:spcBef>
                <a:spcAft>
                  <a:spcPct val="0"/>
                </a:spcAft>
              </a:pPr>
              <a:t>4</a:t>
            </a:fld>
            <a:endParaRPr lang="en-US">
              <a:latin typeface="Arial" charset="0"/>
            </a:endParaRPr>
          </a:p>
        </p:txBody>
      </p:sp>
    </p:spTree>
    <p:extLst>
      <p:ext uri="{BB962C8B-B14F-4D97-AF65-F5344CB8AC3E}">
        <p14:creationId xmlns:p14="http://schemas.microsoft.com/office/powerpoint/2010/main" val="332247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type</a:t>
            </a:r>
            <a:endParaRPr lang="en-IE" dirty="0"/>
          </a:p>
        </p:txBody>
      </p:sp>
      <p:sp>
        <p:nvSpPr>
          <p:cNvPr id="3" name="Content Placeholder 2"/>
          <p:cNvSpPr>
            <a:spLocks noGrp="1"/>
          </p:cNvSpPr>
          <p:nvPr>
            <p:ph idx="1"/>
          </p:nvPr>
        </p:nvSpPr>
        <p:spPr/>
        <p:txBody>
          <a:bodyPr/>
          <a:lstStyle/>
          <a:p>
            <a:r>
              <a:rPr lang="en-IE" sz="2000" b="1" dirty="0"/>
              <a:t>String</a:t>
            </a:r>
            <a:r>
              <a:rPr lang="en-IE" sz="2000" dirty="0"/>
              <a:t> − This is the most commonly used datatype to store the data. String in MongoDB must be UTF-8 valid.</a:t>
            </a:r>
          </a:p>
          <a:p>
            <a:r>
              <a:rPr lang="en-IE" sz="2000" b="1" dirty="0"/>
              <a:t>Integer</a:t>
            </a:r>
            <a:r>
              <a:rPr lang="en-IE" sz="2000" dirty="0"/>
              <a:t> − This type is used to store a numerical value. Integer can be 32 bit or 64 bit depending upon your server.</a:t>
            </a:r>
          </a:p>
          <a:p>
            <a:r>
              <a:rPr lang="en-IE" sz="2000" b="1" dirty="0"/>
              <a:t>Boolean</a:t>
            </a:r>
            <a:r>
              <a:rPr lang="en-IE" sz="2000" dirty="0"/>
              <a:t> − This type is used to store a </a:t>
            </a:r>
            <a:r>
              <a:rPr lang="en-IE" sz="2000" dirty="0" err="1"/>
              <a:t>boolean</a:t>
            </a:r>
            <a:r>
              <a:rPr lang="en-IE" sz="2000" dirty="0"/>
              <a:t> (true/ false) value.</a:t>
            </a:r>
          </a:p>
          <a:p>
            <a:r>
              <a:rPr lang="en-IE" sz="2000" b="1" dirty="0"/>
              <a:t>Double</a:t>
            </a:r>
            <a:r>
              <a:rPr lang="en-IE" sz="2000" dirty="0"/>
              <a:t> − This type is used to store floating point values.</a:t>
            </a:r>
          </a:p>
          <a:p>
            <a:r>
              <a:rPr lang="en-IE" sz="2000" b="1" dirty="0"/>
              <a:t>Min/ Max keys</a:t>
            </a:r>
            <a:r>
              <a:rPr lang="en-IE" sz="2000" dirty="0"/>
              <a:t> − This type is used to compare a value against the lowest and highest BSON elements.</a:t>
            </a:r>
          </a:p>
          <a:p>
            <a:r>
              <a:rPr lang="en-IE" sz="2000" b="1" dirty="0"/>
              <a:t>Arrays</a:t>
            </a:r>
            <a:r>
              <a:rPr lang="en-IE" sz="2000" dirty="0"/>
              <a:t> − This type is used to store arrays or list or multiple values into one key.</a:t>
            </a:r>
          </a:p>
          <a:p>
            <a:r>
              <a:rPr lang="en-IE" sz="2000" b="1" dirty="0"/>
              <a:t>Timestamp</a:t>
            </a:r>
            <a:r>
              <a:rPr lang="en-IE" sz="2000" dirty="0"/>
              <a:t> − </a:t>
            </a:r>
            <a:r>
              <a:rPr lang="en-IE" sz="2000" dirty="0" err="1"/>
              <a:t>ctimestamp</a:t>
            </a:r>
            <a:r>
              <a:rPr lang="en-IE" sz="2000" dirty="0"/>
              <a:t>. This can be handy for recording when a document has been modified or added.</a:t>
            </a:r>
          </a:p>
          <a:p>
            <a:r>
              <a:rPr lang="en-IE" sz="2000" b="1" dirty="0"/>
              <a:t>Object</a:t>
            </a:r>
            <a:r>
              <a:rPr lang="en-IE" sz="2000" dirty="0"/>
              <a:t> − This datatype is used for embedded documents</a:t>
            </a:r>
            <a:r>
              <a:rPr lang="en-IE" sz="2000" dirty="0" smtClean="0"/>
              <a:t>.</a:t>
            </a:r>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40</a:t>
            </a:fld>
            <a:endParaRPr lang="en-IE"/>
          </a:p>
        </p:txBody>
      </p:sp>
    </p:spTree>
    <p:extLst>
      <p:ext uri="{BB962C8B-B14F-4D97-AF65-F5344CB8AC3E}">
        <p14:creationId xmlns:p14="http://schemas.microsoft.com/office/powerpoint/2010/main" val="2432373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Type</a:t>
            </a:r>
            <a:endParaRPr lang="en-IE" dirty="0"/>
          </a:p>
        </p:txBody>
      </p:sp>
      <p:sp>
        <p:nvSpPr>
          <p:cNvPr id="3" name="Content Placeholder 2"/>
          <p:cNvSpPr>
            <a:spLocks noGrp="1"/>
          </p:cNvSpPr>
          <p:nvPr>
            <p:ph idx="1"/>
          </p:nvPr>
        </p:nvSpPr>
        <p:spPr/>
        <p:txBody>
          <a:bodyPr/>
          <a:lstStyle/>
          <a:p>
            <a:r>
              <a:rPr lang="en-IE" sz="2000" b="1" dirty="0"/>
              <a:t>Null</a:t>
            </a:r>
            <a:r>
              <a:rPr lang="en-IE" sz="2000" dirty="0"/>
              <a:t> − This type is used to store a Null value.</a:t>
            </a:r>
          </a:p>
          <a:p>
            <a:r>
              <a:rPr lang="en-IE" sz="2000" b="1" dirty="0"/>
              <a:t>Symbol</a:t>
            </a:r>
            <a:r>
              <a:rPr lang="en-IE" sz="2000" dirty="0"/>
              <a:t> − This datatype is used identically to a string; however, it's generally reserved for languages that use a specific symbol type.</a:t>
            </a:r>
          </a:p>
          <a:p>
            <a:r>
              <a:rPr lang="en-IE" sz="2000" b="1" dirty="0"/>
              <a:t>Date </a:t>
            </a:r>
            <a:r>
              <a:rPr lang="en-IE" sz="2000" dirty="0"/>
              <a:t>− This datatype is used to store the current date or time in UNIX time format. You can specify your own date time by creating object of Date and passing day, month, year into it.</a:t>
            </a:r>
          </a:p>
          <a:p>
            <a:r>
              <a:rPr lang="en-IE" sz="2000" b="1" dirty="0"/>
              <a:t>Object ID</a:t>
            </a:r>
            <a:r>
              <a:rPr lang="en-IE" sz="2000" dirty="0"/>
              <a:t> − This datatype is used to store the document’s ID.</a:t>
            </a:r>
          </a:p>
          <a:p>
            <a:r>
              <a:rPr lang="en-IE" sz="2000" b="1" dirty="0"/>
              <a:t>Binary data</a:t>
            </a:r>
            <a:r>
              <a:rPr lang="en-IE" sz="2000" dirty="0"/>
              <a:t> − This datatype is used to store binary data.</a:t>
            </a:r>
          </a:p>
          <a:p>
            <a:r>
              <a:rPr lang="en-IE" sz="2000" b="1" dirty="0"/>
              <a:t>Code</a:t>
            </a:r>
            <a:r>
              <a:rPr lang="en-IE" sz="2000" dirty="0"/>
              <a:t> − This datatype is used to store JavaScript code into the document.</a:t>
            </a:r>
          </a:p>
          <a:p>
            <a:r>
              <a:rPr lang="en-IE" sz="2000" b="1" dirty="0"/>
              <a:t>Regular expression</a:t>
            </a:r>
            <a:r>
              <a:rPr lang="en-IE" sz="2000" dirty="0"/>
              <a:t> − This datatype is used to store regular expression.</a:t>
            </a:r>
          </a:p>
          <a:p>
            <a:endParaRPr lang="en-IE" sz="2000" dirty="0"/>
          </a:p>
          <a:p>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41</a:t>
            </a:fld>
            <a:endParaRPr lang="en-IE"/>
          </a:p>
        </p:txBody>
      </p:sp>
    </p:spTree>
    <p:extLst>
      <p:ext uri="{BB962C8B-B14F-4D97-AF65-F5344CB8AC3E}">
        <p14:creationId xmlns:p14="http://schemas.microsoft.com/office/powerpoint/2010/main" val="2702436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Logical tests</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42</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538032332"/>
              </p:ext>
            </p:extLst>
          </p:nvPr>
        </p:nvGraphicFramePr>
        <p:xfrm>
          <a:off x="323528" y="1529487"/>
          <a:ext cx="8291263" cy="4419793"/>
        </p:xfrm>
        <a:graphic>
          <a:graphicData uri="http://schemas.openxmlformats.org/drawingml/2006/table">
            <a:tbl>
              <a:tblPr/>
              <a:tblGrid>
                <a:gridCol w="1304242"/>
                <a:gridCol w="2142687"/>
                <a:gridCol w="3186082"/>
                <a:gridCol w="1658252"/>
              </a:tblGrid>
              <a:tr h="481401">
                <a:tc>
                  <a:txBody>
                    <a:bodyPr/>
                    <a:lstStyle/>
                    <a:p>
                      <a:pPr algn="ctr" fontAlgn="t"/>
                      <a:r>
                        <a:rPr lang="en-IE" sz="1200">
                          <a:effectLst/>
                        </a:rPr>
                        <a:t>Operation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Syntax</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RDBMS Equivalent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9517">
                <a:tc>
                  <a:txBody>
                    <a:bodyPr/>
                    <a:lstStyle/>
                    <a:p>
                      <a:pPr fontAlgn="t"/>
                      <a:r>
                        <a:rPr lang="en-IE" sz="1200">
                          <a:effectLst/>
                        </a:rPr>
                        <a:t>Equality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db.mycol.find({"by":"tutorials point"}).pretty()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by = 'tutorials point'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9775">
                <a:tc>
                  <a:txBody>
                    <a:bodyPr/>
                    <a:lstStyle/>
                    <a:p>
                      <a:pPr fontAlgn="t"/>
                      <a:r>
                        <a:rPr lang="en-IE" sz="1200">
                          <a:effectLst/>
                        </a:rPr>
                        <a:t>Less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9775">
                <a:tc>
                  <a:txBody>
                    <a:bodyPr/>
                    <a:lstStyle/>
                    <a:p>
                      <a:pPr fontAlgn="t"/>
                      <a:r>
                        <a:rPr lang="en-IE" sz="1200">
                          <a:effectLst/>
                        </a:rPr>
                        <a:t>Less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{&lt;key&gt;:{$lte:&lt;value&gt;}}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db.mycol.find({"likes":{$lte:50}}).pretty()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&lt;=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9775">
                <a:tc>
                  <a:txBody>
                    <a:bodyPr/>
                    <a:lstStyle/>
                    <a:p>
                      <a:pPr fontAlgn="t"/>
                      <a:r>
                        <a:rPr lang="en-IE" sz="1200">
                          <a:effectLst/>
                        </a:rPr>
                        <a:t>Greater Than</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9775">
                <a:tc>
                  <a:txBody>
                    <a:bodyPr/>
                    <a:lstStyle/>
                    <a:p>
                      <a:pPr fontAlgn="t"/>
                      <a:r>
                        <a:rPr lang="en-IE" sz="1200">
                          <a:effectLst/>
                        </a:rPr>
                        <a:t>Greater Than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{&lt;key&gt;:{$gte:&lt;value&gt;}}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db.mycol.find({"likes":{$gte:50}}).pretty()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where likes &gt;=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9775">
                <a:tc>
                  <a:txBody>
                    <a:bodyPr/>
                    <a:lstStyle/>
                    <a:p>
                      <a:pPr fontAlgn="t"/>
                      <a:r>
                        <a:rPr lang="en-IE" sz="1200">
                          <a:effectLst/>
                        </a:rPr>
                        <a:t>Not Equals</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{&lt;key&gt;:{$ne:&lt;value&gt;}}</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db.mycol.find({"likes":{$ne:50}}).pretty()</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where likes != 50</a:t>
                      </a:r>
                    </a:p>
                  </a:txBody>
                  <a:tcPr marL="52326" marR="52326" marT="52326" marB="52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737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latin typeface="Arial" charset="0"/>
                <a:cs typeface="Arial" charset="0"/>
              </a:rPr>
              <a:t>CRUD operations - create</a:t>
            </a:r>
          </a:p>
        </p:txBody>
      </p:sp>
      <p:sp>
        <p:nvSpPr>
          <p:cNvPr id="1536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46A2F8E9-17F2-44A1-B735-46BAA20B02F2}" type="slidenum">
              <a:rPr lang="en-US" sz="700">
                <a:solidFill>
                  <a:srgbClr val="FFFFFF"/>
                </a:solidFill>
              </a:rPr>
              <a:pPr/>
              <a:t>43</a:t>
            </a:fld>
            <a:endParaRPr lang="en-US" sz="700">
              <a:solidFill>
                <a:srgbClr val="FFFFFF"/>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376488"/>
            <a:ext cx="629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4292600"/>
            <a:ext cx="5994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5"/>
          <p:cNvSpPr txBox="1">
            <a:spLocks noChangeArrowheads="1"/>
          </p:cNvSpPr>
          <p:nvPr/>
        </p:nvSpPr>
        <p:spPr bwMode="auto">
          <a:xfrm>
            <a:off x="457200" y="2008188"/>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15368" name="TextBox 11"/>
          <p:cNvSpPr txBox="1">
            <a:spLocks noChangeArrowheads="1"/>
          </p:cNvSpPr>
          <p:nvPr/>
        </p:nvSpPr>
        <p:spPr bwMode="auto">
          <a:xfrm>
            <a:off x="452438" y="3957638"/>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15369" name="Rectangle 12"/>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Insert a new user.</a:t>
            </a:r>
          </a:p>
        </p:txBody>
      </p:sp>
    </p:spTree>
    <p:extLst>
      <p:ext uri="{BB962C8B-B14F-4D97-AF65-F5344CB8AC3E}">
        <p14:creationId xmlns:p14="http://schemas.microsoft.com/office/powerpoint/2010/main" val="3297577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_id field</a:t>
            </a:r>
            <a:endParaRPr lang="en-IE" dirty="0"/>
          </a:p>
        </p:txBody>
      </p:sp>
      <p:sp>
        <p:nvSpPr>
          <p:cNvPr id="3" name="Content Placeholder 2"/>
          <p:cNvSpPr>
            <a:spLocks noGrp="1"/>
          </p:cNvSpPr>
          <p:nvPr>
            <p:ph idx="1"/>
          </p:nvPr>
        </p:nvSpPr>
        <p:spPr/>
        <p:txBody>
          <a:bodyPr/>
          <a:lstStyle/>
          <a:p>
            <a:r>
              <a:rPr lang="en-IE" sz="2400" b="1" dirty="0"/>
              <a:t>_id</a:t>
            </a:r>
            <a:r>
              <a:rPr lang="en-IE" sz="2400" dirty="0"/>
              <a:t> is a 12 bytes hexadecimal number which assures the uniqueness of every document. </a:t>
            </a:r>
            <a:endParaRPr lang="en-IE" sz="2400" dirty="0" smtClean="0"/>
          </a:p>
          <a:p>
            <a:r>
              <a:rPr lang="en-IE" sz="2400" dirty="0" smtClean="0"/>
              <a:t>You </a:t>
            </a:r>
            <a:r>
              <a:rPr lang="en-IE" sz="2400" dirty="0"/>
              <a:t>can provide _id while inserting the document. If you don’t provide then MongoDB provides a unique id for every document. </a:t>
            </a:r>
            <a:endParaRPr lang="en-IE" sz="2400" dirty="0" smtClean="0"/>
          </a:p>
          <a:p>
            <a:r>
              <a:rPr lang="en-IE" sz="2400" dirty="0" smtClean="0"/>
              <a:t>These </a:t>
            </a:r>
            <a:r>
              <a:rPr lang="en-IE" sz="2400" dirty="0"/>
              <a:t>12 bytes first 4 bytes for the current timestamp, next 3 bytes for machine id, next 2 bytes for process id of MongoDB server and remaining 3 bytes are simple incremental VALUE.</a:t>
            </a:r>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44</a:t>
            </a:fld>
            <a:endParaRPr lang="en-IE"/>
          </a:p>
        </p:txBody>
      </p:sp>
    </p:spTree>
    <p:extLst>
      <p:ext uri="{BB962C8B-B14F-4D97-AF65-F5344CB8AC3E}">
        <p14:creationId xmlns:p14="http://schemas.microsoft.com/office/powerpoint/2010/main" val="2707178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e stages of a MongoDB insert operation."/>
          <p:cNvPicPr>
            <a:picLocks noChangeAspect="1" noChangeArrowheads="1"/>
          </p:cNvPicPr>
          <p:nvPr/>
        </p:nvPicPr>
        <p:blipFill>
          <a:blip r:embed="rId3">
            <a:extLst>
              <a:ext uri="{28A0092B-C50C-407E-A947-70E740481C1C}">
                <a14:useLocalDpi xmlns:a14="http://schemas.microsoft.com/office/drawing/2010/main" val="0"/>
              </a:ext>
            </a:extLst>
          </a:blip>
          <a:srcRect b="4042"/>
          <a:stretch>
            <a:fillRect/>
          </a:stretch>
        </p:blipFill>
        <p:spPr bwMode="auto">
          <a:xfrm>
            <a:off x="1187624" y="1412776"/>
            <a:ext cx="6686526" cy="490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pPr eaLnBrk="1" hangingPunct="1"/>
            <a:r>
              <a:rPr lang="en-US" smtClean="0">
                <a:latin typeface="Arial" charset="0"/>
                <a:cs typeface="Arial" charset="0"/>
              </a:rPr>
              <a:t>CRUD operations – create (cont’d)</a:t>
            </a: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1D6410AC-22D8-4A9E-B488-527C7010C4EE}" type="slidenum">
              <a:rPr lang="en-US" sz="700">
                <a:solidFill>
                  <a:srgbClr val="FFFFFF"/>
                </a:solidFill>
              </a:rPr>
              <a:pPr/>
              <a:t>45</a:t>
            </a:fld>
            <a:endParaRPr lang="en-US" sz="700">
              <a:solidFill>
                <a:srgbClr val="FFFFFF"/>
              </a:solidFill>
            </a:endParaRPr>
          </a:p>
        </p:txBody>
      </p:sp>
    </p:spTree>
    <p:extLst>
      <p:ext uri="{BB962C8B-B14F-4D97-AF65-F5344CB8AC3E}">
        <p14:creationId xmlns:p14="http://schemas.microsoft.com/office/powerpoint/2010/main" val="1774376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latin typeface="Arial" charset="0"/>
                <a:cs typeface="Arial" charset="0"/>
              </a:rPr>
              <a:t>CRUD operations - read</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FE95CE60-7CD6-482B-AB15-B113ED8D6164}" type="slidenum">
              <a:rPr lang="en-US" sz="700">
                <a:solidFill>
                  <a:srgbClr val="FFFFFF"/>
                </a:solidFill>
              </a:rPr>
              <a:pPr/>
              <a:t>46</a:t>
            </a:fld>
            <a:endParaRPr lang="en-US" sz="700">
              <a:solidFill>
                <a:srgbClr val="FFFFFF"/>
              </a:solidFill>
            </a:endParaRPr>
          </a:p>
        </p:txBody>
      </p:sp>
      <p:pic>
        <p:nvPicPr>
          <p:cNvPr id="19460" name="Picture 2" descr="The stages of a MongoDB query with a query criteria and a sort mod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85725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Find the users of age greater than 18 and sort by age.</a:t>
            </a:r>
          </a:p>
        </p:txBody>
      </p:sp>
    </p:spTree>
    <p:extLst>
      <p:ext uri="{BB962C8B-B14F-4D97-AF65-F5344CB8AC3E}">
        <p14:creationId xmlns:p14="http://schemas.microsoft.com/office/powerpoint/2010/main" val="21109545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chemeClr val="tx1">
                    <a:lumMod val="85000"/>
                    <a:lumOff val="15000"/>
                  </a:schemeClr>
                </a:solidFill>
              </a:rPr>
              <a:t>Querying </a:t>
            </a:r>
            <a:endParaRPr lang="en-US" dirty="0">
              <a:solidFill>
                <a:schemeClr val="tx1">
                  <a:lumMod val="85000"/>
                  <a:lumOff val="15000"/>
                </a:schemeClr>
              </a:solidFill>
            </a:endParaRPr>
          </a:p>
        </p:txBody>
      </p:sp>
      <p:sp>
        <p:nvSpPr>
          <p:cNvPr id="3" name="Content Placeholder 2"/>
          <p:cNvSpPr>
            <a:spLocks noGrp="1"/>
          </p:cNvSpPr>
          <p:nvPr>
            <p:ph idx="1"/>
          </p:nvPr>
        </p:nvSpPr>
        <p:spPr>
          <a:xfrm>
            <a:off x="395536" y="1340768"/>
            <a:ext cx="7787207" cy="4876800"/>
          </a:xfrm>
        </p:spPr>
        <p:txBody>
          <a:bodyPr rtlCol="0">
            <a:normAutofit/>
          </a:bodyPr>
          <a:lstStyle/>
          <a:p>
            <a:pPr marL="0" indent="0" fontAlgn="auto">
              <a:spcAft>
                <a:spcPts val="0"/>
              </a:spcAft>
              <a:buFont typeface="Arial" charset="0"/>
              <a:buNone/>
              <a:defRPr/>
            </a:pPr>
            <a:r>
              <a:rPr lang="en-US" sz="2400" dirty="0" smtClean="0">
                <a:solidFill>
                  <a:schemeClr val="tx1">
                    <a:lumMod val="75000"/>
                    <a:lumOff val="25000"/>
                  </a:schemeClr>
                </a:solidFill>
              </a:rPr>
              <a:t>OR</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db.&lt;collection&gt;.find({ $or: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&lt;field&gt;:&lt;value1&gt;</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&lt;field&gt;:&lt;value2&gt;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a:t>
            </a:r>
          </a:p>
          <a:p>
            <a:pPr marL="0" indent="0" fontAlgn="auto">
              <a:spcBef>
                <a:spcPct val="0"/>
              </a:spcBef>
              <a:spcAft>
                <a:spcPts val="0"/>
              </a:spcAft>
              <a:buFont typeface="Arial" charset="0"/>
              <a:buNone/>
              <a:defRPr/>
            </a:pPr>
            <a:endParaRPr lang="en-US" sz="2400" dirty="0" smtClean="0">
              <a:solidFill>
                <a:schemeClr val="tx1">
                  <a:lumMod val="75000"/>
                  <a:lumOff val="25000"/>
                </a:schemeClr>
              </a:solidFill>
              <a:ea typeface="MS Mincho" pitchFamily="49" charset="-128"/>
            </a:endParaRP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SELECT *</a:t>
            </a:r>
          </a:p>
          <a:p>
            <a:pPr marL="0" indent="0" fontAlgn="auto">
              <a:spcBef>
                <a:spcPct val="0"/>
              </a:spcBef>
              <a:spcAft>
                <a:spcPts val="0"/>
              </a:spcAft>
              <a:buFont typeface="Arial" charset="0"/>
              <a:buNone/>
              <a:defRPr/>
            </a:pPr>
            <a:r>
              <a:rPr lang="en-US" sz="2400" dirty="0" smtClean="0">
                <a:solidFill>
                  <a:schemeClr val="tx1">
                    <a:lumMod val="75000"/>
                    <a:lumOff val="25000"/>
                  </a:schemeClr>
                </a:solidFill>
                <a:ea typeface="MS Mincho" pitchFamily="49" charset="-128"/>
              </a:rPr>
              <a:t>FROM &lt;table&gt;</a:t>
            </a:r>
            <a:br>
              <a:rPr lang="en-US" sz="2400" dirty="0" smtClean="0">
                <a:solidFill>
                  <a:schemeClr val="tx1">
                    <a:lumMod val="75000"/>
                    <a:lumOff val="25000"/>
                  </a:schemeClr>
                </a:solidFill>
                <a:ea typeface="MS Mincho" pitchFamily="49" charset="-128"/>
              </a:rPr>
            </a:br>
            <a:r>
              <a:rPr lang="en-US" sz="2400" dirty="0" smtClean="0">
                <a:solidFill>
                  <a:schemeClr val="tx1">
                    <a:lumMod val="75000"/>
                    <a:lumOff val="25000"/>
                  </a:schemeClr>
                </a:solidFill>
                <a:ea typeface="MS Mincho" pitchFamily="49" charset="-128"/>
              </a:rPr>
              <a:t>WHERE &lt;field&gt; = &lt;value1&gt; OR &lt;field&gt; = &lt;value2&gt;;</a:t>
            </a:r>
          </a:p>
          <a:p>
            <a:pPr marL="0" indent="0" fontAlgn="auto">
              <a:spcAft>
                <a:spcPts val="0"/>
              </a:spcAft>
              <a:buFont typeface="Arial" charset="0"/>
              <a:buNone/>
              <a:defRPr/>
            </a:pPr>
            <a:endParaRPr lang="en-US" sz="2400" dirty="0" smtClean="0">
              <a:solidFill>
                <a:schemeClr val="tx1">
                  <a:lumMod val="75000"/>
                  <a:lumOff val="25000"/>
                </a:schemeClr>
              </a:solidFill>
            </a:endParaRPr>
          </a:p>
          <a:p>
            <a:pPr marL="0" indent="0" fontAlgn="auto">
              <a:spcAft>
                <a:spcPts val="0"/>
              </a:spcAft>
              <a:buFont typeface="Arial" charset="0"/>
              <a:buNone/>
              <a:defRPr/>
            </a:pPr>
            <a:r>
              <a:rPr lang="en-US" sz="2400" dirty="0" smtClean="0">
                <a:solidFill>
                  <a:schemeClr val="tx1">
                    <a:lumMod val="75000"/>
                    <a:lumOff val="25000"/>
                  </a:schemeClr>
                </a:solidFill>
              </a:rPr>
              <a:t>Checking for multiple values of same field</a:t>
            </a:r>
          </a:p>
          <a:p>
            <a:pPr marL="0" indent="0" fontAlgn="auto">
              <a:spcAft>
                <a:spcPts val="0"/>
              </a:spcAft>
              <a:buFont typeface="Arial" charset="0"/>
              <a:buNone/>
              <a:defRPr/>
            </a:pPr>
            <a:r>
              <a:rPr lang="en-US" sz="2400" dirty="0" smtClean="0">
                <a:solidFill>
                  <a:schemeClr val="tx1">
                    <a:lumMod val="75000"/>
                    <a:lumOff val="25000"/>
                  </a:schemeClr>
                </a:solidFill>
              </a:rPr>
              <a:t>db.&lt;collection&gt;.find({&lt;field&gt;: {$in [&lt;value&gt;, &lt;value&gt;]}})</a:t>
            </a:r>
          </a:p>
          <a:p>
            <a:pPr marL="0" indent="0" fontAlgn="auto">
              <a:spcAft>
                <a:spcPts val="0"/>
              </a:spcAft>
              <a:buFont typeface="Arial" charset="0"/>
              <a:buNone/>
              <a:defRPr/>
            </a:pP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4117072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latin typeface="Arial" charset="0"/>
                <a:cs typeface="Arial" charset="0"/>
              </a:rPr>
              <a:t>CRUD operations - update</a:t>
            </a:r>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2D59E047-0BD3-4D4A-ACFB-F663E541F31B}" type="slidenum">
              <a:rPr lang="en-US" sz="700">
                <a:solidFill>
                  <a:srgbClr val="FFFFFF"/>
                </a:solidFill>
              </a:rPr>
              <a:pPr/>
              <a:t>48</a:t>
            </a:fld>
            <a:endParaRPr lang="en-US" sz="700">
              <a:solidFill>
                <a:srgbClr val="FFFFFF"/>
              </a:solidFill>
            </a:endParaRPr>
          </a:p>
        </p:txBody>
      </p:sp>
      <p:sp>
        <p:nvSpPr>
          <p:cNvPr id="21509" name="TextBox 7"/>
          <p:cNvSpPr txBox="1">
            <a:spLocks noChangeArrowheads="1"/>
          </p:cNvSpPr>
          <p:nvPr/>
        </p:nvSpPr>
        <p:spPr bwMode="auto">
          <a:xfrm>
            <a:off x="457200" y="2387600"/>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1510" name="TextBox 8"/>
          <p:cNvSpPr txBox="1">
            <a:spLocks noChangeArrowheads="1"/>
          </p:cNvSpPr>
          <p:nvPr/>
        </p:nvSpPr>
        <p:spPr bwMode="auto">
          <a:xfrm>
            <a:off x="452438" y="43370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pic>
        <p:nvPicPr>
          <p:cNvPr id="215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24400"/>
            <a:ext cx="60960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2755900"/>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Rectangle 3"/>
          <p:cNvSpPr>
            <a:spLocks noChangeArrowheads="1"/>
          </p:cNvSpPr>
          <p:nvPr/>
        </p:nvSpPr>
        <p:spPr bwMode="auto">
          <a:xfrm>
            <a:off x="452438" y="1366838"/>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Update the users of age greater than 18 by setting the status field to A.</a:t>
            </a:r>
          </a:p>
        </p:txBody>
      </p:sp>
    </p:spTree>
    <p:extLst>
      <p:ext uri="{BB962C8B-B14F-4D97-AF65-F5344CB8AC3E}">
        <p14:creationId xmlns:p14="http://schemas.microsoft.com/office/powerpoint/2010/main" val="39905623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latin typeface="Arial" charset="0"/>
                <a:cs typeface="Arial" charset="0"/>
              </a:rPr>
              <a:t>CRUD operations - delete</a:t>
            </a:r>
          </a:p>
        </p:txBody>
      </p:sp>
      <p:sp>
        <p:nvSpPr>
          <p:cNvPr id="235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cs typeface="Arial" charset="0"/>
              </a:defRPr>
            </a:lvl1pPr>
            <a:lvl2pPr>
              <a:defRPr sz="2800">
                <a:solidFill>
                  <a:schemeClr val="tx1"/>
                </a:solidFill>
                <a:latin typeface="Arial" charset="0"/>
                <a:cs typeface="Arial" charset="0"/>
              </a:defRPr>
            </a:lvl2pPr>
            <a:lvl3pPr>
              <a:defRPr sz="1600">
                <a:solidFill>
                  <a:schemeClr val="tx1"/>
                </a:solidFill>
                <a:latin typeface="Arial" charset="0"/>
                <a:cs typeface="Arial" charset="0"/>
              </a:defRPr>
            </a:lvl3pPr>
            <a:lvl4pPr>
              <a:defRPr sz="1400">
                <a:solidFill>
                  <a:schemeClr val="tx1"/>
                </a:solidFill>
                <a:latin typeface="Arial" charset="0"/>
                <a:cs typeface="Arial" charset="0"/>
              </a:defRPr>
            </a:lvl4pPr>
            <a:lvl5pPr>
              <a:defRPr sz="1200">
                <a:solidFill>
                  <a:schemeClr val="tx1"/>
                </a:solidFill>
                <a:latin typeface="Arial" charset="0"/>
                <a:cs typeface="Arial" charset="0"/>
              </a:defRPr>
            </a:lvl5pPr>
            <a:lvl6pPr eaLnBrk="0" fontAlgn="base" hangingPunct="0">
              <a:spcAft>
                <a:spcPct val="0"/>
              </a:spcAft>
              <a:buFont typeface="Arial" charset="0"/>
              <a:buChar char="»"/>
              <a:defRPr sz="1200">
                <a:solidFill>
                  <a:schemeClr val="tx1"/>
                </a:solidFill>
                <a:latin typeface="Arial" charset="0"/>
                <a:cs typeface="Arial" charset="0"/>
              </a:defRPr>
            </a:lvl6pPr>
            <a:lvl7pPr eaLnBrk="0" fontAlgn="base" hangingPunct="0">
              <a:spcAft>
                <a:spcPct val="0"/>
              </a:spcAft>
              <a:buFont typeface="Arial" charset="0"/>
              <a:buChar char="»"/>
              <a:defRPr sz="1200">
                <a:solidFill>
                  <a:schemeClr val="tx1"/>
                </a:solidFill>
                <a:latin typeface="Arial" charset="0"/>
                <a:cs typeface="Arial" charset="0"/>
              </a:defRPr>
            </a:lvl7pPr>
            <a:lvl8pPr eaLnBrk="0" fontAlgn="base" hangingPunct="0">
              <a:spcAft>
                <a:spcPct val="0"/>
              </a:spcAft>
              <a:buFont typeface="Arial" charset="0"/>
              <a:buChar char="»"/>
              <a:defRPr sz="1200">
                <a:solidFill>
                  <a:schemeClr val="tx1"/>
                </a:solidFill>
                <a:latin typeface="Arial" charset="0"/>
                <a:cs typeface="Arial" charset="0"/>
              </a:defRPr>
            </a:lvl8pPr>
            <a:lvl9pPr eaLnBrk="0" fontAlgn="base" hangingPunct="0">
              <a:spcAft>
                <a:spcPct val="0"/>
              </a:spcAft>
              <a:buFont typeface="Arial" charset="0"/>
              <a:buChar char="»"/>
              <a:defRPr sz="1200">
                <a:solidFill>
                  <a:schemeClr val="tx1"/>
                </a:solidFill>
                <a:latin typeface="Arial" charset="0"/>
                <a:cs typeface="Arial" charset="0"/>
              </a:defRPr>
            </a:lvl9pPr>
          </a:lstStyle>
          <a:p>
            <a:fld id="{B8CE21B6-5EC3-44A3-9E0A-F99D518485DC}" type="slidenum">
              <a:rPr lang="en-US" sz="700">
                <a:solidFill>
                  <a:srgbClr val="FFFFFF"/>
                </a:solidFill>
              </a:rPr>
              <a:pPr/>
              <a:t>49</a:t>
            </a:fld>
            <a:endParaRPr lang="en-US" sz="700">
              <a:solidFill>
                <a:srgbClr val="FFFFFF"/>
              </a:solidFill>
            </a:endParaRPr>
          </a:p>
        </p:txBody>
      </p:sp>
      <p:pic>
        <p:nvPicPr>
          <p:cNvPr id="235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4816475"/>
            <a:ext cx="508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2600325"/>
            <a:ext cx="5080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7"/>
          <p:cNvSpPr txBox="1">
            <a:spLocks noChangeArrowheads="1"/>
          </p:cNvSpPr>
          <p:nvPr/>
        </p:nvSpPr>
        <p:spPr bwMode="auto">
          <a:xfrm>
            <a:off x="457200" y="2209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SQL</a:t>
            </a:r>
          </a:p>
        </p:txBody>
      </p:sp>
      <p:sp>
        <p:nvSpPr>
          <p:cNvPr id="23560" name="TextBox 8"/>
          <p:cNvSpPr txBox="1">
            <a:spLocks noChangeArrowheads="1"/>
          </p:cNvSpPr>
          <p:nvPr/>
        </p:nvSpPr>
        <p:spPr bwMode="auto">
          <a:xfrm>
            <a:off x="452438" y="4159250"/>
            <a:ext cx="1211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t>MongoDB</a:t>
            </a:r>
          </a:p>
        </p:txBody>
      </p:sp>
      <p:sp>
        <p:nvSpPr>
          <p:cNvPr id="23561" name="Rectangle 4"/>
          <p:cNvSpPr>
            <a:spLocks noChangeArrowheads="1"/>
          </p:cNvSpPr>
          <p:nvPr/>
        </p:nvSpPr>
        <p:spPr bwMode="auto">
          <a:xfrm>
            <a:off x="452438" y="1323975"/>
            <a:ext cx="8310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Delete the users with status equal to D.</a:t>
            </a:r>
          </a:p>
        </p:txBody>
      </p:sp>
    </p:spTree>
    <p:extLst>
      <p:ext uri="{BB962C8B-B14F-4D97-AF65-F5344CB8AC3E}">
        <p14:creationId xmlns:p14="http://schemas.microsoft.com/office/powerpoint/2010/main" val="2566937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Definition Language</a:t>
            </a:r>
          </a:p>
        </p:txBody>
      </p:sp>
      <p:sp>
        <p:nvSpPr>
          <p:cNvPr id="3" name="Content Placeholder 2"/>
          <p:cNvSpPr>
            <a:spLocks noGrp="1"/>
          </p:cNvSpPr>
          <p:nvPr>
            <p:ph idx="1"/>
          </p:nvPr>
        </p:nvSpPr>
        <p:spPr/>
        <p:txBody>
          <a:bodyPr>
            <a:normAutofit lnSpcReduction="10000"/>
          </a:bodyPr>
          <a:lstStyle/>
          <a:p>
            <a:pPr>
              <a:lnSpc>
                <a:spcPct val="90000"/>
              </a:lnSpc>
              <a:defRPr/>
            </a:pPr>
            <a:r>
              <a:rPr lang="en-US" sz="2800" dirty="0" smtClean="0"/>
              <a:t>Schema </a:t>
            </a:r>
            <a:r>
              <a:rPr lang="en-US" sz="2800" dirty="0"/>
              <a:t>defined </a:t>
            </a:r>
            <a:r>
              <a:rPr lang="en-US" sz="2800" dirty="0" smtClean="0"/>
              <a:t>at the start</a:t>
            </a:r>
            <a:endParaRPr lang="en-US" sz="2800" dirty="0"/>
          </a:p>
          <a:p>
            <a:pPr>
              <a:lnSpc>
                <a:spcPct val="90000"/>
              </a:lnSpc>
              <a:defRPr/>
            </a:pPr>
            <a:r>
              <a:rPr lang="en-US" sz="2800" dirty="0" smtClean="0"/>
              <a:t>Create </a:t>
            </a:r>
            <a:r>
              <a:rPr lang="en-US" sz="2800" dirty="0"/>
              <a:t>Table (Column1 Datatype1, Column2 </a:t>
            </a:r>
            <a:r>
              <a:rPr lang="en-US" sz="2800" dirty="0" err="1"/>
              <a:t>Datatype</a:t>
            </a:r>
            <a:r>
              <a:rPr lang="en-US" sz="2800" dirty="0"/>
              <a:t> 2, …)</a:t>
            </a:r>
          </a:p>
          <a:p>
            <a:pPr>
              <a:lnSpc>
                <a:spcPct val="90000"/>
              </a:lnSpc>
              <a:defRPr/>
            </a:pPr>
            <a:r>
              <a:rPr lang="en-US" sz="2800" dirty="0"/>
              <a:t>Constraints to define and enforce relationships</a:t>
            </a:r>
          </a:p>
          <a:p>
            <a:pPr lvl="1">
              <a:lnSpc>
                <a:spcPct val="90000"/>
              </a:lnSpc>
              <a:defRPr/>
            </a:pPr>
            <a:r>
              <a:rPr lang="en-US" sz="2400" dirty="0"/>
              <a:t>Primary Key</a:t>
            </a:r>
          </a:p>
          <a:p>
            <a:pPr lvl="1">
              <a:lnSpc>
                <a:spcPct val="90000"/>
              </a:lnSpc>
              <a:defRPr/>
            </a:pPr>
            <a:r>
              <a:rPr lang="en-US" sz="2400" dirty="0"/>
              <a:t>Foreign Key</a:t>
            </a:r>
          </a:p>
          <a:p>
            <a:pPr lvl="1">
              <a:lnSpc>
                <a:spcPct val="90000"/>
              </a:lnSpc>
              <a:defRPr/>
            </a:pPr>
            <a:r>
              <a:rPr lang="en-US" sz="2400" dirty="0"/>
              <a:t>Etc.</a:t>
            </a:r>
          </a:p>
          <a:p>
            <a:pPr>
              <a:lnSpc>
                <a:spcPct val="90000"/>
              </a:lnSpc>
              <a:defRPr/>
            </a:pPr>
            <a:r>
              <a:rPr lang="en-US" sz="2800" dirty="0"/>
              <a:t>Triggers to respond to Insert, Update , &amp; Delete</a:t>
            </a:r>
          </a:p>
          <a:p>
            <a:pPr>
              <a:lnSpc>
                <a:spcPct val="90000"/>
              </a:lnSpc>
              <a:defRPr/>
            </a:pPr>
            <a:r>
              <a:rPr lang="en-US" sz="2800" dirty="0"/>
              <a:t>Stored Modules</a:t>
            </a:r>
          </a:p>
          <a:p>
            <a:pPr>
              <a:lnSpc>
                <a:spcPct val="90000"/>
              </a:lnSpc>
              <a:defRPr/>
            </a:pPr>
            <a:r>
              <a:rPr lang="en-US" sz="2800" dirty="0"/>
              <a:t>Alter …</a:t>
            </a:r>
          </a:p>
          <a:p>
            <a:pPr>
              <a:lnSpc>
                <a:spcPct val="90000"/>
              </a:lnSpc>
              <a:defRPr/>
            </a:pPr>
            <a:r>
              <a:rPr lang="en-US" sz="2800" dirty="0"/>
              <a:t>Drop …</a:t>
            </a:r>
          </a:p>
          <a:p>
            <a:pPr>
              <a:lnSpc>
                <a:spcPct val="90000"/>
              </a:lnSpc>
              <a:defRPr/>
            </a:pPr>
            <a:r>
              <a:rPr lang="en-US" sz="2800" dirty="0"/>
              <a:t>Security and Access Control</a:t>
            </a:r>
          </a:p>
          <a:p>
            <a:pPr>
              <a:defRPr/>
            </a:pPr>
            <a:endParaRPr lang="en-US" dirty="0"/>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55A2A1C0-382D-4FC7-8C2F-B5097491D2DF}" type="datetime3">
              <a:rPr lang="en-US">
                <a:latin typeface="Arial" charset="0"/>
              </a:rPr>
              <a:pPr fontAlgn="base">
                <a:spcBef>
                  <a:spcPct val="0"/>
                </a:spcBef>
                <a:spcAft>
                  <a:spcPct val="0"/>
                </a:spcAft>
              </a:pPr>
              <a:t>13 November 2016</a:t>
            </a:fld>
            <a:endParaRPr lang="en-US">
              <a:latin typeface="Arial" charset="0"/>
            </a:endParaRPr>
          </a:p>
        </p:txBody>
      </p:sp>
      <p:sp>
        <p:nvSpPr>
          <p:cNvPr id="12293" name="Footer Placeholder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r>
              <a:rPr lang="en-US">
                <a:latin typeface="Arial" charset="0"/>
              </a:rPr>
              <a:t>Metadata Open Forum</a:t>
            </a:r>
          </a:p>
        </p:txBody>
      </p:sp>
      <p:sp>
        <p:nvSpPr>
          <p:cNvPr id="1229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ct val="0"/>
              </a:spcAft>
            </a:pPr>
            <a:fld id="{C744AC7F-68A3-4230-8516-4222F402902B}" type="slidenum">
              <a:rPr lang="en-US">
                <a:latin typeface="Arial" charset="0"/>
              </a:rPr>
              <a:pPr fontAlgn="base">
                <a:spcBef>
                  <a:spcPct val="0"/>
                </a:spcBef>
                <a:spcAft>
                  <a:spcPct val="0"/>
                </a:spcAft>
              </a:pPr>
              <a:t>5</a:t>
            </a:fld>
            <a:endParaRPr lang="en-US">
              <a:latin typeface="Arial" charset="0"/>
            </a:endParaRPr>
          </a:p>
        </p:txBody>
      </p:sp>
    </p:spTree>
    <p:extLst>
      <p:ext uri="{BB962C8B-B14F-4D97-AF65-F5344CB8AC3E}">
        <p14:creationId xmlns:p14="http://schemas.microsoft.com/office/powerpoint/2010/main" val="19170028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ctrTitle"/>
          </p:nvPr>
        </p:nvSpPr>
        <p:spPr>
          <a:xfrm>
            <a:off x="1941513" y="2514600"/>
            <a:ext cx="6686550" cy="2262188"/>
          </a:xfrm>
        </p:spPr>
        <p:txBody>
          <a:bodyPr/>
          <a:lstStyle/>
          <a:p>
            <a:r>
              <a:rPr lang="en-US" smtClean="0"/>
              <a:t>Schema Design</a:t>
            </a:r>
          </a:p>
        </p:txBody>
      </p:sp>
      <p:sp>
        <p:nvSpPr>
          <p:cNvPr id="3" name="Subtitle 2"/>
          <p:cNvSpPr>
            <a:spLocks noGrp="1"/>
          </p:cNvSpPr>
          <p:nvPr>
            <p:ph type="subTitle" idx="1"/>
          </p:nvPr>
        </p:nvSpPr>
        <p:spPr>
          <a:xfrm>
            <a:off x="1941513" y="4776788"/>
            <a:ext cx="6686550" cy="1127125"/>
          </a:xfrm>
        </p:spPr>
        <p:txBody>
          <a:bodyPr rtlCol="0">
            <a:normAutofit/>
          </a:bodyPr>
          <a:lstStyle/>
          <a:p>
            <a:pPr fontAlgn="auto">
              <a:spcAft>
                <a:spcPts val="0"/>
              </a:spcAft>
              <a:buFont typeface="Wingdings 3" charset="2"/>
              <a:buNone/>
              <a:defRPr/>
            </a:pPr>
            <a:endParaRPr lang="en-US"/>
          </a:p>
        </p:txBody>
      </p:sp>
    </p:spTree>
    <p:extLst>
      <p:ext uri="{BB962C8B-B14F-4D97-AF65-F5344CB8AC3E}">
        <p14:creationId xmlns:p14="http://schemas.microsoft.com/office/powerpoint/2010/main" val="3473850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7"/>
          <p:cNvGraphicFramePr>
            <a:graphicFrameLocks noGrp="1"/>
          </p:cNvGraphicFramePr>
          <p:nvPr>
            <p:extLst>
              <p:ext uri="{D42A27DB-BD31-4B8C-83A1-F6EECF244321}">
                <p14:modId xmlns:p14="http://schemas.microsoft.com/office/powerpoint/2010/main" val="1885553017"/>
              </p:ext>
            </p:extLst>
          </p:nvPr>
        </p:nvGraphicFramePr>
        <p:xfrm>
          <a:off x="1187624" y="1700808"/>
          <a:ext cx="6645821" cy="4367216"/>
        </p:xfrm>
        <a:graphic>
          <a:graphicData uri="http://schemas.openxmlformats.org/drawingml/2006/table">
            <a:tbl>
              <a:tblPr/>
              <a:tblGrid>
                <a:gridCol w="2386193"/>
                <a:gridCol w="726407"/>
                <a:gridCol w="3533221"/>
              </a:tblGrid>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rgbClr val="EAEAEA"/>
                          </a:solidFill>
                          <a:effectLst/>
                          <a:latin typeface="PT Sans" charset="0"/>
                          <a:ea typeface="PT Sans" charset="0"/>
                          <a:cs typeface="PT Sans" charset="0"/>
                          <a:sym typeface="PT Sans" charset="0"/>
                        </a:rPr>
                        <a:t>RDBMS</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2600" b="0" i="0" u="none" strike="noStrike" cap="none" normalizeH="0" baseline="0" dirty="0" smtClean="0">
                        <a:ln>
                          <a:noFill/>
                        </a:ln>
                        <a:solidFill>
                          <a:srgbClr val="EAEAEA"/>
                        </a:solidFill>
                        <a:effectLst/>
                        <a:latin typeface="PT Sans" charset="0"/>
                        <a:ea typeface="ヒラギノ角ゴ ProN W3" charset="0"/>
                        <a:cs typeface="ヒラギノ角ゴ ProN W3" charset="0"/>
                        <a:sym typeface="PT Sans" charset="0"/>
                      </a:endParaRP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rgbClr val="EAEAEA"/>
                          </a:solidFill>
                          <a:effectLst/>
                          <a:latin typeface="PT Sans" charset="0"/>
                          <a:ea typeface="PT Sans" charset="0"/>
                          <a:cs typeface="PT Sans" charset="0"/>
                          <a:sym typeface="PT Sans" charset="0"/>
                        </a:rPr>
                        <a:t>MongoDB</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38100" cap="flat" cmpd="sng" algn="ctr">
                      <a:solidFill>
                        <a:srgbClr val="EAEAEA"/>
                      </a:solidFill>
                      <a:prstDash val="solid"/>
                      <a:round/>
                      <a:headEnd type="none" w="med" len="med"/>
                      <a:tailEnd type="none" w="med" len="med"/>
                    </a:lnB>
                    <a:lnTlToBr>
                      <a:noFill/>
                    </a:lnTlToBr>
                    <a:lnBlToTr>
                      <a:noFill/>
                    </a:lnBlToTr>
                    <a:solidFill>
                      <a:srgbClr val="0C5FB2"/>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Database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381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Table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Collection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Row</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Index</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Join</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PT Sans" charset="0"/>
                          <a:cs typeface="PT Sans" charset="0"/>
                          <a:sym typeface="PT Sans" charset="0"/>
                        </a:rPr>
                        <a:t>Embedded Document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CCDDEF"/>
                    </a:solidFill>
                  </a:tcPr>
                </a:tc>
              </a:tr>
              <a:tr h="623888">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Foreign Key</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smtClean="0">
                          <a:ln>
                            <a:noFill/>
                          </a:ln>
                          <a:solidFill>
                            <a:schemeClr val="tx1"/>
                          </a:solidFill>
                          <a:effectLst/>
                          <a:latin typeface="PT Sans" charset="0"/>
                          <a:ea typeface="Zapf Dingbats" charset="0"/>
                          <a:cs typeface="Zapf Dingbats" charset="0"/>
                          <a:sym typeface="PT Sans" charset="0"/>
                        </a:rPr>
                        <a:t>➜</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c>
                  <a:txBody>
                    <a:bodyPr/>
                    <a:lstStyle>
                      <a:lvl1pPr>
                        <a:spcBef>
                          <a:spcPts val="1200"/>
                        </a:spcBef>
                        <a:tabLst>
                          <a:tab pos="914400" algn="l"/>
                        </a:tabLst>
                        <a:defRPr sz="1000">
                          <a:solidFill>
                            <a:srgbClr val="929591"/>
                          </a:solidFill>
                          <a:latin typeface="PT Sans Italic" charset="0"/>
                          <a:ea typeface="ヒラギノ角ゴ ProN W3" charset="0"/>
                          <a:cs typeface="ヒラギノ角ゴ ProN W3" charset="0"/>
                          <a:sym typeface="PT Sans Italic" charset="0"/>
                        </a:defRPr>
                      </a:lvl1pPr>
                      <a:lvl2pPr marL="739775" indent="-255588" algn="l">
                        <a:spcBef>
                          <a:spcPts val="200"/>
                        </a:spcBef>
                        <a:buClr>
                          <a:srgbClr val="625F5E"/>
                        </a:buClr>
                        <a:buSzPct val="89000"/>
                        <a:buFont typeface="Arial" panose="020B0604020202020204" pitchFamily="34" charset="0"/>
                        <a:tabLst>
                          <a:tab pos="914400" algn="l"/>
                        </a:tabLst>
                        <a:defRPr sz="2000">
                          <a:solidFill>
                            <a:srgbClr val="625F5E"/>
                          </a:solidFill>
                          <a:latin typeface="PT Sans" charset="0"/>
                          <a:ea typeface="ヒラギノ角ゴ ProN W3" charset="0"/>
                          <a:cs typeface="ヒラギノ角ゴ ProN W3" charset="0"/>
                          <a:sym typeface="PT Sans" charset="0"/>
                        </a:defRPr>
                      </a:lvl2pPr>
                      <a:lvl3pPr marL="1143000" indent="-228600" algn="l">
                        <a:spcBef>
                          <a:spcPts val="600"/>
                        </a:spcBef>
                        <a:buClr>
                          <a:srgbClr val="191918"/>
                        </a:buClr>
                        <a:buSzPct val="100000"/>
                        <a:buFont typeface="Arial" panose="020B0604020202020204" pitchFamily="34" charset="0"/>
                        <a:tabLst>
                          <a:tab pos="914400" algn="l"/>
                        </a:tabLst>
                        <a:defRPr sz="2000">
                          <a:solidFill>
                            <a:schemeClr val="tx1"/>
                          </a:solidFill>
                          <a:latin typeface="PT Sans" charset="0"/>
                          <a:ea typeface="ヒラギノ角ゴ ProN W3" charset="0"/>
                          <a:cs typeface="ヒラギノ角ゴ ProN W3" charset="0"/>
                          <a:sym typeface="PT Sans" charset="0"/>
                        </a:defRPr>
                      </a:lvl3pPr>
                      <a:lvl4pPr marL="16002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4pPr>
                      <a:lvl5pPr marL="2057400" indent="-228600" algn="l">
                        <a:spcBef>
                          <a:spcPts val="500"/>
                        </a:spcBef>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5pPr>
                      <a:lvl6pPr marL="25146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6pPr>
                      <a:lvl7pPr marL="29718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7pPr>
                      <a:lvl8pPr marL="34290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8pPr>
                      <a:lvl9pPr marL="3886200" indent="-228600" fontAlgn="base">
                        <a:spcBef>
                          <a:spcPts val="500"/>
                        </a:spcBef>
                        <a:spcAft>
                          <a:spcPct val="0"/>
                        </a:spcAft>
                        <a:buClr>
                          <a:srgbClr val="191918"/>
                        </a:buClr>
                        <a:buSzPct val="100000"/>
                        <a:buFont typeface="Arial" panose="020B0604020202020204" pitchFamily="34" charset="0"/>
                        <a:tabLst>
                          <a:tab pos="914400" algn="l"/>
                        </a:tabLst>
                        <a:defRPr>
                          <a:solidFill>
                            <a:schemeClr val="tx1"/>
                          </a:solidFill>
                          <a:latin typeface="PT Sans" charset="0"/>
                          <a:ea typeface="ヒラギノ角ゴ ProN W3" charset="0"/>
                          <a:cs typeface="ヒラギノ角ゴ ProN W3" charset="0"/>
                          <a:sym typeface="PT San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2600" b="0" i="0" u="none" strike="noStrike" cap="none" normalizeH="0" baseline="0" dirty="0" smtClean="0">
                          <a:ln>
                            <a:noFill/>
                          </a:ln>
                          <a:solidFill>
                            <a:schemeClr val="tx1"/>
                          </a:solidFill>
                          <a:effectLst/>
                          <a:latin typeface="PT Sans" charset="0"/>
                          <a:ea typeface="PT Sans" charset="0"/>
                          <a:cs typeface="PT Sans" charset="0"/>
                          <a:sym typeface="PT Sans" charset="0"/>
                        </a:rPr>
                        <a:t>Reference</a:t>
                      </a:r>
                    </a:p>
                  </a:txBody>
                  <a:tcPr marL="28575" marR="28575" marT="38100" marB="3810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solidFill>
                      <a:srgbClr val="E7EFF7"/>
                    </a:solidFill>
                  </a:tcPr>
                </a:tc>
              </a:tr>
            </a:tbl>
          </a:graphicData>
        </a:graphic>
      </p:graphicFrame>
      <p:sp>
        <p:nvSpPr>
          <p:cNvPr id="2" name="Rectangle 1"/>
          <p:cNvSpPr/>
          <p:nvPr/>
        </p:nvSpPr>
        <p:spPr>
          <a:xfrm>
            <a:off x="539552" y="404664"/>
            <a:ext cx="4733475" cy="553998"/>
          </a:xfrm>
          <a:prstGeom prst="rect">
            <a:avLst/>
          </a:prstGeom>
        </p:spPr>
        <p:txBody>
          <a:bodyPr wrap="none">
            <a:spAutoFit/>
          </a:bodyPr>
          <a:lstStyle/>
          <a:p>
            <a:r>
              <a:rPr lang="en-US" sz="3000" b="1" dirty="0" smtClean="0"/>
              <a:t>SQL </a:t>
            </a:r>
            <a:r>
              <a:rPr lang="en-US" sz="3000" b="1" dirty="0" err="1" smtClean="0"/>
              <a:t>vs</a:t>
            </a:r>
            <a:r>
              <a:rPr lang="en-US" sz="3000" b="1" dirty="0" smtClean="0"/>
              <a:t> Mongo Concepts</a:t>
            </a:r>
            <a:endParaRPr lang="en-IE" sz="3000" dirty="0"/>
          </a:p>
        </p:txBody>
      </p:sp>
    </p:spTree>
    <p:extLst>
      <p:ext uri="{BB962C8B-B14F-4D97-AF65-F5344CB8AC3E}">
        <p14:creationId xmlns:p14="http://schemas.microsoft.com/office/powerpoint/2010/main" val="316531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16632"/>
            <a:ext cx="6923112" cy="990600"/>
          </a:xfrm>
        </p:spPr>
        <p:txBody>
          <a:bodyPr/>
          <a:lstStyle/>
          <a:p>
            <a:r>
              <a:rPr lang="en-US" b="1" dirty="0" smtClean="0"/>
              <a:t>Mongo is basically schema-free </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2400" dirty="0" smtClean="0"/>
              <a:t>The purpose of schema in SQL is for meeting the requirements of tables and SQL implementation</a:t>
            </a:r>
          </a:p>
          <a:p>
            <a:pPr fontAlgn="auto">
              <a:spcAft>
                <a:spcPts val="0"/>
              </a:spcAft>
              <a:buFont typeface="Wingdings 3" charset="2"/>
              <a:buChar char=""/>
              <a:defRPr/>
            </a:pPr>
            <a:endParaRPr lang="en-US" sz="2400" dirty="0" smtClean="0"/>
          </a:p>
          <a:p>
            <a:pPr fontAlgn="auto">
              <a:spcAft>
                <a:spcPts val="0"/>
              </a:spcAft>
              <a:buFont typeface="Wingdings 3" charset="2"/>
              <a:buChar char=""/>
              <a:defRPr/>
            </a:pPr>
            <a:r>
              <a:rPr lang="en-US" sz="2400" dirty="0"/>
              <a:t>Every “</a:t>
            </a:r>
            <a:r>
              <a:rPr lang="en-US" sz="2400" i="1" dirty="0"/>
              <a:t>row</a:t>
            </a:r>
            <a:r>
              <a:rPr lang="en-US" sz="2400" dirty="0"/>
              <a:t>” in a database “</a:t>
            </a:r>
            <a:r>
              <a:rPr lang="en-US" sz="2400" i="1" dirty="0"/>
              <a:t>table</a:t>
            </a:r>
            <a:r>
              <a:rPr lang="en-US" sz="2400" dirty="0"/>
              <a:t>” is a data structure, much like a “</a:t>
            </a:r>
            <a:r>
              <a:rPr lang="en-US" sz="2400" dirty="0" err="1"/>
              <a:t>struct</a:t>
            </a:r>
            <a:r>
              <a:rPr lang="en-US" sz="2400" dirty="0"/>
              <a:t>” in C, or a “class” in Java. A table is then an array (or list) of such data </a:t>
            </a:r>
            <a:r>
              <a:rPr lang="en-US" sz="2400" dirty="0" smtClean="0"/>
              <a:t>structures</a:t>
            </a:r>
          </a:p>
          <a:p>
            <a:pPr fontAlgn="auto">
              <a:spcAft>
                <a:spcPts val="0"/>
              </a:spcAft>
              <a:buFont typeface="Wingdings 3" charset="2"/>
              <a:buChar char=""/>
              <a:defRPr/>
            </a:pPr>
            <a:endParaRPr lang="en-US" sz="2400" dirty="0"/>
          </a:p>
          <a:p>
            <a:pPr fontAlgn="auto">
              <a:spcAft>
                <a:spcPts val="0"/>
              </a:spcAft>
              <a:buFont typeface="Wingdings 3" charset="2"/>
              <a:buChar char=""/>
              <a:defRPr/>
            </a:pPr>
            <a:r>
              <a:rPr lang="en-US" sz="2400" dirty="0" smtClean="0"/>
              <a:t>So we what we design in </a:t>
            </a:r>
            <a:r>
              <a:rPr lang="en-US" sz="2400" dirty="0" err="1" smtClean="0"/>
              <a:t>mongoDB</a:t>
            </a:r>
            <a:r>
              <a:rPr lang="en-US" sz="2400" dirty="0" smtClean="0"/>
              <a:t> is basically same way how we design a compound data type binding in JSON </a:t>
            </a:r>
            <a:endParaRPr lang="en-US" sz="2400" dirty="0"/>
          </a:p>
        </p:txBody>
      </p:sp>
    </p:spTree>
    <p:extLst>
      <p:ext uri="{BB962C8B-B14F-4D97-AF65-F5344CB8AC3E}">
        <p14:creationId xmlns:p14="http://schemas.microsoft.com/office/powerpoint/2010/main" val="187514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t>There are some patterns</a:t>
            </a:r>
          </a:p>
        </p:txBody>
      </p:sp>
      <p:sp>
        <p:nvSpPr>
          <p:cNvPr id="57346" name="Content Placeholder 2"/>
          <p:cNvSpPr>
            <a:spLocks noGrp="1"/>
          </p:cNvSpPr>
          <p:nvPr>
            <p:ph idx="1"/>
          </p:nvPr>
        </p:nvSpPr>
        <p:spPr/>
        <p:txBody>
          <a:bodyPr/>
          <a:lstStyle/>
          <a:p>
            <a:r>
              <a:rPr lang="en-US" dirty="0" smtClean="0"/>
              <a:t>Embedding  </a:t>
            </a:r>
            <a:r>
              <a:rPr lang="en-US" sz="2400" dirty="0" smtClean="0"/>
              <a:t>Embed the document into the other document</a:t>
            </a:r>
          </a:p>
          <a:p>
            <a:pPr lvl="1"/>
            <a:r>
              <a:rPr lang="en-US" dirty="0" smtClean="0"/>
              <a:t>Similar to </a:t>
            </a:r>
            <a:r>
              <a:rPr lang="en-US" dirty="0" err="1" smtClean="0"/>
              <a:t>denormalized</a:t>
            </a:r>
            <a:r>
              <a:rPr lang="en-US" dirty="0" smtClean="0"/>
              <a:t> joins</a:t>
            </a:r>
          </a:p>
          <a:p>
            <a:endParaRPr lang="en-US" dirty="0" smtClean="0"/>
          </a:p>
          <a:p>
            <a:endParaRPr lang="en-US" dirty="0" smtClean="0"/>
          </a:p>
          <a:p>
            <a:r>
              <a:rPr lang="en-US" dirty="0" smtClean="0"/>
              <a:t>Linking (also known as reference)</a:t>
            </a:r>
          </a:p>
          <a:p>
            <a:pPr marL="742950" lvl="2" indent="-342900"/>
            <a:r>
              <a:rPr lang="en-US" sz="2400" dirty="0"/>
              <a:t>Use the id of a document as a field in another document</a:t>
            </a:r>
          </a:p>
          <a:p>
            <a:pPr marL="742950" lvl="2" indent="-342900"/>
            <a:r>
              <a:rPr lang="en-US" sz="2400" dirty="0"/>
              <a:t>similar to a FK in SQL</a:t>
            </a:r>
          </a:p>
          <a:p>
            <a:pPr marL="342900" lvl="1" indent="-342900"/>
            <a:endParaRPr lang="en-US" dirty="0"/>
          </a:p>
          <a:p>
            <a:endParaRPr lang="en-US" dirty="0" smtClean="0"/>
          </a:p>
        </p:txBody>
      </p:sp>
    </p:spTree>
    <p:extLst>
      <p:ext uri="{BB962C8B-B14F-4D97-AF65-F5344CB8AC3E}">
        <p14:creationId xmlns:p14="http://schemas.microsoft.com/office/powerpoint/2010/main" val="1782601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79512" y="116632"/>
            <a:ext cx="7344816" cy="990600"/>
          </a:xfrm>
        </p:spPr>
        <p:txBody>
          <a:bodyPr/>
          <a:lstStyle/>
          <a:p>
            <a:r>
              <a:rPr lang="en-US" dirty="0" smtClean="0"/>
              <a:t>One to One relationship - embedding</a:t>
            </a:r>
          </a:p>
        </p:txBody>
      </p:sp>
      <p:sp>
        <p:nvSpPr>
          <p:cNvPr id="59394" name="Rectangle 5"/>
          <p:cNvSpPr>
            <a:spLocks/>
          </p:cNvSpPr>
          <p:nvPr/>
        </p:nvSpPr>
        <p:spPr bwMode="auto">
          <a:xfrm>
            <a:off x="4688160" y="1412776"/>
            <a:ext cx="3124200" cy="4648200"/>
          </a:xfrm>
          <a:prstGeom prst="rect">
            <a:avLst/>
          </a:prstGeom>
          <a:noFill/>
          <a:ln w="9525">
            <a:noFill/>
            <a:miter lim="800000"/>
            <a:headEnd/>
            <a:tailEnd/>
          </a:ln>
        </p:spPr>
        <p:txBody>
          <a:bodyPr lIns="0" tIns="0" rIns="0" bIns="0"/>
          <a:lstStyle/>
          <a:p>
            <a:pPr>
              <a:lnSpc>
                <a:spcPts val="2163"/>
              </a:lnSpc>
              <a:spcBef>
                <a:spcPts val="1200"/>
              </a:spcBef>
            </a:pPr>
            <a:r>
              <a:rPr lang="en-US" sz="1600" b="1" dirty="0" smtClean="0">
                <a:latin typeface="Lucida Grande"/>
                <a:ea typeface="Lucida Grande"/>
                <a:cs typeface="Lucida Grande"/>
                <a:sym typeface="Lucida Grande"/>
              </a:rPr>
              <a:t>zip </a:t>
            </a:r>
            <a:r>
              <a:rPr lang="en-US" sz="1600" b="1" dirty="0">
                <a:latin typeface="Lucida Grande"/>
                <a:ea typeface="Lucida Grande"/>
                <a:cs typeface="Lucida Grande"/>
                <a:sym typeface="Lucida Grande"/>
              </a:rPr>
              <a:t>= {</a:t>
            </a:r>
            <a:endParaRPr lang="en-US" b="1" dirty="0">
              <a:latin typeface="Lucida Grande"/>
              <a:ea typeface="Lucida Grande"/>
              <a:cs typeface="Lucida Grande"/>
              <a:sym typeface="Lucida Grande"/>
            </a:endParaRPr>
          </a:p>
          <a:p>
            <a:pPr lvl="1">
              <a:lnSpc>
                <a:spcPts val="2163"/>
              </a:lnSpc>
              <a:spcBef>
                <a:spcPts val="1200"/>
              </a:spcBef>
            </a:pPr>
            <a:r>
              <a:rPr lang="en-US" sz="1600" b="1" dirty="0">
                <a:latin typeface="Lucida Grande"/>
                <a:ea typeface="Lucida Grande"/>
                <a:cs typeface="Lucida Grande"/>
                <a:sym typeface="Lucida Grande"/>
              </a:rPr>
              <a:t> _id: 35004 ,</a:t>
            </a:r>
          </a:p>
          <a:p>
            <a:pPr lvl="1">
              <a:lnSpc>
                <a:spcPts val="2163"/>
              </a:lnSpc>
              <a:spcBef>
                <a:spcPts val="1200"/>
              </a:spcBef>
            </a:pPr>
            <a:r>
              <a:rPr lang="en-US" sz="1600" b="1" dirty="0">
                <a:latin typeface="Lucida Grande"/>
                <a:ea typeface="Lucida Grande"/>
                <a:cs typeface="Lucida Grande"/>
                <a:sym typeface="Lucida Grande"/>
              </a:rPr>
              <a:t>city: “ACMAR”</a:t>
            </a:r>
          </a:p>
          <a:p>
            <a:pPr lvl="1">
              <a:lnSpc>
                <a:spcPts val="2163"/>
              </a:lnSpc>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lvl="1">
              <a:lnSpc>
                <a:spcPts val="2163"/>
              </a:lnSpc>
            </a:pPr>
            <a:r>
              <a:rPr lang="en-US" sz="1600" b="1" dirty="0">
                <a:latin typeface="Lucida Grande"/>
                <a:ea typeface="ヒラギノ角ゴ ProN W6"/>
                <a:cs typeface="ヒラギノ角ゴ ProN W6"/>
                <a:sym typeface="Lucida Grande"/>
              </a:rPr>
              <a:t> pop: 6065,</a:t>
            </a:r>
          </a:p>
          <a:p>
            <a:pPr lvl="1">
              <a:lnSpc>
                <a:spcPts val="2163"/>
              </a:lnSpc>
            </a:pPr>
            <a:r>
              <a:rPr lang="en-US" sz="1600" b="1" dirty="0">
                <a:latin typeface="Lucida Grande"/>
                <a:ea typeface="ヒラギノ角ゴ ProN W6"/>
                <a:cs typeface="ヒラギノ角ゴ ProN W6"/>
                <a:sym typeface="Lucida Grande"/>
              </a:rPr>
              <a:t> State: “AL”</a:t>
            </a:r>
            <a:r>
              <a:rPr lang="en-US" b="1" dirty="0">
                <a:latin typeface="Lucida Grande"/>
                <a:ea typeface="ヒラギノ角ゴ ProN W6"/>
                <a:cs typeface="ヒラギノ角ゴ ProN W6"/>
                <a:sym typeface="Lucida Grande"/>
              </a:rPr>
              <a:t>,</a:t>
            </a:r>
          </a:p>
          <a:p>
            <a:pPr lvl="1">
              <a:lnSpc>
                <a:spcPts val="2163"/>
              </a:lnSpc>
            </a:pP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t>
            </a:r>
            <a:r>
              <a:rPr lang="en-US" sz="1600" b="1" dirty="0" err="1">
                <a:latin typeface="Lucida Grande"/>
                <a:ea typeface="Lucida Grande"/>
                <a:cs typeface="Lucida Grande"/>
                <a:sym typeface="Lucida Grande"/>
              </a:rPr>
              <a:t>council_per</a:t>
            </a:r>
            <a:r>
              <a:rPr lang="en-US" altLang="zh-CN" sz="1600" b="1" dirty="0" err="1">
                <a:latin typeface="Lucida Grande"/>
                <a:ea typeface="Lucida Grande"/>
                <a:cs typeface="Lucida Grande"/>
                <a:sym typeface="Lucida Grande"/>
              </a:rPr>
              <a:t>son</a:t>
            </a:r>
            <a:r>
              <a:rPr lang="en-US" altLang="zh-CN" sz="1600" b="1" dirty="0">
                <a:latin typeface="Lucida Grande"/>
                <a:ea typeface="Lucida Grande"/>
                <a:cs typeface="Lucida Grande"/>
                <a:sym typeface="Lucida Grande"/>
              </a:rPr>
              <a:t>:</a:t>
            </a:r>
            <a:r>
              <a:rPr lang="en-US" sz="1600"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name: “John Doe",</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 address: “123 Fake St.”,</a:t>
            </a:r>
            <a:endParaRPr lang="en-US" b="1" dirty="0">
              <a:latin typeface="Lucida Grande"/>
              <a:ea typeface="Lucida Grande"/>
              <a:cs typeface="Lucida Grande"/>
              <a:sym typeface="Lucida Grande"/>
            </a:endParaRPr>
          </a:p>
          <a:p>
            <a:pPr lvl="1">
              <a:lnSpc>
                <a:spcPts val="2163"/>
              </a:lnSpc>
            </a:pPr>
            <a:r>
              <a:rPr lang="en-US" sz="1600" b="1" dirty="0">
                <a:latin typeface="Lucida Grande"/>
                <a:ea typeface="ヒラギノ角ゴ ProN W6"/>
                <a:cs typeface="ヒラギノ角ゴ ProN W6"/>
                <a:sym typeface="Lucida Grande"/>
              </a:rPr>
              <a:t> Phone: 123456</a:t>
            </a:r>
            <a:endParaRPr lang="en-US" b="1" dirty="0">
              <a:latin typeface="Lucida Grande"/>
              <a:ea typeface="ヒラギノ角ゴ ProN W6"/>
              <a:cs typeface="ヒラギノ角ゴ ProN W6"/>
              <a:sym typeface="Lucida Grande"/>
            </a:endParaRPr>
          </a:p>
          <a:p>
            <a:pPr lvl="1">
              <a:lnSpc>
                <a:spcPts val="2163"/>
              </a:lnSpc>
            </a:pPr>
            <a:r>
              <a:rPr lang="en-US" sz="1600" b="1" dirty="0">
                <a:latin typeface="Lucida Grande"/>
                <a:ea typeface="Lucida Grande"/>
                <a:cs typeface="Lucida Grande"/>
                <a:sym typeface="Lucida Grande"/>
              </a:rPr>
              <a:t>}</a:t>
            </a:r>
            <a:endParaRPr lang="en-US" b="1" dirty="0">
              <a:latin typeface="Lucida Grande"/>
              <a:ea typeface="Lucida Grande"/>
              <a:cs typeface="Lucida Grande"/>
              <a:sym typeface="Lucida Grande"/>
            </a:endParaRPr>
          </a:p>
          <a:p>
            <a:pPr>
              <a:lnSpc>
                <a:spcPts val="2163"/>
              </a:lnSpc>
              <a:spcBef>
                <a:spcPts val="1200"/>
              </a:spcBef>
            </a:pPr>
            <a:r>
              <a:rPr lang="en-US" sz="1600" b="1" dirty="0">
                <a:latin typeface="Lucida Grande"/>
                <a:ea typeface="Lucida Grande"/>
                <a:cs typeface="Lucida Grande"/>
                <a:sym typeface="Lucida Grande"/>
              </a:rPr>
              <a:t>}</a:t>
            </a:r>
          </a:p>
        </p:txBody>
      </p:sp>
      <p:sp>
        <p:nvSpPr>
          <p:cNvPr id="59395" name="Rectangle 2"/>
          <p:cNvSpPr txBox="1">
            <a:spLocks noChangeArrowheads="1"/>
          </p:cNvSpPr>
          <p:nvPr/>
        </p:nvSpPr>
        <p:spPr bwMode="auto">
          <a:xfrm>
            <a:off x="914400" y="653504"/>
            <a:ext cx="3116263" cy="5511800"/>
          </a:xfrm>
          <a:prstGeom prst="rect">
            <a:avLst/>
          </a:prstGeom>
          <a:noFill/>
          <a:ln w="9525">
            <a:noFill/>
            <a:miter lim="800000"/>
            <a:headEnd/>
            <a:tailEnd/>
          </a:ln>
        </p:spPr>
        <p:txBody>
          <a:bodyPr lIns="0" tIns="0" rIns="0" bIns="0"/>
          <a:lstStyle/>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gn="ct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zip = {</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Lucida Grande"/>
                <a:cs typeface="Lucida Grande"/>
                <a:sym typeface="Lucida Grande"/>
              </a:rPr>
              <a:t> _id: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city: “ACMAR”,</a:t>
            </a:r>
          </a:p>
          <a:p>
            <a:pPr>
              <a:lnSpc>
                <a:spcPct val="90000"/>
              </a:lnSpc>
              <a:spcBef>
                <a:spcPts val="1200"/>
              </a:spcBef>
            </a:pPr>
            <a:r>
              <a:rPr lang="en-US" sz="1600" b="1" dirty="0">
                <a:latin typeface="Lucida Grande"/>
                <a:ea typeface="ヒラギノ角ゴ ProN W6"/>
                <a:cs typeface="ヒラギノ角ゴ ProN W6"/>
                <a:sym typeface="Lucida Grande"/>
              </a:rPr>
              <a:t> </a:t>
            </a:r>
            <a:r>
              <a:rPr lang="en-US" sz="1600" b="1" dirty="0" err="1">
                <a:latin typeface="Lucida Grande"/>
                <a:ea typeface="ヒラギノ角ゴ ProN W6"/>
                <a:cs typeface="ヒラギノ角ゴ ProN W6"/>
                <a:sym typeface="Lucida Grande"/>
              </a:rPr>
              <a:t>loc</a:t>
            </a:r>
            <a:r>
              <a:rPr lang="en-US" sz="1600" b="1" dirty="0">
                <a:latin typeface="Lucida Grande"/>
                <a:ea typeface="ヒラギノ角ゴ ProN W6"/>
                <a:cs typeface="ヒラギノ角ゴ ProN W6"/>
                <a:sym typeface="Lucida Grande"/>
              </a:rPr>
              <a:t>: [-86, 33],</a:t>
            </a:r>
          </a:p>
          <a:p>
            <a:pPr>
              <a:lnSpc>
                <a:spcPct val="90000"/>
              </a:lnSpc>
              <a:spcBef>
                <a:spcPts val="1200"/>
              </a:spcBef>
            </a:pPr>
            <a:r>
              <a:rPr lang="en-US" sz="1600" b="1" dirty="0">
                <a:latin typeface="Lucida Grande"/>
                <a:ea typeface="ヒラギノ角ゴ ProN W6"/>
                <a:cs typeface="ヒラギノ角ゴ ProN W6"/>
                <a:sym typeface="Lucida Grande"/>
              </a:rPr>
              <a:t>pop: 6065,</a:t>
            </a:r>
          </a:p>
          <a:p>
            <a:pPr>
              <a:lnSpc>
                <a:spcPct val="90000"/>
              </a:lnSpc>
              <a:spcBef>
                <a:spcPts val="1200"/>
              </a:spcBef>
            </a:pPr>
            <a:r>
              <a:rPr lang="en-US" sz="1600" b="1" dirty="0">
                <a:latin typeface="Lucida Grande"/>
                <a:ea typeface="ヒラギノ角ゴ ProN W6"/>
                <a:cs typeface="ヒラギノ角ゴ ProN W6"/>
                <a:sym typeface="Lucida Grande"/>
              </a:rPr>
              <a:t>State: “AL”</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endParaRPr lang="en-US" sz="1600"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c</a:t>
            </a:r>
            <a:r>
              <a:rPr lang="en-US" sz="1600" b="1" dirty="0" err="1" smtClean="0">
                <a:latin typeface="Lucida Grande"/>
                <a:ea typeface="Lucida Grande"/>
                <a:cs typeface="Lucida Grande"/>
                <a:sym typeface="Lucida Grande"/>
              </a:rPr>
              <a:t>ouncil_person</a:t>
            </a:r>
            <a:r>
              <a:rPr lang="en-US" sz="1600" b="1" dirty="0" smtClean="0">
                <a:latin typeface="Lucida Grande"/>
                <a:ea typeface="Lucida Grande"/>
                <a:cs typeface="Lucida Grande"/>
                <a:sym typeface="Lucida Grande"/>
              </a:rPr>
              <a:t> </a:t>
            </a:r>
            <a:r>
              <a:rPr lang="en-US" sz="1600"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err="1">
                <a:latin typeface="Lucida Grande"/>
                <a:ea typeface="Lucida Grande"/>
                <a:cs typeface="Lucida Grande"/>
                <a:sym typeface="Lucida Grande"/>
              </a:rPr>
              <a:t>zip_id</a:t>
            </a:r>
            <a:r>
              <a:rPr lang="en-US" sz="1600" b="1" dirty="0">
                <a:latin typeface="Lucida Grande"/>
                <a:ea typeface="Lucida Grande"/>
                <a:cs typeface="Lucida Grande"/>
                <a:sym typeface="Lucida Grande"/>
              </a:rPr>
              <a:t> = 35004,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name: “John Doe",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sz="1600" b="1" dirty="0">
                <a:latin typeface="Lucida Grande"/>
                <a:ea typeface="Lucida Grande"/>
                <a:cs typeface="Lucida Grande"/>
                <a:sym typeface="Lucida Grande"/>
              </a:rPr>
              <a:t>address: “123 Fake St.”,</a:t>
            </a:r>
            <a:endParaRPr lang="en-US" b="1" dirty="0">
              <a:latin typeface="Lucida Grande"/>
              <a:ea typeface="Lucida Grande"/>
              <a:cs typeface="Lucida Grande"/>
              <a:sym typeface="Lucida Grande"/>
            </a:endParaRPr>
          </a:p>
          <a:p>
            <a:pPr>
              <a:lnSpc>
                <a:spcPct val="90000"/>
              </a:lnSpc>
              <a:spcBef>
                <a:spcPts val="1200"/>
              </a:spcBef>
            </a:pPr>
            <a:r>
              <a:rPr lang="en-US" sz="1600" b="1" dirty="0">
                <a:latin typeface="Lucida Grande"/>
                <a:ea typeface="ヒラギノ角ゴ ProN W6"/>
                <a:cs typeface="ヒラギノ角ゴ ProN W6"/>
                <a:sym typeface="Lucida Grande"/>
              </a:rPr>
              <a:t>Phone: 123456</a:t>
            </a:r>
          </a:p>
          <a:p>
            <a:pPr>
              <a:lnSpc>
                <a:spcPct val="90000"/>
              </a:lnSpc>
              <a:spcBef>
                <a:spcPts val="1200"/>
              </a:spcBef>
            </a:pPr>
            <a:r>
              <a:rPr lang="en-US" sz="1600" b="1" dirty="0">
                <a:latin typeface="Lucida Grande"/>
                <a:ea typeface="Lucida Grande"/>
                <a:cs typeface="Lucida Grande"/>
                <a:sym typeface="Lucida Grande"/>
              </a:rPr>
              <a:t>}</a:t>
            </a:r>
            <a:endParaRPr lang="en-US" sz="1600" b="1" dirty="0">
              <a:latin typeface="Lucida Grande"/>
              <a:ea typeface="ヒラギノ角ゴ ProN W6"/>
              <a:cs typeface="ヒラギノ角ゴ ProN W6"/>
              <a:sym typeface="Lucida Grande"/>
            </a:endParaRPr>
          </a:p>
        </p:txBody>
      </p:sp>
      <p:sp>
        <p:nvSpPr>
          <p:cNvPr id="12" name="AutoShape 6"/>
          <p:cNvSpPr>
            <a:spLocks/>
          </p:cNvSpPr>
          <p:nvPr/>
        </p:nvSpPr>
        <p:spPr bwMode="auto">
          <a:xfrm>
            <a:off x="3384550" y="3330575"/>
            <a:ext cx="527050" cy="503238"/>
          </a:xfrm>
          <a:prstGeom prst="rightArrow">
            <a:avLst>
              <a:gd name="adj1" fmla="val 50000"/>
              <a:gd name="adj2" fmla="val 50118"/>
            </a:avLst>
          </a:prstGeom>
          <a:solidFill>
            <a:srgbClr val="0076C0"/>
          </a:solidFill>
          <a:ln w="9525" cap="flat">
            <a:solidFill>
              <a:srgbClr val="EE9C00"/>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pPr>
              <a:defRPr/>
            </a:pPr>
            <a:endParaRPr lang="en-US"/>
          </a:p>
        </p:txBody>
      </p:sp>
    </p:spTree>
    <p:extLst>
      <p:ext uri="{BB962C8B-B14F-4D97-AF65-F5344CB8AC3E}">
        <p14:creationId xmlns:p14="http://schemas.microsoft.com/office/powerpoint/2010/main" val="35205834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6512" y="116632"/>
            <a:ext cx="7632848" cy="990600"/>
          </a:xfrm>
        </p:spPr>
        <p:txBody>
          <a:bodyPr/>
          <a:lstStyle/>
          <a:p>
            <a:r>
              <a:rPr lang="en-US" dirty="0" smtClean="0"/>
              <a:t>One to many relationship - embedding</a:t>
            </a:r>
          </a:p>
        </p:txBody>
      </p:sp>
      <p:sp>
        <p:nvSpPr>
          <p:cNvPr id="61442" name="Rectangle 2"/>
          <p:cNvSpPr txBox="1">
            <a:spLocks noChangeArrowheads="1"/>
          </p:cNvSpPr>
          <p:nvPr/>
        </p:nvSpPr>
        <p:spPr bwMode="auto">
          <a:xfrm>
            <a:off x="792163" y="622300"/>
            <a:ext cx="7285037" cy="5511800"/>
          </a:xfrm>
          <a:prstGeom prst="rect">
            <a:avLst/>
          </a:prstGeom>
          <a:noFill/>
          <a:ln w="9525">
            <a:noFill/>
            <a:miter lim="800000"/>
            <a:headEnd/>
            <a:tailEnd/>
          </a:ln>
        </p:spPr>
        <p:txBody>
          <a:bodyPr lIns="0" tIns="0" rIns="0" bIns="0"/>
          <a:lstStyle/>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publisher: {</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lvl="1">
              <a:lnSpc>
                <a:spcPct val="90000"/>
              </a:lnSpc>
              <a:spcBef>
                <a:spcPts val="1200"/>
              </a:spcBef>
            </a:pPr>
            <a:r>
              <a:rPr lang="en-US" b="1" dirty="0">
                <a:latin typeface="Lucida Grande"/>
                <a:ea typeface="Lucida Grande"/>
                <a:cs typeface="Lucida Grande"/>
                <a:sym typeface="Lucida Grande"/>
              </a:rPr>
              <a:t>        location: "</a:t>
            </a:r>
            <a:r>
              <a:rPr lang="en-US" b="1" dirty="0" smtClean="0">
                <a:latin typeface="Lucida Grande"/>
                <a:ea typeface="Lucida Grande"/>
                <a:cs typeface="Lucida Grande"/>
                <a:sym typeface="Lucida Grande"/>
              </a:rPr>
              <a:t>CA” </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Tree>
    <p:extLst>
      <p:ext uri="{BB962C8B-B14F-4D97-AF65-F5344CB8AC3E}">
        <p14:creationId xmlns:p14="http://schemas.microsoft.com/office/powerpoint/2010/main" val="2385227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One to many relationship – Linking</a:t>
            </a:r>
          </a:p>
        </p:txBody>
      </p:sp>
      <p:sp>
        <p:nvSpPr>
          <p:cNvPr id="62466" name="Rectangle 2"/>
          <p:cNvSpPr txBox="1">
            <a:spLocks noChangeArrowheads="1"/>
          </p:cNvSpPr>
          <p:nvPr/>
        </p:nvSpPr>
        <p:spPr bwMode="auto">
          <a:xfrm>
            <a:off x="942975" y="1400175"/>
            <a:ext cx="5916613" cy="5207000"/>
          </a:xfrm>
          <a:prstGeom prst="rect">
            <a:avLst/>
          </a:prstGeom>
          <a:noFill/>
          <a:ln w="9525">
            <a:noFill/>
            <a:miter lim="800000"/>
            <a:headEnd/>
            <a:tailEnd/>
          </a:ln>
        </p:spPr>
        <p:txBody>
          <a:bodyPr lIns="0" tIns="0" rIns="0" bIns="0"/>
          <a:lstStyle/>
          <a:p>
            <a:pPr>
              <a:lnSpc>
                <a:spcPct val="90000"/>
              </a:lnSpc>
              <a:spcBef>
                <a:spcPts val="1200"/>
              </a:spcBef>
            </a:pPr>
            <a:r>
              <a:rPr lang="en-US" b="1" dirty="0">
                <a:latin typeface="Lucida Grande"/>
                <a:ea typeface="Lucida Grande"/>
                <a:cs typeface="Lucida Grande"/>
                <a:sym typeface="Lucida Grande"/>
              </a:rPr>
              <a:t>publisher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_id: "</a:t>
            </a:r>
            <a:r>
              <a:rPr lang="en-US" b="1" dirty="0" err="1">
                <a:latin typeface="Lucida Grande"/>
                <a:ea typeface="Lucida Grande"/>
                <a:cs typeface="Lucida Grande"/>
                <a:sym typeface="Lucida Grande"/>
              </a:rPr>
              <a:t>oreilly</a:t>
            </a:r>
            <a:r>
              <a:rPr lang="en-US" b="1" dirty="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name: "O’Reilly Media",</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founded: "1980",</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location: "CA</a:t>
            </a:r>
            <a:r>
              <a:rPr lang="en-US" b="1" dirty="0" smtClean="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book =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title: "</a:t>
            </a:r>
            <a:r>
              <a:rPr lang="en-US" b="1" dirty="0" err="1">
                <a:latin typeface="Lucida Grande"/>
                <a:ea typeface="Lucida Grande"/>
                <a:cs typeface="Lucida Grande"/>
                <a:sym typeface="Lucida Grande"/>
              </a:rPr>
              <a:t>MongoDB</a:t>
            </a:r>
            <a:r>
              <a:rPr lang="en-US" b="1" dirty="0">
                <a:latin typeface="Lucida Grande"/>
                <a:ea typeface="Lucida Grande"/>
                <a:cs typeface="Lucida Grande"/>
                <a:sym typeface="Lucida Grande"/>
              </a:rPr>
              <a:t>: The Definitive Guide",</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authors: [ "Kristina </a:t>
            </a:r>
            <a:r>
              <a:rPr lang="en-US" b="1" dirty="0" err="1">
                <a:latin typeface="Lucida Grande"/>
                <a:ea typeface="Lucida Grande"/>
                <a:cs typeface="Lucida Grande"/>
                <a:sym typeface="Lucida Grande"/>
              </a:rPr>
              <a:t>Chodorow</a:t>
            </a:r>
            <a:r>
              <a:rPr lang="en-US" b="1" dirty="0">
                <a:latin typeface="Lucida Grande"/>
                <a:ea typeface="Lucida Grande"/>
                <a:cs typeface="Lucida Grande"/>
                <a:sym typeface="Lucida Grande"/>
              </a:rPr>
              <a:t>", "Mike </a:t>
            </a:r>
            <a:r>
              <a:rPr lang="en-US" b="1" dirty="0" err="1">
                <a:latin typeface="Lucida Grande"/>
                <a:ea typeface="Lucida Grande"/>
                <a:cs typeface="Lucida Grande"/>
                <a:sym typeface="Lucida Grande"/>
              </a:rPr>
              <a:t>Dirolf</a:t>
            </a:r>
            <a:r>
              <a:rPr lang="en-US" b="1" dirty="0">
                <a:latin typeface="Lucida Grande"/>
                <a:ea typeface="Lucida Grande"/>
                <a:cs typeface="Lucida Grande"/>
                <a:sym typeface="Lucida Grande"/>
              </a:rPr>
              <a:t>" ]</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published_date</a:t>
            </a:r>
            <a:r>
              <a:rPr lang="en-US" b="1" dirty="0">
                <a:latin typeface="Lucida Grande"/>
                <a:ea typeface="Lucida Grande"/>
                <a:cs typeface="Lucida Grande"/>
                <a:sym typeface="Lucida Grande"/>
              </a:rPr>
              <a:t>: </a:t>
            </a:r>
            <a:r>
              <a:rPr lang="en-US" b="1" dirty="0" err="1">
                <a:latin typeface="Lucida Grande"/>
                <a:ea typeface="Lucida Grande"/>
                <a:cs typeface="Lucida Grande"/>
                <a:sym typeface="Lucida Grande"/>
              </a:rPr>
              <a:t>ISODate</a:t>
            </a:r>
            <a:r>
              <a:rPr lang="en-US" b="1" dirty="0">
                <a:latin typeface="Lucida Grande"/>
                <a:ea typeface="Lucida Grande"/>
                <a:cs typeface="Lucida Grande"/>
                <a:sym typeface="Lucida Grande"/>
              </a:rPr>
              <a:t>("2010-09-24"),</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pages: 216,</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language: "English",</a:t>
            </a:r>
            <a:endParaRPr lang="en-US" b="1" dirty="0">
              <a:latin typeface="Lucida Grande"/>
              <a:ea typeface="ヒラギノ角ゴ ProN W6"/>
              <a:cs typeface="ヒラギノ角ゴ ProN W6"/>
              <a:sym typeface="Lucida Grande"/>
            </a:endParaRPr>
          </a:p>
          <a:p>
            <a:pPr>
              <a:lnSpc>
                <a:spcPct val="90000"/>
              </a:lnSpc>
              <a:spcBef>
                <a:spcPts val="1200"/>
              </a:spcBef>
            </a:pPr>
            <a:r>
              <a:rPr lang="en-US" b="1" dirty="0">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publisher_id</a:t>
            </a:r>
            <a:r>
              <a:rPr lang="en-US" b="1" dirty="0">
                <a:solidFill>
                  <a:srgbClr val="FF0000"/>
                </a:solidFill>
                <a:latin typeface="Lucida Grande"/>
                <a:ea typeface="Lucida Grande"/>
                <a:cs typeface="Lucida Grande"/>
                <a:sym typeface="Lucida Grande"/>
              </a:rPr>
              <a:t>: "</a:t>
            </a:r>
            <a:r>
              <a:rPr lang="en-US" b="1" dirty="0" err="1">
                <a:solidFill>
                  <a:srgbClr val="FF0000"/>
                </a:solidFill>
                <a:latin typeface="Lucida Grande"/>
                <a:ea typeface="Lucida Grande"/>
                <a:cs typeface="Lucida Grande"/>
                <a:sym typeface="Lucida Grande"/>
              </a:rPr>
              <a:t>oreilly</a:t>
            </a:r>
            <a:r>
              <a:rPr lang="en-US" b="1" dirty="0" smtClean="0">
                <a:solidFill>
                  <a:srgbClr val="FF0000"/>
                </a:solidFill>
                <a:latin typeface="Lucida Grande"/>
                <a:ea typeface="Lucida Grande"/>
                <a:cs typeface="Lucida Grande"/>
                <a:sym typeface="Lucida Grande"/>
              </a:rPr>
              <a:t>"</a:t>
            </a:r>
            <a:r>
              <a:rPr lang="en-US" b="1" dirty="0" smtClean="0">
                <a:latin typeface="Lucida Grande"/>
                <a:ea typeface="Lucida Grande"/>
                <a:cs typeface="Lucida Grande"/>
                <a:sym typeface="Lucida Grande"/>
              </a:rPr>
              <a:t>}</a:t>
            </a:r>
            <a:endParaRPr lang="en-US" b="1" dirty="0">
              <a:latin typeface="Lucida Grande"/>
              <a:ea typeface="ヒラギノ角ゴ ProN W6"/>
              <a:cs typeface="ヒラギノ角ゴ ProN W6"/>
              <a:sym typeface="Lucida Grande"/>
            </a:endParaRPr>
          </a:p>
        </p:txBody>
      </p:sp>
      <p:sp>
        <p:nvSpPr>
          <p:cNvPr id="19" name="Curved Right Arrow 18"/>
          <p:cNvSpPr/>
          <p:nvPr/>
        </p:nvSpPr>
        <p:spPr>
          <a:xfrm flipH="1">
            <a:off x="6180410" y="1484784"/>
            <a:ext cx="1631950" cy="4778375"/>
          </a:xfrm>
          <a:prstGeom prst="curvedRightArrow">
            <a:avLst>
              <a:gd name="adj1" fmla="val 25000"/>
              <a:gd name="adj2" fmla="val 52368"/>
              <a:gd name="adj3" fmla="val 23993"/>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25951903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Linking vs. Embedding</a:t>
            </a:r>
          </a:p>
        </p:txBody>
      </p:sp>
      <p:sp>
        <p:nvSpPr>
          <p:cNvPr id="63490" name="Content Placeholder 2"/>
          <p:cNvSpPr>
            <a:spLocks noGrp="1"/>
          </p:cNvSpPr>
          <p:nvPr>
            <p:ph idx="1"/>
          </p:nvPr>
        </p:nvSpPr>
        <p:spPr/>
        <p:txBody>
          <a:bodyPr/>
          <a:lstStyle/>
          <a:p>
            <a:r>
              <a:rPr lang="en-US" sz="2400" dirty="0" smtClean="0"/>
              <a:t>Embedding is a bit like pre-joining data</a:t>
            </a:r>
          </a:p>
          <a:p>
            <a:r>
              <a:rPr lang="en-US" sz="2400" dirty="0" smtClean="0"/>
              <a:t>Document level operations are easy for the server to handle</a:t>
            </a:r>
          </a:p>
          <a:p>
            <a:r>
              <a:rPr lang="en-US" sz="2400" dirty="0" smtClean="0"/>
              <a:t>Embed when the “many” objects always appear with (viewed in the context of) their parents.</a:t>
            </a:r>
          </a:p>
          <a:p>
            <a:r>
              <a:rPr lang="en-US" sz="2400" dirty="0" smtClean="0"/>
              <a:t>Linking when you need more flexibility, less redundancy</a:t>
            </a:r>
          </a:p>
          <a:p>
            <a:endParaRPr lang="en-US" dirty="0" smtClean="0"/>
          </a:p>
        </p:txBody>
      </p:sp>
    </p:spTree>
    <p:extLst>
      <p:ext uri="{BB962C8B-B14F-4D97-AF65-F5344CB8AC3E}">
        <p14:creationId xmlns:p14="http://schemas.microsoft.com/office/powerpoint/2010/main" val="34326547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p:txBody>
          <a:bodyPr/>
          <a:lstStyle/>
          <a:p>
            <a:r>
              <a:rPr lang="en-US" smtClean="0">
                <a:ea typeface="PT Sans"/>
                <a:cs typeface="PT Sans"/>
                <a:sym typeface="PT Sans"/>
              </a:rPr>
              <a:t>Modeling Checkouts</a:t>
            </a:r>
            <a:endParaRPr lang="en-US" smtClean="0">
              <a:ea typeface="ヒラギノ角ゴ ProN W3"/>
              <a:cs typeface="ヒラギノ角ゴ ProN W3"/>
              <a:sym typeface="PT Sans"/>
            </a:endParaRPr>
          </a:p>
        </p:txBody>
      </p:sp>
      <p:sp>
        <p:nvSpPr>
          <p:cNvPr id="56322" name="Rectangle 2"/>
          <p:cNvSpPr>
            <a:spLocks noGrp="1" noChangeArrowheads="1"/>
          </p:cNvSpPr>
          <p:nvPr>
            <p:ph idx="1"/>
          </p:nvPr>
        </p:nvSpPr>
        <p:spPr/>
        <p:txBody>
          <a:bodyPr rtlCol="0">
            <a:normAutofit fontScale="92500" lnSpcReduction="20000"/>
          </a:bodyPr>
          <a:lstStyle/>
          <a:p>
            <a:pPr marL="0" indent="0" fontAlgn="auto">
              <a:lnSpc>
                <a:spcPct val="90000"/>
              </a:lnSpc>
              <a:spcAft>
                <a:spcPts val="0"/>
              </a:spcAft>
              <a:buFont typeface="Wingdings 3" charset="2"/>
              <a:buNone/>
              <a:defRPr/>
            </a:pPr>
            <a:r>
              <a:rPr lang="en-US" b="1" dirty="0" smtClean="0">
                <a:latin typeface="Lucida Grande" charset="0"/>
                <a:ea typeface="Lucida Grande" charset="0"/>
                <a:cs typeface="Lucida Grande" charset="0"/>
                <a:sym typeface="Lucida Grande" charset="0"/>
              </a:rPr>
              <a:t>student </a:t>
            </a: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a:t>
            </a:r>
            <a:r>
              <a:rPr lang="en-US" b="1" dirty="0" err="1">
                <a:latin typeface="Lucida Grande" charset="0"/>
                <a:ea typeface="Lucida Grande" charset="0"/>
                <a:cs typeface="Lucida Grande" charset="0"/>
                <a:sym typeface="Lucida Grande" charset="0"/>
              </a:rPr>
              <a:t>joe</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name: "Joe </a:t>
            </a:r>
            <a:r>
              <a:rPr lang="en-US" b="1" dirty="0" err="1">
                <a:latin typeface="Lucida Grande" charset="0"/>
                <a:ea typeface="Lucida Grande" charset="0"/>
                <a:cs typeface="Lucida Grande" charset="0"/>
                <a:sym typeface="Lucida Grande" charset="0"/>
              </a:rPr>
              <a:t>Bookreader</a:t>
            </a: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join_date</a:t>
            </a:r>
            <a:r>
              <a:rPr lang="en-US" b="1" dirty="0">
                <a:latin typeface="Lucida Grande" charset="0"/>
                <a:ea typeface="Lucida Grande" charset="0"/>
                <a:cs typeface="Lucida Grande" charset="0"/>
                <a:sym typeface="Lucida Grande" charset="0"/>
              </a:rPr>
              <a:t>: </a:t>
            </a:r>
            <a:r>
              <a:rPr lang="en-US" b="1" dirty="0" err="1">
                <a:latin typeface="Lucida Grande" charset="0"/>
                <a:ea typeface="Lucida Grande" charset="0"/>
                <a:cs typeface="Lucida Grande" charset="0"/>
                <a:sym typeface="Lucida Grande" charset="0"/>
              </a:rPr>
              <a:t>ISODate</a:t>
            </a:r>
            <a:r>
              <a:rPr lang="en-US" b="1" dirty="0">
                <a:latin typeface="Lucida Grande" charset="0"/>
                <a:ea typeface="Lucida Grande" charset="0"/>
                <a:cs typeface="Lucida Grande" charset="0"/>
                <a:sym typeface="Lucida Grande" charset="0"/>
              </a:rPr>
              <a:t>("2011-10-15"),</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address: {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book =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_id: "123456789"</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title: "</a:t>
            </a:r>
            <a:r>
              <a:rPr lang="en-US" b="1" dirty="0" err="1">
                <a:latin typeface="Lucida Grande" charset="0"/>
                <a:ea typeface="Lucida Grande" charset="0"/>
                <a:cs typeface="Lucida Grande" charset="0"/>
                <a:sym typeface="Lucida Grande" charset="0"/>
              </a:rPr>
              <a:t>MongoDB</a:t>
            </a:r>
            <a:r>
              <a:rPr lang="en-US" b="1" dirty="0">
                <a:latin typeface="Lucida Grande" charset="0"/>
                <a:ea typeface="Lucida Grande" charset="0"/>
                <a:cs typeface="Lucida Grande" charset="0"/>
                <a:sym typeface="Lucida Grande" charset="0"/>
              </a:rPr>
              <a:t>: The Definitive Guide",</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authors: [ "Kristina </a:t>
            </a:r>
            <a:r>
              <a:rPr lang="en-US" b="1" dirty="0" err="1">
                <a:latin typeface="Lucida Grande" charset="0"/>
                <a:ea typeface="Lucida Grande" charset="0"/>
                <a:cs typeface="Lucida Grande" charset="0"/>
                <a:sym typeface="Lucida Grande" charset="0"/>
              </a:rPr>
              <a:t>Chodorow</a:t>
            </a:r>
            <a:r>
              <a:rPr lang="en-US" b="1" dirty="0">
                <a:latin typeface="Lucida Grande" charset="0"/>
                <a:ea typeface="Lucida Grande" charset="0"/>
                <a:cs typeface="Lucida Grande" charset="0"/>
                <a:sym typeface="Lucida Grande" charset="0"/>
              </a:rPr>
              <a:t>", "Mike </a:t>
            </a:r>
            <a:r>
              <a:rPr lang="en-US" b="1" dirty="0" err="1">
                <a:latin typeface="Lucida Grande" charset="0"/>
                <a:ea typeface="Lucida Grande" charset="0"/>
                <a:cs typeface="Lucida Grande" charset="0"/>
                <a:sym typeface="Lucida Grande" charset="0"/>
              </a:rPr>
              <a:t>Dirolf</a:t>
            </a: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    ...</a:t>
            </a:r>
            <a:endParaRPr lang="en-US" b="1" dirty="0">
              <a:latin typeface="Lucida Grande" charset="0"/>
              <a:ea typeface="ヒラギノ角ゴ ProN W6" charset="0"/>
              <a:cs typeface="ヒラギノ角ゴ ProN W6" charset="0"/>
              <a:sym typeface="Lucida Grande" charset="0"/>
            </a:endParaRPr>
          </a:p>
          <a:p>
            <a:pPr marL="0" indent="0" fontAlgn="auto">
              <a:lnSpc>
                <a:spcPct val="90000"/>
              </a:lnSpc>
              <a:spcAft>
                <a:spcPts val="0"/>
              </a:spcAft>
              <a:buFont typeface="Wingdings 3" charset="2"/>
              <a:buNone/>
              <a:defRPr/>
            </a:pPr>
            <a:r>
              <a:rPr lang="en-US" b="1" dirty="0">
                <a:latin typeface="Lucida Grande" charset="0"/>
                <a:ea typeface="Lucida Grande" charset="0"/>
                <a:cs typeface="Lucida Grande" charset="0"/>
                <a:sym typeface="Lucida Grande" charset="0"/>
              </a:rPr>
              <a:t>}</a:t>
            </a:r>
            <a:endParaRPr lang="en-US" b="1" dirty="0">
              <a:latin typeface="Lucida Grande" charset="0"/>
              <a:ea typeface="ヒラギノ角ゴ ProN W6" charset="0"/>
              <a:cs typeface="ヒラギノ角ゴ ProN W6" charset="0"/>
              <a:sym typeface="Lucida Grande" charset="0"/>
            </a:endParaRPr>
          </a:p>
        </p:txBody>
      </p:sp>
      <p:sp>
        <p:nvSpPr>
          <p:cNvPr id="68611"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252454325"/>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noChangeArrowheads="1"/>
          </p:cNvSpPr>
          <p:nvPr>
            <p:ph type="title"/>
          </p:nvPr>
        </p:nvSpPr>
        <p:spPr/>
        <p:txBody>
          <a:bodyPr/>
          <a:lstStyle/>
          <a:p>
            <a:r>
              <a:rPr lang="en-US" smtClean="0">
                <a:ea typeface="PT Sans"/>
                <a:cs typeface="PT Sans"/>
                <a:sym typeface="PT Sans"/>
              </a:rPr>
              <a:t>Modeling Checkouts</a:t>
            </a:r>
            <a:endParaRPr lang="en-US" smtClean="0">
              <a:ea typeface="ヒラギノ角ゴ ProN W3"/>
              <a:cs typeface="ヒラギノ角ゴ ProN W3"/>
              <a:sym typeface="PT Sans"/>
            </a:endParaRPr>
          </a:p>
        </p:txBody>
      </p:sp>
      <p:sp>
        <p:nvSpPr>
          <p:cNvPr id="69634" name="Rectangle 2"/>
          <p:cNvSpPr>
            <a:spLocks noGrp="1" noChangeArrowheads="1"/>
          </p:cNvSpPr>
          <p:nvPr>
            <p:ph idx="1"/>
          </p:nvPr>
        </p:nvSpPr>
        <p:spPr/>
        <p:txBody>
          <a:bodyPr/>
          <a:lstStyle/>
          <a:p>
            <a:pPr marL="0" indent="0">
              <a:buFont typeface="Wingdings 3" pitchFamily="18" charset="2"/>
              <a:buNone/>
            </a:pPr>
            <a:r>
              <a:rPr lang="en-US" sz="1700" b="1" dirty="0" smtClean="0">
                <a:latin typeface="Lucida Grande"/>
                <a:ea typeface="Lucida Grande"/>
                <a:cs typeface="Lucida Grande"/>
                <a:sym typeface="Lucida Grande"/>
              </a:rPr>
              <a:t>student =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_id: "</a:t>
            </a:r>
            <a:r>
              <a:rPr lang="en-US" sz="1700" b="1" dirty="0" err="1" smtClean="0">
                <a:latin typeface="Lucida Grande"/>
                <a:ea typeface="Lucida Grande"/>
                <a:cs typeface="Lucida Grande"/>
                <a:sym typeface="Lucida Grande"/>
              </a:rPr>
              <a:t>joe</a:t>
            </a: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name: "Joe </a:t>
            </a:r>
            <a:r>
              <a:rPr lang="en-US" sz="1700" b="1" dirty="0" err="1" smtClean="0">
                <a:latin typeface="Lucida Grande"/>
                <a:ea typeface="Lucida Grande"/>
                <a:cs typeface="Lucida Grande"/>
                <a:sym typeface="Lucida Grande"/>
              </a:rPr>
              <a:t>Bookreader</a:t>
            </a: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join_date</a:t>
            </a: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ISODate</a:t>
            </a:r>
            <a:r>
              <a:rPr lang="en-US" sz="1700" b="1" dirty="0" smtClean="0">
                <a:latin typeface="Lucida Grande"/>
                <a:ea typeface="Lucida Grande"/>
                <a:cs typeface="Lucida Grande"/>
                <a:sym typeface="Lucida Grande"/>
              </a:rPr>
              <a:t>("2011-10-15"),</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address: { ...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 _id: "123456789",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"2012-10-15"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 _id: "987654321", </a:t>
            </a:r>
            <a:r>
              <a:rPr lang="en-US" sz="1700" b="1" dirty="0" err="1" smtClean="0">
                <a:latin typeface="Lucida Grande"/>
                <a:ea typeface="Lucida Grande"/>
                <a:cs typeface="Lucida Grande"/>
                <a:sym typeface="Lucida Grande"/>
              </a:rPr>
              <a:t>checked_out</a:t>
            </a:r>
            <a:r>
              <a:rPr lang="en-US" sz="1700" b="1" dirty="0" smtClean="0">
                <a:latin typeface="Lucida Grande"/>
                <a:ea typeface="Lucida Grande"/>
                <a:cs typeface="Lucida Grande"/>
                <a:sym typeface="Lucida Grande"/>
              </a:rPr>
              <a:t>: "2012-09-12"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    ]</a:t>
            </a:r>
            <a:endParaRPr lang="en-US" sz="1700" b="1" dirty="0" smtClean="0">
              <a:latin typeface="Lucida Grande"/>
              <a:ea typeface="ヒラギノ角ゴ ProN W6"/>
              <a:cs typeface="ヒラギノ角ゴ ProN W6"/>
              <a:sym typeface="Lucida Grande"/>
            </a:endParaRPr>
          </a:p>
          <a:p>
            <a:pPr marL="0" indent="0">
              <a:spcBef>
                <a:spcPts val="600"/>
              </a:spcBef>
              <a:buFont typeface="Wingdings 3" pitchFamily="18" charset="2"/>
              <a:buNone/>
            </a:pPr>
            <a:r>
              <a:rPr lang="en-US" sz="1700" b="1" dirty="0" smtClean="0">
                <a:latin typeface="Lucida Grande"/>
                <a:ea typeface="Lucida Grande"/>
                <a:cs typeface="Lucida Grande"/>
                <a:sym typeface="Lucida Grande"/>
              </a:rPr>
              <a:t>}</a:t>
            </a:r>
            <a:endParaRPr lang="en-US" sz="1700" b="1" dirty="0" smtClean="0">
              <a:latin typeface="Lucida Grande"/>
              <a:ea typeface="ヒラギノ角ゴ ProN W6"/>
              <a:cs typeface="ヒラギノ角ゴ ProN W6"/>
              <a:sym typeface="Lucida Grande"/>
            </a:endParaRPr>
          </a:p>
        </p:txBody>
      </p:sp>
      <p:sp>
        <p:nvSpPr>
          <p:cNvPr id="69635" name="Rectangle 4"/>
          <p:cNvSpPr>
            <a:spLocks/>
          </p:cNvSpPr>
          <p:nvPr/>
        </p:nvSpPr>
        <p:spPr bwMode="auto">
          <a:xfrm>
            <a:off x="2944813" y="6264275"/>
            <a:ext cx="3254375" cy="331788"/>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53828508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NO SQL.. Why?</a:t>
            </a:r>
            <a:endParaRPr lang="en-IE" dirty="0"/>
          </a:p>
        </p:txBody>
      </p:sp>
      <p:sp>
        <p:nvSpPr>
          <p:cNvPr id="3" name="Subtitle 2"/>
          <p:cNvSpPr>
            <a:spLocks noGrp="1"/>
          </p:cNvSpPr>
          <p:nvPr>
            <p:ph type="subTitle" idx="1"/>
          </p:nvPr>
        </p:nvSpPr>
        <p:spPr/>
        <p:txBody>
          <a:bodyPr/>
          <a:lstStyle/>
          <a:p>
            <a:endParaRPr lang="en-IE"/>
          </a:p>
        </p:txBody>
      </p:sp>
      <p:sp>
        <p:nvSpPr>
          <p:cNvPr id="4" name="Date Placeholder 3"/>
          <p:cNvSpPr>
            <a:spLocks noGrp="1"/>
          </p:cNvSpPr>
          <p:nvPr>
            <p:ph type="dt" sz="half" idx="10"/>
          </p:nvPr>
        </p:nvSpPr>
        <p:spPr/>
        <p:txBody>
          <a:bodyPr/>
          <a:lstStyle/>
          <a:p>
            <a:pPr>
              <a:defRPr/>
            </a:pPr>
            <a:r>
              <a:rPr lang="en-US" smtClean="0"/>
              <a:t>2012/2013 - DT228/4</a:t>
            </a: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6</a:t>
            </a:fld>
            <a:endParaRPr lang="en-IE"/>
          </a:p>
        </p:txBody>
      </p:sp>
    </p:spTree>
    <p:extLst>
      <p:ext uri="{BB962C8B-B14F-4D97-AF65-F5344CB8AC3E}">
        <p14:creationId xmlns:p14="http://schemas.microsoft.com/office/powerpoint/2010/main" val="32624593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Model Tree Structure</a:t>
            </a:r>
            <a:endParaRPr lang="en-IE" dirty="0"/>
          </a:p>
        </p:txBody>
      </p:sp>
      <p:sp>
        <p:nvSpPr>
          <p:cNvPr id="3" name="Content Placeholder 2"/>
          <p:cNvSpPr>
            <a:spLocks noGrp="1"/>
          </p:cNvSpPr>
          <p:nvPr>
            <p:ph idx="1"/>
          </p:nvPr>
        </p:nvSpPr>
        <p:spPr>
          <a:xfrm>
            <a:off x="2017274" y="3481536"/>
            <a:ext cx="7126725" cy="3475856"/>
          </a:xfrm>
        </p:spPr>
        <p:txBody>
          <a:bodyPr/>
          <a:lstStyle/>
          <a:p>
            <a:r>
              <a:rPr lang="en-IE" sz="1700" dirty="0" err="1"/>
              <a:t>db.categories.insert</a:t>
            </a:r>
            <a:r>
              <a:rPr lang="en-IE" sz="1700" dirty="0"/>
              <a:t>( { _id: "</a:t>
            </a:r>
            <a:r>
              <a:rPr lang="en-IE" sz="1700" dirty="0" err="1"/>
              <a:t>MongoDB</a:t>
            </a:r>
            <a:r>
              <a:rPr lang="en-IE" sz="1700" dirty="0"/>
              <a:t>", parent: "Databases" } ) </a:t>
            </a:r>
            <a:r>
              <a:rPr lang="en-IE" sz="1700" dirty="0" err="1"/>
              <a:t>db.categories.insert</a:t>
            </a:r>
            <a:r>
              <a:rPr lang="en-IE" sz="1700" dirty="0"/>
              <a:t>( { _id: "</a:t>
            </a:r>
            <a:r>
              <a:rPr lang="en-IE" sz="1700" dirty="0" err="1"/>
              <a:t>dbm</a:t>
            </a:r>
            <a:r>
              <a:rPr lang="en-IE" sz="1700" dirty="0"/>
              <a:t>", parent: "Databases" } ) </a:t>
            </a:r>
            <a:r>
              <a:rPr lang="en-IE" sz="1700" dirty="0" err="1"/>
              <a:t>db.categories.insert</a:t>
            </a:r>
            <a:r>
              <a:rPr lang="en-IE" sz="1700" dirty="0"/>
              <a:t>( { _id: "Databases", parent: "Programming" } ) </a:t>
            </a:r>
            <a:r>
              <a:rPr lang="en-IE" sz="1700" dirty="0" err="1"/>
              <a:t>db.categories.insert</a:t>
            </a:r>
            <a:r>
              <a:rPr lang="en-IE" sz="1700" dirty="0"/>
              <a:t>( { _id: "Languages", parent: "Programming" } ) </a:t>
            </a:r>
            <a:r>
              <a:rPr lang="en-IE" sz="1700" dirty="0" err="1"/>
              <a:t>db.categories.insert</a:t>
            </a:r>
            <a:r>
              <a:rPr lang="en-IE" sz="1700" dirty="0"/>
              <a:t>( { _id: "Programming", parent: "Books" } ) </a:t>
            </a:r>
            <a:r>
              <a:rPr lang="en-IE" sz="1700" dirty="0" err="1"/>
              <a:t>db.categories.insert</a:t>
            </a:r>
            <a:r>
              <a:rPr lang="en-IE" sz="1700" dirty="0"/>
              <a:t>( { _id: "Books", parent: </a:t>
            </a:r>
            <a:r>
              <a:rPr lang="en-IE" sz="1700" b="1" dirty="0"/>
              <a:t>null</a:t>
            </a:r>
            <a:r>
              <a:rPr lang="en-IE" sz="1700" dirty="0"/>
              <a:t> } </a:t>
            </a:r>
            <a:r>
              <a:rPr lang="en-IE" sz="1700" dirty="0" smtClean="0"/>
              <a:t>)</a:t>
            </a:r>
          </a:p>
          <a:p>
            <a:endParaRPr lang="en-IE" sz="1700" dirty="0"/>
          </a:p>
          <a:p>
            <a:r>
              <a:rPr lang="en-IE" sz="1700" dirty="0" err="1"/>
              <a:t>db.categories.findOne</a:t>
            </a:r>
            <a:r>
              <a:rPr lang="en-IE" sz="1700" dirty="0"/>
              <a:t>( { _id: "</a:t>
            </a:r>
            <a:r>
              <a:rPr lang="en-IE" sz="1700" dirty="0" err="1"/>
              <a:t>MongoDB</a:t>
            </a:r>
            <a:r>
              <a:rPr lang="en-IE" sz="1700" dirty="0"/>
              <a:t>" } ).</a:t>
            </a:r>
            <a:r>
              <a:rPr lang="en-IE" sz="1700" dirty="0" smtClean="0"/>
              <a:t>parent</a:t>
            </a:r>
          </a:p>
          <a:p>
            <a:r>
              <a:rPr lang="en-IE" sz="1700" dirty="0" err="1"/>
              <a:t>db.categories.ensureIndex</a:t>
            </a:r>
            <a:r>
              <a:rPr lang="en-IE" sz="1700" dirty="0"/>
              <a:t>( { parent: 1 } </a:t>
            </a:r>
            <a:r>
              <a:rPr lang="en-IE" sz="1700" dirty="0" smtClean="0"/>
              <a:t>)</a:t>
            </a:r>
          </a:p>
          <a:p>
            <a:r>
              <a:rPr lang="en-IE" sz="1700" dirty="0" err="1"/>
              <a:t>db.categories.find</a:t>
            </a:r>
            <a:r>
              <a:rPr lang="en-IE" sz="1700" dirty="0"/>
              <a:t>( { parent: "Databases" } )</a:t>
            </a:r>
            <a:endParaRPr lang="en-IE" sz="1700" dirty="0" smtClean="0"/>
          </a:p>
          <a:p>
            <a:endParaRPr lang="en-IE" sz="17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60</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18070"/>
            <a:ext cx="3096344" cy="2293739"/>
          </a:xfrm>
          <a:prstGeom prst="rect">
            <a:avLst/>
          </a:prstGeom>
        </p:spPr>
      </p:pic>
    </p:spTree>
    <p:extLst>
      <p:ext uri="{BB962C8B-B14F-4D97-AF65-F5344CB8AC3E}">
        <p14:creationId xmlns:p14="http://schemas.microsoft.com/office/powerpoint/2010/main" val="35690745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Another Example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61</a:t>
            </a:fld>
            <a:endParaRPr lang="en-IE"/>
          </a:p>
        </p:txBody>
      </p:sp>
      <p:pic>
        <p:nvPicPr>
          <p:cNvPr id="1026" name="Picture 2" descr="RDBMS Schem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327629"/>
            <a:ext cx="4943475"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1520" y="1340768"/>
            <a:ext cx="8568951" cy="3016210"/>
          </a:xfrm>
          <a:prstGeom prst="rect">
            <a:avLst/>
          </a:prstGeom>
        </p:spPr>
        <p:txBody>
          <a:bodyPr wrap="square">
            <a:spAutoFit/>
          </a:bodyPr>
          <a:lstStyle/>
          <a:p>
            <a:pPr algn="just"/>
            <a:r>
              <a:rPr lang="en-IE" sz="1900" dirty="0">
                <a:solidFill>
                  <a:srgbClr val="000000"/>
                </a:solidFill>
                <a:latin typeface="Verdana" panose="020B0604030504040204" pitchFamily="34" charset="0"/>
              </a:rPr>
              <a:t>Suppose a client needs a database design for his blog/website and see the differences between RDBMS and MongoDB schema design. Website has the following requirements.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unique title, description and </a:t>
            </a:r>
            <a:r>
              <a:rPr lang="en-IE" sz="1900" dirty="0" err="1">
                <a:solidFill>
                  <a:srgbClr val="000000"/>
                </a:solidFill>
                <a:latin typeface="Verdana" panose="020B0604030504040204" pitchFamily="34" charset="0"/>
              </a:rPr>
              <a:t>url</a:t>
            </a:r>
            <a:r>
              <a:rPr lang="en-IE" sz="1900" dirty="0">
                <a:solidFill>
                  <a:srgbClr val="000000"/>
                </a:solidFill>
                <a:latin typeface="Verdana" panose="020B0604030504040204" pitchFamily="34" charset="0"/>
              </a:rPr>
              <a:t>.</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can have one or more tags.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the name of its publisher and total number of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Every post has comments given by users along with their name, message, data-time and likes.</a:t>
            </a:r>
          </a:p>
          <a:p>
            <a:pPr marL="285750" indent="-285750">
              <a:buFont typeface="Arial" panose="020B0604020202020204" pitchFamily="34" charset="0"/>
              <a:buChar char="•"/>
            </a:pPr>
            <a:r>
              <a:rPr lang="en-IE" sz="1900" dirty="0">
                <a:solidFill>
                  <a:srgbClr val="000000"/>
                </a:solidFill>
                <a:latin typeface="Verdana" panose="020B0604030504040204" pitchFamily="34" charset="0"/>
              </a:rPr>
              <a:t>On each post, there can be zero or more comments.</a:t>
            </a:r>
          </a:p>
        </p:txBody>
      </p:sp>
    </p:spTree>
    <p:extLst>
      <p:ext uri="{BB962C8B-B14F-4D97-AF65-F5344CB8AC3E}">
        <p14:creationId xmlns:p14="http://schemas.microsoft.com/office/powerpoint/2010/main" val="3783301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MongoDB Document</a:t>
            </a:r>
            <a:endParaRPr lang="en-IE" dirty="0"/>
          </a:p>
        </p:txBody>
      </p:sp>
      <p:sp>
        <p:nvSpPr>
          <p:cNvPr id="3" name="Content Placeholder 2"/>
          <p:cNvSpPr>
            <a:spLocks noGrp="1"/>
          </p:cNvSpPr>
          <p:nvPr>
            <p:ph idx="1"/>
          </p:nvPr>
        </p:nvSpPr>
        <p:spPr>
          <a:xfrm>
            <a:off x="457200" y="1268760"/>
            <a:ext cx="8229600" cy="4876800"/>
          </a:xfrm>
        </p:spPr>
        <p:txBody>
          <a:bodyPr/>
          <a:lstStyle/>
          <a:p>
            <a:pPr marL="0" indent="0">
              <a:buNone/>
            </a:pPr>
            <a:r>
              <a:rPr lang="en-IE" sz="1200" dirty="0"/>
              <a:t>{</a:t>
            </a:r>
          </a:p>
          <a:p>
            <a:pPr marL="0" indent="0">
              <a:buNone/>
            </a:pPr>
            <a:r>
              <a:rPr lang="en-IE" sz="1200" dirty="0"/>
              <a:t>   _id: POST_ID</a:t>
            </a:r>
          </a:p>
          <a:p>
            <a:pPr marL="0" indent="0">
              <a:buNone/>
            </a:pPr>
            <a:r>
              <a:rPr lang="en-IE" sz="1200" dirty="0"/>
              <a:t>   title: TITLE_OF_POST, </a:t>
            </a:r>
          </a:p>
          <a:p>
            <a:pPr marL="0" indent="0">
              <a:buNone/>
            </a:pPr>
            <a:r>
              <a:rPr lang="en-IE" sz="1200" dirty="0"/>
              <a:t>   description: POST_DESCRIPTION,</a:t>
            </a:r>
          </a:p>
          <a:p>
            <a:pPr marL="0" indent="0">
              <a:buNone/>
            </a:pPr>
            <a:r>
              <a:rPr lang="en-IE" sz="1200" dirty="0"/>
              <a:t>   by: POST_BY,</a:t>
            </a:r>
          </a:p>
          <a:p>
            <a:pPr marL="0" indent="0">
              <a:buNone/>
            </a:pPr>
            <a:r>
              <a:rPr lang="en-IE" sz="1200" dirty="0"/>
              <a:t>   url: URL_OF_POST,</a:t>
            </a:r>
          </a:p>
          <a:p>
            <a:pPr marL="0" indent="0">
              <a:buNone/>
            </a:pPr>
            <a:r>
              <a:rPr lang="en-IE" sz="1200" dirty="0"/>
              <a:t>   tags: [TAG1, TAG2, TAG3],</a:t>
            </a:r>
          </a:p>
          <a:p>
            <a:pPr marL="0" indent="0">
              <a:buNone/>
            </a:pPr>
            <a:r>
              <a:rPr lang="en-IE" sz="1200" dirty="0"/>
              <a:t>   likes: TOTAL_LIKES, </a:t>
            </a:r>
          </a:p>
          <a:p>
            <a:pPr marL="0" indent="0">
              <a:buNone/>
            </a:pPr>
            <a:r>
              <a:rPr lang="en-IE" sz="1200" dirty="0"/>
              <a:t>   comments: [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 </a:t>
            </a:r>
          </a:p>
          <a:p>
            <a:pPr marL="0" indent="0">
              <a:buNone/>
            </a:pPr>
            <a:r>
              <a:rPr lang="en-IE" sz="1200" dirty="0"/>
              <a:t>      },</a:t>
            </a:r>
          </a:p>
          <a:p>
            <a:pPr marL="0" indent="0">
              <a:buNone/>
            </a:pPr>
            <a:r>
              <a:rPr lang="en-IE" sz="1200" dirty="0"/>
              <a:t>      {</a:t>
            </a:r>
          </a:p>
          <a:p>
            <a:pPr marL="0" indent="0">
              <a:buNone/>
            </a:pPr>
            <a:r>
              <a:rPr lang="en-IE" sz="1200" dirty="0"/>
              <a:t>         </a:t>
            </a:r>
            <a:r>
              <a:rPr lang="en-IE" sz="1200" dirty="0" err="1"/>
              <a:t>user:'COMMENT_BY</a:t>
            </a:r>
            <a:r>
              <a:rPr lang="en-IE" sz="1200" dirty="0"/>
              <a:t>',</a:t>
            </a:r>
          </a:p>
          <a:p>
            <a:pPr marL="0" indent="0">
              <a:buNone/>
            </a:pPr>
            <a:r>
              <a:rPr lang="en-IE" sz="1200" dirty="0"/>
              <a:t>         message: TEXT,</a:t>
            </a:r>
          </a:p>
          <a:p>
            <a:pPr marL="0" indent="0">
              <a:buNone/>
            </a:pPr>
            <a:r>
              <a:rPr lang="en-IE" sz="1200" dirty="0"/>
              <a:t>         </a:t>
            </a:r>
            <a:r>
              <a:rPr lang="en-IE" sz="1200" dirty="0" err="1"/>
              <a:t>dateCreated</a:t>
            </a:r>
            <a:r>
              <a:rPr lang="en-IE" sz="1200" dirty="0"/>
              <a:t>: DATE_TIME,</a:t>
            </a:r>
          </a:p>
          <a:p>
            <a:pPr marL="0" indent="0">
              <a:buNone/>
            </a:pPr>
            <a:r>
              <a:rPr lang="en-IE" sz="1200" dirty="0"/>
              <a:t>         like: LIKES</a:t>
            </a:r>
          </a:p>
          <a:p>
            <a:pPr marL="0" indent="0">
              <a:buNone/>
            </a:pPr>
            <a:r>
              <a:rPr lang="en-IE" sz="1200" dirty="0"/>
              <a:t>      }</a:t>
            </a:r>
          </a:p>
          <a:p>
            <a:pPr marL="0" indent="0">
              <a:buNone/>
            </a:pPr>
            <a:r>
              <a:rPr lang="en-IE" sz="1200" dirty="0"/>
              <a:t>   ]</a:t>
            </a:r>
          </a:p>
          <a:p>
            <a:pPr marL="0" indent="0">
              <a:buNone/>
            </a:pPr>
            <a:r>
              <a:rPr lang="en-IE" sz="1200" dirty="0"/>
              <a:t>}</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62</a:t>
            </a:fld>
            <a:endParaRPr lang="en-IE"/>
          </a:p>
        </p:txBody>
      </p:sp>
    </p:spTree>
    <p:extLst>
      <p:ext uri="{BB962C8B-B14F-4D97-AF65-F5344CB8AC3E}">
        <p14:creationId xmlns:p14="http://schemas.microsoft.com/office/powerpoint/2010/main" val="33783757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considerations while designing Schema in </a:t>
            </a:r>
            <a:r>
              <a:rPr lang="en-IE" dirty="0" smtClean="0"/>
              <a:t>MongoDB</a:t>
            </a:r>
            <a:endParaRPr lang="en-IE" dirty="0"/>
          </a:p>
        </p:txBody>
      </p:sp>
      <p:sp>
        <p:nvSpPr>
          <p:cNvPr id="3" name="Content Placeholder 2"/>
          <p:cNvSpPr>
            <a:spLocks noGrp="1"/>
          </p:cNvSpPr>
          <p:nvPr>
            <p:ph idx="1"/>
          </p:nvPr>
        </p:nvSpPr>
        <p:spPr/>
        <p:txBody>
          <a:bodyPr/>
          <a:lstStyle/>
          <a:p>
            <a:r>
              <a:rPr lang="en-IE" sz="2400" dirty="0" smtClean="0"/>
              <a:t>Design </a:t>
            </a:r>
            <a:r>
              <a:rPr lang="en-IE" sz="2400" dirty="0"/>
              <a:t>your schema according to user requirements.</a:t>
            </a:r>
          </a:p>
          <a:p>
            <a:r>
              <a:rPr lang="en-IE" sz="2400" dirty="0"/>
              <a:t>Combine objects into one document if you will use them together. Otherwise separate them (but make sure there should not be need of joins).</a:t>
            </a:r>
          </a:p>
          <a:p>
            <a:r>
              <a:rPr lang="en-IE" sz="2400" dirty="0"/>
              <a:t>Duplicate the data (but limited) because disk space is cheap as compare to compute time.</a:t>
            </a:r>
          </a:p>
          <a:p>
            <a:r>
              <a:rPr lang="en-IE" sz="2400" dirty="0"/>
              <a:t>Do joins while write, not on read.</a:t>
            </a:r>
          </a:p>
          <a:p>
            <a:r>
              <a:rPr lang="en-IE" sz="2400" dirty="0"/>
              <a:t>Optimize your schema for most frequent use cases.</a:t>
            </a:r>
          </a:p>
          <a:p>
            <a:r>
              <a:rPr lang="en-IE" sz="2400" dirty="0"/>
              <a:t>Do complex aggregation in the schema.</a:t>
            </a:r>
          </a:p>
          <a:p>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63</a:t>
            </a:fld>
            <a:endParaRPr lang="en-IE"/>
          </a:p>
        </p:txBody>
      </p:sp>
    </p:spTree>
    <p:extLst>
      <p:ext uri="{BB962C8B-B14F-4D97-AF65-F5344CB8AC3E}">
        <p14:creationId xmlns:p14="http://schemas.microsoft.com/office/powerpoint/2010/main" val="35880018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8229600" cy="1143000"/>
          </a:xfrm>
        </p:spPr>
        <p:txBody>
          <a:bodyPr rtlCol="0">
            <a:normAutofit/>
          </a:bodyPr>
          <a:lstStyle/>
          <a:p>
            <a:pPr algn="ctr" fontAlgn="auto">
              <a:spcAft>
                <a:spcPts val="0"/>
              </a:spcAft>
              <a:defRPr/>
            </a:pP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Index in </a:t>
            </a:r>
            <a:r>
              <a:rPr lang="en-US" dirty="0" err="1" smtClean="0">
                <a:solidFill>
                  <a:schemeClr val="tx1">
                    <a:lumMod val="85000"/>
                    <a:lumOff val="15000"/>
                  </a:schemeClr>
                </a:solidFill>
              </a:rPr>
              <a:t>MongoDB</a:t>
            </a:r>
            <a:endParaRPr lang="en-US" dirty="0">
              <a:solidFill>
                <a:schemeClr val="tx1">
                  <a:lumMod val="85000"/>
                  <a:lumOff val="15000"/>
                </a:schemeClr>
              </a:solidFill>
            </a:endParaRPr>
          </a:p>
        </p:txBody>
      </p:sp>
    </p:spTree>
    <p:extLst>
      <p:ext uri="{BB962C8B-B14F-4D97-AF65-F5344CB8AC3E}">
        <p14:creationId xmlns:p14="http://schemas.microsoft.com/office/powerpoint/2010/main" val="40744267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dirty="0" smtClean="0">
                <a:solidFill>
                  <a:schemeClr val="tx1"/>
                </a:solidFill>
              </a:rPr>
              <a:t>Before Index</a:t>
            </a:r>
          </a:p>
        </p:txBody>
      </p:sp>
      <p:sp>
        <p:nvSpPr>
          <p:cNvPr id="72706" name="Content Placeholder 2"/>
          <p:cNvSpPr>
            <a:spLocks noGrp="1"/>
          </p:cNvSpPr>
          <p:nvPr>
            <p:ph idx="1"/>
          </p:nvPr>
        </p:nvSpPr>
        <p:spPr/>
        <p:txBody>
          <a:bodyPr/>
          <a:lstStyle/>
          <a:p>
            <a:r>
              <a:rPr lang="en-US" b="1" smtClean="0"/>
              <a:t>What does database normally do when we query?</a:t>
            </a:r>
          </a:p>
          <a:p>
            <a:pPr lvl="1"/>
            <a:r>
              <a:rPr lang="en-US" sz="1800" b="1" smtClean="0"/>
              <a:t>MongoDB must scan </a:t>
            </a:r>
            <a:r>
              <a:rPr lang="en-US" sz="1800" b="1" smtClean="0">
                <a:solidFill>
                  <a:srgbClr val="FF0000"/>
                </a:solidFill>
              </a:rPr>
              <a:t>every</a:t>
            </a:r>
            <a:r>
              <a:rPr lang="en-US" sz="1800" b="1" smtClean="0"/>
              <a:t> document.</a:t>
            </a:r>
          </a:p>
          <a:p>
            <a:pPr lvl="1"/>
            <a:r>
              <a:rPr lang="en-US" sz="1800" b="1" smtClean="0"/>
              <a:t>Inefficient because process </a:t>
            </a:r>
            <a:r>
              <a:rPr lang="en-US" sz="1800" b="1" smtClean="0">
                <a:solidFill>
                  <a:srgbClr val="FF0000"/>
                </a:solidFill>
              </a:rPr>
              <a:t>large volume</a:t>
            </a:r>
            <a:r>
              <a:rPr lang="en-US" sz="1800" b="1" smtClean="0"/>
              <a:t> of data</a:t>
            </a:r>
          </a:p>
          <a:p>
            <a:endParaRPr lang="en-US" sz="1600" smtClean="0"/>
          </a:p>
        </p:txBody>
      </p:sp>
      <p:pic>
        <p:nvPicPr>
          <p:cNvPr id="72707" name="Picture 11"/>
          <p:cNvPicPr>
            <a:picLocks noChangeAspect="1" noChangeArrowheads="1"/>
          </p:cNvPicPr>
          <p:nvPr/>
        </p:nvPicPr>
        <p:blipFill>
          <a:blip r:embed="rId2"/>
          <a:srcRect/>
          <a:stretch>
            <a:fillRect/>
          </a:stretch>
        </p:blipFill>
        <p:spPr bwMode="auto">
          <a:xfrm>
            <a:off x="5033963" y="4756298"/>
            <a:ext cx="2989262" cy="1697038"/>
          </a:xfrm>
          <a:prstGeom prst="rect">
            <a:avLst/>
          </a:prstGeom>
          <a:noFill/>
          <a:ln w="9525">
            <a:noFill/>
            <a:miter lim="800000"/>
            <a:headEnd/>
            <a:tailEnd/>
          </a:ln>
        </p:spPr>
      </p:pic>
      <p:sp>
        <p:nvSpPr>
          <p:cNvPr id="72708" name="Left Arrow 5"/>
          <p:cNvSpPr>
            <a:spLocks noChangeArrowheads="1"/>
          </p:cNvSpPr>
          <p:nvPr/>
        </p:nvSpPr>
        <p:spPr bwMode="auto">
          <a:xfrm>
            <a:off x="2051050" y="5454798"/>
            <a:ext cx="2830513" cy="509588"/>
          </a:xfrm>
          <a:prstGeom prst="leftArrow">
            <a:avLst>
              <a:gd name="adj1" fmla="val 50000"/>
              <a:gd name="adj2" fmla="val 50042"/>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2709" name="Rectangle 6"/>
          <p:cNvSpPr>
            <a:spLocks noChangeArrowheads="1"/>
          </p:cNvSpPr>
          <p:nvPr/>
        </p:nvSpPr>
        <p:spPr bwMode="auto">
          <a:xfrm>
            <a:off x="847725" y="3483123"/>
            <a:ext cx="5689600" cy="368300"/>
          </a:xfrm>
          <a:prstGeom prst="rect">
            <a:avLst/>
          </a:prstGeom>
          <a:noFill/>
          <a:ln w="9525">
            <a:noFill/>
            <a:miter lim="800000"/>
            <a:headEnd/>
            <a:tailEnd/>
          </a:ln>
        </p:spPr>
        <p:txBody>
          <a:bodyPr>
            <a:spAutoFit/>
          </a:bodyPr>
          <a:lstStyle/>
          <a:p>
            <a:r>
              <a:rPr lang="en-US"/>
              <a:t>db.</a:t>
            </a:r>
            <a:r>
              <a:rPr lang="en-US">
                <a:solidFill>
                  <a:srgbClr val="FF0000"/>
                </a:solidFill>
              </a:rPr>
              <a:t>users</a:t>
            </a:r>
            <a:r>
              <a:rPr lang="en-US"/>
              <a:t>.find( { score: { “$lt” : 30} } ) </a:t>
            </a:r>
          </a:p>
        </p:txBody>
      </p:sp>
      <p:sp>
        <p:nvSpPr>
          <p:cNvPr id="72710" name="Up Arrow 7"/>
          <p:cNvSpPr>
            <a:spLocks noChangeArrowheads="1"/>
          </p:cNvSpPr>
          <p:nvPr/>
        </p:nvSpPr>
        <p:spPr bwMode="auto">
          <a:xfrm>
            <a:off x="1308100" y="4008586"/>
            <a:ext cx="433388" cy="1014412"/>
          </a:xfrm>
          <a:prstGeom prst="upArrow">
            <a:avLst>
              <a:gd name="adj1" fmla="val 50000"/>
              <a:gd name="adj2" fmla="val 49999"/>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pic>
        <p:nvPicPr>
          <p:cNvPr id="72711" name="Picture 12"/>
          <p:cNvPicPr>
            <a:picLocks noChangeAspect="1" noChangeArrowheads="1"/>
          </p:cNvPicPr>
          <p:nvPr/>
        </p:nvPicPr>
        <p:blipFill>
          <a:blip r:embed="rId3"/>
          <a:srcRect/>
          <a:stretch>
            <a:fillRect/>
          </a:stretch>
        </p:blipFill>
        <p:spPr bwMode="auto">
          <a:xfrm>
            <a:off x="1133475" y="5143648"/>
            <a:ext cx="781050" cy="1047750"/>
          </a:xfrm>
          <a:prstGeom prst="rect">
            <a:avLst/>
          </a:prstGeom>
          <a:noFill/>
          <a:ln w="9525">
            <a:noFill/>
            <a:miter lim="800000"/>
            <a:headEnd/>
            <a:tailEnd/>
          </a:ln>
        </p:spPr>
      </p:pic>
    </p:spTree>
    <p:extLst>
      <p:ext uri="{BB962C8B-B14F-4D97-AF65-F5344CB8AC3E}">
        <p14:creationId xmlns:p14="http://schemas.microsoft.com/office/powerpoint/2010/main" val="939053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t>Definition of Index</a:t>
            </a:r>
          </a:p>
        </p:txBody>
      </p:sp>
      <p:sp>
        <p:nvSpPr>
          <p:cNvPr id="3" name="Content Placeholder 2"/>
          <p:cNvSpPr>
            <a:spLocks noGrp="1"/>
          </p:cNvSpPr>
          <p:nvPr>
            <p:ph idx="1"/>
          </p:nvPr>
        </p:nvSpPr>
        <p:spPr>
          <a:xfrm>
            <a:off x="395536" y="1524000"/>
            <a:ext cx="8229600" cy="4876800"/>
          </a:xfrm>
        </p:spPr>
        <p:txBody>
          <a:bodyPr rtlCol="0">
            <a:normAutofit/>
          </a:bodyPr>
          <a:lstStyle/>
          <a:p>
            <a:pPr fontAlgn="auto">
              <a:spcAft>
                <a:spcPts val="0"/>
              </a:spcAft>
              <a:buFont typeface="Wingdings 3" charset="2"/>
              <a:buChar char=""/>
              <a:defRPr/>
            </a:pPr>
            <a:r>
              <a:rPr lang="en-US" b="1" dirty="0" smtClean="0">
                <a:solidFill>
                  <a:schemeClr val="tx1">
                    <a:lumMod val="75000"/>
                    <a:lumOff val="25000"/>
                  </a:schemeClr>
                </a:solidFill>
              </a:rPr>
              <a:t>Definition</a:t>
            </a:r>
          </a:p>
          <a:p>
            <a:pPr lvl="1" fontAlgn="auto">
              <a:spcAft>
                <a:spcPts val="0"/>
              </a:spcAft>
              <a:buFont typeface="Wingdings 3" charset="2"/>
              <a:buChar char=""/>
              <a:defRPr/>
            </a:pPr>
            <a:r>
              <a:rPr lang="en-US" sz="1800" b="1" dirty="0" smtClean="0">
                <a:solidFill>
                  <a:schemeClr val="tx1">
                    <a:lumMod val="75000"/>
                    <a:lumOff val="25000"/>
                  </a:schemeClr>
                </a:solidFill>
              </a:rPr>
              <a:t>Indexes are special data structures that store a small portion of the </a:t>
            </a:r>
            <a:r>
              <a:rPr lang="en-US" sz="1800" b="1" dirty="0" smtClean="0">
                <a:solidFill>
                  <a:srgbClr val="FF0000"/>
                </a:solidFill>
              </a:rPr>
              <a:t>collection</a:t>
            </a:r>
            <a:r>
              <a:rPr lang="en-US" sz="1800" b="1" dirty="0" smtClean="0">
                <a:solidFill>
                  <a:schemeClr val="tx1">
                    <a:lumMod val="75000"/>
                    <a:lumOff val="25000"/>
                  </a:schemeClr>
                </a:solidFill>
              </a:rPr>
              <a:t>’s data set in an easy to traverse form.</a:t>
            </a:r>
          </a:p>
          <a:p>
            <a:pPr fontAlgn="auto">
              <a:spcAft>
                <a:spcPts val="0"/>
              </a:spcAft>
              <a:buFont typeface="Wingdings 3" charset="2"/>
              <a:buChar char=""/>
              <a:defRPr/>
            </a:pPr>
            <a:endParaRPr lang="en-US" sz="1600" dirty="0" smtClean="0">
              <a:solidFill>
                <a:schemeClr val="tx1">
                  <a:lumMod val="75000"/>
                  <a:lumOff val="25000"/>
                </a:schemeClr>
              </a:solidFill>
            </a:endParaRPr>
          </a:p>
        </p:txBody>
      </p:sp>
      <p:sp>
        <p:nvSpPr>
          <p:cNvPr id="73731" name="TextBox 3"/>
          <p:cNvSpPr txBox="1">
            <a:spLocks noChangeArrowheads="1"/>
          </p:cNvSpPr>
          <p:nvPr/>
        </p:nvSpPr>
        <p:spPr bwMode="auto">
          <a:xfrm>
            <a:off x="1576636" y="5934075"/>
            <a:ext cx="5437188" cy="261938"/>
          </a:xfrm>
          <a:prstGeom prst="rect">
            <a:avLst/>
          </a:prstGeom>
          <a:noFill/>
          <a:ln w="9525">
            <a:noFill/>
            <a:miter lim="800000"/>
            <a:headEnd/>
            <a:tailEnd/>
          </a:ln>
        </p:spPr>
        <p:txBody>
          <a:bodyPr>
            <a:spAutoFit/>
          </a:bodyPr>
          <a:lstStyle/>
          <a:p>
            <a:pPr algn="ctr"/>
            <a:r>
              <a:rPr lang="en-US" sz="1100" b="1"/>
              <a:t>Diagram of a query that uses an index to select</a:t>
            </a:r>
          </a:p>
        </p:txBody>
      </p:sp>
      <p:pic>
        <p:nvPicPr>
          <p:cNvPr id="73734" name="Picture 7" descr="C:\Users\defuser\Desktop\Picture1.png"/>
          <p:cNvPicPr>
            <a:picLocks noChangeAspect="1" noChangeArrowheads="1"/>
          </p:cNvPicPr>
          <p:nvPr/>
        </p:nvPicPr>
        <p:blipFill>
          <a:blip r:embed="rId2"/>
          <a:srcRect/>
          <a:stretch>
            <a:fillRect/>
          </a:stretch>
        </p:blipFill>
        <p:spPr bwMode="auto">
          <a:xfrm>
            <a:off x="1576636" y="2819400"/>
            <a:ext cx="5791200" cy="2952750"/>
          </a:xfrm>
          <a:prstGeom prst="rect">
            <a:avLst/>
          </a:prstGeom>
          <a:noFill/>
          <a:ln w="9525">
            <a:noFill/>
            <a:miter lim="800000"/>
            <a:headEnd/>
            <a:tailEnd/>
          </a:ln>
        </p:spPr>
      </p:pic>
      <p:sp>
        <p:nvSpPr>
          <p:cNvPr id="73735" name="Left Arrow 15"/>
          <p:cNvSpPr>
            <a:spLocks noChangeArrowheads="1"/>
          </p:cNvSpPr>
          <p:nvPr/>
        </p:nvSpPr>
        <p:spPr bwMode="auto">
          <a:xfrm rot="5400000">
            <a:off x="6809830" y="4412457"/>
            <a:ext cx="647700" cy="360362"/>
          </a:xfrm>
          <a:prstGeom prst="leftArrow">
            <a:avLst>
              <a:gd name="adj1" fmla="val 50000"/>
              <a:gd name="adj2" fmla="val 49927"/>
            </a:avLst>
          </a:prstGeom>
          <a:solidFill>
            <a:schemeClr val="accent1"/>
          </a:solidFill>
          <a:ln w="9525" algn="ctr">
            <a:solidFill>
              <a:schemeClr val="tx1"/>
            </a:solidFill>
            <a:round/>
            <a:headEnd type="triangle" w="med" len="med"/>
            <a:tailEnd type="triangle" w="med" len="med"/>
          </a:ln>
        </p:spPr>
        <p:txBody>
          <a:bodyPr/>
          <a:lstStyle/>
          <a:p>
            <a:pPr eaLnBrk="0" hangingPunct="0"/>
            <a:endParaRPr lang="en-US" sz="2400">
              <a:latin typeface="Times" pitchFamily="18" charset="0"/>
            </a:endParaRPr>
          </a:p>
        </p:txBody>
      </p:sp>
      <p:sp>
        <p:nvSpPr>
          <p:cNvPr id="73736" name="TextBox 9"/>
          <p:cNvSpPr txBox="1">
            <a:spLocks noChangeArrowheads="1"/>
          </p:cNvSpPr>
          <p:nvPr/>
        </p:nvSpPr>
        <p:spPr bwMode="auto">
          <a:xfrm>
            <a:off x="6751886" y="4989513"/>
            <a:ext cx="827088" cy="368300"/>
          </a:xfrm>
          <a:prstGeom prst="rect">
            <a:avLst/>
          </a:prstGeom>
          <a:noFill/>
          <a:ln w="9525">
            <a:noFill/>
            <a:miter lim="800000"/>
            <a:headEnd/>
            <a:tailEnd/>
          </a:ln>
        </p:spPr>
        <p:txBody>
          <a:bodyPr>
            <a:spAutoFit/>
          </a:bodyPr>
          <a:lstStyle/>
          <a:p>
            <a:r>
              <a:rPr lang="en-US" b="1">
                <a:solidFill>
                  <a:srgbClr val="FF0000"/>
                </a:solidFill>
              </a:rPr>
              <a:t>Index</a:t>
            </a:r>
          </a:p>
        </p:txBody>
      </p:sp>
    </p:spTree>
    <p:extLst>
      <p:ext uri="{BB962C8B-B14F-4D97-AF65-F5344CB8AC3E}">
        <p14:creationId xmlns:p14="http://schemas.microsoft.com/office/powerpoint/2010/main" val="18743488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t>Index in MongoDB</a:t>
            </a:r>
          </a:p>
        </p:txBody>
      </p:sp>
      <p:sp>
        <p:nvSpPr>
          <p:cNvPr id="3" name="Content Placeholder 2"/>
          <p:cNvSpPr>
            <a:spLocks noGrp="1"/>
          </p:cNvSpPr>
          <p:nvPr>
            <p:ph idx="1"/>
          </p:nvPr>
        </p:nvSpPr>
        <p:spPr>
          <a:xfrm>
            <a:off x="457200" y="1268760"/>
            <a:ext cx="8507288" cy="4876800"/>
          </a:xfrm>
        </p:spPr>
        <p:txBody>
          <a:bodyPr rtlCol="0">
            <a:noAutofit/>
          </a:bodyPr>
          <a:lstStyle/>
          <a:p>
            <a:pPr fontAlgn="auto">
              <a:spcAft>
                <a:spcPts val="0"/>
              </a:spcAft>
              <a:buFont typeface="Wingdings 3" charset="2"/>
              <a:buChar char=""/>
              <a:defRPr/>
            </a:pPr>
            <a:r>
              <a:rPr lang="en-US" sz="2200" b="1" dirty="0" smtClean="0">
                <a:solidFill>
                  <a:schemeClr val="tx1">
                    <a:lumMod val="75000"/>
                    <a:lumOff val="25000"/>
                  </a:schemeClr>
                </a:solidFill>
              </a:rPr>
              <a:t>Creation index</a:t>
            </a:r>
          </a:p>
          <a:p>
            <a:pPr lvl="1" fontAlgn="auto">
              <a:spcAft>
                <a:spcPts val="0"/>
              </a:spcAft>
              <a:buFont typeface="Wingdings 3" charset="2"/>
              <a:buChar char=""/>
              <a:defRPr/>
            </a:pPr>
            <a:r>
              <a:rPr lang="en-US" sz="2200" dirty="0" err="1" smtClean="0">
                <a:solidFill>
                  <a:schemeClr val="tx1">
                    <a:lumMod val="75000"/>
                    <a:lumOff val="25000"/>
                  </a:schemeClr>
                </a:solidFill>
              </a:rPr>
              <a:t>db.users.ensureIndex</a:t>
            </a:r>
            <a:r>
              <a:rPr lang="en-US" sz="2200" dirty="0">
                <a:solidFill>
                  <a:schemeClr val="tx1">
                    <a:lumMod val="75000"/>
                    <a:lumOff val="25000"/>
                  </a:schemeClr>
                </a:solidFill>
              </a:rPr>
              <a:t>( { </a:t>
            </a:r>
            <a:r>
              <a:rPr lang="en-US" sz="2200" dirty="0" smtClean="0">
                <a:solidFill>
                  <a:schemeClr val="tx1">
                    <a:lumMod val="75000"/>
                    <a:lumOff val="25000"/>
                  </a:schemeClr>
                </a:solidFill>
              </a:rPr>
              <a:t>score: </a:t>
            </a:r>
            <a:r>
              <a:rPr lang="en-US" sz="2200" dirty="0">
                <a:solidFill>
                  <a:schemeClr val="tx1">
                    <a:lumMod val="75000"/>
                    <a:lumOff val="25000"/>
                  </a:schemeClr>
                </a:solidFill>
              </a:rPr>
              <a:t>1 } ) </a:t>
            </a:r>
            <a:endParaRPr lang="en-US" sz="2200" dirty="0" smtClean="0">
              <a:solidFill>
                <a:schemeClr val="tx1">
                  <a:lumMod val="75000"/>
                  <a:lumOff val="25000"/>
                </a:schemeClr>
              </a:solidFill>
            </a:endParaRPr>
          </a:p>
          <a:p>
            <a:pPr fontAlgn="auto">
              <a:spcAft>
                <a:spcPts val="0"/>
              </a:spcAft>
              <a:buFont typeface="Wingdings 3" charset="2"/>
              <a:buChar char=""/>
              <a:defRPr/>
            </a:pPr>
            <a:r>
              <a:rPr lang="en-US" sz="2200" b="1" dirty="0" smtClean="0">
                <a:solidFill>
                  <a:schemeClr val="tx1">
                    <a:lumMod val="75000"/>
                    <a:lumOff val="25000"/>
                  </a:schemeClr>
                </a:solidFill>
              </a:rPr>
              <a:t>Show existing indexes</a:t>
            </a:r>
          </a:p>
          <a:p>
            <a:pPr lvl="1" fontAlgn="auto">
              <a:spcAft>
                <a:spcPts val="0"/>
              </a:spcAft>
              <a:buFont typeface="Wingdings 3" charset="2"/>
              <a:buChar char=""/>
              <a:defRPr/>
            </a:pPr>
            <a:r>
              <a:rPr lang="en-US" sz="2200" dirty="0" err="1" smtClean="0">
                <a:solidFill>
                  <a:schemeClr val="tx1">
                    <a:lumMod val="75000"/>
                    <a:lumOff val="25000"/>
                  </a:schemeClr>
                </a:solidFill>
              </a:rPr>
              <a:t>db.users.getIndexes</a:t>
            </a:r>
            <a:r>
              <a:rPr lang="en-US" sz="2200" dirty="0" smtClean="0">
                <a:solidFill>
                  <a:schemeClr val="tx1">
                    <a:lumMod val="75000"/>
                    <a:lumOff val="25000"/>
                  </a:schemeClr>
                </a:solidFill>
              </a:rPr>
              <a:t>()</a:t>
            </a:r>
          </a:p>
          <a:p>
            <a:pPr fontAlgn="auto">
              <a:spcAft>
                <a:spcPts val="0"/>
              </a:spcAft>
              <a:buFont typeface="Wingdings 3" charset="2"/>
              <a:buChar char=""/>
              <a:defRPr/>
            </a:pPr>
            <a:r>
              <a:rPr lang="en-US" sz="2200" b="1" dirty="0" smtClean="0">
                <a:solidFill>
                  <a:schemeClr val="tx1">
                    <a:lumMod val="75000"/>
                    <a:lumOff val="25000"/>
                  </a:schemeClr>
                </a:solidFill>
              </a:rPr>
              <a:t>Drop index</a:t>
            </a:r>
          </a:p>
          <a:p>
            <a:pPr lvl="1" fontAlgn="auto">
              <a:spcAft>
                <a:spcPts val="0"/>
              </a:spcAft>
              <a:buFont typeface="Wingdings 3" charset="2"/>
              <a:buChar char=""/>
              <a:defRPr/>
            </a:pPr>
            <a:r>
              <a:rPr lang="en-US" sz="2200" dirty="0" err="1" smtClean="0">
                <a:solidFill>
                  <a:schemeClr val="tx1">
                    <a:lumMod val="75000"/>
                    <a:lumOff val="25000"/>
                  </a:schemeClr>
                </a:solidFill>
              </a:rPr>
              <a:t>db.users.dropIndex</a:t>
            </a:r>
            <a:r>
              <a:rPr lang="en-US" sz="2200" dirty="0">
                <a:solidFill>
                  <a:schemeClr val="tx1">
                    <a:lumMod val="75000"/>
                    <a:lumOff val="25000"/>
                  </a:schemeClr>
                </a:solidFill>
              </a:rPr>
              <a:t>( </a:t>
            </a:r>
            <a:r>
              <a:rPr lang="en-US" sz="2200" dirty="0" smtClean="0">
                <a:solidFill>
                  <a:schemeClr val="tx1">
                    <a:lumMod val="75000"/>
                    <a:lumOff val="25000"/>
                  </a:schemeClr>
                </a:solidFill>
              </a:rPr>
              <a:t>{score: 1} </a:t>
            </a:r>
            <a:r>
              <a:rPr lang="en-US" sz="2200" dirty="0">
                <a:solidFill>
                  <a:schemeClr val="tx1">
                    <a:lumMod val="75000"/>
                    <a:lumOff val="25000"/>
                  </a:schemeClr>
                </a:solidFill>
              </a:rPr>
              <a:t>) </a:t>
            </a:r>
          </a:p>
          <a:p>
            <a:pPr fontAlgn="auto">
              <a:spcAft>
                <a:spcPts val="0"/>
              </a:spcAft>
              <a:buFont typeface="Wingdings 3" charset="2"/>
              <a:buChar char=""/>
              <a:defRPr/>
            </a:pPr>
            <a:r>
              <a:rPr lang="en-US" sz="2200" b="1" dirty="0" smtClean="0">
                <a:solidFill>
                  <a:schemeClr val="tx1">
                    <a:lumMod val="75000"/>
                    <a:lumOff val="25000"/>
                  </a:schemeClr>
                </a:solidFill>
              </a:rPr>
              <a:t>Explain—Explain </a:t>
            </a:r>
          </a:p>
          <a:p>
            <a:pPr lvl="1" fontAlgn="auto">
              <a:spcAft>
                <a:spcPts val="0"/>
              </a:spcAft>
              <a:buFont typeface="Wingdings 3" charset="2"/>
              <a:buChar char=""/>
              <a:defRPr/>
            </a:pPr>
            <a:r>
              <a:rPr lang="en-US" sz="2200" dirty="0" err="1" smtClean="0">
                <a:solidFill>
                  <a:schemeClr val="tx1">
                    <a:lumMod val="75000"/>
                    <a:lumOff val="25000"/>
                  </a:schemeClr>
                </a:solidFill>
              </a:rPr>
              <a:t>db.users.find</a:t>
            </a:r>
            <a:r>
              <a:rPr lang="en-US" sz="2200" dirty="0" smtClean="0">
                <a:solidFill>
                  <a:schemeClr val="tx1">
                    <a:lumMod val="75000"/>
                    <a:lumOff val="25000"/>
                  </a:schemeClr>
                </a:solidFill>
              </a:rPr>
              <a:t>().explain()</a:t>
            </a:r>
          </a:p>
          <a:p>
            <a:pPr lvl="1" fontAlgn="auto">
              <a:spcAft>
                <a:spcPts val="0"/>
              </a:spcAft>
              <a:buFont typeface="Wingdings 3" charset="2"/>
              <a:buChar char=""/>
              <a:defRPr/>
            </a:pPr>
            <a:r>
              <a:rPr lang="en-US" sz="2200" dirty="0" smtClean="0">
                <a:solidFill>
                  <a:schemeClr val="tx1">
                    <a:lumMod val="75000"/>
                    <a:lumOff val="25000"/>
                  </a:schemeClr>
                </a:solidFill>
              </a:rPr>
              <a:t>Returns a document that describes the process and indexes</a:t>
            </a:r>
          </a:p>
          <a:p>
            <a:pPr lvl="1" fontAlgn="auto">
              <a:spcAft>
                <a:spcPts val="0"/>
              </a:spcAft>
              <a:buFont typeface="Wingdings 3" charset="2"/>
              <a:buChar char=""/>
              <a:defRPr/>
            </a:pPr>
            <a:endParaRPr lang="en-US" sz="2200" dirty="0" smtClean="0">
              <a:solidFill>
                <a:schemeClr val="tx1">
                  <a:lumMod val="75000"/>
                  <a:lumOff val="25000"/>
                </a:schemeClr>
              </a:solidFill>
            </a:endParaRPr>
          </a:p>
          <a:p>
            <a:pPr lvl="1" fontAlgn="auto">
              <a:spcAft>
                <a:spcPts val="0"/>
              </a:spcAft>
              <a:buFont typeface="Wingdings 3" charset="2"/>
              <a:buChar char=""/>
              <a:defRPr/>
            </a:pPr>
            <a:endParaRPr lang="en-US" sz="2200" b="1" dirty="0" smtClean="0">
              <a:solidFill>
                <a:schemeClr val="tx1">
                  <a:lumMod val="75000"/>
                  <a:lumOff val="25000"/>
                </a:schemeClr>
              </a:solidFill>
            </a:endParaRPr>
          </a:p>
          <a:p>
            <a:pPr fontAlgn="auto">
              <a:spcAft>
                <a:spcPts val="0"/>
              </a:spcAft>
              <a:buFont typeface="Wingdings 3" charset="2"/>
              <a:buChar char=""/>
              <a:defRPr/>
            </a:pPr>
            <a:endParaRPr lang="en-US" sz="2200" dirty="0">
              <a:solidFill>
                <a:schemeClr val="tx1">
                  <a:lumMod val="75000"/>
                  <a:lumOff val="25000"/>
                </a:schemeClr>
              </a:solidFill>
            </a:endParaRPr>
          </a:p>
          <a:p>
            <a:pPr fontAlgn="auto">
              <a:spcAft>
                <a:spcPts val="0"/>
              </a:spcAft>
              <a:buFont typeface="Wingdings 3" charset="2"/>
              <a:buChar char=""/>
              <a:defRPr/>
            </a:pPr>
            <a:endParaRPr lang="en-US" sz="2200" dirty="0" smtClean="0">
              <a:solidFill>
                <a:schemeClr val="tx1">
                  <a:lumMod val="75000"/>
                  <a:lumOff val="25000"/>
                </a:schemeClr>
              </a:solidFill>
            </a:endParaRPr>
          </a:p>
        </p:txBody>
      </p:sp>
    </p:spTree>
    <p:extLst>
      <p:ext uri="{BB962C8B-B14F-4D97-AF65-F5344CB8AC3E}">
        <p14:creationId xmlns:p14="http://schemas.microsoft.com/office/powerpoint/2010/main" val="17737146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t>Index in MongoDB</a:t>
            </a:r>
          </a:p>
        </p:txBody>
      </p:sp>
      <p:sp>
        <p:nvSpPr>
          <p:cNvPr id="75778"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5779"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dirty="0"/>
              <a:t>Types</a:t>
            </a:r>
          </a:p>
        </p:txBody>
      </p:sp>
      <p:grpSp>
        <p:nvGrpSpPr>
          <p:cNvPr id="75780" name="Group 15"/>
          <p:cNvGrpSpPr>
            <a:grpSpLocks/>
          </p:cNvGrpSpPr>
          <p:nvPr/>
        </p:nvGrpSpPr>
        <p:grpSpPr bwMode="auto">
          <a:xfrm>
            <a:off x="467544" y="2518891"/>
            <a:ext cx="7302896" cy="4078461"/>
            <a:chOff x="661650" y="1838624"/>
            <a:chExt cx="6790670" cy="3780420"/>
          </a:xfrm>
        </p:grpSpPr>
        <p:sp>
          <p:nvSpPr>
            <p:cNvPr id="14" name="Content Placeholder 2"/>
            <p:cNvSpPr txBox="1">
              <a:spLocks/>
            </p:cNvSpPr>
            <p:nvPr/>
          </p:nvSpPr>
          <p:spPr>
            <a:xfrm>
              <a:off x="661650" y="1838624"/>
              <a:ext cx="6790670" cy="3780420"/>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a:defRPr/>
              </a:pPr>
              <a:r>
                <a:rPr lang="en-US" b="1" kern="0" dirty="0" smtClean="0"/>
                <a:t>Single Field Indexes</a:t>
              </a:r>
              <a:endParaRPr lang="en-US" kern="0" dirty="0"/>
            </a:p>
            <a:p>
              <a:pPr lvl="1">
                <a:defRPr/>
              </a:pPr>
              <a:r>
                <a:rPr lang="en-US" sz="2400" dirty="0" err="1" smtClean="0"/>
                <a:t>db.users.ensureIndex</a:t>
              </a:r>
              <a:r>
                <a:rPr lang="en-US" sz="2400" dirty="0"/>
                <a:t>( { score: 1 } ) </a:t>
              </a:r>
            </a:p>
            <a:p>
              <a:pPr>
                <a:defRPr/>
              </a:pPr>
              <a:endParaRPr lang="en-US" b="1" kern="0" dirty="0" smtClean="0"/>
            </a:p>
            <a:p>
              <a:pPr>
                <a:defRPr/>
              </a:pPr>
              <a:endParaRPr lang="en-US" b="1" kern="0" dirty="0"/>
            </a:p>
            <a:p>
              <a:pPr>
                <a:defRPr/>
              </a:pPr>
              <a:endParaRPr lang="en-US" b="1" kern="0" dirty="0" smtClean="0"/>
            </a:p>
            <a:p>
              <a:pPr>
                <a:defRPr/>
              </a:pPr>
              <a:endParaRPr lang="en-US" b="1" kern="0" dirty="0"/>
            </a:p>
            <a:p>
              <a:pPr>
                <a:defRPr/>
              </a:pPr>
              <a:endParaRPr lang="en-US" b="1" kern="0" dirty="0" smtClean="0"/>
            </a:p>
            <a:p>
              <a:pPr marL="457200" lvl="1" indent="0">
                <a:buFont typeface="Times" pitchFamily="18" charset="0"/>
                <a:buNone/>
                <a:defRPr/>
              </a:pPr>
              <a:endParaRPr lang="en-US" sz="2400" b="1" kern="0" dirty="0" smtClean="0"/>
            </a:p>
            <a:p>
              <a:pPr lvl="1">
                <a:defRPr/>
              </a:pPr>
              <a:endParaRPr lang="en-US" sz="2400" b="1" kern="0" dirty="0"/>
            </a:p>
            <a:p>
              <a:pPr>
                <a:defRPr/>
              </a:pPr>
              <a:endParaRPr lang="en-US" kern="0" dirty="0" smtClean="0"/>
            </a:p>
          </p:txBody>
        </p:sp>
        <p:pic>
          <p:nvPicPr>
            <p:cNvPr id="75783" name="Picture 2"/>
            <p:cNvPicPr>
              <a:picLocks noChangeAspect="1" noChangeArrowheads="1"/>
            </p:cNvPicPr>
            <p:nvPr/>
          </p:nvPicPr>
          <p:blipFill>
            <a:blip r:embed="rId2"/>
            <a:srcRect/>
            <a:stretch>
              <a:fillRect/>
            </a:stretch>
          </p:blipFill>
          <p:spPr bwMode="auto">
            <a:xfrm>
              <a:off x="1043608" y="2653274"/>
              <a:ext cx="5915025" cy="2314575"/>
            </a:xfrm>
            <a:prstGeom prst="rect">
              <a:avLst/>
            </a:prstGeom>
            <a:noFill/>
            <a:ln w="9525">
              <a:noFill/>
              <a:miter lim="800000"/>
              <a:headEnd/>
              <a:tailEnd/>
            </a:ln>
          </p:spPr>
        </p:pic>
      </p:gr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spTree>
    <p:extLst>
      <p:ext uri="{BB962C8B-B14F-4D97-AF65-F5344CB8AC3E}">
        <p14:creationId xmlns:p14="http://schemas.microsoft.com/office/powerpoint/2010/main" val="10865017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Index in MongoDB</a:t>
            </a:r>
          </a:p>
        </p:txBody>
      </p:sp>
      <p:sp>
        <p:nvSpPr>
          <p:cNvPr id="76802"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6803"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a:t>Compound Field Indexes</a:t>
            </a:r>
          </a:p>
          <a:p>
            <a:pPr lvl="1">
              <a:defRPr/>
            </a:pPr>
            <a:r>
              <a:rPr lang="en-US" sz="2200" dirty="0" err="1" smtClean="0"/>
              <a:t>db.users.ensureIndex</a:t>
            </a:r>
            <a:r>
              <a:rPr lang="en-US" sz="2200" dirty="0"/>
              <a:t>( { </a:t>
            </a:r>
            <a:r>
              <a:rPr lang="en-US" sz="2200" dirty="0" smtClean="0"/>
              <a:t>userid:1, score: -1 </a:t>
            </a:r>
            <a:r>
              <a:rPr lang="en-US" sz="2200" dirty="0"/>
              <a:t>} ) </a:t>
            </a:r>
          </a:p>
          <a:p>
            <a:pPr>
              <a:defRPr/>
            </a:pPr>
            <a:endParaRPr lang="en-US" sz="2200" b="1" kern="0" dirty="0" smtClean="0"/>
          </a:p>
          <a:p>
            <a:pPr>
              <a:defRPr/>
            </a:pPr>
            <a:endParaRPr lang="en-US" sz="2200" b="1" kern="0" dirty="0"/>
          </a:p>
          <a:p>
            <a:pPr>
              <a:defRPr/>
            </a:pPr>
            <a:endParaRPr lang="en-US" sz="2200" b="1" kern="0" dirty="0" smtClean="0"/>
          </a:p>
          <a:p>
            <a:pPr>
              <a:defRPr/>
            </a:pPr>
            <a:endParaRPr lang="en-US" sz="2200" b="1" kern="0" dirty="0"/>
          </a:p>
          <a:p>
            <a:pPr>
              <a:defRPr/>
            </a:pPr>
            <a:endParaRPr lang="en-US" sz="2200" b="1" kern="0" dirty="0" smtClean="0"/>
          </a:p>
          <a:p>
            <a:pPr marL="457200" lvl="1" indent="0">
              <a:buFont typeface="Times" pitchFamily="18" charset="0"/>
              <a:buNone/>
              <a:defRPr/>
            </a:pPr>
            <a:endParaRPr lang="en-US" sz="2200" b="1" kern="0" dirty="0" smtClean="0"/>
          </a:p>
          <a:p>
            <a:pPr lvl="1">
              <a:defRPr/>
            </a:pPr>
            <a:endParaRPr lang="en-US" sz="2200" b="1" kern="0" dirty="0"/>
          </a:p>
          <a:p>
            <a:pPr>
              <a:defRPr/>
            </a:pPr>
            <a:endParaRPr lang="en-US" sz="2200" kern="0" dirty="0" smtClean="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b="1" kern="0" dirty="0"/>
              <a:t>Compound Field Indexes</a:t>
            </a:r>
          </a:p>
          <a:p>
            <a:pPr marL="285750" indent="-285750">
              <a:buFont typeface="Arial" panose="020B0604020202020204" pitchFamily="34" charset="0"/>
              <a:buChar char="•"/>
              <a:defRPr/>
            </a:pPr>
            <a:r>
              <a:rPr lang="en-US" kern="0" dirty="0" err="1"/>
              <a:t>Multikey</a:t>
            </a:r>
            <a:r>
              <a:rPr lang="en-US" kern="0" dirty="0"/>
              <a:t> Indexes</a:t>
            </a:r>
          </a:p>
        </p:txBody>
      </p:sp>
      <p:pic>
        <p:nvPicPr>
          <p:cNvPr id="76806" name="Picture 2"/>
          <p:cNvPicPr>
            <a:picLocks noChangeAspect="1" noChangeArrowheads="1"/>
          </p:cNvPicPr>
          <p:nvPr/>
        </p:nvPicPr>
        <p:blipFill>
          <a:blip r:embed="rId2"/>
          <a:srcRect/>
          <a:stretch>
            <a:fillRect/>
          </a:stretch>
        </p:blipFill>
        <p:spPr bwMode="auto">
          <a:xfrm>
            <a:off x="1276350" y="3352800"/>
            <a:ext cx="5686425" cy="2657475"/>
          </a:xfrm>
          <a:prstGeom prst="rect">
            <a:avLst/>
          </a:prstGeom>
          <a:noFill/>
          <a:ln w="9525">
            <a:noFill/>
            <a:miter lim="800000"/>
            <a:headEnd/>
            <a:tailEnd/>
          </a:ln>
        </p:spPr>
      </p:pic>
    </p:spTree>
    <p:extLst>
      <p:ext uri="{BB962C8B-B14F-4D97-AF65-F5344CB8AC3E}">
        <p14:creationId xmlns:p14="http://schemas.microsoft.com/office/powerpoint/2010/main" val="2200757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History of the World, Part 1</a:t>
            </a:r>
          </a:p>
        </p:txBody>
      </p:sp>
      <p:sp>
        <p:nvSpPr>
          <p:cNvPr id="7171" name="Rectangle 3"/>
          <p:cNvSpPr>
            <a:spLocks noGrp="1" noChangeArrowheads="1"/>
          </p:cNvSpPr>
          <p:nvPr>
            <p:ph type="body" idx="1"/>
          </p:nvPr>
        </p:nvSpPr>
        <p:spPr/>
        <p:txBody>
          <a:bodyPr/>
          <a:lstStyle/>
          <a:p>
            <a:r>
              <a:rPr lang="en-US" sz="2400" dirty="0" smtClean="0"/>
              <a:t>Web-based </a:t>
            </a:r>
            <a:r>
              <a:rPr lang="en-US" sz="2400" dirty="0"/>
              <a:t>applications caused spikes</a:t>
            </a:r>
          </a:p>
          <a:p>
            <a:pPr lvl="1"/>
            <a:r>
              <a:rPr lang="en-US" sz="2200" dirty="0"/>
              <a:t>Especially true for public-facing e-Commerce sites</a:t>
            </a:r>
          </a:p>
          <a:p>
            <a:r>
              <a:rPr lang="en-US" sz="2400" dirty="0" smtClean="0"/>
              <a:t>Internet, distributed data, big data…</a:t>
            </a:r>
          </a:p>
          <a:p>
            <a:r>
              <a:rPr lang="en-US" sz="2400" dirty="0" smtClean="0"/>
              <a:t>Developers </a:t>
            </a:r>
            <a:r>
              <a:rPr lang="en-US" sz="2400" dirty="0"/>
              <a:t>begin to front RDBMS with </a:t>
            </a:r>
            <a:r>
              <a:rPr lang="en-US" sz="2400" dirty="0" err="1"/>
              <a:t>memcache</a:t>
            </a:r>
            <a:r>
              <a:rPr lang="en-US" sz="2400" dirty="0"/>
              <a:t> or integrate other caching mechanisms within the application </a:t>
            </a:r>
          </a:p>
        </p:txBody>
      </p:sp>
    </p:spTree>
    <p:extLst>
      <p:ext uri="{BB962C8B-B14F-4D97-AF65-F5344CB8AC3E}">
        <p14:creationId xmlns:p14="http://schemas.microsoft.com/office/powerpoint/2010/main" val="31296134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3"/>
          <p:cNvPicPr>
            <a:picLocks noChangeAspect="1" noChangeArrowheads="1"/>
          </p:cNvPicPr>
          <p:nvPr/>
        </p:nvPicPr>
        <p:blipFill>
          <a:blip r:embed="rId2"/>
          <a:srcRect/>
          <a:stretch>
            <a:fillRect/>
          </a:stretch>
        </p:blipFill>
        <p:spPr bwMode="auto">
          <a:xfrm>
            <a:off x="1727200" y="2730500"/>
            <a:ext cx="5838825" cy="3714750"/>
          </a:xfrm>
          <a:prstGeom prst="rect">
            <a:avLst/>
          </a:prstGeom>
          <a:noFill/>
          <a:ln w="9525">
            <a:noFill/>
            <a:miter lim="800000"/>
            <a:headEnd/>
            <a:tailEnd/>
          </a:ln>
        </p:spPr>
      </p:pic>
      <p:sp>
        <p:nvSpPr>
          <p:cNvPr id="77826" name="Title 1"/>
          <p:cNvSpPr>
            <a:spLocks noGrp="1"/>
          </p:cNvSpPr>
          <p:nvPr>
            <p:ph type="title"/>
          </p:nvPr>
        </p:nvSpPr>
        <p:spPr/>
        <p:txBody>
          <a:bodyPr/>
          <a:lstStyle/>
          <a:p>
            <a:r>
              <a:rPr lang="en-US" smtClean="0"/>
              <a:t>Index in MongoDB</a:t>
            </a:r>
          </a:p>
        </p:txBody>
      </p:sp>
      <p:sp>
        <p:nvSpPr>
          <p:cNvPr id="77827"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7828"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2200" b="1" kern="0" dirty="0" err="1"/>
              <a:t>Multikey</a:t>
            </a:r>
            <a:r>
              <a:rPr lang="en-US" sz="2200" b="1" kern="0" dirty="0"/>
              <a:t> Indexes</a:t>
            </a:r>
          </a:p>
          <a:p>
            <a:pPr lvl="1">
              <a:defRPr/>
            </a:pPr>
            <a:r>
              <a:rPr lang="en-US" sz="2200" dirty="0" err="1" smtClean="0"/>
              <a:t>db.users.ensureIndex</a:t>
            </a:r>
            <a:r>
              <a:rPr lang="en-US" sz="2200" dirty="0"/>
              <a:t>( { </a:t>
            </a:r>
            <a:r>
              <a:rPr lang="en-US" sz="2200" dirty="0" smtClean="0"/>
              <a:t>addr.zip:1} </a:t>
            </a:r>
            <a:r>
              <a:rPr lang="en-US" sz="2200" dirty="0"/>
              <a:t>) </a:t>
            </a:r>
          </a:p>
          <a:p>
            <a:pPr>
              <a:defRPr/>
            </a:pPr>
            <a:endParaRPr lang="en-US" sz="2200" b="1" kern="0" dirty="0" smtClean="0"/>
          </a:p>
          <a:p>
            <a:pPr>
              <a:defRPr/>
            </a:pPr>
            <a:endParaRPr lang="en-US" sz="2200" b="1" kern="0" dirty="0"/>
          </a:p>
          <a:p>
            <a:pPr>
              <a:defRPr/>
            </a:pPr>
            <a:endParaRPr lang="en-US" sz="2200" b="1" kern="0" dirty="0" smtClean="0"/>
          </a:p>
          <a:p>
            <a:pPr>
              <a:defRPr/>
            </a:pPr>
            <a:endParaRPr lang="en-US" sz="2200" b="1" kern="0" dirty="0"/>
          </a:p>
          <a:p>
            <a:pPr>
              <a:defRPr/>
            </a:pPr>
            <a:endParaRPr lang="en-US" sz="2200" b="1" kern="0" dirty="0" smtClean="0"/>
          </a:p>
          <a:p>
            <a:pPr marL="457200" lvl="1" indent="0">
              <a:buFont typeface="Times" pitchFamily="18" charset="0"/>
              <a:buNone/>
              <a:defRPr/>
            </a:pPr>
            <a:endParaRPr lang="en-US" sz="2200" b="1" kern="0" dirty="0" smtClean="0"/>
          </a:p>
          <a:p>
            <a:pPr lvl="1">
              <a:defRPr/>
            </a:pPr>
            <a:endParaRPr lang="en-US" sz="2200" b="1" kern="0" dirty="0"/>
          </a:p>
          <a:p>
            <a:pPr>
              <a:defRPr/>
            </a:pPr>
            <a:endParaRPr lang="en-US" sz="2200" kern="0" dirty="0" smtClean="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kern="0" dirty="0"/>
              <a:t>Single Field Indexes</a:t>
            </a:r>
          </a:p>
          <a:p>
            <a:pPr marL="285750" indent="-285750">
              <a:buFont typeface="Arial" panose="020B0604020202020204" pitchFamily="34" charset="0"/>
              <a:buChar char="•"/>
              <a:defRPr/>
            </a:pPr>
            <a:r>
              <a:rPr lang="en-US" kern="0" dirty="0"/>
              <a:t>Compound Field Indexes</a:t>
            </a:r>
          </a:p>
          <a:p>
            <a:pPr marL="285750" indent="-285750">
              <a:buFont typeface="Arial" panose="020B0604020202020204" pitchFamily="34" charset="0"/>
              <a:buChar char="•"/>
              <a:defRPr/>
            </a:pPr>
            <a:r>
              <a:rPr lang="en-US" b="1" kern="0" dirty="0" err="1"/>
              <a:t>Multikey</a:t>
            </a:r>
            <a:r>
              <a:rPr lang="en-US" b="1" kern="0" dirty="0"/>
              <a:t> Indexes</a:t>
            </a:r>
          </a:p>
        </p:txBody>
      </p:sp>
    </p:spTree>
    <p:extLst>
      <p:ext uri="{BB962C8B-B14F-4D97-AF65-F5344CB8AC3E}">
        <p14:creationId xmlns:p14="http://schemas.microsoft.com/office/powerpoint/2010/main" val="3550933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smtClean="0"/>
              <a:t>Aggregation</a:t>
            </a:r>
          </a:p>
        </p:txBody>
      </p:sp>
      <p:sp>
        <p:nvSpPr>
          <p:cNvPr id="3" name="Content Placeholder 2"/>
          <p:cNvSpPr>
            <a:spLocks noGrp="1"/>
          </p:cNvSpPr>
          <p:nvPr>
            <p:ph idx="1"/>
          </p:nvPr>
        </p:nvSpPr>
        <p:spPr/>
        <p:txBody>
          <a:bodyPr rtlCol="0">
            <a:normAutofit/>
          </a:bodyPr>
          <a:lstStyle/>
          <a:p>
            <a:pPr fontAlgn="auto">
              <a:spcAft>
                <a:spcPts val="0"/>
              </a:spcAft>
              <a:buFont typeface="Wingdings 3" charset="2"/>
              <a:buChar char=""/>
              <a:defRPr/>
            </a:pPr>
            <a:r>
              <a:rPr lang="en-US" sz="3200" dirty="0" smtClean="0">
                <a:solidFill>
                  <a:schemeClr val="tx1">
                    <a:lumMod val="75000"/>
                    <a:lumOff val="25000"/>
                  </a:schemeClr>
                </a:solidFill>
              </a:rPr>
              <a:t>Operations </a:t>
            </a:r>
            <a:r>
              <a:rPr lang="en-US" sz="3200" dirty="0">
                <a:solidFill>
                  <a:schemeClr val="tx1">
                    <a:lumMod val="75000"/>
                    <a:lumOff val="25000"/>
                  </a:schemeClr>
                </a:solidFill>
              </a:rPr>
              <a:t>that process data records and return computed results. </a:t>
            </a:r>
            <a:endParaRPr lang="en-US" sz="3200" dirty="0" smtClean="0">
              <a:solidFill>
                <a:schemeClr val="tx1">
                  <a:lumMod val="75000"/>
                  <a:lumOff val="25000"/>
                </a:schemeClr>
              </a:solidFill>
            </a:endParaRPr>
          </a:p>
          <a:p>
            <a:pPr fontAlgn="auto">
              <a:spcAft>
                <a:spcPts val="0"/>
              </a:spcAft>
              <a:buFont typeface="Wingdings 3" charset="2"/>
              <a:buChar char=""/>
              <a:defRPr/>
            </a:pPr>
            <a:r>
              <a:rPr lang="en-US" sz="3200" dirty="0" err="1" smtClean="0">
                <a:solidFill>
                  <a:schemeClr val="tx1">
                    <a:lumMod val="75000"/>
                    <a:lumOff val="25000"/>
                  </a:schemeClr>
                </a:solidFill>
              </a:rPr>
              <a:t>MongoDB</a:t>
            </a:r>
            <a:r>
              <a:rPr lang="en-US" sz="3200" dirty="0" smtClean="0">
                <a:solidFill>
                  <a:schemeClr val="tx1">
                    <a:lumMod val="75000"/>
                    <a:lumOff val="25000"/>
                  </a:schemeClr>
                </a:solidFill>
              </a:rPr>
              <a:t> </a:t>
            </a:r>
            <a:r>
              <a:rPr lang="en-US" sz="3200" dirty="0">
                <a:solidFill>
                  <a:schemeClr val="tx1">
                    <a:lumMod val="75000"/>
                    <a:lumOff val="25000"/>
                  </a:schemeClr>
                </a:solidFill>
              </a:rPr>
              <a:t>provides </a:t>
            </a:r>
            <a:r>
              <a:rPr lang="en-US" sz="3200" dirty="0" smtClean="0">
                <a:solidFill>
                  <a:schemeClr val="tx1">
                    <a:lumMod val="75000"/>
                    <a:lumOff val="25000"/>
                  </a:schemeClr>
                </a:solidFill>
              </a:rPr>
              <a:t>aggregation operations</a:t>
            </a:r>
          </a:p>
          <a:p>
            <a:pPr fontAlgn="auto">
              <a:spcAft>
                <a:spcPts val="0"/>
              </a:spcAft>
              <a:buFont typeface="Wingdings 3" charset="2"/>
              <a:buChar char=""/>
              <a:defRPr/>
            </a:pPr>
            <a:r>
              <a:rPr lang="en-US" sz="3200" dirty="0" smtClean="0">
                <a:solidFill>
                  <a:schemeClr val="tx1">
                    <a:lumMod val="75000"/>
                    <a:lumOff val="25000"/>
                  </a:schemeClr>
                </a:solidFill>
              </a:rPr>
              <a:t>Running </a:t>
            </a:r>
            <a:r>
              <a:rPr lang="en-US" sz="3200" dirty="0">
                <a:solidFill>
                  <a:schemeClr val="tx1">
                    <a:lumMod val="75000"/>
                    <a:lumOff val="25000"/>
                  </a:schemeClr>
                </a:solidFill>
              </a:rPr>
              <a:t>data aggregation on the </a:t>
            </a:r>
            <a:r>
              <a:rPr lang="en-US" sz="3200" dirty="0" err="1" smtClean="0">
                <a:solidFill>
                  <a:schemeClr val="tx1">
                    <a:lumMod val="75000"/>
                    <a:lumOff val="25000"/>
                  </a:schemeClr>
                </a:solidFill>
                <a:hlinkClick r:id="rId2" tooltip="mongod"/>
              </a:rPr>
              <a:t>mongod</a:t>
            </a:r>
            <a:r>
              <a:rPr lang="en-US" sz="3200" dirty="0" smtClean="0">
                <a:solidFill>
                  <a:schemeClr val="tx1">
                    <a:lumMod val="75000"/>
                    <a:lumOff val="25000"/>
                  </a:schemeClr>
                </a:solidFill>
              </a:rPr>
              <a:t> instance </a:t>
            </a:r>
            <a:r>
              <a:rPr lang="en-US" sz="3200" dirty="0">
                <a:solidFill>
                  <a:schemeClr val="tx1">
                    <a:lumMod val="75000"/>
                    <a:lumOff val="25000"/>
                  </a:schemeClr>
                </a:solidFill>
              </a:rPr>
              <a:t>simplifies application code and limits resource requirements.</a:t>
            </a:r>
          </a:p>
        </p:txBody>
      </p:sp>
    </p:spTree>
    <p:extLst>
      <p:ext uri="{BB962C8B-B14F-4D97-AF65-F5344CB8AC3E}">
        <p14:creationId xmlns:p14="http://schemas.microsoft.com/office/powerpoint/2010/main" val="17187729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smtClean="0"/>
              <a:t>Pipelines</a:t>
            </a:r>
          </a:p>
        </p:txBody>
      </p:sp>
      <p:sp>
        <p:nvSpPr>
          <p:cNvPr id="3" name="Content Placeholder 2"/>
          <p:cNvSpPr>
            <a:spLocks noGrp="1"/>
          </p:cNvSpPr>
          <p:nvPr>
            <p:ph idx="1"/>
          </p:nvPr>
        </p:nvSpPr>
        <p:spPr/>
        <p:txBody>
          <a:bodyPr rtlCol="0">
            <a:normAutofit/>
          </a:bodyPr>
          <a:lstStyle/>
          <a:p>
            <a:r>
              <a:rPr lang="en-IE" sz="2000" dirty="0"/>
              <a:t>MongoDB’s </a:t>
            </a:r>
            <a:r>
              <a:rPr lang="en-IE" sz="2000" dirty="0">
                <a:hlinkClick r:id="rId2"/>
              </a:rPr>
              <a:t>aggregation framework</a:t>
            </a:r>
            <a:r>
              <a:rPr lang="en-IE" sz="2000" dirty="0"/>
              <a:t> is </a:t>
            </a:r>
            <a:r>
              <a:rPr lang="en-IE" sz="2000" dirty="0" err="1"/>
              <a:t>modeled</a:t>
            </a:r>
            <a:r>
              <a:rPr lang="en-IE" sz="2000" dirty="0"/>
              <a:t> on the concept of data processing pipelines. Documents enter a multi-stage pipeline that transforms the documents into an aggregated result.</a:t>
            </a:r>
          </a:p>
          <a:p>
            <a:r>
              <a:rPr lang="en-IE" sz="2000" dirty="0"/>
              <a:t>The most basic pipeline stages provide </a:t>
            </a:r>
            <a:r>
              <a:rPr lang="en-IE" sz="2000" i="1" dirty="0"/>
              <a:t>filters</a:t>
            </a:r>
            <a:r>
              <a:rPr lang="en-IE" sz="2000" dirty="0"/>
              <a:t> that operate like queries and </a:t>
            </a:r>
            <a:r>
              <a:rPr lang="en-IE" sz="2000" i="1" dirty="0"/>
              <a:t>document transformations</a:t>
            </a:r>
            <a:r>
              <a:rPr lang="en-IE" sz="2000" dirty="0"/>
              <a:t> that modify the form of the output document.</a:t>
            </a:r>
          </a:p>
          <a:p>
            <a:r>
              <a:rPr lang="en-IE" sz="2000" dirty="0"/>
              <a:t>Other pipeline operations provide tools for grouping and sorting documents by specific field or fields as well as tools for aggregating the contents of </a:t>
            </a:r>
            <a:r>
              <a:rPr lang="en-IE" sz="2000" dirty="0" err="1" smtClean="0"/>
              <a:t>arrayspipeline</a:t>
            </a:r>
            <a:r>
              <a:rPr lang="en-IE" sz="2000" dirty="0" smtClean="0"/>
              <a:t> </a:t>
            </a:r>
            <a:r>
              <a:rPr lang="en-IE" sz="2000" dirty="0"/>
              <a:t>stages can use </a:t>
            </a:r>
            <a:r>
              <a:rPr lang="en-IE" sz="2000" dirty="0">
                <a:hlinkClick r:id="rId3"/>
              </a:rPr>
              <a:t>operators</a:t>
            </a:r>
            <a:r>
              <a:rPr lang="en-IE" sz="2000" dirty="0"/>
              <a:t> for tasks such as calculating the average or concatenating a string.</a:t>
            </a:r>
          </a:p>
          <a:p>
            <a:r>
              <a:rPr lang="en-IE" sz="2000" dirty="0" smtClean="0"/>
              <a:t>the </a:t>
            </a:r>
            <a:r>
              <a:rPr lang="en-IE" sz="2000" dirty="0"/>
              <a:t>preferred method for data aggregation in MongoDB.</a:t>
            </a:r>
          </a:p>
          <a:p>
            <a:pPr marL="0" indent="0" fontAlgn="auto">
              <a:spcAft>
                <a:spcPts val="0"/>
              </a:spcAft>
              <a:buNone/>
              <a:defRP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99318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Aggregation using pipeline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73</a:t>
            </a:fld>
            <a:endParaRPr lang="en-IE"/>
          </a:p>
        </p:txBody>
      </p:sp>
      <p:pic>
        <p:nvPicPr>
          <p:cNvPr id="2050" name="Picture 2" descr="C:\Users\pierpaolo.dondio\Desktop\aggregation-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04105"/>
            <a:ext cx="6783536" cy="48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581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Reduce</a:t>
            </a:r>
            <a:endParaRPr lang="en-IE" dirty="0"/>
          </a:p>
        </p:txBody>
      </p:sp>
      <p:sp>
        <p:nvSpPr>
          <p:cNvPr id="3" name="Content Placeholder 2"/>
          <p:cNvSpPr>
            <a:spLocks noGrp="1"/>
          </p:cNvSpPr>
          <p:nvPr>
            <p:ph idx="1"/>
          </p:nvPr>
        </p:nvSpPr>
        <p:spPr>
          <a:xfrm>
            <a:off x="457200" y="1524000"/>
            <a:ext cx="8229600" cy="2193032"/>
          </a:xfrm>
        </p:spPr>
        <p:txBody>
          <a:bodyPr/>
          <a:lstStyle/>
          <a:p>
            <a:r>
              <a:rPr lang="en-IE" sz="2400" dirty="0" smtClean="0"/>
              <a:t>Algorithm (“template”) to perform distributed parallel computation</a:t>
            </a:r>
          </a:p>
          <a:p>
            <a:r>
              <a:rPr lang="en-IE" sz="2400" dirty="0" smtClean="0"/>
              <a:t>Used in </a:t>
            </a:r>
            <a:r>
              <a:rPr lang="en-IE" sz="2400" dirty="0" err="1" smtClean="0"/>
              <a:t>MongoDB</a:t>
            </a:r>
            <a:r>
              <a:rPr lang="en-IE" sz="2400" dirty="0" smtClean="0"/>
              <a:t> for performing distributed queries, for instance aggregated queries</a:t>
            </a:r>
          </a:p>
          <a:p>
            <a:r>
              <a:rPr lang="en-IE" sz="2400" dirty="0" err="1" smtClean="0"/>
              <a:t>MongoDB</a:t>
            </a:r>
            <a:r>
              <a:rPr lang="en-IE" sz="2400" dirty="0" smtClean="0"/>
              <a:t> provides the function map-reduce</a:t>
            </a:r>
          </a:p>
          <a:p>
            <a:r>
              <a:rPr lang="en-IE" sz="2400" dirty="0" smtClean="0"/>
              <a:t>Map reduce is a concept from functional programming</a:t>
            </a:r>
          </a:p>
          <a:p>
            <a:pPr marL="0" indent="0">
              <a:buNone/>
            </a:pPr>
            <a:r>
              <a:rPr lang="en-IE" sz="2400" dirty="0" smtClean="0">
                <a:latin typeface="Courier New" pitchFamily="49" charset="0"/>
                <a:cs typeface="Courier New" pitchFamily="49" charset="0"/>
              </a:rPr>
              <a:t>map even [3,4,5,6,7,9] = [4,6] </a:t>
            </a:r>
            <a:endParaRPr lang="en-IE" sz="2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74</a:t>
            </a:fld>
            <a:endParaRPr lang="en-IE"/>
          </a:p>
        </p:txBody>
      </p:sp>
    </p:spTree>
    <p:extLst>
      <p:ext uri="{BB962C8B-B14F-4D97-AF65-F5344CB8AC3E}">
        <p14:creationId xmlns:p14="http://schemas.microsoft.com/office/powerpoint/2010/main" val="4990976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Aggregator Operators</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75</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36665452"/>
              </p:ext>
            </p:extLst>
          </p:nvPr>
        </p:nvGraphicFramePr>
        <p:xfrm>
          <a:off x="107504" y="1320150"/>
          <a:ext cx="8856983" cy="3891234"/>
        </p:xfrm>
        <a:graphic>
          <a:graphicData uri="http://schemas.openxmlformats.org/drawingml/2006/table">
            <a:tbl>
              <a:tblPr/>
              <a:tblGrid>
                <a:gridCol w="1127251"/>
                <a:gridCol w="4126892"/>
                <a:gridCol w="3602840"/>
              </a:tblGrid>
              <a:tr h="210404">
                <a:tc>
                  <a:txBody>
                    <a:bodyPr/>
                    <a:lstStyle/>
                    <a:p>
                      <a:pPr algn="ctr" fontAlgn="t"/>
                      <a:r>
                        <a:rPr lang="en-IE" sz="1200" dirty="0">
                          <a:effectLst/>
                        </a:rPr>
                        <a:t>Expression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Description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E" sz="1200">
                          <a:effectLst/>
                        </a:rPr>
                        <a:t>Example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57400">
                <a:tc>
                  <a:txBody>
                    <a:bodyPr/>
                    <a:lstStyle/>
                    <a:p>
                      <a:pPr algn="ctr" fontAlgn="ctr"/>
                      <a:r>
                        <a:rPr lang="en-IE" sz="1200" dirty="0">
                          <a:effectLst/>
                        </a:rPr>
                        <a:t>$sum</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Sums up the defined value from all </a:t>
                      </a:r>
                      <a:r>
                        <a:rPr lang="en-IE" sz="1200" dirty="0" smtClean="0">
                          <a:effectLst/>
                        </a:rPr>
                        <a:t>documents in the collection.</a:t>
                      </a:r>
                      <a:endParaRPr lang="en-IE" sz="1200" dirty="0">
                        <a:effectLst/>
                      </a:endParaRP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{$sum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7400">
                <a:tc>
                  <a:txBody>
                    <a:bodyPr/>
                    <a:lstStyle/>
                    <a:p>
                      <a:pPr algn="ctr" fontAlgn="ctr"/>
                      <a:r>
                        <a:rPr lang="en-IE" sz="1200">
                          <a:effectLst/>
                        </a:rPr>
                        <a:t>$avg</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Calculates the average of all given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{$avg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7400">
                <a:tc>
                  <a:txBody>
                    <a:bodyPr/>
                    <a:lstStyle/>
                    <a:p>
                      <a:pPr algn="ctr" fontAlgn="ctr"/>
                      <a:r>
                        <a:rPr lang="en-IE" sz="1200" dirty="0">
                          <a:effectLst/>
                        </a:rPr>
                        <a:t>$</a:t>
                      </a:r>
                      <a:r>
                        <a:rPr lang="en-IE" sz="1200" dirty="0" smtClean="0">
                          <a:effectLst/>
                        </a:rPr>
                        <a:t>min. $min</a:t>
                      </a:r>
                      <a:endParaRPr lang="en-IE" sz="1200" dirty="0">
                        <a:effectLst/>
                      </a:endParaRP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Gets the minimum of the corresponding values from all documents in the collection.</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num_tutorial : {$min : "$likes"}}}])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5068">
                <a:tc>
                  <a:txBody>
                    <a:bodyPr/>
                    <a:lstStyle/>
                    <a:p>
                      <a:pPr algn="ctr" fontAlgn="ctr"/>
                      <a:r>
                        <a:rPr lang="en-IE" sz="1200" dirty="0">
                          <a:effectLst/>
                        </a:rPr>
                        <a:t>$push</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a:effectLst/>
                        </a:rPr>
                        <a:t>Inserts the </a:t>
                      </a:r>
                      <a:r>
                        <a:rPr lang="en-IE" sz="1200" dirty="0" smtClean="0">
                          <a:effectLst/>
                        </a:rPr>
                        <a:t>values </a:t>
                      </a:r>
                      <a:r>
                        <a:rPr lang="en-IE" sz="1200" dirty="0">
                          <a:effectLst/>
                        </a:rPr>
                        <a:t>to an array in the resulting document.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{$push: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7400">
                <a:tc>
                  <a:txBody>
                    <a:bodyPr/>
                    <a:lstStyle/>
                    <a:p>
                      <a:pPr algn="ctr" fontAlgn="ctr"/>
                      <a:r>
                        <a:rPr lang="en-IE" sz="1200">
                          <a:effectLst/>
                        </a:rPr>
                        <a:t>$addToSet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Inserts the value to an array in the resulting document but does not create duplicates.</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url : {$addToSet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4395">
                <a:tc>
                  <a:txBody>
                    <a:bodyPr/>
                    <a:lstStyle/>
                    <a:p>
                      <a:pPr algn="ctr" fontAlgn="ctr"/>
                      <a:r>
                        <a:rPr lang="en-IE" sz="1200">
                          <a:effectLst/>
                        </a:rPr>
                        <a:t>$first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first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db.mycol.aggregate([{$group : {_id : "$by_user", first_url : {$first : "$url"}}}])</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4395">
                <a:tc>
                  <a:txBody>
                    <a:bodyPr/>
                    <a:lstStyle/>
                    <a:p>
                      <a:pPr algn="ctr" fontAlgn="ctr"/>
                      <a:r>
                        <a:rPr lang="en-IE" sz="1200">
                          <a:effectLst/>
                        </a:rPr>
                        <a:t>$last</a:t>
                      </a:r>
                    </a:p>
                  </a:txBody>
                  <a:tcPr marL="26051" marR="26051" marT="26051" marB="260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a:effectLst/>
                        </a:rPr>
                        <a:t>Gets the last document from the source documents according to the grouping. Typically this makes only sense together with some previously applied “$sort”-stage.</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E" sz="1200" dirty="0" err="1">
                          <a:effectLst/>
                        </a:rPr>
                        <a:t>db.mycol.aggregate</a:t>
                      </a:r>
                      <a:r>
                        <a:rPr lang="en-IE" sz="1200" dirty="0">
                          <a:effectLst/>
                        </a:rPr>
                        <a:t>([{$group : {_id : "$</a:t>
                      </a:r>
                      <a:r>
                        <a:rPr lang="en-IE" sz="1200" dirty="0" err="1">
                          <a:effectLst/>
                        </a:rPr>
                        <a:t>by_user</a:t>
                      </a:r>
                      <a:r>
                        <a:rPr lang="en-IE" sz="1200" dirty="0">
                          <a:effectLst/>
                        </a:rPr>
                        <a:t>", </a:t>
                      </a:r>
                      <a:r>
                        <a:rPr lang="en-IE" sz="1200" dirty="0" err="1">
                          <a:effectLst/>
                        </a:rPr>
                        <a:t>last_url</a:t>
                      </a:r>
                      <a:r>
                        <a:rPr lang="en-IE" sz="1200" dirty="0">
                          <a:effectLst/>
                        </a:rPr>
                        <a:t> : {$last : "$</a:t>
                      </a:r>
                      <a:r>
                        <a:rPr lang="en-IE" sz="1200" dirty="0" err="1">
                          <a:effectLst/>
                        </a:rPr>
                        <a:t>url</a:t>
                      </a:r>
                      <a:r>
                        <a:rPr lang="en-IE" sz="1200" dirty="0">
                          <a:effectLst/>
                        </a:rPr>
                        <a:t>"}}}])</a:t>
                      </a:r>
                    </a:p>
                  </a:txBody>
                  <a:tcPr marL="26051" marR="26051" marT="26051" marB="26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28021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smtClean="0"/>
              <a:t>Map-Reduce</a:t>
            </a:r>
          </a:p>
        </p:txBody>
      </p:sp>
      <p:sp>
        <p:nvSpPr>
          <p:cNvPr id="3" name="Content Placeholder 2"/>
          <p:cNvSpPr>
            <a:spLocks noGrp="1"/>
          </p:cNvSpPr>
          <p:nvPr>
            <p:ph idx="1"/>
          </p:nvPr>
        </p:nvSpPr>
        <p:spPr/>
        <p:txBody>
          <a:bodyPr rtlCol="0">
            <a:normAutofit fontScale="92500"/>
          </a:bodyPr>
          <a:lstStyle/>
          <a:p>
            <a:pPr fontAlgn="auto">
              <a:spcAft>
                <a:spcPts val="0"/>
              </a:spcAft>
              <a:buFont typeface="Wingdings 3" charset="2"/>
              <a:buChar char=""/>
              <a:defRPr/>
            </a:pPr>
            <a:r>
              <a:rPr lang="en-US" sz="2700" dirty="0" smtClean="0">
                <a:solidFill>
                  <a:schemeClr val="tx1">
                    <a:lumMod val="75000"/>
                    <a:lumOff val="25000"/>
                  </a:schemeClr>
                </a:solidFill>
              </a:rPr>
              <a:t>Has two </a:t>
            </a:r>
            <a:r>
              <a:rPr lang="en-US" sz="2700" dirty="0">
                <a:solidFill>
                  <a:schemeClr val="tx1">
                    <a:lumMod val="75000"/>
                    <a:lumOff val="25000"/>
                  </a:schemeClr>
                </a:solidFill>
              </a:rPr>
              <a:t>phases: </a:t>
            </a:r>
            <a:endParaRPr lang="en-US" sz="2700" dirty="0" smtClean="0">
              <a:solidFill>
                <a:schemeClr val="tx1">
                  <a:lumMod val="75000"/>
                  <a:lumOff val="25000"/>
                </a:schemeClr>
              </a:solidFill>
            </a:endParaRPr>
          </a:p>
          <a:p>
            <a:pPr lvl="1" fontAlgn="auto">
              <a:spcAft>
                <a:spcPts val="0"/>
              </a:spcAft>
              <a:buFont typeface="Wingdings 3" charset="2"/>
              <a:buChar char=""/>
              <a:defRPr/>
            </a:pPr>
            <a:r>
              <a:rPr lang="en-US" sz="2400" dirty="0" smtClean="0">
                <a:solidFill>
                  <a:schemeClr val="tx1">
                    <a:lumMod val="75000"/>
                    <a:lumOff val="25000"/>
                  </a:schemeClr>
                </a:solidFill>
              </a:rPr>
              <a:t>A</a:t>
            </a:r>
            <a:r>
              <a:rPr lang="en-US" sz="2400" dirty="0">
                <a:solidFill>
                  <a:schemeClr val="tx1">
                    <a:lumMod val="75000"/>
                    <a:lumOff val="25000"/>
                  </a:schemeClr>
                </a:solidFill>
              </a:rPr>
              <a:t> </a:t>
            </a:r>
            <a:r>
              <a:rPr lang="en-US" sz="2400" i="1" dirty="0">
                <a:solidFill>
                  <a:schemeClr val="tx1">
                    <a:lumMod val="75000"/>
                    <a:lumOff val="25000"/>
                  </a:schemeClr>
                </a:solidFill>
              </a:rPr>
              <a:t>map</a:t>
            </a:r>
            <a:r>
              <a:rPr lang="en-US" sz="2400" dirty="0">
                <a:solidFill>
                  <a:schemeClr val="tx1">
                    <a:lumMod val="75000"/>
                    <a:lumOff val="25000"/>
                  </a:schemeClr>
                </a:solidFill>
              </a:rPr>
              <a:t> stage that processes each document and </a:t>
            </a:r>
            <a:r>
              <a:rPr lang="en-US" sz="2400" i="1" dirty="0">
                <a:solidFill>
                  <a:schemeClr val="tx1">
                    <a:lumMod val="75000"/>
                    <a:lumOff val="25000"/>
                  </a:schemeClr>
                </a:solidFill>
              </a:rPr>
              <a:t>emits</a:t>
            </a:r>
            <a:r>
              <a:rPr lang="en-US" sz="2400" dirty="0">
                <a:solidFill>
                  <a:schemeClr val="tx1">
                    <a:lumMod val="75000"/>
                    <a:lumOff val="25000"/>
                  </a:schemeClr>
                </a:solidFill>
              </a:rPr>
              <a:t> one or more objects for each input </a:t>
            </a:r>
            <a:r>
              <a:rPr lang="en-US" sz="2400" dirty="0" smtClean="0">
                <a:solidFill>
                  <a:schemeClr val="tx1">
                    <a:lumMod val="75000"/>
                    <a:lumOff val="25000"/>
                  </a:schemeClr>
                </a:solidFill>
              </a:rPr>
              <a:t>document</a:t>
            </a:r>
          </a:p>
          <a:p>
            <a:pPr lvl="1" fontAlgn="auto">
              <a:spcAft>
                <a:spcPts val="0"/>
              </a:spcAft>
              <a:buFont typeface="Wingdings 3" charset="2"/>
              <a:buChar char=""/>
              <a:defRPr/>
            </a:pPr>
            <a:r>
              <a:rPr lang="en-US" sz="2400" dirty="0" smtClean="0">
                <a:solidFill>
                  <a:schemeClr val="tx1">
                    <a:lumMod val="75000"/>
                    <a:lumOff val="25000"/>
                  </a:schemeClr>
                </a:solidFill>
              </a:rPr>
              <a:t>A</a:t>
            </a:r>
            <a:r>
              <a:rPr lang="en-US" sz="2400" i="1" dirty="0" smtClean="0">
                <a:solidFill>
                  <a:schemeClr val="tx1">
                    <a:lumMod val="75000"/>
                    <a:lumOff val="25000"/>
                  </a:schemeClr>
                </a:solidFill>
              </a:rPr>
              <a:t> reduce</a:t>
            </a:r>
            <a:r>
              <a:rPr lang="en-US" sz="2400" dirty="0">
                <a:solidFill>
                  <a:schemeClr val="tx1">
                    <a:lumMod val="75000"/>
                    <a:lumOff val="25000"/>
                  </a:schemeClr>
                </a:solidFill>
              </a:rPr>
              <a:t> phase that combines the output of the map operation</a:t>
            </a:r>
            <a:r>
              <a:rPr lang="en-US" sz="2400" dirty="0" smtClean="0">
                <a:solidFill>
                  <a:schemeClr val="tx1">
                    <a:lumMod val="75000"/>
                    <a:lumOff val="25000"/>
                  </a:schemeClr>
                </a:solidFill>
              </a:rPr>
              <a:t>.</a:t>
            </a:r>
          </a:p>
          <a:p>
            <a:pPr lvl="1" fontAlgn="auto">
              <a:spcAft>
                <a:spcPts val="0"/>
              </a:spcAft>
              <a:buFont typeface="Wingdings 3" charset="2"/>
              <a:buChar char=""/>
              <a:defRPr/>
            </a:pPr>
            <a:r>
              <a:rPr lang="en-US" sz="2400" dirty="0" smtClean="0">
                <a:solidFill>
                  <a:schemeClr val="tx1">
                    <a:lumMod val="75000"/>
                    <a:lumOff val="25000"/>
                  </a:schemeClr>
                </a:solidFill>
              </a:rPr>
              <a:t>An optional</a:t>
            </a:r>
            <a:r>
              <a:rPr lang="en-US" sz="2400" dirty="0">
                <a:solidFill>
                  <a:schemeClr val="tx1">
                    <a:lumMod val="75000"/>
                    <a:lumOff val="25000"/>
                  </a:schemeClr>
                </a:solidFill>
              </a:rPr>
              <a:t> </a:t>
            </a:r>
            <a:r>
              <a:rPr lang="en-US" sz="2400" i="1" dirty="0">
                <a:solidFill>
                  <a:schemeClr val="tx1">
                    <a:lumMod val="75000"/>
                    <a:lumOff val="25000"/>
                  </a:schemeClr>
                </a:solidFill>
              </a:rPr>
              <a:t>finalize</a:t>
            </a:r>
            <a:r>
              <a:rPr lang="en-US" sz="2400" dirty="0">
                <a:solidFill>
                  <a:schemeClr val="tx1">
                    <a:lumMod val="75000"/>
                    <a:lumOff val="25000"/>
                  </a:schemeClr>
                </a:solidFill>
              </a:rPr>
              <a:t> stage </a:t>
            </a:r>
            <a:r>
              <a:rPr lang="en-US" sz="2400" dirty="0" smtClean="0">
                <a:solidFill>
                  <a:schemeClr val="tx1">
                    <a:lumMod val="75000"/>
                    <a:lumOff val="25000"/>
                  </a:schemeClr>
                </a:solidFill>
              </a:rPr>
              <a:t>for final </a:t>
            </a:r>
            <a:r>
              <a:rPr lang="en-US" sz="2400" dirty="0">
                <a:solidFill>
                  <a:schemeClr val="tx1">
                    <a:lumMod val="75000"/>
                    <a:lumOff val="25000"/>
                  </a:schemeClr>
                </a:solidFill>
              </a:rPr>
              <a:t>modifications to the </a:t>
            </a:r>
            <a:r>
              <a:rPr lang="en-US" sz="2400" dirty="0" smtClean="0">
                <a:solidFill>
                  <a:schemeClr val="tx1">
                    <a:lumMod val="75000"/>
                    <a:lumOff val="25000"/>
                  </a:schemeClr>
                </a:solidFill>
              </a:rPr>
              <a:t>result</a:t>
            </a:r>
            <a:endParaRPr lang="en-US" sz="2400" dirty="0">
              <a:solidFill>
                <a:schemeClr val="tx1">
                  <a:lumMod val="75000"/>
                  <a:lumOff val="25000"/>
                </a:schemeClr>
              </a:solidFill>
            </a:endParaRPr>
          </a:p>
          <a:p>
            <a:pPr fontAlgn="auto">
              <a:spcAft>
                <a:spcPts val="0"/>
              </a:spcAft>
              <a:buFont typeface="Wingdings 3" charset="2"/>
              <a:buChar char=""/>
              <a:defRPr/>
            </a:pPr>
            <a:r>
              <a:rPr lang="en-US" sz="2700" dirty="0" smtClean="0">
                <a:solidFill>
                  <a:schemeClr val="tx1">
                    <a:lumMod val="75000"/>
                    <a:lumOff val="25000"/>
                  </a:schemeClr>
                </a:solidFill>
              </a:rPr>
              <a:t>Uses Custom JavaScript functions</a:t>
            </a:r>
          </a:p>
          <a:p>
            <a:pPr lvl="1" fontAlgn="auto">
              <a:spcAft>
                <a:spcPts val="0"/>
              </a:spcAft>
              <a:buFont typeface="Wingdings 3" charset="2"/>
              <a:buChar char=""/>
              <a:defRPr/>
            </a:pPr>
            <a:r>
              <a:rPr lang="en-US" sz="2600" dirty="0" smtClean="0">
                <a:solidFill>
                  <a:schemeClr val="tx1">
                    <a:lumMod val="75000"/>
                    <a:lumOff val="25000"/>
                  </a:schemeClr>
                </a:solidFill>
              </a:rPr>
              <a:t>Provides greater flexibility but is less efficient and more complex than the aggregation pipeline</a:t>
            </a:r>
          </a:p>
          <a:p>
            <a:pPr fontAlgn="auto">
              <a:spcAft>
                <a:spcPts val="0"/>
              </a:spcAft>
              <a:buFont typeface="Wingdings 3" charset="2"/>
              <a:buChar char=""/>
              <a:defRPr/>
            </a:pPr>
            <a:r>
              <a:rPr lang="en-US" sz="2700" dirty="0" smtClean="0">
                <a:solidFill>
                  <a:schemeClr val="tx1">
                    <a:lumMod val="75000"/>
                    <a:lumOff val="25000"/>
                  </a:schemeClr>
                </a:solidFill>
              </a:rPr>
              <a:t>Can </a:t>
            </a:r>
            <a:r>
              <a:rPr lang="en-US" sz="2700" dirty="0">
                <a:solidFill>
                  <a:schemeClr val="tx1">
                    <a:lumMod val="75000"/>
                    <a:lumOff val="25000"/>
                  </a:schemeClr>
                </a:solidFill>
              </a:rPr>
              <a:t>have output sets that exceed the 16 megabyte output limitation of the aggregation pipeline.</a:t>
            </a:r>
          </a:p>
          <a:p>
            <a:pPr fontAlgn="auto">
              <a:spcAft>
                <a:spcPts val="0"/>
              </a:spcAft>
              <a:buFont typeface="Wingdings 3" charset="2"/>
              <a:buChar char=""/>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29810874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Map-Reduce Example</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77</a:t>
            </a:fld>
            <a:endParaRPr lang="en-IE"/>
          </a:p>
        </p:txBody>
      </p:sp>
      <p:pic>
        <p:nvPicPr>
          <p:cNvPr id="6" name="Picture 2" descr="C:\Users\pierpaolo.dondio\Desktop\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05678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251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Map-reduce as JavaScript</a:t>
            </a:r>
            <a:endParaRPr lang="en-IE" dirty="0"/>
          </a:p>
        </p:txBody>
      </p:sp>
      <p:sp>
        <p:nvSpPr>
          <p:cNvPr id="3" name="Content Placeholder 2"/>
          <p:cNvSpPr>
            <a:spLocks noGrp="1"/>
          </p:cNvSpPr>
          <p:nvPr>
            <p:ph idx="1"/>
          </p:nvPr>
        </p:nvSpPr>
        <p:spPr/>
        <p:txBody>
          <a:bodyPr/>
          <a:lstStyle/>
          <a:p>
            <a:r>
              <a:rPr lang="en-IE" dirty="0"/>
              <a:t>In </a:t>
            </a:r>
            <a:r>
              <a:rPr lang="en-IE" dirty="0" err="1"/>
              <a:t>MongoDB</a:t>
            </a:r>
            <a:r>
              <a:rPr lang="en-IE" dirty="0"/>
              <a:t>, map-reduce operations use custom JavaScript functions to </a:t>
            </a:r>
            <a:r>
              <a:rPr lang="en-IE" i="1" dirty="0"/>
              <a:t>map</a:t>
            </a:r>
            <a:r>
              <a:rPr lang="en-IE" dirty="0"/>
              <a:t>, or associate, values to a key. If a key has multiple values mapped to it, the operation </a:t>
            </a:r>
            <a:r>
              <a:rPr lang="en-IE" i="1" dirty="0"/>
              <a:t>reduces</a:t>
            </a:r>
            <a:r>
              <a:rPr lang="en-IE" dirty="0"/>
              <a:t> the values for the key to a single object.</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78</a:t>
            </a:fld>
            <a:endParaRPr lang="en-IE"/>
          </a:p>
        </p:txBody>
      </p:sp>
    </p:spTree>
    <p:extLst>
      <p:ext uri="{BB962C8B-B14F-4D97-AF65-F5344CB8AC3E}">
        <p14:creationId xmlns:p14="http://schemas.microsoft.com/office/powerpoint/2010/main" val="17851190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reduce in </a:t>
            </a:r>
            <a:r>
              <a:rPr lang="en-IE" dirty="0" err="1" smtClean="0"/>
              <a:t>MongoDB</a:t>
            </a:r>
            <a:endParaRPr lang="en-IE" dirty="0"/>
          </a:p>
        </p:txBody>
      </p:sp>
      <p:sp>
        <p:nvSpPr>
          <p:cNvPr id="3" name="Content Placeholder 2"/>
          <p:cNvSpPr>
            <a:spLocks noGrp="1"/>
          </p:cNvSpPr>
          <p:nvPr>
            <p:ph idx="1"/>
          </p:nvPr>
        </p:nvSpPr>
        <p:spPr/>
        <p:txBody>
          <a:bodyPr/>
          <a:lstStyle/>
          <a:p>
            <a:r>
              <a:rPr lang="en-IE" dirty="0" err="1"/>
              <a:t>db.runCommand</a:t>
            </a:r>
            <a:r>
              <a:rPr lang="en-IE" dirty="0"/>
              <a:t>( { </a:t>
            </a:r>
            <a:r>
              <a:rPr lang="en-IE" dirty="0" err="1"/>
              <a:t>mapReduce</a:t>
            </a:r>
            <a:r>
              <a:rPr lang="en-IE" dirty="0"/>
              <a:t>: &lt;collection&gt;, map: &lt;</a:t>
            </a:r>
            <a:r>
              <a:rPr lang="en-IE" b="1" dirty="0"/>
              <a:t>function</a:t>
            </a:r>
            <a:r>
              <a:rPr lang="en-IE" dirty="0"/>
              <a:t>&gt;, reduce: &lt;</a:t>
            </a:r>
            <a:r>
              <a:rPr lang="en-IE" b="1" dirty="0"/>
              <a:t>function</a:t>
            </a:r>
            <a:r>
              <a:rPr lang="en-IE" dirty="0"/>
              <a:t>&gt;, out: &lt;output&gt;, query: &lt;document&gt;, sort: &lt;document&gt;, limit: &lt;number&gt;, finalize: &lt;</a:t>
            </a:r>
            <a:r>
              <a:rPr lang="en-IE" b="1" dirty="0"/>
              <a:t>function</a:t>
            </a:r>
            <a:r>
              <a:rPr lang="en-IE" dirty="0"/>
              <a:t>&gt;, scope: &lt;document&gt;, </a:t>
            </a:r>
            <a:r>
              <a:rPr lang="en-IE" dirty="0" err="1"/>
              <a:t>jsMode</a:t>
            </a:r>
            <a:r>
              <a:rPr lang="en-IE" dirty="0"/>
              <a:t>: &lt;</a:t>
            </a:r>
            <a:r>
              <a:rPr lang="en-IE" b="1" dirty="0" err="1"/>
              <a:t>boolean</a:t>
            </a:r>
            <a:r>
              <a:rPr lang="en-IE" dirty="0"/>
              <a:t>&gt;, verbose: &lt;</a:t>
            </a:r>
            <a:r>
              <a:rPr lang="en-IE" b="1" dirty="0" err="1"/>
              <a:t>boolean</a:t>
            </a:r>
            <a:r>
              <a:rPr lang="en-IE" dirty="0"/>
              <a:t>&gt; } )</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79</a:t>
            </a:fld>
            <a:endParaRPr lang="en-IE"/>
          </a:p>
        </p:txBody>
      </p:sp>
    </p:spTree>
    <p:extLst>
      <p:ext uri="{BB962C8B-B14F-4D97-AF65-F5344CB8AC3E}">
        <p14:creationId xmlns:p14="http://schemas.microsoft.com/office/powerpoint/2010/main" val="2377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Scaling Up</a:t>
            </a:r>
          </a:p>
        </p:txBody>
      </p:sp>
      <p:sp>
        <p:nvSpPr>
          <p:cNvPr id="12291" name="Rectangle 3"/>
          <p:cNvSpPr>
            <a:spLocks noGrp="1" noChangeArrowheads="1"/>
          </p:cNvSpPr>
          <p:nvPr>
            <p:ph type="body" idx="1"/>
          </p:nvPr>
        </p:nvSpPr>
        <p:spPr/>
        <p:txBody>
          <a:bodyPr/>
          <a:lstStyle/>
          <a:p>
            <a:r>
              <a:rPr lang="en-US" sz="2400"/>
              <a:t>Issues with scaling up when the dataset is just too big</a:t>
            </a:r>
          </a:p>
          <a:p>
            <a:r>
              <a:rPr lang="en-US" sz="2400"/>
              <a:t>RDBMS were not designed to be distributed</a:t>
            </a:r>
          </a:p>
          <a:p>
            <a:r>
              <a:rPr lang="en-US" sz="2400"/>
              <a:t>Began to look at multi-node database solutions</a:t>
            </a:r>
          </a:p>
          <a:p>
            <a:r>
              <a:rPr lang="en-US" sz="2400"/>
              <a:t>Known as ‘scaling out’ or ‘horizontal scaling’</a:t>
            </a:r>
          </a:p>
          <a:p>
            <a:r>
              <a:rPr lang="en-US" sz="2400"/>
              <a:t>Different approaches include:</a:t>
            </a:r>
          </a:p>
          <a:p>
            <a:pPr lvl="1"/>
            <a:r>
              <a:rPr lang="en-US" sz="2200"/>
              <a:t>Master-slave</a:t>
            </a:r>
          </a:p>
          <a:p>
            <a:pPr lvl="1"/>
            <a:r>
              <a:rPr lang="en-US" sz="2200"/>
              <a:t>Sharding</a:t>
            </a:r>
          </a:p>
          <a:p>
            <a:pPr>
              <a:buFont typeface="Webdings" pitchFamily="18" charset="2"/>
              <a:buNone/>
            </a:pPr>
            <a:endParaRPr lang="en-US" sz="2400"/>
          </a:p>
          <a:p>
            <a:pPr>
              <a:buFont typeface="Webdings" pitchFamily="18" charset="2"/>
              <a:buNone/>
            </a:pPr>
            <a:endParaRPr lang="en-US"/>
          </a:p>
        </p:txBody>
      </p:sp>
    </p:spTree>
    <p:extLst>
      <p:ext uri="{BB962C8B-B14F-4D97-AF65-F5344CB8AC3E}">
        <p14:creationId xmlns:p14="http://schemas.microsoft.com/office/powerpoint/2010/main" val="2795317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Map function</a:t>
            </a:r>
            <a:endParaRPr lang="en-IE" dirty="0"/>
          </a:p>
        </p:txBody>
      </p:sp>
      <p:sp>
        <p:nvSpPr>
          <p:cNvPr id="3" name="Content Placeholder 2"/>
          <p:cNvSpPr>
            <a:spLocks noGrp="1"/>
          </p:cNvSpPr>
          <p:nvPr>
            <p:ph idx="1"/>
          </p:nvPr>
        </p:nvSpPr>
        <p:spPr/>
        <p:txBody>
          <a:bodyPr/>
          <a:lstStyle/>
          <a:p>
            <a:pPr marL="0" indent="0">
              <a:buNone/>
            </a:pPr>
            <a:r>
              <a:rPr lang="en-IE" b="1" dirty="0" smtClean="0"/>
              <a:t>function</a:t>
            </a:r>
            <a:r>
              <a:rPr lang="en-IE" dirty="0"/>
              <a:t>() { ... emit(key, value); } </a:t>
            </a:r>
          </a:p>
          <a:p>
            <a:r>
              <a:rPr lang="en-IE" sz="2200" dirty="0"/>
              <a:t>The map function has the following requirements:</a:t>
            </a:r>
          </a:p>
          <a:p>
            <a:r>
              <a:rPr lang="en-IE" sz="2200" dirty="0"/>
              <a:t>In the map function, reference the current document as this within the function.</a:t>
            </a:r>
          </a:p>
          <a:p>
            <a:r>
              <a:rPr lang="en-IE" sz="2200" dirty="0"/>
              <a:t>The map function should </a:t>
            </a:r>
            <a:r>
              <a:rPr lang="en-IE" sz="2200" i="1" dirty="0"/>
              <a:t>not</a:t>
            </a:r>
            <a:r>
              <a:rPr lang="en-IE" sz="2200" dirty="0"/>
              <a:t> access the database for any reason.</a:t>
            </a:r>
          </a:p>
          <a:p>
            <a:r>
              <a:rPr lang="en-IE" sz="2200" dirty="0"/>
              <a:t>The map function should be pure, or have </a:t>
            </a:r>
            <a:r>
              <a:rPr lang="en-IE" sz="2200" i="1" dirty="0"/>
              <a:t>no</a:t>
            </a:r>
            <a:r>
              <a:rPr lang="en-IE" sz="2200" dirty="0"/>
              <a:t> impact outside of the function (i.e. side effects.)</a:t>
            </a:r>
          </a:p>
          <a:p>
            <a:r>
              <a:rPr lang="en-IE" sz="2200" dirty="0" smtClean="0"/>
              <a:t>The</a:t>
            </a:r>
            <a:r>
              <a:rPr lang="en-IE" sz="2200" dirty="0"/>
              <a:t> map function may optionally call emit(</a:t>
            </a:r>
            <a:r>
              <a:rPr lang="en-IE" sz="2200" dirty="0" err="1"/>
              <a:t>key,value</a:t>
            </a:r>
            <a:r>
              <a:rPr lang="en-IE" sz="2200" dirty="0"/>
              <a:t>) any number of times to create an output document associating key with value.</a:t>
            </a:r>
          </a:p>
          <a:p>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80</a:t>
            </a:fld>
            <a:endParaRPr lang="en-IE"/>
          </a:p>
        </p:txBody>
      </p:sp>
    </p:spTree>
    <p:extLst>
      <p:ext uri="{BB962C8B-B14F-4D97-AF65-F5344CB8AC3E}">
        <p14:creationId xmlns:p14="http://schemas.microsoft.com/office/powerpoint/2010/main" val="10546073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hu-HU" smtClean="0"/>
              <a:t>Map/Reduce</a:t>
            </a:r>
          </a:p>
        </p:txBody>
      </p:sp>
      <p:sp>
        <p:nvSpPr>
          <p:cNvPr id="22532" name="Text Box 4"/>
          <p:cNvSpPr txBox="1">
            <a:spLocks noChangeArrowheads="1"/>
          </p:cNvSpPr>
          <p:nvPr/>
        </p:nvSpPr>
        <p:spPr bwMode="auto">
          <a:xfrm>
            <a:off x="395536" y="1301750"/>
            <a:ext cx="576103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sz="2000" dirty="0">
                <a:latin typeface="Calibri" pitchFamily="34" charset="0"/>
              </a:rPr>
              <a:t>db.collection.mapReduce( </a:t>
            </a:r>
          </a:p>
          <a:p>
            <a:pPr lvl="1"/>
            <a:r>
              <a:rPr lang="hu-HU" sz="2000" dirty="0">
                <a:latin typeface="Calibri" pitchFamily="34" charset="0"/>
              </a:rPr>
              <a:t>	&lt;mapfunction&gt;, </a:t>
            </a:r>
          </a:p>
          <a:p>
            <a:pPr lvl="1"/>
            <a:r>
              <a:rPr lang="hu-HU" sz="2000" dirty="0">
                <a:latin typeface="Calibri" pitchFamily="34" charset="0"/>
              </a:rPr>
              <a:t>	&lt;reducefunction&gt;, </a:t>
            </a:r>
          </a:p>
          <a:p>
            <a:pPr lvl="1"/>
            <a:r>
              <a:rPr lang="hu-HU" sz="2000" dirty="0">
                <a:latin typeface="Calibri" pitchFamily="34" charset="0"/>
              </a:rPr>
              <a:t>	{ </a:t>
            </a:r>
          </a:p>
          <a:p>
            <a:pPr lvl="1"/>
            <a:r>
              <a:rPr lang="hu-HU" sz="2000" dirty="0">
                <a:latin typeface="Calibri" pitchFamily="34" charset="0"/>
              </a:rPr>
              <a:t>		out: &lt;collection&gt;, </a:t>
            </a:r>
          </a:p>
          <a:p>
            <a:pPr lvl="1"/>
            <a:r>
              <a:rPr lang="hu-HU" sz="2000" dirty="0">
                <a:latin typeface="Calibri" pitchFamily="34" charset="0"/>
              </a:rPr>
              <a:t>		query: &lt;&gt;, </a:t>
            </a:r>
          </a:p>
          <a:p>
            <a:pPr lvl="1"/>
            <a:r>
              <a:rPr lang="hu-HU" sz="2000" dirty="0">
                <a:latin typeface="Calibri" pitchFamily="34" charset="0"/>
              </a:rPr>
              <a:t>		sort: &lt;&gt;, </a:t>
            </a:r>
          </a:p>
          <a:p>
            <a:pPr lvl="1"/>
            <a:r>
              <a:rPr lang="hu-HU" sz="2000" dirty="0">
                <a:latin typeface="Calibri" pitchFamily="34" charset="0"/>
              </a:rPr>
              <a:t>		limit: &lt;number&gt;, </a:t>
            </a:r>
          </a:p>
          <a:p>
            <a:pPr lvl="1"/>
            <a:r>
              <a:rPr lang="hu-HU" sz="2000" dirty="0">
                <a:latin typeface="Calibri" pitchFamily="34" charset="0"/>
              </a:rPr>
              <a:t>		finalize: &lt;function&gt;, </a:t>
            </a:r>
          </a:p>
          <a:p>
            <a:pPr lvl="1"/>
            <a:r>
              <a:rPr lang="hu-HU" sz="2000" dirty="0">
                <a:latin typeface="Calibri" pitchFamily="34" charset="0"/>
              </a:rPr>
              <a:t>		scope: &lt;&gt;, </a:t>
            </a:r>
          </a:p>
          <a:p>
            <a:pPr lvl="1"/>
            <a:r>
              <a:rPr lang="hu-HU" sz="2000" dirty="0">
                <a:latin typeface="Calibri" pitchFamily="34" charset="0"/>
              </a:rPr>
              <a:t>		jsMode: &lt;boolean&gt;, </a:t>
            </a:r>
          </a:p>
          <a:p>
            <a:pPr lvl="1"/>
            <a:r>
              <a:rPr lang="hu-HU" sz="2000" dirty="0">
                <a:latin typeface="Calibri" pitchFamily="34" charset="0"/>
              </a:rPr>
              <a:t>		verbose: &lt;boolean&gt; </a:t>
            </a:r>
          </a:p>
          <a:p>
            <a:pPr lvl="1"/>
            <a:r>
              <a:rPr lang="hu-HU" sz="2000" dirty="0">
                <a:latin typeface="Calibri" pitchFamily="34" charset="0"/>
              </a:rPr>
              <a:t>	</a:t>
            </a:r>
            <a:r>
              <a:rPr lang="hu-HU" sz="2000" dirty="0" smtClean="0">
                <a:latin typeface="Calibri" pitchFamily="34" charset="0"/>
              </a:rPr>
              <a:t>} </a:t>
            </a:r>
            <a:r>
              <a:rPr lang="hu-HU" sz="2000" dirty="0">
                <a:latin typeface="Calibri" pitchFamily="34" charset="0"/>
              </a:rPr>
              <a:t>)</a:t>
            </a:r>
          </a:p>
        </p:txBody>
      </p:sp>
      <p:sp>
        <p:nvSpPr>
          <p:cNvPr id="22534" name="Rectangle 6"/>
          <p:cNvSpPr>
            <a:spLocks noChangeArrowheads="1"/>
          </p:cNvSpPr>
          <p:nvPr/>
        </p:nvSpPr>
        <p:spPr bwMode="auto">
          <a:xfrm>
            <a:off x="395536" y="5373216"/>
            <a:ext cx="674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hu-HU" sz="2000" dirty="0">
                <a:latin typeface="Calibri" pitchFamily="34" charset="0"/>
              </a:rPr>
              <a:t>var mapFunction1 = function() { emit(this.cust_id, this.price); };</a:t>
            </a:r>
            <a:r>
              <a:rPr lang="hu-HU" dirty="0"/>
              <a:t> </a:t>
            </a:r>
          </a:p>
        </p:txBody>
      </p:sp>
      <p:sp>
        <p:nvSpPr>
          <p:cNvPr id="22535" name="Rectangle 7"/>
          <p:cNvSpPr>
            <a:spLocks noChangeArrowheads="1"/>
          </p:cNvSpPr>
          <p:nvPr/>
        </p:nvSpPr>
        <p:spPr bwMode="auto">
          <a:xfrm>
            <a:off x="539552" y="5746607"/>
            <a:ext cx="7092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sz="2000" dirty="0">
                <a:latin typeface="Calibri" pitchFamily="34" charset="0"/>
              </a:rPr>
              <a:t>var reduceFunction1 = function(keyCustId, valuesPrices) </a:t>
            </a:r>
          </a:p>
          <a:p>
            <a:r>
              <a:rPr lang="hu-HU" sz="2000" dirty="0">
                <a:latin typeface="Calibri" pitchFamily="34" charset="0"/>
              </a:rPr>
              <a:t>{ return sum(valuesPrices); }; </a:t>
            </a:r>
          </a:p>
        </p:txBody>
      </p:sp>
      <p:pic>
        <p:nvPicPr>
          <p:cNvPr id="22540" name="Picture 12" desc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60848"/>
            <a:ext cx="3810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946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2" descr="C:\Users\Crzyosh\Documents\Vandy\Classes\CS_292\Presentation\MongoDB\distinct_pic.png"/>
          <p:cNvPicPr>
            <a:picLocks noChangeAspect="1" noChangeArrowheads="1"/>
          </p:cNvPicPr>
          <p:nvPr/>
        </p:nvPicPr>
        <p:blipFill>
          <a:blip r:embed="rId2"/>
          <a:srcRect/>
          <a:stretch>
            <a:fillRect/>
          </a:stretch>
        </p:blipFill>
        <p:spPr bwMode="auto">
          <a:xfrm>
            <a:off x="1691681" y="1628800"/>
            <a:ext cx="3450469" cy="4440287"/>
          </a:xfrm>
          <a:prstGeom prst="rect">
            <a:avLst/>
          </a:prstGeom>
          <a:noFill/>
          <a:ln w="9525">
            <a:noFill/>
            <a:miter lim="800000"/>
            <a:headEnd/>
            <a:tailEnd/>
          </a:ln>
        </p:spPr>
      </p:pic>
    </p:spTree>
    <p:extLst>
      <p:ext uri="{BB962C8B-B14F-4D97-AF65-F5344CB8AC3E}">
        <p14:creationId xmlns:p14="http://schemas.microsoft.com/office/powerpoint/2010/main" val="1253022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Scaling RDBMS – Master/Slave</a:t>
            </a:r>
          </a:p>
        </p:txBody>
      </p:sp>
      <p:sp>
        <p:nvSpPr>
          <p:cNvPr id="34819" name="Rectangle 3"/>
          <p:cNvSpPr>
            <a:spLocks noGrp="1" noChangeArrowheads="1"/>
          </p:cNvSpPr>
          <p:nvPr>
            <p:ph type="body" idx="1"/>
          </p:nvPr>
        </p:nvSpPr>
        <p:spPr/>
        <p:txBody>
          <a:bodyPr/>
          <a:lstStyle/>
          <a:p>
            <a:r>
              <a:rPr lang="en-US" sz="2400"/>
              <a:t>Master-Slave</a:t>
            </a:r>
          </a:p>
          <a:p>
            <a:pPr lvl="1"/>
            <a:r>
              <a:rPr lang="en-US" sz="2200"/>
              <a:t>All writes are written to the master. All reads performed against the replicated slave databases</a:t>
            </a:r>
          </a:p>
          <a:p>
            <a:pPr lvl="1"/>
            <a:r>
              <a:rPr lang="en-US" sz="2200"/>
              <a:t>Critical reads may be incorrect as writes may not have been propagated down</a:t>
            </a:r>
          </a:p>
          <a:p>
            <a:pPr lvl="1"/>
            <a:r>
              <a:rPr lang="en-US" sz="2200"/>
              <a:t>Large data sets can pose problems as master needs to duplicate data to slaves</a:t>
            </a:r>
          </a:p>
        </p:txBody>
      </p:sp>
    </p:spTree>
    <p:extLst>
      <p:ext uri="{BB962C8B-B14F-4D97-AF65-F5344CB8AC3E}">
        <p14:creationId xmlns:p14="http://schemas.microsoft.com/office/powerpoint/2010/main" val="1730806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621B16E-042D-454A-BA04-BEC5DDB2B281}">
  <ds:schemaRefs>
    <ds:schemaRef ds:uri="http://www.w3.org/XML/1998/namespace"/>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54009</TotalTime>
  <Words>3758</Words>
  <Application>Microsoft Office PowerPoint</Application>
  <PresentationFormat>On-screen Show (4:3)</PresentationFormat>
  <Paragraphs>780</Paragraphs>
  <Slides>82</Slides>
  <Notes>25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82</vt:i4>
      </vt:variant>
    </vt:vector>
  </HeadingPairs>
  <TitlesOfParts>
    <vt:vector size="101" baseType="lpstr">
      <vt:lpstr>Arial Unicode MS</vt:lpstr>
      <vt:lpstr>MS Mincho</vt:lpstr>
      <vt:lpstr>MS PGothic</vt:lpstr>
      <vt:lpstr>Arial</vt:lpstr>
      <vt:lpstr>Arial Rounded MT Bold</vt:lpstr>
      <vt:lpstr>Calibri</vt:lpstr>
      <vt:lpstr>Courier New</vt:lpstr>
      <vt:lpstr>Georgia</vt:lpstr>
      <vt:lpstr>Lucida Grande</vt:lpstr>
      <vt:lpstr>PT Sans</vt:lpstr>
      <vt:lpstr>Times</vt:lpstr>
      <vt:lpstr>Verdana</vt:lpstr>
      <vt:lpstr>Webdings</vt:lpstr>
      <vt:lpstr>Wingdings</vt:lpstr>
      <vt:lpstr>Wingdings 3</vt:lpstr>
      <vt:lpstr>Zapf Dingbats</vt:lpstr>
      <vt:lpstr>ヒラギノ角ゴ ProN W3</vt:lpstr>
      <vt:lpstr>ヒラギノ角ゴ ProN W6</vt:lpstr>
      <vt:lpstr>NDRC Template</vt:lpstr>
      <vt:lpstr>Advanced Databases Lecture 12: Towards NOSQL data repositories </vt:lpstr>
      <vt:lpstr>SQL first</vt:lpstr>
      <vt:lpstr>SQL Characteristics</vt:lpstr>
      <vt:lpstr>Data Manipulation Language (DML)</vt:lpstr>
      <vt:lpstr>Data Definition Language</vt:lpstr>
      <vt:lpstr>NO SQL.. Why?</vt:lpstr>
      <vt:lpstr>History of the World, Part 1</vt:lpstr>
      <vt:lpstr>Scaling Up</vt:lpstr>
      <vt:lpstr>Scaling RDBMS – Master/Slave</vt:lpstr>
      <vt:lpstr>Scaling RDBMS - Sharding</vt:lpstr>
      <vt:lpstr>Other ways to scale RDBMS</vt:lpstr>
      <vt:lpstr>NoSQL Definition</vt:lpstr>
      <vt:lpstr>What is NoSQL?</vt:lpstr>
      <vt:lpstr>NoSQL Distinguishing Characteristics</vt:lpstr>
      <vt:lpstr>CAP THEOREM</vt:lpstr>
      <vt:lpstr>CAP Theory</vt:lpstr>
      <vt:lpstr>CAP Theorem</vt:lpstr>
      <vt:lpstr>2  Out of 3: BASE vs ACID</vt:lpstr>
      <vt:lpstr>PowerPoint Presentation</vt:lpstr>
      <vt:lpstr>BASE Transactions</vt:lpstr>
      <vt:lpstr>BASE</vt:lpstr>
      <vt:lpstr>What am I giving up using NoSQL?</vt:lpstr>
      <vt:lpstr>Advantages of NoSQL</vt:lpstr>
      <vt:lpstr>NoSQL: Advantages /2</vt:lpstr>
      <vt:lpstr>RDBMS Advantages (don’t forget!)</vt:lpstr>
      <vt:lpstr>Disadvantages of NoSQL</vt:lpstr>
      <vt:lpstr>Where would I use it?</vt:lpstr>
      <vt:lpstr>Hybrid approach: Polyglot Persistence</vt:lpstr>
      <vt:lpstr>PowerPoint Presentation</vt:lpstr>
      <vt:lpstr>Intro to MongoDB</vt:lpstr>
      <vt:lpstr>MongoDB profile</vt:lpstr>
      <vt:lpstr>Motivations</vt:lpstr>
      <vt:lpstr>Data Model</vt:lpstr>
      <vt:lpstr>JSON</vt:lpstr>
      <vt:lpstr>BSON</vt:lpstr>
      <vt:lpstr>BSON Example</vt:lpstr>
      <vt:lpstr>The _id Field</vt:lpstr>
      <vt:lpstr>mongoDB vs. SQL</vt:lpstr>
      <vt:lpstr>Basic operations</vt:lpstr>
      <vt:lpstr>Data type</vt:lpstr>
      <vt:lpstr>Data Type</vt:lpstr>
      <vt:lpstr>Logical tests</vt:lpstr>
      <vt:lpstr>CRUD operations - create</vt:lpstr>
      <vt:lpstr>The _id field</vt:lpstr>
      <vt:lpstr>CRUD operations – create (cont’d)</vt:lpstr>
      <vt:lpstr>CRUD operations - read</vt:lpstr>
      <vt:lpstr>Querying </vt:lpstr>
      <vt:lpstr>CRUD operations - update</vt:lpstr>
      <vt:lpstr>CRUD operations - delete</vt:lpstr>
      <vt:lpstr>Schema Design</vt:lpstr>
      <vt:lpstr>PowerPoint Presentation</vt:lpstr>
      <vt:lpstr>Mongo is basically schema-free </vt:lpstr>
      <vt:lpstr>There are some patterns</vt:lpstr>
      <vt:lpstr>One to One relationship - embedding</vt:lpstr>
      <vt:lpstr>One to many relationship - embedding</vt:lpstr>
      <vt:lpstr>One to many relationship – Linking</vt:lpstr>
      <vt:lpstr>Linking vs. Embedding</vt:lpstr>
      <vt:lpstr>Modeling Checkouts</vt:lpstr>
      <vt:lpstr>Modeling Checkouts</vt:lpstr>
      <vt:lpstr>Model Tree Structure</vt:lpstr>
      <vt:lpstr>Another Example</vt:lpstr>
      <vt:lpstr>MongoDB Document</vt:lpstr>
      <vt:lpstr>Some considerations while designing Schema in MongoDB</vt:lpstr>
      <vt:lpstr> Index in MongoDB</vt:lpstr>
      <vt:lpstr>Before Index</vt:lpstr>
      <vt:lpstr>Definition of Index</vt:lpstr>
      <vt:lpstr>Index in MongoDB</vt:lpstr>
      <vt:lpstr>Index in MongoDB</vt:lpstr>
      <vt:lpstr>Index in MongoDB</vt:lpstr>
      <vt:lpstr>Index in MongoDB</vt:lpstr>
      <vt:lpstr>Aggregation</vt:lpstr>
      <vt:lpstr>Pipelines</vt:lpstr>
      <vt:lpstr>Aggregation using pipeline</vt:lpstr>
      <vt:lpstr>Map Reduce</vt:lpstr>
      <vt:lpstr>Aggregator Operators</vt:lpstr>
      <vt:lpstr>Map-Reduce</vt:lpstr>
      <vt:lpstr>Map-Reduce Example</vt:lpstr>
      <vt:lpstr>Map-reduce as JavaScript</vt:lpstr>
      <vt:lpstr>Map reduce in MongoDB</vt:lpstr>
      <vt:lpstr>Map function</vt:lpstr>
      <vt:lpstr>Map/Reduce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477</cp:revision>
  <cp:lastPrinted>1601-01-01T00:00:00Z</cp:lastPrinted>
  <dcterms:created xsi:type="dcterms:W3CDTF">2010-08-13T08:18:53Z</dcterms:created>
  <dcterms:modified xsi:type="dcterms:W3CDTF">2016-11-14T13:38:53Z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