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259" r:id="rId5"/>
    <p:sldId id="261" r:id="rId6"/>
    <p:sldId id="263" r:id="rId7"/>
    <p:sldId id="345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267" r:id="rId21"/>
    <p:sldId id="268" r:id="rId22"/>
    <p:sldId id="269" r:id="rId23"/>
    <p:sldId id="270" r:id="rId24"/>
    <p:sldId id="271" r:id="rId25"/>
    <p:sldId id="272" r:id="rId26"/>
    <p:sldId id="275" r:id="rId27"/>
    <p:sldId id="277" r:id="rId28"/>
    <p:sldId id="278" r:id="rId29"/>
    <p:sldId id="279" r:id="rId30"/>
    <p:sldId id="280" r:id="rId31"/>
    <p:sldId id="281" r:id="rId32"/>
    <p:sldId id="282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46" r:id="rId55"/>
    <p:sldId id="316" r:id="rId56"/>
    <p:sldId id="332" r:id="rId57"/>
    <p:sldId id="317" r:id="rId58"/>
    <p:sldId id="318" r:id="rId59"/>
    <p:sldId id="320" r:id="rId60"/>
    <p:sldId id="321" r:id="rId61"/>
    <p:sldId id="322" r:id="rId62"/>
    <p:sldId id="324" r:id="rId63"/>
    <p:sldId id="325" r:id="rId64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DC3"/>
    <a:srgbClr val="1E5BE2"/>
    <a:srgbClr val="83C937"/>
    <a:srgbClr val="0033CC"/>
    <a:srgbClr val="003300"/>
    <a:srgbClr val="006600"/>
    <a:srgbClr val="E54D49"/>
    <a:srgbClr val="84D8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87634" autoAdjust="0"/>
  </p:normalViewPr>
  <p:slideViewPr>
    <p:cSldViewPr>
      <p:cViewPr>
        <p:scale>
          <a:sx n="70" d="100"/>
          <a:sy n="70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AEF6C-B17B-4CBB-9E26-C144B25EF80E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9" r:id="rId13"/>
    <p:sldLayoutId id="2147483691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8" r:id="rId25"/>
    <p:sldLayoutId id="2147483715" r:id="rId26"/>
    <p:sldLayoutId id="2147483718" r:id="rId27"/>
    <p:sldLayoutId id="2147483719" r:id="rId28"/>
    <p:sldLayoutId id="2147483720" r:id="rId29"/>
    <p:sldLayoutId id="2147483721" r:id="rId30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342584" cy="2362200"/>
          </a:xfrm>
        </p:spPr>
        <p:txBody>
          <a:bodyPr>
            <a:noAutofit/>
          </a:bodyPr>
          <a:lstStyle/>
          <a:p>
            <a:r>
              <a:rPr lang="en-IE" sz="4000" dirty="0" smtClean="0"/>
              <a:t>Advanced Databases</a:t>
            </a:r>
            <a:br>
              <a:rPr lang="en-IE" sz="4000" dirty="0" smtClean="0"/>
            </a:br>
            <a:r>
              <a:rPr lang="en-IE" sz="3500" i="1" dirty="0" smtClean="0"/>
              <a:t>Lecture 5: </a:t>
            </a:r>
            <a:r>
              <a:rPr lang="en-IE" sz="3500" i="1" dirty="0" smtClean="0"/>
              <a:t>Indexes and Query </a:t>
            </a:r>
            <a:r>
              <a:rPr lang="en-IE" sz="3500" i="1" dirty="0" smtClean="0"/>
              <a:t>Optimisation</a:t>
            </a:r>
            <a: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DTMS-IKM </a:t>
            </a: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1520" y="116632"/>
            <a:ext cx="7344816" cy="990600"/>
          </a:xfrm>
        </p:spPr>
        <p:txBody>
          <a:bodyPr/>
          <a:lstStyle/>
          <a:p>
            <a:pPr lvl="0"/>
            <a:r>
              <a:rPr lang="en-GB" kern="1200" dirty="0" smtClean="0">
                <a:latin typeface="Arial" pitchFamily="34" charset="0"/>
              </a:rPr>
              <a:t>Consider the introduction of controlled redundancy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1541574"/>
            <a:ext cx="741682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3388" indent="-433388" defTabSz="1154113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000" dirty="0" smtClean="0">
                <a:latin typeface="Arial" pitchFamily="34" charset="0"/>
              </a:rPr>
              <a:t>A fully </a:t>
            </a:r>
            <a:r>
              <a:rPr lang="en-US" sz="3000" dirty="0" err="1" smtClean="0">
                <a:latin typeface="Arial" pitchFamily="34" charset="0"/>
              </a:rPr>
              <a:t>normalised</a:t>
            </a:r>
            <a:r>
              <a:rPr lang="en-US" sz="3000" dirty="0" smtClean="0">
                <a:latin typeface="Arial" pitchFamily="34" charset="0"/>
              </a:rPr>
              <a:t> system does not necessarily provide maximum processing efficiency.</a:t>
            </a:r>
            <a:r>
              <a:rPr lang="en-GB" sz="3000" b="1" dirty="0" smtClean="0">
                <a:latin typeface="Arial" pitchFamily="34" charset="0"/>
              </a:rPr>
              <a:t> </a:t>
            </a:r>
            <a:r>
              <a:rPr lang="en-GB" sz="3000" dirty="0" smtClean="0">
                <a:latin typeface="Arial" pitchFamily="34" charset="0"/>
              </a:rPr>
              <a:t>In this situation introducing redundancy in a </a:t>
            </a:r>
            <a:r>
              <a:rPr lang="en-GB" sz="3000" b="1" dirty="0" smtClean="0">
                <a:latin typeface="Arial" pitchFamily="34" charset="0"/>
              </a:rPr>
              <a:t>controlled manner </a:t>
            </a:r>
            <a:r>
              <a:rPr lang="en-GB" sz="3000" dirty="0" smtClean="0">
                <a:latin typeface="Arial" pitchFamily="34" charset="0"/>
              </a:rPr>
              <a:t>by relaxing the normalisation rules will improve the performance of the system.</a:t>
            </a:r>
          </a:p>
          <a:p>
            <a:pPr marL="433388" indent="-433388" defTabSz="1154113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3000" dirty="0" smtClean="0">
              <a:latin typeface="Arial" pitchFamily="34" charset="0"/>
            </a:endParaRPr>
          </a:p>
          <a:p>
            <a:pPr marL="433388" indent="-433388" defTabSz="1154113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3000" dirty="0" err="1" smtClean="0">
                <a:latin typeface="Arial" pitchFamily="34" charset="0"/>
              </a:rPr>
              <a:t>Denormalisation</a:t>
            </a:r>
            <a:endParaRPr lang="en-GB" sz="3000" dirty="0" smtClean="0">
              <a:latin typeface="Arial" pitchFamily="34" charset="0"/>
            </a:endParaRPr>
          </a:p>
          <a:p>
            <a:pPr marL="433388" indent="-433388" defTabSz="1154113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000" dirty="0">
              <a:latin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558952"/>
            <a:ext cx="8229600" cy="10698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344816" cy="1069848"/>
          </a:xfrm>
        </p:spPr>
        <p:txBody>
          <a:bodyPr>
            <a:no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Advantages and disadvantages of </a:t>
            </a:r>
            <a:r>
              <a:rPr lang="en-US" sz="2800" dirty="0" err="1" smtClean="0">
                <a:cs typeface="Times New Roman" pitchFamily="18" charset="0"/>
              </a:rPr>
              <a:t>denormalization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 descr="C18N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01760" y="2852936"/>
            <a:ext cx="8842240" cy="3024931"/>
          </a:xfrm>
          <a:prstGeom prst="rect">
            <a:avLst/>
          </a:prstGeom>
          <a:noFill/>
          <a:ln/>
        </p:spPr>
      </p:pic>
      <p:sp>
        <p:nvSpPr>
          <p:cNvPr id="8" name="Rectangle 7"/>
          <p:cNvSpPr/>
          <p:nvPr/>
        </p:nvSpPr>
        <p:spPr>
          <a:xfrm>
            <a:off x="2267744" y="1484784"/>
            <a:ext cx="56166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ctr">
              <a:buClr>
                <a:srgbClr val="FF0000"/>
              </a:buClr>
            </a:pPr>
            <a:r>
              <a:rPr lang="en-GB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There are pros and cons..</a:t>
            </a:r>
            <a:endParaRPr lang="en-GB" sz="2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9712" y="2132856"/>
            <a:ext cx="5597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000" dirty="0" smtClean="0">
                <a:latin typeface="Arial" pitchFamily="34" charset="0"/>
                <a:cs typeface="Arial" pitchFamily="34" charset="0"/>
              </a:rPr>
              <a:t>+</a:t>
            </a:r>
            <a:endParaRPr lang="en-US" sz="5000" dirty="0"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2200" y="1988840"/>
            <a:ext cx="1152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 smtClean="0">
                <a:latin typeface="Arial" pitchFamily="34" charset="0"/>
                <a:cs typeface="Arial" pitchFamily="34" charset="0"/>
              </a:rPr>
              <a:t>-</a:t>
            </a:r>
            <a:endParaRPr lang="en-US" sz="60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3568" y="1667006"/>
            <a:ext cx="7488832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buClr>
                <a:srgbClr val="FF0000"/>
              </a:buClr>
              <a:buFont typeface="+mj-lt"/>
              <a:buAutoNum type="arabicPeriod"/>
            </a:pP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Rather than combining relations together, alternative approach is to decompose them into a number of smaller and more manageable partitions</a:t>
            </a:r>
          </a:p>
          <a:p>
            <a:pPr marL="450850" indent="-450850">
              <a:lnSpc>
                <a:spcPct val="20000"/>
              </a:lnSpc>
              <a:buClr>
                <a:srgbClr val="FF0000"/>
              </a:buClr>
              <a:buFont typeface="+mj-lt"/>
              <a:buAutoNum type="arabicPeriod"/>
            </a:pPr>
            <a:endParaRPr 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0850" indent="-450850">
              <a:buClr>
                <a:srgbClr val="FF0000"/>
              </a:buClr>
              <a:buFont typeface="+mj-lt"/>
              <a:buAutoNum type="arabicPeriod"/>
            </a:pPr>
            <a:r>
              <a:rPr lang="en-GB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Two main types of partitioning: horizontal and vertical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GB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450850" indent="-450850">
              <a:buClr>
                <a:srgbClr val="FF0000"/>
              </a:buClr>
              <a:buFont typeface="+mj-lt"/>
              <a:buAutoNum type="arabicPeriod"/>
            </a:pPr>
            <a:r>
              <a:rPr lang="en-GB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Very important technique for performance tuning</a:t>
            </a:r>
          </a:p>
          <a:p>
            <a:pPr marL="450850" indent="-450850">
              <a:buClr>
                <a:srgbClr val="FF0000"/>
              </a:buClr>
              <a:buFont typeface="+mj-lt"/>
              <a:buAutoNum type="arabicPeriod"/>
            </a:pPr>
            <a:r>
              <a:rPr lang="en-GB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Divide and Conquer</a:t>
            </a:r>
          </a:p>
          <a:p>
            <a:pPr marL="450850" indent="-450850">
              <a:buClr>
                <a:srgbClr val="FF0000"/>
              </a:buClr>
              <a:buFont typeface="+mj-lt"/>
              <a:buAutoNum type="arabicPeriod"/>
            </a:pPr>
            <a:r>
              <a:rPr lang="en-GB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How do I decide how to split the table</a:t>
            </a:r>
            <a:r>
              <a:rPr lang="en-GB" sz="2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endParaRPr lang="en-GB" sz="2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Partitioning relations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4" descr="C18NF09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1520" y="1973287"/>
            <a:ext cx="8351837" cy="4264025"/>
          </a:xfrm>
          <a:prstGeom prst="rect">
            <a:avLst/>
          </a:prstGeom>
          <a:noFill/>
          <a:ln/>
        </p:spPr>
      </p:pic>
      <p:sp>
        <p:nvSpPr>
          <p:cNvPr id="7" name="Oval Callout 6"/>
          <p:cNvSpPr/>
          <p:nvPr/>
        </p:nvSpPr>
        <p:spPr>
          <a:xfrm>
            <a:off x="2051720" y="1541239"/>
            <a:ext cx="2232248" cy="1512168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 pitchFamily="34" charset="0"/>
              </a:rPr>
              <a:t>Handy if there’s a natural split e.g. 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 pitchFamily="34" charset="0"/>
              </a:rPr>
              <a:t>Customers in Dublin in one table, other customers  on a 2</a:t>
            </a:r>
            <a:r>
              <a:rPr lang="en-GB" sz="1200" baseline="30000" dirty="0" smtClean="0">
                <a:solidFill>
                  <a:schemeClr val="tx1"/>
                </a:solidFill>
                <a:latin typeface="Arial" pitchFamily="34" charset="0"/>
              </a:rPr>
              <a:t>nd</a:t>
            </a:r>
            <a:r>
              <a:rPr lang="en-GB" sz="1200" dirty="0" smtClean="0">
                <a:solidFill>
                  <a:schemeClr val="tx1"/>
                </a:solidFill>
                <a:latin typeface="Arial" pitchFamily="34" charset="0"/>
              </a:rPr>
              <a:t> table</a:t>
            </a: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767736" y="2693367"/>
            <a:ext cx="2232248" cy="1512168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  <a:latin typeface="Arial" pitchFamily="34" charset="0"/>
              </a:rPr>
              <a:t>Vertical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  <a:latin typeface="Arial" pitchFamily="34" charset="0"/>
              </a:rPr>
              <a:t>Maybe some columns aren’t used much</a:t>
            </a: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Partitioning: why?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528" y="1484784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1. Smaller and more manageable pieces of data (Partitions )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2. Reduced recovery time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3. Failure impact is less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4. Faster access of data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5. Partitions work independent of the other partitions.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6. Very easy to use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kern="1200" dirty="0" smtClean="0">
                <a:latin typeface="Arial" pitchFamily="34" charset="0"/>
                <a:cs typeface="Times New Roman" pitchFamily="18" charset="0"/>
              </a:rPr>
              <a:t>Partitioning relations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764704"/>
            <a:ext cx="8229600" cy="10698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4000" dirty="0" smtClean="0">
              <a:solidFill>
                <a:schemeClr val="tx2"/>
              </a:solidFill>
              <a:latin typeface="Arial" pitchFamily="34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Times New Roman" pitchFamily="18" charset="0"/>
              </a:rPr>
              <a:t>Partitioning support provided in all leading databases. E.g. </a:t>
            </a:r>
            <a:r>
              <a:rPr kumimoji="0" lang="en-GB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Times New Roman" pitchFamily="18" charset="0"/>
              </a:rPr>
              <a:t>In Oracle: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3200" dirty="0" smtClean="0">
              <a:solidFill>
                <a:schemeClr val="tx2"/>
              </a:solidFill>
              <a:latin typeface="Arial" pitchFamily="34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Create table sales (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sales_date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 DATE,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kumimoji="0" lang="en-GB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custmer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kumimoji="0" lang="en-GB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int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, ..etc)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noProof="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partition by range(</a:t>
            </a:r>
            <a:r>
              <a:rPr lang="en-GB" sz="2000" noProof="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sales_date</a:t>
            </a:r>
            <a:r>
              <a:rPr lang="en-GB" sz="2000" noProof="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(partition</a:t>
            </a:r>
            <a:r>
              <a:rPr kumimoji="0" lang="en-GB" sz="20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 d1 values less than (10) </a:t>
            </a:r>
            <a:r>
              <a:rPr kumimoji="0" lang="en-GB" sz="2000" b="0" i="0" u="none" strike="noStrike" kern="1200" cap="none" spc="0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tablespace</a:t>
            </a:r>
            <a:r>
              <a:rPr kumimoji="0" lang="en-GB" sz="20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* sales1,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partition d2 values less than (20) </a:t>
            </a:r>
            <a:r>
              <a:rPr lang="en-GB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tablespace</a:t>
            </a:r>
            <a:r>
              <a:rPr lang="en-GB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sales2,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partition d3 values less than (</a:t>
            </a:r>
            <a:r>
              <a:rPr lang="en-GB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maxvalue</a:t>
            </a:r>
            <a:r>
              <a:rPr lang="en-GB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tablespace</a:t>
            </a:r>
            <a:r>
              <a:rPr lang="en-GB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sales3);</a:t>
            </a:r>
          </a:p>
          <a:p>
            <a:pPr fontAlgn="auto">
              <a:spcAft>
                <a:spcPts val="0"/>
              </a:spcAft>
              <a:defRPr/>
            </a:pPr>
            <a:endParaRPr lang="en-GB" sz="20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 A </a:t>
            </a:r>
            <a:r>
              <a:rPr lang="en-GB" sz="1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tablespace</a:t>
            </a:r>
            <a:r>
              <a:rPr lang="en-GB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is a logical storage unit; way of organising dB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Optimisation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6932878" cy="487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23528" y="332656"/>
            <a:ext cx="3986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/>
              <a:t>Query Optimisation</a:t>
            </a:r>
            <a:endParaRPr lang="it-IT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trees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544" y="1538789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For each query, DMBS typically creates an internal structure of the query called a </a:t>
            </a:r>
            <a:r>
              <a:rPr lang="en-GB" sz="2800" b="1" dirty="0" smtClean="0">
                <a:latin typeface="Arial" pitchFamily="34" charset="0"/>
                <a:cs typeface="Arial" pitchFamily="34" charset="0"/>
              </a:rPr>
              <a:t>query tree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 descr="DS3-Figure 20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702" y="3084983"/>
            <a:ext cx="7805738" cy="3008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trees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402432"/>
            <a:ext cx="8208912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GB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The previous query tree </a:t>
            </a:r>
            <a:r>
              <a:rPr lang="en-GB" sz="2800" kern="0" dirty="0" smtClean="0">
                <a:latin typeface="Arial" pitchFamily="34" charset="0"/>
              </a:rPr>
              <a:t>illustrates the query:</a:t>
            </a:r>
            <a:endParaRPr kumimoji="0" lang="en-US" sz="2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Find all Managers who work at a London branch.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lang="en-US" sz="2800" i="1" kern="0" dirty="0" smtClean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Two tables:</a:t>
            </a:r>
            <a:r>
              <a:rPr kumimoji="0" lang="en-US" sz="28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staff and branch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SELECT * FROM Staff s, Branch b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WHERE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s.branchNo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b.branchNo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AND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s.position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‘Manager’ AND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b.city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‘London’);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optimisation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Early days, relational dB models criticised for poor query speed</a:t>
            </a:r>
          </a:p>
          <a:p>
            <a:endParaRPr lang="en-GB" dirty="0" smtClean="0"/>
          </a:p>
          <a:p>
            <a:r>
              <a:rPr lang="en-GB" dirty="0" smtClean="0"/>
              <a:t>Major research conducted on efficient query algorithms</a:t>
            </a:r>
          </a:p>
          <a:p>
            <a:endParaRPr lang="en-GB" dirty="0" smtClean="0"/>
          </a:p>
          <a:p>
            <a:r>
              <a:rPr lang="en-GB" dirty="0" smtClean="0"/>
              <a:t>Most medium complexity+ queries can be executed in many different ways</a:t>
            </a:r>
          </a:p>
          <a:p>
            <a:endParaRPr lang="en-GB" dirty="0" smtClean="0"/>
          </a:p>
          <a:p>
            <a:r>
              <a:rPr lang="en-GB" dirty="0" smtClean="0"/>
              <a:t>Purpose of Query Optimisation is to find the best way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3F9-5045-443F-B276-0AE6FD6826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trees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4" descr="DS3-Figure 20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7805738" cy="300831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0" y="1412777"/>
            <a:ext cx="4104456" cy="3831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Leaf node created for each base relation.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Non-leaf node created for each intermediate relation 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produced by RA operation.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Root of tree represents query result.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Sequence is directed from leaves to root (i.e. bottom to top)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optimisation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1556792"/>
            <a:ext cx="7776864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Activity of choosing an efficient execution strategy for processing query.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"/>
              </a:lnSpc>
              <a:buFont typeface="Monotype Sorts" pitchFamily="2" charset="2"/>
              <a:buNone/>
            </a:pPr>
            <a:endParaRPr 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There are many </a:t>
            </a:r>
            <a:r>
              <a:rPr lang="en-US" sz="2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equivalent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transformations of same high-level query, aim of QO is to choose one that minimizes resource usage. </a:t>
            </a:r>
          </a:p>
          <a:p>
            <a:pPr algn="just">
              <a:lnSpc>
                <a:spcPct val="90000"/>
              </a:lnSpc>
            </a:pPr>
            <a:endParaRPr 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Generally, reduce total execution time of query and response time</a:t>
            </a:r>
          </a:p>
          <a:p>
            <a:pPr algn="just">
              <a:lnSpc>
                <a:spcPct val="90000"/>
              </a:lnSpc>
            </a:pPr>
            <a:endParaRPr 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Problem computationally intractable with large number of relations, so strategy adopted is reduced to finding near optimum solution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136"/>
            <a:ext cx="7283152" cy="990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 of need for query optimisation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758" y="1485330"/>
            <a:ext cx="8136706" cy="10075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Find all Managers who work at a London branch.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2277418"/>
            <a:ext cx="8208714" cy="259174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Assumptions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for calculations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1000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tuples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in Staff; 50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tuples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in Branch;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50 Managers; 5 London branches;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no indexes or sort keys;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Every read or writing a row to a result set = 1 disk access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4293096"/>
            <a:ext cx="2088232" cy="1872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120" y="4293096"/>
            <a:ext cx="2088232" cy="1872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4437112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Staff (1000)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443711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Branch (50)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4839543"/>
            <a:ext cx="1425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Name</a:t>
            </a:r>
          </a:p>
          <a:p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Branch_no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Position</a:t>
            </a: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450966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Arial" pitchFamily="34" charset="0"/>
              </a:rPr>
              <a:t>Manager, clerk etc.</a:t>
            </a:r>
            <a:endParaRPr lang="en-US" sz="1600" dirty="0">
              <a:latin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19672" y="5301754"/>
            <a:ext cx="720080" cy="359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2160" y="4869160"/>
            <a:ext cx="14253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Branch_no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Address</a:t>
            </a: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City</a:t>
            </a: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056784" cy="1196752"/>
          </a:xfrm>
        </p:spPr>
        <p:txBody>
          <a:bodyPr>
            <a:normAutofit/>
          </a:bodyPr>
          <a:lstStyle/>
          <a:p>
            <a:r>
              <a:rPr lang="en-GB" dirty="0" smtClean="0"/>
              <a:t>Example of need for query optimisation..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1600" y="2962687"/>
            <a:ext cx="7560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spcBef>
                <a:spcPts val="600"/>
              </a:spcBef>
              <a:defRPr/>
            </a:pPr>
            <a:r>
              <a:rPr lang="en-US" sz="2800" kern="0" dirty="0" smtClean="0">
                <a:latin typeface="Arial" pitchFamily="34" charset="0"/>
                <a:cs typeface="Arial" pitchFamily="34" charset="0"/>
              </a:rPr>
              <a:t>Different things going on in this query</a:t>
            </a:r>
            <a:r>
              <a:rPr lang="en-US" sz="28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sz="2800" kern="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lvl="0" indent="-342900" algn="just" eaLnBrk="0" hangingPunct="0">
              <a:spcBef>
                <a:spcPts val="600"/>
              </a:spcBef>
              <a:defRPr/>
            </a:pPr>
            <a:endParaRPr lang="en-US" sz="2800" kern="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just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2800" kern="0" dirty="0" smtClean="0">
                <a:latin typeface="Arial" pitchFamily="34" charset="0"/>
                <a:cs typeface="Arial" pitchFamily="34" charset="0"/>
              </a:rPr>
              <a:t>Selecting from the staff table (on position)</a:t>
            </a:r>
          </a:p>
          <a:p>
            <a:pPr marL="342900" lvl="0" indent="-342900" algn="just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2800" kern="0" dirty="0" smtClean="0">
                <a:latin typeface="Arial" pitchFamily="34" charset="0"/>
                <a:cs typeface="Arial" pitchFamily="34" charset="0"/>
              </a:rPr>
              <a:t>Selecting from branch table (on city)</a:t>
            </a:r>
          </a:p>
          <a:p>
            <a:pPr marL="342900" lvl="0" indent="-342900" algn="just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GB" sz="2800" kern="0" dirty="0" smtClean="0">
                <a:latin typeface="Arial" pitchFamily="34" charset="0"/>
                <a:cs typeface="Arial" pitchFamily="34" charset="0"/>
              </a:rPr>
              <a:t>Joining the tables (on branch)</a:t>
            </a:r>
            <a:endParaRPr lang="en-US" sz="2800" kern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03648" y="1484785"/>
            <a:ext cx="648072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 eaLnBrk="0" hangingPunct="0">
              <a:spcBef>
                <a:spcPts val="600"/>
              </a:spcBef>
              <a:defRPr/>
            </a:pPr>
            <a:r>
              <a:rPr lang="en-US" sz="1800" kern="0" dirty="0" smtClean="0">
                <a:latin typeface="Arial" pitchFamily="34" charset="0"/>
                <a:cs typeface="Arial" pitchFamily="34" charset="0"/>
              </a:rPr>
              <a:t>SELECT *  FROM Staff s, Branch b</a:t>
            </a:r>
          </a:p>
          <a:p>
            <a:pPr marL="742950" lvl="1" indent="-285750" algn="just" eaLnBrk="0" hangingPunct="0">
              <a:spcBef>
                <a:spcPts val="600"/>
              </a:spcBef>
              <a:defRPr/>
            </a:pPr>
            <a:r>
              <a:rPr lang="en-US" sz="1800" kern="0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en-US" sz="1800" kern="0" dirty="0" err="1" smtClean="0">
                <a:latin typeface="Arial" pitchFamily="34" charset="0"/>
                <a:cs typeface="Arial" pitchFamily="34" charset="0"/>
              </a:rPr>
              <a:t>s.branchNo</a:t>
            </a:r>
            <a:r>
              <a:rPr lang="en-US" sz="1800" kern="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kern="0" dirty="0" err="1" smtClean="0">
                <a:latin typeface="Arial" pitchFamily="34" charset="0"/>
                <a:cs typeface="Arial" pitchFamily="34" charset="0"/>
              </a:rPr>
              <a:t>b.branchNo</a:t>
            </a:r>
            <a:r>
              <a:rPr lang="en-US" sz="1800" kern="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742950" lvl="1" indent="-285750" algn="just" eaLnBrk="0" hangingPunct="0">
              <a:spcBef>
                <a:spcPts val="600"/>
              </a:spcBef>
              <a:defRPr/>
            </a:pPr>
            <a:r>
              <a:rPr lang="en-US" sz="1800" kern="0" dirty="0" smtClean="0">
                <a:latin typeface="Arial" pitchFamily="34" charset="0"/>
                <a:cs typeface="Arial" pitchFamily="34" charset="0"/>
              </a:rPr>
              <a:t>	AND  (</a:t>
            </a:r>
            <a:r>
              <a:rPr lang="en-US" sz="1800" kern="0" dirty="0" err="1" smtClean="0">
                <a:latin typeface="Arial" pitchFamily="34" charset="0"/>
                <a:cs typeface="Arial" pitchFamily="34" charset="0"/>
              </a:rPr>
              <a:t>s.position</a:t>
            </a:r>
            <a:r>
              <a:rPr lang="en-US" sz="1800" kern="0" dirty="0" smtClean="0">
                <a:latin typeface="Arial" pitchFamily="34" charset="0"/>
                <a:cs typeface="Arial" pitchFamily="34" charset="0"/>
              </a:rPr>
              <a:t> = ‘Manager’ </a:t>
            </a:r>
          </a:p>
          <a:p>
            <a:pPr marL="742950" lvl="1" indent="-285750" algn="just" eaLnBrk="0" hangingPunct="0">
              <a:spcBef>
                <a:spcPts val="600"/>
              </a:spcBef>
              <a:defRPr/>
            </a:pPr>
            <a:r>
              <a:rPr lang="en-US" sz="1800" kern="0" dirty="0" smtClean="0">
                <a:latin typeface="Arial" pitchFamily="34" charset="0"/>
                <a:cs typeface="Arial" pitchFamily="34" charset="0"/>
              </a:rPr>
              <a:t>    AND </a:t>
            </a:r>
            <a:r>
              <a:rPr lang="en-US" sz="1800" kern="0" dirty="0" err="1" smtClean="0">
                <a:latin typeface="Arial" pitchFamily="34" charset="0"/>
                <a:cs typeface="Arial" pitchFamily="34" charset="0"/>
              </a:rPr>
              <a:t>b.city</a:t>
            </a:r>
            <a:r>
              <a:rPr lang="en-US" sz="1800" kern="0" dirty="0" smtClean="0">
                <a:latin typeface="Arial" pitchFamily="34" charset="0"/>
                <a:cs typeface="Arial" pitchFamily="34" charset="0"/>
              </a:rPr>
              <a:t> = ‘London’);</a:t>
            </a:r>
            <a:endParaRPr lang="en-U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5559623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spcBef>
                <a:spcPts val="600"/>
              </a:spcBef>
              <a:defRPr/>
            </a:pPr>
            <a:r>
              <a:rPr lang="en-GB" b="1" kern="0" dirty="0" smtClean="0">
                <a:latin typeface="Arial" pitchFamily="34" charset="0"/>
                <a:cs typeface="Arial" pitchFamily="34" charset="0"/>
              </a:rPr>
              <a:t>*it’s  fundamental to understand what </a:t>
            </a:r>
            <a:r>
              <a:rPr lang="en-GB" b="1" kern="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GB" b="1" kern="0" dirty="0" smtClean="0">
                <a:latin typeface="Arial" pitchFamily="34" charset="0"/>
                <a:cs typeface="Arial" pitchFamily="34" charset="0"/>
              </a:rPr>
              <a:t>steps </a:t>
            </a:r>
            <a:r>
              <a:rPr lang="en-GB" b="1" kern="0" dirty="0" smtClean="0">
                <a:latin typeface="Arial" pitchFamily="34" charset="0"/>
                <a:cs typeface="Arial" pitchFamily="34" charset="0"/>
              </a:rPr>
              <a:t>are</a:t>
            </a:r>
            <a:endParaRPr lang="en-US" kern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772400" cy="1143000"/>
          </a:xfrm>
        </p:spPr>
        <p:txBody>
          <a:bodyPr/>
          <a:lstStyle/>
          <a:p>
            <a:r>
              <a:rPr lang="en-GB" dirty="0" smtClean="0"/>
              <a:t>Different execution strategies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44208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735648"/>
            <a:ext cx="762000" cy="365760"/>
          </a:xfrm>
        </p:spPr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3688" y="1268760"/>
            <a:ext cx="2088232" cy="1872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8064" y="1268760"/>
            <a:ext cx="2088232" cy="1872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728" y="1412776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Staff (1000)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8104" y="141277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Branch (50)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1720" y="1844824"/>
            <a:ext cx="20882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Name</a:t>
            </a:r>
          </a:p>
          <a:p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Branch_no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Position = “manager”</a:t>
            </a: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8104" y="1844824"/>
            <a:ext cx="188384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Branch_no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Address</a:t>
            </a:r>
          </a:p>
          <a:p>
            <a:r>
              <a:rPr lang="en-GB" sz="1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City = “</a:t>
            </a:r>
            <a:r>
              <a:rPr lang="en-GB" sz="18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london</a:t>
            </a:r>
            <a:r>
              <a:rPr lang="en-GB" sz="1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39552" y="3212976"/>
            <a:ext cx="8077398" cy="29523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(1) Combine/Merge the two tables into a big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pool and </a:t>
            </a:r>
            <a:r>
              <a:rPr kumimoji="0" lang="en-US" sz="200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then 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search it 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on for position (= manager) and city = London)</a:t>
            </a:r>
          </a:p>
          <a:p>
            <a:pPr marL="342900" indent="-342900" algn="just" eaLnBrk="0" hangingPunct="0">
              <a:spcBef>
                <a:spcPts val="600"/>
              </a:spcBef>
            </a:pPr>
            <a:r>
              <a:rPr lang="en-GB" sz="1800" b="1" kern="0" dirty="0" smtClean="0">
                <a:latin typeface="Arial" pitchFamily="34" charset="0"/>
                <a:cs typeface="Arial" pitchFamily="34" charset="0"/>
              </a:rPr>
              <a:t>OR</a:t>
            </a:r>
          </a:p>
          <a:p>
            <a:pPr marL="342900" indent="-342900" algn="just" eaLnBrk="0" hangingPunct="0">
              <a:spcBef>
                <a:spcPts val="600"/>
              </a:spcBef>
            </a:pPr>
            <a:r>
              <a:rPr lang="en-GB" sz="2000" kern="0" dirty="0" smtClean="0">
                <a:latin typeface="Arial" pitchFamily="34" charset="0"/>
                <a:cs typeface="Arial" pitchFamily="34" charset="0"/>
              </a:rPr>
              <a:t>(2) Join the two tables on </a:t>
            </a:r>
            <a:r>
              <a:rPr lang="en-GB" sz="2000" kern="0" dirty="0" err="1" smtClean="0">
                <a:latin typeface="Arial" pitchFamily="34" charset="0"/>
                <a:cs typeface="Arial" pitchFamily="34" charset="0"/>
              </a:rPr>
              <a:t>branch_no</a:t>
            </a:r>
            <a:r>
              <a:rPr lang="en-GB" sz="2000" kern="0" dirty="0" smtClean="0">
                <a:latin typeface="Arial" pitchFamily="34" charset="0"/>
                <a:cs typeface="Arial" pitchFamily="34" charset="0"/>
              </a:rPr>
              <a:t>, then search the results of the join (for managers and </a:t>
            </a:r>
            <a:r>
              <a:rPr lang="en-GB" sz="2000" kern="0" dirty="0" err="1" smtClean="0">
                <a:latin typeface="Arial" pitchFamily="34" charset="0"/>
                <a:cs typeface="Arial" pitchFamily="34" charset="0"/>
              </a:rPr>
              <a:t>london</a:t>
            </a:r>
            <a:r>
              <a:rPr lang="en-GB" sz="2000" kern="0" dirty="0" smtClean="0">
                <a:latin typeface="Arial" pitchFamily="34" charset="0"/>
                <a:cs typeface="Arial" pitchFamily="34" charset="0"/>
              </a:rPr>
              <a:t> branches)</a:t>
            </a:r>
          </a:p>
          <a:p>
            <a:pPr marL="342900" lvl="0" indent="-342900" algn="just" eaLnBrk="0" hangingPunct="0">
              <a:spcBef>
                <a:spcPts val="600"/>
              </a:spcBef>
              <a:defRPr/>
            </a:pPr>
            <a:r>
              <a:rPr lang="en-GB" sz="2000" b="1" kern="0" dirty="0" smtClean="0">
                <a:latin typeface="Arial" pitchFamily="34" charset="0"/>
                <a:cs typeface="Arial" pitchFamily="34" charset="0"/>
              </a:rPr>
              <a:t>OR</a:t>
            </a:r>
          </a:p>
          <a:p>
            <a:pPr marL="342900" indent="-342900" eaLnBrk="0" hangingPunct="0">
              <a:spcBef>
                <a:spcPts val="600"/>
              </a:spcBef>
            </a:pPr>
            <a:r>
              <a:rPr lang="en-GB" sz="2000" kern="0" dirty="0" smtClean="0">
                <a:latin typeface="Arial" pitchFamily="34" charset="0"/>
                <a:cs typeface="Arial" pitchFamily="34" charset="0"/>
              </a:rPr>
              <a:t>(3) Search </a:t>
            </a:r>
            <a:r>
              <a:rPr lang="en-GB" sz="2000" i="1" kern="0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GB" sz="2000" kern="0" dirty="0" smtClean="0">
                <a:latin typeface="Arial" pitchFamily="34" charset="0"/>
                <a:cs typeface="Arial" pitchFamily="34" charset="0"/>
              </a:rPr>
              <a:t>table first (e.g. Search staff for managers, branch for London branches.. Then join on branch</a:t>
            </a:r>
          </a:p>
          <a:p>
            <a:pPr marL="342900" indent="-342900" algn="ctr" eaLnBrk="0" hangingPunct="0">
              <a:spcBef>
                <a:spcPts val="600"/>
              </a:spcBef>
            </a:pPr>
            <a:r>
              <a:rPr lang="en-GB" sz="2000" b="1" kern="0" dirty="0" smtClean="0">
                <a:latin typeface="Arial" pitchFamily="34" charset="0"/>
                <a:cs typeface="Arial" pitchFamily="34" charset="0"/>
              </a:rPr>
              <a:t>Calculate the cost  for each option</a:t>
            </a:r>
          </a:p>
          <a:p>
            <a:pPr marL="342900" indent="-342900" algn="just" eaLnBrk="0" hangingPunct="0">
              <a:spcBef>
                <a:spcPts val="600"/>
              </a:spcBef>
            </a:pPr>
            <a:endParaRPr lang="en-US" sz="2000" kern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419872" y="2132856"/>
            <a:ext cx="201622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6995120" cy="990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Example: First strategy calculations(1)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3429000"/>
            <a:ext cx="871296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0" hangingPunct="0">
              <a:spcBef>
                <a:spcPts val="600"/>
              </a:spcBef>
              <a:defRPr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Staff = 1000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tuples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= 1000 reads  	Branch = 50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tuples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= 50 read</a:t>
            </a:r>
          </a:p>
          <a:p>
            <a:pPr marL="914400" lvl="1" indent="-457200" eaLnBrk="0" hangingPunct="0">
              <a:spcBef>
                <a:spcPts val="600"/>
              </a:spcBef>
              <a:defRPr/>
            </a:pPr>
            <a:r>
              <a:rPr lang="en-GB" sz="2000" kern="0" dirty="0" smtClean="0">
                <a:latin typeface="Arial" pitchFamily="34" charset="0"/>
                <a:cs typeface="Arial" pitchFamily="34" charset="0"/>
              </a:rPr>
              <a:t>Combine the two tables </a:t>
            </a:r>
            <a:r>
              <a:rPr lang="en-GB" sz="2000" kern="0" dirty="0" err="1" smtClean="0">
                <a:latin typeface="Arial" pitchFamily="34" charset="0"/>
                <a:cs typeface="Arial" pitchFamily="34" charset="0"/>
              </a:rPr>
              <a:t>cartesian</a:t>
            </a:r>
            <a:r>
              <a:rPr lang="en-GB" sz="2000" kern="0" dirty="0" smtClean="0">
                <a:latin typeface="Arial" pitchFamily="34" charset="0"/>
                <a:cs typeface="Arial" pitchFamily="34" charset="0"/>
              </a:rPr>
              <a:t> product = 1000*50 disk accesses</a:t>
            </a:r>
          </a:p>
          <a:p>
            <a:pPr marL="914400" lvl="1" indent="-457200" eaLnBrk="0" hangingPunct="0">
              <a:spcBef>
                <a:spcPts val="600"/>
              </a:spcBef>
              <a:defRPr/>
            </a:pPr>
            <a:endParaRPr lang="en-GB" sz="2000" kern="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 eaLnBrk="0" hangingPunct="0">
              <a:spcBef>
                <a:spcPts val="600"/>
              </a:spcBef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732727"/>
            <a:ext cx="8676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0" hangingPunct="0">
              <a:spcBef>
                <a:spcPts val="600"/>
              </a:spcBef>
              <a:buAutoNum type="arabicParenBoth"/>
              <a:defRPr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Combine the two tables (staff and branch) = combine </a:t>
            </a:r>
            <a:r>
              <a:rPr lang="en-US" sz="2000" i="1" kern="0" dirty="0" smtClean="0">
                <a:latin typeface="Arial" pitchFamily="34" charset="0"/>
                <a:cs typeface="Arial" pitchFamily="34" charset="0"/>
              </a:rPr>
              <a:t>every 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row of staff with </a:t>
            </a:r>
            <a:r>
              <a:rPr lang="en-US" sz="2000" i="1" kern="0" dirty="0" smtClean="0">
                <a:latin typeface="Arial" pitchFamily="34" charset="0"/>
                <a:cs typeface="Arial" pitchFamily="34" charset="0"/>
              </a:rPr>
              <a:t>every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row from branch (called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Cartesian Product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): </a:t>
            </a:r>
            <a:endParaRPr lang="en-GB" sz="2000" kern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80528" y="1508591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0" hangingPunct="0">
              <a:spcBef>
                <a:spcPts val="600"/>
              </a:spcBef>
              <a:defRPr/>
            </a:pP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Combine the two table (staff and branch) – </a:t>
            </a:r>
            <a:r>
              <a:rPr lang="en-US" sz="2000" b="1" i="1" kern="0" dirty="0" smtClean="0">
                <a:latin typeface="Arial" pitchFamily="34" charset="0"/>
                <a:cs typeface="Arial" pitchFamily="34" charset="0"/>
              </a:rPr>
              <a:t>then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do the selection criteria i.e. search through all the </a:t>
            </a:r>
            <a:r>
              <a:rPr lang="en-US" sz="2000" b="1" kern="0" dirty="0" err="1" smtClean="0">
                <a:latin typeface="Arial" pitchFamily="34" charset="0"/>
                <a:cs typeface="Arial" pitchFamily="34" charset="0"/>
              </a:rPr>
              <a:t>tuples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 created by the combination using the selection criteria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4" y="4830251"/>
            <a:ext cx="867645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0" hangingPunct="0">
              <a:spcBef>
                <a:spcPts val="600"/>
              </a:spcBef>
              <a:defRPr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(2)  Search through the result set from (1) on the search criteria : </a:t>
            </a:r>
            <a:r>
              <a:rPr lang="en-US" sz="1800" kern="0" dirty="0" smtClean="0">
                <a:latin typeface="Arial" pitchFamily="34" charset="0"/>
                <a:cs typeface="Arial" pitchFamily="34" charset="0"/>
              </a:rPr>
              <a:t>1000*50 reads</a:t>
            </a:r>
            <a:endParaRPr lang="en-GB" sz="2000" kern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7624" y="5805264"/>
            <a:ext cx="7000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kern="0" dirty="0" smtClean="0">
                <a:latin typeface="Arial" pitchFamily="34" charset="0"/>
                <a:cs typeface="Arial" pitchFamily="34" charset="0"/>
              </a:rPr>
              <a:t>Total = (1000 + 50)  + (1000*50) + (1000*50) = </a:t>
            </a:r>
            <a:r>
              <a:rPr lang="en-US" sz="1800" b="1" kern="0" dirty="0" smtClean="0">
                <a:latin typeface="Arial" pitchFamily="34" charset="0"/>
                <a:cs typeface="Arial" pitchFamily="34" charset="0"/>
              </a:rPr>
              <a:t>101 050 </a:t>
            </a:r>
            <a:r>
              <a:rPr lang="en-US" sz="1800" kern="0" dirty="0" smtClean="0">
                <a:latin typeface="Arial" pitchFamily="34" charset="0"/>
                <a:cs typeface="Arial" pitchFamily="34" charset="0"/>
              </a:rPr>
              <a:t>operations</a:t>
            </a:r>
            <a:endParaRPr lang="en-US" sz="1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344816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Second strategy calculations(2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412776"/>
            <a:ext cx="874846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0" hangingPunct="0">
              <a:spcBef>
                <a:spcPts val="600"/>
              </a:spcBef>
              <a:defRPr/>
            </a:pPr>
            <a:r>
              <a:rPr lang="en-GB" sz="20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Join staff and branch on the branch number first – then search through the result on the remaining criteria </a:t>
            </a:r>
            <a:br>
              <a:rPr lang="en-GB" sz="20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GB" sz="2000" b="1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 eaLnBrk="0" hangingPunct="0">
              <a:spcBef>
                <a:spcPts val="600"/>
              </a:spcBef>
              <a:buAutoNum type="arabicParenBoth"/>
              <a:defRPr/>
            </a:pPr>
            <a:endParaRPr lang="en-US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 eaLnBrk="0" hangingPunct="0">
              <a:spcBef>
                <a:spcPts val="600"/>
              </a:spcBef>
              <a:buAutoNum type="arabicParenBoth"/>
              <a:defRPr/>
            </a:pPr>
            <a:endParaRPr lang="en-US" sz="20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4" y="2564905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(1) Join staff and branch on the branch number = 1000 + 50 disk accesses</a:t>
            </a:r>
          </a:p>
          <a:p>
            <a:endParaRPr lang="en-GB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(2) Results of join = 1000 </a:t>
            </a:r>
            <a:r>
              <a:rPr lang="en-GB" sz="2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tuples</a:t>
            </a:r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1000 disk access (because every staff member is in one branch)</a:t>
            </a:r>
          </a:p>
          <a:p>
            <a:endParaRPr lang="en-GB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(3) Search (select) the results on the search </a:t>
            </a:r>
            <a:r>
              <a:rPr lang="en-GB" sz="2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critieria</a:t>
            </a:r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(managers and </a:t>
            </a:r>
            <a:r>
              <a:rPr lang="en-GB" sz="2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london</a:t>
            </a:r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= 1000 disk accesses</a:t>
            </a:r>
          </a:p>
          <a:p>
            <a:endParaRPr lang="en-GB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624" y="5661248"/>
            <a:ext cx="6827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Total = (1000 + 50) + 1000 + 1000   =  3050  operations</a:t>
            </a: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dirty="0" smtClean="0"/>
              <a:t>Third strategy calculations(3)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96552" y="1268760"/>
            <a:ext cx="96845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 eaLnBrk="0" hangingPunct="0">
              <a:spcBef>
                <a:spcPts val="600"/>
              </a:spcBef>
              <a:defRPr/>
            </a:pPr>
            <a:r>
              <a:rPr lang="en-GB" sz="20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Read the staff table first (for the managers) .Then read the branch table for the London. Then join the two results on the branch number</a:t>
            </a:r>
          </a:p>
          <a:p>
            <a:pPr marL="914400" lvl="1" indent="-457200" algn="just" eaLnBrk="0" hangingPunct="0">
              <a:spcBef>
                <a:spcPts val="600"/>
              </a:spcBef>
              <a:buAutoNum type="arabicParenBoth"/>
              <a:defRPr/>
            </a:pPr>
            <a:endParaRPr lang="en-US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 algn="just" eaLnBrk="0" hangingPunct="0">
              <a:spcBef>
                <a:spcPts val="600"/>
              </a:spcBef>
              <a:buAutoNum type="arabicParenBoth"/>
              <a:defRPr/>
            </a:pPr>
            <a:endParaRPr lang="en-US" sz="20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2352937"/>
            <a:ext cx="81369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Read the staff table to find manager </a:t>
            </a:r>
            <a:r>
              <a:rPr lang="en-GB" sz="2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tuples</a:t>
            </a:r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457200" indent="-457200"/>
            <a:endParaRPr lang="en-GB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/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1000 </a:t>
            </a:r>
            <a:r>
              <a:rPr lang="en-GB" sz="2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tuples</a:t>
            </a:r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read resulting in 50 managers = 1000 reads + 50 results = (1000+ 50)  disk accesses</a:t>
            </a:r>
            <a:b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GB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/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(2) Read the branch table to find the London </a:t>
            </a:r>
            <a:r>
              <a:rPr lang="en-GB" sz="2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tuples</a:t>
            </a:r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50 </a:t>
            </a:r>
            <a:r>
              <a:rPr lang="en-GB" sz="2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tuples</a:t>
            </a:r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read of which 5 are London i.e. 5 results </a:t>
            </a:r>
          </a:p>
          <a:p>
            <a:pPr marL="457200" indent="-457200"/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= (50 + 5) disk accesses</a:t>
            </a:r>
          </a:p>
          <a:p>
            <a:pPr marL="457200" indent="-457200"/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(3) Join the results from (1) and (2) on branch number = joining results of size 50 and 5 respectively = (50 + 5) disk accesses</a:t>
            </a:r>
          </a:p>
          <a:p>
            <a:pPr marL="457200" indent="-457200"/>
            <a:endParaRPr lang="en-GB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/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Total = (1000 + 50) + 55 + 55 = 1160 disk accesses</a:t>
            </a:r>
          </a:p>
          <a:p>
            <a:pPr marL="457200" indent="-457200"/>
            <a:endParaRPr lang="en-GB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AutoNum type="arabicParenBoth"/>
            </a:pPr>
            <a:endParaRPr lang="en-GB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AutoNum type="arabicParenBoth"/>
            </a:pPr>
            <a:endParaRPr lang="en-GB" sz="2000" kern="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/>
            <a:r>
              <a:rPr lang="en-GB" sz="2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GB" dirty="0" smtClean="0"/>
              <a:t>Comparison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8072" y="1333915"/>
            <a:ext cx="7740352" cy="4927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Cost (in disk accesses) are:</a:t>
            </a:r>
          </a:p>
          <a:p>
            <a:pPr>
              <a:lnSpc>
                <a:spcPct val="20000"/>
              </a:lnSpc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(1)   (1000 + 50) + 2*(1000 * 50) =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101 050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(2)   2*1000 + (1000 + 50) =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3050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(3)   1000 + 2*50 + 5 + (50 + 5) =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1160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2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Cartesian (Merge) product and join operations are much more expensive than selection</a:t>
            </a:r>
          </a:p>
          <a:p>
            <a:pPr algn="just">
              <a:lnSpc>
                <a:spcPct val="9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The third option significantly reduces size of relations being joined together (by 87:1)</a:t>
            </a:r>
          </a:p>
          <a:p>
            <a:pPr algn="just">
              <a:lnSpc>
                <a:spcPct val="90000"/>
              </a:lnSpc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This was for tables of 1000 and 50 </a:t>
            </a:r>
            <a:r>
              <a:rPr lang="en-GB" sz="2200" dirty="0" err="1" smtClean="0">
                <a:latin typeface="Arial" pitchFamily="34" charset="0"/>
                <a:cs typeface="Arial" pitchFamily="34" charset="0"/>
              </a:rPr>
              <a:t>tuples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. If the staff had  10000 and branches had 500, becomes 870:1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Heuristics</a:t>
            </a:r>
            <a:endParaRPr lang="en-IE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596" y="1340769"/>
            <a:ext cx="8103844" cy="654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“Better to do a </a:t>
            </a:r>
            <a:r>
              <a:rPr lang="en-GB" sz="2800" b="1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on a relation (table) before using the relation in a join”  (	...as shown?)</a:t>
            </a:r>
          </a:p>
          <a:p>
            <a:pPr>
              <a:lnSpc>
                <a:spcPct val="90000"/>
              </a:lnSpc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These types of “rules of thumb” are called </a:t>
            </a:r>
            <a:r>
              <a:rPr lang="en-GB" sz="2800" b="1" dirty="0" smtClean="0">
                <a:latin typeface="Arial" pitchFamily="34" charset="0"/>
                <a:cs typeface="Arial" pitchFamily="34" charset="0"/>
              </a:rPr>
              <a:t>heuristics 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dBs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(including Oracle) use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heurstics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for static and/or dynamic query optimisation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E.g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of other heuristics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Perform projection as early as possible to reduce number of columns</a:t>
            </a:r>
            <a:br>
              <a:rPr lang="en-GB" dirty="0" smtClean="0">
                <a:latin typeface="Arial" pitchFamily="34" charset="0"/>
                <a:cs typeface="Arial" pitchFamily="34" charset="0"/>
              </a:rPr>
            </a:br>
            <a:r>
              <a:rPr lang="en-GB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Perform most restrictive joins and selects first (smallest results size) before other operations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optimisation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13F9-5045-443F-B276-0AE6FD6826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568" y="1585706"/>
            <a:ext cx="7746084" cy="299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With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declarative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languages such as SQL, the user specifies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what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data is required 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E.g. SELECT name FROM Staff WHERE rating =7;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rather than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it is to be retrieved.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 = relational algebra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E.g. RA select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RA project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</a:t>
            </a:r>
            <a:r>
              <a:rPr lang="en-US" sz="3200" b="1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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baseline="-25000" dirty="0" smtClean="0">
                <a:latin typeface="Courier New" pitchFamily="49" charset="0"/>
                <a:cs typeface="Courier New" pitchFamily="49" charset="0"/>
              </a:rPr>
              <a:t>rating = 7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(Staff) )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576" y="5086191"/>
            <a:ext cx="8102672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relieves user of knowing what constitutes good execution strategy. </a:t>
            </a:r>
          </a:p>
          <a:p>
            <a:pPr>
              <a:lnSpc>
                <a:spcPct val="90000"/>
              </a:lnSpc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also gives DBMS more control over system performance.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(It can choose best strategy..)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54896"/>
            <a:ext cx="6912768" cy="1069848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tx1"/>
                </a:solidFill>
              </a:rPr>
              <a:t>Two ways of optimising: </a:t>
            </a:r>
            <a:br>
              <a:rPr lang="en-GB" sz="3200" dirty="0" smtClean="0">
                <a:solidFill>
                  <a:schemeClr val="tx1"/>
                </a:solidFill>
              </a:rPr>
            </a:br>
            <a:r>
              <a:rPr lang="en-GB" sz="3200" dirty="0" smtClean="0">
                <a:solidFill>
                  <a:schemeClr val="tx1"/>
                </a:solidFill>
              </a:rPr>
              <a:t>Dynamic versus </a:t>
            </a:r>
            <a:r>
              <a:rPr lang="en-GB" dirty="0" smtClean="0">
                <a:solidFill>
                  <a:schemeClr val="tx1"/>
                </a:solidFill>
              </a:rPr>
              <a:t>Static</a:t>
            </a:r>
            <a:endParaRPr lang="en-IE" sz="3200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71604" y="1500174"/>
            <a:ext cx="1000132" cy="1285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Down Arrow 7"/>
          <p:cNvSpPr/>
          <p:nvPr/>
        </p:nvSpPr>
        <p:spPr>
          <a:xfrm>
            <a:off x="4786314" y="1357298"/>
            <a:ext cx="1214446" cy="142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1000100" y="2928934"/>
            <a:ext cx="29289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Dynamic</a:t>
            </a:r>
          </a:p>
          <a:p>
            <a:endParaRPr lang="en-GB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Uses up to date</a:t>
            </a:r>
          </a:p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 info e.g. Table sizes</a:t>
            </a:r>
            <a:r>
              <a:rPr lang="en-GB" sz="20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optimal strategy  </a:t>
            </a:r>
          </a:p>
          <a:p>
            <a:endParaRPr lang="en-GB" sz="20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GB" sz="20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But runtime performance  on reanalysing query each time</a:t>
            </a:r>
          </a:p>
          <a:p>
            <a:endParaRPr lang="en-GB" sz="105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GB" sz="105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GB" sz="105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GB" sz="105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6314" y="2813441"/>
            <a:ext cx="435768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Static</a:t>
            </a:r>
          </a:p>
          <a:p>
            <a:endParaRPr lang="en-GB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latin typeface="Arial" pitchFamily="34" charset="0"/>
                <a:cs typeface="Arial" pitchFamily="34" charset="0"/>
              </a:rPr>
              <a:t>Runtime overhead removed</a:t>
            </a:r>
            <a:endParaRPr lang="en-GB" sz="20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GB" sz="20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GB" sz="20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Complex big queries given many resources to find best strategy..</a:t>
            </a:r>
          </a:p>
          <a:p>
            <a:r>
              <a:rPr lang="en-GB" sz="20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endParaRPr lang="en-GB" sz="20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GB" sz="20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But (dB stats) might be out of date as using stats from time query was first </a:t>
            </a:r>
          </a:p>
          <a:p>
            <a:endParaRPr lang="en-GB" sz="105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GB" sz="105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GB" sz="105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GB" sz="105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-99392"/>
            <a:ext cx="7772400" cy="1143000"/>
          </a:xfrm>
        </p:spPr>
        <p:txBody>
          <a:bodyPr/>
          <a:lstStyle/>
          <a:p>
            <a:r>
              <a:rPr lang="en-GB" dirty="0" smtClean="0"/>
              <a:t>Database statistics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642910" y="1428736"/>
            <a:ext cx="7632848" cy="4536504"/>
          </a:xfrm>
        </p:spPr>
        <p:txBody>
          <a:bodyPr>
            <a:noAutofit/>
          </a:bodyPr>
          <a:lstStyle/>
          <a:p>
            <a:r>
              <a:rPr lang="en-US" sz="2600" dirty="0">
                <a:cs typeface="Arial" pitchFamily="34" charset="0"/>
              </a:rPr>
              <a:t>Success of </a:t>
            </a:r>
            <a:r>
              <a:rPr lang="en-US" sz="2600" dirty="0" smtClean="0">
                <a:cs typeface="Arial" pitchFamily="34" charset="0"/>
              </a:rPr>
              <a:t>Dynamic query </a:t>
            </a:r>
            <a:r>
              <a:rPr lang="en-US" sz="2600" dirty="0" err="1" smtClean="0">
                <a:cs typeface="Arial" pitchFamily="34" charset="0"/>
              </a:rPr>
              <a:t>optimisation</a:t>
            </a:r>
            <a:r>
              <a:rPr lang="en-US" sz="2600" dirty="0" smtClean="0">
                <a:cs typeface="Arial" pitchFamily="34" charset="0"/>
              </a:rPr>
              <a:t> depends </a:t>
            </a:r>
            <a:r>
              <a:rPr lang="en-US" sz="2600" dirty="0">
                <a:cs typeface="Arial" pitchFamily="34" charset="0"/>
              </a:rPr>
              <a:t>on amount and currency of statistical information DBMS holds. </a:t>
            </a:r>
            <a:r>
              <a:rPr lang="en-US" sz="2600" dirty="0" smtClean="0">
                <a:cs typeface="Arial" pitchFamily="34" charset="0"/>
              </a:rPr>
              <a:t/>
            </a:r>
            <a:br>
              <a:rPr lang="en-US" sz="2600" dirty="0" smtClean="0">
                <a:cs typeface="Arial" pitchFamily="34" charset="0"/>
              </a:rPr>
            </a:br>
            <a:endParaRPr lang="en-US" sz="2600" dirty="0">
              <a:cs typeface="Arial" pitchFamily="34" charset="0"/>
            </a:endParaRPr>
          </a:p>
          <a:p>
            <a:pPr algn="just"/>
            <a:r>
              <a:rPr lang="en-US" sz="2600" dirty="0">
                <a:cs typeface="Arial" pitchFamily="34" charset="0"/>
              </a:rPr>
              <a:t>Keeping statistics current can be problematic. </a:t>
            </a:r>
            <a:endParaRPr lang="en-US" sz="2600" dirty="0" smtClean="0">
              <a:cs typeface="Arial" pitchFamily="34" charset="0"/>
            </a:endParaRPr>
          </a:p>
          <a:p>
            <a:pPr lvl="1" algn="just"/>
            <a:r>
              <a:rPr lang="en-US" sz="2400" dirty="0" smtClean="0">
                <a:cs typeface="Arial" pitchFamily="34" charset="0"/>
              </a:rPr>
              <a:t>If </a:t>
            </a:r>
            <a:r>
              <a:rPr lang="en-US" sz="2400" dirty="0">
                <a:cs typeface="Arial" pitchFamily="34" charset="0"/>
              </a:rPr>
              <a:t>statistics updated every time </a:t>
            </a:r>
            <a:r>
              <a:rPr lang="en-US" sz="2400" dirty="0" err="1">
                <a:cs typeface="Arial" pitchFamily="34" charset="0"/>
              </a:rPr>
              <a:t>tuple</a:t>
            </a:r>
            <a:r>
              <a:rPr lang="en-US" sz="2400" dirty="0">
                <a:cs typeface="Arial" pitchFamily="34" charset="0"/>
              </a:rPr>
              <a:t> is changed, </a:t>
            </a:r>
            <a:r>
              <a:rPr lang="en-US" sz="2400" dirty="0" smtClean="0">
                <a:cs typeface="Arial" pitchFamily="34" charset="0"/>
              </a:rPr>
              <a:t>impacts </a:t>
            </a:r>
            <a:r>
              <a:rPr lang="en-US" sz="2400" dirty="0">
                <a:cs typeface="Arial" pitchFamily="34" charset="0"/>
              </a:rPr>
              <a:t>performance. </a:t>
            </a:r>
            <a:endParaRPr lang="en-US" sz="2400" dirty="0" smtClean="0">
              <a:cs typeface="Arial" pitchFamily="34" charset="0"/>
            </a:endParaRPr>
          </a:p>
          <a:p>
            <a:pPr algn="just"/>
            <a:endParaRPr lang="en-US" sz="2600" dirty="0">
              <a:cs typeface="Arial" pitchFamily="34" charset="0"/>
            </a:endParaRPr>
          </a:p>
          <a:p>
            <a:pPr algn="just"/>
            <a:r>
              <a:rPr lang="en-US" sz="2600" dirty="0">
                <a:cs typeface="Arial" pitchFamily="34" charset="0"/>
              </a:rPr>
              <a:t>DBMS </a:t>
            </a:r>
            <a:r>
              <a:rPr lang="en-US" sz="2600" dirty="0" smtClean="0">
                <a:cs typeface="Arial" pitchFamily="34" charset="0"/>
              </a:rPr>
              <a:t>can </a:t>
            </a:r>
            <a:r>
              <a:rPr lang="en-US" sz="2600" dirty="0">
                <a:cs typeface="Arial" pitchFamily="34" charset="0"/>
              </a:rPr>
              <a:t>update statistics on a periodic basis, for example nightly, or whenever the system is idle.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341139"/>
            <a:ext cx="8280400" cy="525621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Here are typical statistics kept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For a relation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Number of tuples, number of tuples per block, number of blocks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For an attribute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Number of distinct values, min, mix,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Selection cardinality –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avg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num of records satisfying an equality condition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For an index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Number of levels, number of leaf blocks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850" y="320658"/>
            <a:ext cx="7920038" cy="679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Updating Statistics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7920038" cy="679450"/>
          </a:xfrm>
        </p:spPr>
        <p:txBody>
          <a:bodyPr>
            <a:normAutofit/>
          </a:bodyPr>
          <a:lstStyle/>
          <a:p>
            <a:r>
              <a:rPr lang="en-US" b="1" dirty="0"/>
              <a:t>Selection </a:t>
            </a:r>
            <a:r>
              <a:rPr lang="en-US" dirty="0"/>
              <a:t>Operation Implementation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16059"/>
            <a:ext cx="8280400" cy="5256213"/>
          </a:xfrm>
          <a:prstGeom prst="rect">
            <a:avLst/>
          </a:prstGeom>
        </p:spPr>
        <p:txBody>
          <a:bodyPr/>
          <a:lstStyle/>
          <a:p>
            <a:r>
              <a:rPr lang="en-US" sz="3200" dirty="0" err="1">
                <a:sym typeface="Symbol" pitchFamily="18" charset="2"/>
              </a:rPr>
              <a:t>E.g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4400" dirty="0">
                <a:sym typeface="Symbol" pitchFamily="18" charset="2"/>
              </a:rPr>
              <a:t></a:t>
            </a:r>
            <a:r>
              <a:rPr lang="en-US" dirty="0"/>
              <a:t> </a:t>
            </a:r>
            <a:r>
              <a:rPr lang="en-US" sz="4000" baseline="-25000" dirty="0" err="1"/>
              <a:t>s.position</a:t>
            </a:r>
            <a:r>
              <a:rPr lang="en-US" sz="4000" baseline="-25000" dirty="0"/>
              <a:t> = ‘Manager’</a:t>
            </a:r>
            <a:r>
              <a:rPr lang="en-US" sz="3200" baseline="-25000" dirty="0"/>
              <a:t> </a:t>
            </a:r>
          </a:p>
          <a:p>
            <a:r>
              <a:rPr lang="en-US" dirty="0"/>
              <a:t>May be simple or composite. 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If there is no index on the attribute(s), the whole table must be scanned</a:t>
            </a:r>
          </a:p>
          <a:p>
            <a:r>
              <a:rPr lang="en-US" dirty="0"/>
              <a:t>If there is an index which matches the attribute(s), use it to retrieve the matching tuples</a:t>
            </a:r>
          </a:p>
          <a:p>
            <a:r>
              <a:rPr lang="en-US" dirty="0"/>
              <a:t>If the records are stored in attribute order, access will be far more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23850" y="260648"/>
            <a:ext cx="7920038" cy="679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Join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Operation Implementation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95288" y="1485155"/>
            <a:ext cx="8280400" cy="525621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SELECT * FROM Managers M, Staff S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where M.sid = S.id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The main strategies for implementing the join are: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Block Nested Loop Join.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Indexed Nested Loop Join.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Sort-Merge Join.</a:t>
            </a:r>
          </a:p>
          <a:p>
            <a:pPr marL="658368" lvl="1" indent="-246888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en-US" sz="2800" dirty="0" smtClean="0">
              <a:latin typeface="Arial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23850" y="44624"/>
            <a:ext cx="7920038" cy="679450"/>
          </a:xfrm>
          <a:prstGeom prst="rect">
            <a:avLst/>
          </a:prstGeom>
        </p:spPr>
        <p:txBody>
          <a:bodyPr/>
          <a:lstStyle/>
          <a:p>
            <a:pPr lvl="0" fontAlgn="auto">
              <a:spcAft>
                <a:spcPts val="0"/>
              </a:spcAf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Join Operation Implementation  </a:t>
            </a:r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</a:rPr>
              <a:t>– another real world example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1556793"/>
            <a:ext cx="60486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 a sale of work,  you can buy 100 books. The deal is to take all or none. You take all. 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Now, you have to find the books that you already have at home. How would you go about it?  Probably, you'd do a merge join: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first, you sort your own books by the primary key (author, title),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then you sort the 100 books by </a:t>
            </a:r>
            <a:r>
              <a:rPr lang="en-US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their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key (author, title).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Now, you start at the top of both piles.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the value of the left piles primary key is higher, then you take a book from the right pile and vice versa. When both values are equal, then you have found a duplicate. 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765719" y="5044355"/>
            <a:ext cx="766721" cy="119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2318" y="4437112"/>
            <a:ext cx="11620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80354" y="188640"/>
            <a:ext cx="7920038" cy="679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Simple &amp; block Nested Loop Join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251520" y="1485155"/>
            <a:ext cx="8640960" cy="525621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The simplest join algorithm is nested loop that joins two relations together 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tuple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(row) at a time. 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For each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tuple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in the outer relation M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Scan the entire inner relation S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	if match found, add to result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As the basic unit of reading/writing is a disk block, a better approach would be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For each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block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of M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For each block of S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Check each row of M with each row of S as above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850" y="260648"/>
            <a:ext cx="7920038" cy="679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Indexed Nested Loop Join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340768"/>
            <a:ext cx="8424936" cy="4789487"/>
          </a:xfrm>
          <a:prstGeom prst="rect">
            <a:avLst/>
          </a:prstGeom>
        </p:spPr>
        <p:txBody>
          <a:bodyPr/>
          <a:lstStyle/>
          <a:p>
            <a:pPr marL="365760" marR="0" lvl="0" indent="-256032" algn="just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If there is an index (or hash function) on the join attributes of the inner relation, we can use index lookup. 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658368" marR="0" lvl="1" indent="-246888" algn="just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For each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tuple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in M</a:t>
            </a:r>
          </a:p>
          <a:p>
            <a:pPr marL="923544" marR="0" lvl="2" indent="-219456" algn="just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Scan index for matching tuples of S</a:t>
            </a:r>
          </a:p>
          <a:p>
            <a:pPr marL="923544" marR="0" lvl="2" indent="-219456" algn="just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Use index to access the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tuple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in 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23850" y="301278"/>
            <a:ext cx="7920038" cy="679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Sort-Merge Join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95288" y="1340768"/>
            <a:ext cx="8280400" cy="489652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The most efficient join is when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both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relations are sorted on the join attributes, then ‘merge’ by scanning through both looking for matching values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This only works if the join is on equality</a:t>
            </a:r>
          </a:p>
          <a:p>
            <a:pPr marL="1115568" lvl="2" indent="-246888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</a:pP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(e.g. where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M.i_id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S.j_id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Sort M on join attribute I 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Sort S on join attribute j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Scan files concurrently, matching records with same join attribute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79512" y="285728"/>
            <a:ext cx="7704534" cy="679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Projection Operation Implementation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251520" y="1412776"/>
            <a:ext cx="8280400" cy="525621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i.e.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selecting specific columns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E.g. SELECT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sid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, bid FROM Reservations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To implement projection need to: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	(1) Remove attributes that are not required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This is straightforward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If an index contains all the wanted attributes in its search key, use the index rather than the base table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Optimization by Indexes and Partitioning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484784"/>
            <a:ext cx="7661275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GB" sz="2800" baseline="0" dirty="0" smtClean="0">
                <a:latin typeface="Arial" pitchFamily="34" charset="0"/>
              </a:rPr>
              <a:t>When</a:t>
            </a:r>
            <a:r>
              <a:rPr lang="en-GB" sz="2800" dirty="0" smtClean="0">
                <a:latin typeface="Arial" pitchFamily="34" charset="0"/>
              </a:rPr>
              <a:t> executing a query, the intermediate results are stored/written temporarily to disk</a:t>
            </a:r>
            <a:br>
              <a:rPr lang="en-GB" sz="2800" dirty="0" smtClean="0">
                <a:latin typeface="Arial" pitchFamily="34" charset="0"/>
              </a:rPr>
            </a:br>
            <a:endParaRPr lang="en-GB" sz="2800" dirty="0" smtClean="0">
              <a:latin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This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is called </a:t>
            </a:r>
            <a:r>
              <a:rPr kumimoji="0" lang="en-GB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materialisation</a:t>
            </a:r>
            <a:br>
              <a:rPr kumimoji="0" lang="en-GB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en-GB" sz="28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GB" sz="2800" baseline="0" dirty="0" smtClean="0">
                <a:latin typeface="Arial" pitchFamily="34" charset="0"/>
              </a:rPr>
              <a:t>(i.e. o/p of one operations stored in temporary relation for processing by the next operation</a:t>
            </a:r>
            <a:endParaRPr kumimoji="0" lang="en-GB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756592" y="116632"/>
            <a:ext cx="8763000" cy="838200"/>
          </a:xfrm>
          <a:prstGeom prst="rect">
            <a:avLst/>
          </a:prstGeom>
          <a:noFill/>
          <a:ln/>
        </p:spPr>
        <p:txBody>
          <a:bodyPr lIns="79765" tIns="39883" rIns="79765" bIns="39883" anchor="t" anchorCtr="1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Materialisation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versus pipelining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1556792"/>
            <a:ext cx="7661275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An 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alternative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approach to materialisation is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pipelining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GB" sz="2800" dirty="0" smtClean="0">
                <a:latin typeface="Arial" pitchFamily="34" charset="0"/>
              </a:rPr>
              <a:t>The results from one operation are “pipelined “ to next without writing a temporary relation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GB" sz="2800" dirty="0" smtClean="0">
                <a:latin typeface="Arial" pitchFamily="34" charset="0"/>
              </a:rPr>
              <a:t>i.e. individual </a:t>
            </a:r>
            <a:r>
              <a:rPr lang="en-GB" sz="2800" dirty="0" err="1" smtClean="0">
                <a:latin typeface="Arial" pitchFamily="34" charset="0"/>
              </a:rPr>
              <a:t>tuples</a:t>
            </a:r>
            <a:r>
              <a:rPr lang="en-GB" sz="2800" dirty="0" smtClean="0">
                <a:latin typeface="Arial" pitchFamily="34" charset="0"/>
              </a:rPr>
              <a:t> (rows) are passed onto the next operation as they appear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GB" sz="2800" dirty="0" smtClean="0">
                <a:latin typeface="Arial" pitchFamily="34" charset="0"/>
              </a:rPr>
              <a:t>This saves on the cost of creating temporary relations and reading results back again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lang="en-GB" sz="2800" dirty="0" smtClean="0">
              <a:latin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540568" y="188640"/>
            <a:ext cx="8763000" cy="838200"/>
          </a:xfrm>
          <a:prstGeom prst="rect">
            <a:avLst/>
          </a:prstGeom>
          <a:noFill/>
          <a:ln/>
        </p:spPr>
        <p:txBody>
          <a:bodyPr lIns="79765" tIns="39883" rIns="79765" bIns="39883" anchor="t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Pipelining for query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optimisation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484784"/>
            <a:ext cx="8136904" cy="4690864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Example: query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 from Staff where position = ‘manager’ and salary &gt; 2000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Index is on the salary attribute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lang="en-GB" sz="3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Steps in </a:t>
            </a:r>
            <a:r>
              <a:rPr lang="en-GB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materalisation</a:t>
            </a: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(non pipelined approach)</a:t>
            </a:r>
          </a:p>
          <a:p>
            <a:pPr marL="822960" lvl="1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 salary &gt; 2000 – this results is stored in a temporary relation</a:t>
            </a:r>
          </a:p>
          <a:p>
            <a:pPr marL="822960" lvl="1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Then</a:t>
            </a:r>
          </a:p>
          <a:p>
            <a:pPr marL="822960" lvl="1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 position = ‘manager’ </a:t>
            </a:r>
          </a:p>
          <a:p>
            <a:pPr marL="365760" lvl="0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Same Example but using pipelining:</a:t>
            </a:r>
          </a:p>
          <a:p>
            <a:pPr marL="822960" lvl="1" indent="-256032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 temporary relation is used</a:t>
            </a:r>
          </a:p>
          <a:p>
            <a:pPr marL="822960" lvl="1" indent="-256032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2</a:t>
            </a:r>
            <a:r>
              <a:rPr lang="en-GB" sz="3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selection (position = ‘manager’) is applied to individual </a:t>
            </a:r>
            <a:r>
              <a:rPr lang="en-GB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tuples</a:t>
            </a: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from select(1) as they are pipelined through from the first select. </a:t>
            </a:r>
          </a:p>
          <a:p>
            <a:pPr marL="822960" lvl="1" indent="-256032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i.e. a stream of </a:t>
            </a:r>
            <a:r>
              <a:rPr lang="en-GB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tuples</a:t>
            </a: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are produced as </a:t>
            </a:r>
            <a:r>
              <a:rPr lang="en-GB" sz="3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GB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/p and o/p of each operation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lang="en-GB" sz="2800" dirty="0" smtClean="0">
              <a:latin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lang="en-GB" sz="2800" dirty="0" smtClean="0">
              <a:latin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540568" y="188640"/>
            <a:ext cx="8763000" cy="838200"/>
          </a:xfrm>
          <a:prstGeom prst="rect">
            <a:avLst/>
          </a:prstGeom>
          <a:noFill/>
          <a:ln/>
        </p:spPr>
        <p:txBody>
          <a:bodyPr lIns="79765" tIns="39883" rIns="79765" bIns="39883" anchor="t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Pipelining for query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optimisation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1556792"/>
            <a:ext cx="7661275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GB" sz="2800" dirty="0" smtClean="0">
                <a:latin typeface="Arial" pitchFamily="34" charset="0"/>
              </a:rPr>
              <a:t>The steam of </a:t>
            </a:r>
            <a:r>
              <a:rPr lang="en-GB" sz="2800" dirty="0" err="1" smtClean="0">
                <a:latin typeface="Arial" pitchFamily="34" charset="0"/>
              </a:rPr>
              <a:t>i</a:t>
            </a:r>
            <a:r>
              <a:rPr lang="en-GB" sz="2800" dirty="0" smtClean="0">
                <a:latin typeface="Arial" pitchFamily="34" charset="0"/>
              </a:rPr>
              <a:t>/</a:t>
            </a:r>
            <a:r>
              <a:rPr lang="en-GB" sz="2800" dirty="0" err="1" smtClean="0">
                <a:latin typeface="Arial" pitchFamily="34" charset="0"/>
              </a:rPr>
              <a:t>ps</a:t>
            </a:r>
            <a:r>
              <a:rPr lang="en-GB" sz="2800" dirty="0" smtClean="0">
                <a:latin typeface="Arial" pitchFamily="34" charset="0"/>
              </a:rPr>
              <a:t> might not be possible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GB" sz="2800" dirty="0" smtClean="0">
                <a:latin typeface="Arial" pitchFamily="34" charset="0"/>
              </a:rPr>
              <a:t>Might need the whole result of an operation (e.g.in order to feed a “sort” operation.. Need the whole lot before sorting)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lang="en-GB" sz="2800" dirty="0" smtClean="0">
              <a:latin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GB" sz="2800" dirty="0" smtClean="0">
                <a:latin typeface="Arial" pitchFamily="34" charset="0"/>
              </a:rPr>
              <a:t>But still </a:t>
            </a:r>
          </a:p>
          <a:p>
            <a:pPr marL="822960" lvl="1" indent="-256032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800" dirty="0" smtClean="0">
                <a:latin typeface="Arial" pitchFamily="34" charset="0"/>
              </a:rPr>
              <a:t>Many opportunities for pipelining and important part of optimising queries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540568" y="188640"/>
            <a:ext cx="8763000" cy="838200"/>
          </a:xfrm>
          <a:prstGeom prst="rect">
            <a:avLst/>
          </a:prstGeom>
          <a:noFill/>
          <a:ln/>
        </p:spPr>
        <p:txBody>
          <a:bodyPr lIns="79765" tIns="39883" rIns="79765" bIns="39883" anchor="t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Pipelining for query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optimisation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23850" y="260648"/>
            <a:ext cx="7920038" cy="679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Query Optimization in Oracle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95288" y="1341139"/>
            <a:ext cx="8280400" cy="525621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Oracle supports two approaches to query optimization: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rule-based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cost-based.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Rule-based –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static</a:t>
            </a:r>
          </a:p>
          <a:p>
            <a:pPr marL="658368" lvl="1" indent="-246888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600" dirty="0" smtClean="0">
                <a:latin typeface="Arial" pitchFamily="34" charset="0"/>
              </a:rPr>
              <a:t>15 static rules, ranked in order of efficiency. </a:t>
            </a:r>
          </a:p>
          <a:p>
            <a:pPr marL="658368" lvl="1" indent="-246888" fontAlgn="auto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600" dirty="0" smtClean="0">
                <a:latin typeface="Arial" pitchFamily="34" charset="0"/>
              </a:rPr>
              <a:t>Score assigned to each execution strategy using these rankings and strategy with best (lowest) score selected.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800" dirty="0" smtClean="0">
                <a:latin typeface="Arial" pitchFamily="34" charset="0"/>
              </a:rPr>
              <a:t>Cost based – dynamic – uses dB statistics – i.e. </a:t>
            </a:r>
            <a:r>
              <a:rPr lang="en-US" sz="2800" dirty="0" err="1" smtClean="0">
                <a:latin typeface="Arial" pitchFamily="34" charset="0"/>
              </a:rPr>
              <a:t>optimised</a:t>
            </a:r>
            <a:r>
              <a:rPr lang="en-US" sz="2800" dirty="0" smtClean="0">
                <a:latin typeface="Arial" pitchFamily="34" charset="0"/>
              </a:rPr>
              <a:t> each time the query is run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44624"/>
            <a:ext cx="7772400" cy="1143000"/>
          </a:xfrm>
        </p:spPr>
        <p:txBody>
          <a:bodyPr/>
          <a:lstStyle/>
          <a:p>
            <a:r>
              <a:rPr lang="en-GB" dirty="0" smtClean="0"/>
              <a:t>How rule based optimiser 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7158" y="1556792"/>
            <a:ext cx="7416824" cy="4968552"/>
          </a:xfrm>
        </p:spPr>
        <p:txBody>
          <a:bodyPr>
            <a:noAutofit/>
          </a:bodyPr>
          <a:lstStyle/>
          <a:p>
            <a:r>
              <a:rPr lang="en-GB" sz="2400" dirty="0" smtClean="0">
                <a:cs typeface="Arial" pitchFamily="34" charset="0"/>
              </a:rPr>
              <a:t>Rule based optimisation: the DBMS uses a set of rules to determine how to execute the query</a:t>
            </a:r>
            <a:endParaRPr lang="en-US" sz="2000" dirty="0" smtClean="0">
              <a:cs typeface="Arial" pitchFamily="34" charset="0"/>
            </a:endParaRPr>
          </a:p>
          <a:p>
            <a:r>
              <a:rPr lang="en-US" sz="2400" dirty="0" smtClean="0">
                <a:cs typeface="Arial" pitchFamily="34" charset="0"/>
              </a:rPr>
              <a:t>Oracle ‘s rule based </a:t>
            </a:r>
            <a:r>
              <a:rPr lang="en-US" sz="2400" dirty="0" err="1" smtClean="0">
                <a:cs typeface="Arial" pitchFamily="34" charset="0"/>
              </a:rPr>
              <a:t>optimiser</a:t>
            </a:r>
            <a:r>
              <a:rPr lang="en-US" sz="2400" dirty="0" smtClean="0">
                <a:cs typeface="Arial" pitchFamily="34" charset="0"/>
              </a:rPr>
              <a:t> has 15 rules for how to access data</a:t>
            </a:r>
            <a:endParaRPr lang="en-GB" sz="2400" dirty="0" smtClean="0">
              <a:cs typeface="Arial" pitchFamily="34" charset="0"/>
            </a:endParaRPr>
          </a:p>
          <a:p>
            <a:r>
              <a:rPr lang="en-GB" sz="2400" dirty="0" smtClean="0">
                <a:cs typeface="Arial" pitchFamily="34" charset="0"/>
              </a:rPr>
              <a:t>The rules are ranked in order of efficiency</a:t>
            </a:r>
          </a:p>
          <a:p>
            <a:r>
              <a:rPr lang="en-GB" sz="2400" dirty="0" smtClean="0">
                <a:cs typeface="Arial" pitchFamily="34" charset="0"/>
              </a:rPr>
              <a:t>The optimiser goes through each.</a:t>
            </a:r>
          </a:p>
          <a:p>
            <a:pPr marL="630936" lvl="2" indent="-256032">
              <a:buClr>
                <a:schemeClr val="accent3"/>
              </a:buClr>
              <a:buFont typeface="Georgia"/>
              <a:buChar char="•"/>
            </a:pPr>
            <a:r>
              <a:rPr lang="en-GB" sz="1800" dirty="0" smtClean="0">
                <a:cs typeface="Arial" pitchFamily="34" charset="0"/>
              </a:rPr>
              <a:t>Use Rule number 1, If that not possible go to next rule... Etc</a:t>
            </a:r>
            <a:endParaRPr lang="en-GB" sz="2400" dirty="0" smtClean="0">
              <a:cs typeface="Arial" pitchFamily="34" charset="0"/>
            </a:endParaRPr>
          </a:p>
          <a:p>
            <a:r>
              <a:rPr lang="en-GB" sz="2400" dirty="0" smtClean="0">
                <a:cs typeface="Arial" pitchFamily="34" charset="0"/>
              </a:rPr>
              <a:t>All done automatically in the background by the rule optimiser</a:t>
            </a:r>
          </a:p>
          <a:p>
            <a:endParaRPr lang="en-GB" sz="1800" dirty="0" smtClean="0">
              <a:cs typeface="Arial" pitchFamily="34" charset="0"/>
            </a:endParaRPr>
          </a:p>
          <a:p>
            <a:endParaRPr lang="en-US" sz="1800" dirty="0" smtClean="0">
              <a:cs typeface="Arial" pitchFamily="34" charset="0"/>
            </a:endParaRPr>
          </a:p>
          <a:p>
            <a:endParaRPr lang="en-US" sz="18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9670-EC16-41BF-A28C-E64EE29DFCCD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5" descr="C21NT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71600" y="1227523"/>
            <a:ext cx="7118582" cy="4937782"/>
          </a:xfrm>
          <a:prstGeom prst="rect">
            <a:avLst/>
          </a:prstGeom>
          <a:noFill/>
          <a:ln/>
        </p:spPr>
      </p:pic>
      <p:sp>
        <p:nvSpPr>
          <p:cNvPr id="6" name="Rectangle 5"/>
          <p:cNvSpPr/>
          <p:nvPr/>
        </p:nvSpPr>
        <p:spPr>
          <a:xfrm>
            <a:off x="467544" y="260648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15 RULES</a:t>
            </a:r>
            <a:endParaRPr lang="en-US" sz="3200" b="1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3768" y="2059536"/>
            <a:ext cx="157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pitchFamily="34" charset="0"/>
              </a:rPr>
              <a:t>Best way to access</a:t>
            </a:r>
            <a:endParaRPr lang="en-US" sz="1800" dirty="0">
              <a:latin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5857884" y="2285992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58082" y="5000636"/>
            <a:ext cx="1571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pitchFamily="34" charset="0"/>
              </a:rPr>
              <a:t>Worst way to access (whole</a:t>
            </a:r>
          </a:p>
          <a:p>
            <a:r>
              <a:rPr lang="en-US" sz="1800" dirty="0" smtClean="0">
                <a:latin typeface="Arial" pitchFamily="34" charset="0"/>
              </a:rPr>
              <a:t>Table)</a:t>
            </a:r>
            <a:endParaRPr lang="en-US" sz="1800" dirty="0">
              <a:latin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786314" y="5715014"/>
            <a:ext cx="2714646" cy="214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2008" y="-27384"/>
            <a:ext cx="7772400" cy="1143000"/>
          </a:xfrm>
        </p:spPr>
        <p:txBody>
          <a:bodyPr/>
          <a:lstStyle/>
          <a:p>
            <a:r>
              <a:rPr lang="en-GB" dirty="0" smtClean="0"/>
              <a:t>Rule / cost – which is better?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034" y="1214422"/>
            <a:ext cx="8532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Rules can be problematic.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rule-based optimizer's greatest shortcoming is its failure to use the best index. 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1640" y="1844824"/>
            <a:ext cx="712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e.g.    An employee table holds details of employees. Index on gender column. (MALE/FEMALE values)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SELECT * FROM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emp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WHERE gender='FEMALE'; 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If the above query returned approximately 50% of the rows, then using an index would actually slow things down.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It would be faster to read the entire table and throw away all rows that have MALE values</a:t>
            </a:r>
          </a:p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Same with small tables that are indexed… can be faster to access whole table….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5313402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Oracle, queries executed based on cost-based optimization unless switched off.  Otherwise, rule based.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162" y="188640"/>
            <a:ext cx="7295158" cy="7286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Cost based Query optimisation in Oracle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4282" y="1484784"/>
            <a:ext cx="8244408" cy="47194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smtClean="0">
                <a:cs typeface="Arial" pitchFamily="34" charset="0"/>
              </a:rPr>
              <a:t>Oracle introduced cost-based optimizer in Oracle 7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 smtClean="0"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smtClean="0">
                <a:cs typeface="Arial" pitchFamily="34" charset="0"/>
              </a:rPr>
              <a:t>User can select whether minimal resource usage is based on </a:t>
            </a:r>
            <a:r>
              <a:rPr lang="en-US" sz="2400" i="1" dirty="0" smtClean="0">
                <a:cs typeface="Arial" pitchFamily="34" charset="0"/>
              </a:rPr>
              <a:t>throughput</a:t>
            </a:r>
            <a:r>
              <a:rPr lang="en-US" sz="2400" dirty="0" smtClean="0">
                <a:cs typeface="Arial" pitchFamily="34" charset="0"/>
              </a:rPr>
              <a:t> or based on </a:t>
            </a:r>
            <a:r>
              <a:rPr lang="en-US" sz="2400" i="1" dirty="0" smtClean="0">
                <a:cs typeface="Arial" pitchFamily="34" charset="0"/>
              </a:rPr>
              <a:t>response time</a:t>
            </a:r>
            <a:r>
              <a:rPr lang="en-US" sz="2400" dirty="0" smtClean="0">
                <a:cs typeface="Arial" pitchFamily="34" charset="0"/>
              </a:rPr>
              <a:t>, by setting the OPTIMIZER_MODE initialization parameter. </a:t>
            </a:r>
            <a:br>
              <a:rPr lang="en-US" sz="2400" dirty="0" smtClean="0">
                <a:cs typeface="Arial" pitchFamily="34" charset="0"/>
              </a:rPr>
            </a:br>
            <a:endParaRPr lang="en-US" sz="2400" dirty="0" smtClean="0"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2400" dirty="0" smtClean="0">
                <a:cs typeface="Arial" pitchFamily="34" charset="0"/>
              </a:rPr>
              <a:t>Cost-based optimizer also takes into consideration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hints</a:t>
            </a:r>
            <a:r>
              <a:rPr lang="en-US" sz="2400" dirty="0" smtClean="0">
                <a:cs typeface="Arial" pitchFamily="34" charset="0"/>
              </a:rPr>
              <a:t> that the user may provide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endParaRPr lang="en-US" sz="2400" dirty="0" smtClean="0">
              <a:cs typeface="Arial" pitchFamily="34" charset="0"/>
            </a:endParaRP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IE" sz="2400" dirty="0" smtClean="0"/>
              <a:t>Oracle implements hints by using specially crafted comments in the query that begin with a + symbol, thus not influencing SQL compatibility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244621"/>
            <a:ext cx="8280400" cy="525621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800" dirty="0" smtClean="0">
                <a:latin typeface="Arial" pitchFamily="34" charset="0"/>
              </a:rPr>
              <a:t>The “costs” of a query rely on up to date statistics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Here are typical statistics kept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For a relation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Number of tuples, number of tuples per block, number of blocks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For an attribute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Number of distinct values, min, mix,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Selection cardinality –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avg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num of records satisfying an equality condition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For an index</a:t>
            </a: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Number of levels, number of leaf blocks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2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923544" marR="0" lvl="2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42844" y="188640"/>
            <a:ext cx="7021444" cy="10400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Cost based Query optimisation in Oracle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3568" y="1412776"/>
            <a:ext cx="8147050" cy="47625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When choosing indexes, trying to determine whether adding indexes</a:t>
            </a:r>
            <a:r>
              <a:rPr kumimoji="0" lang="en-GB" sz="2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will improve the performance of the system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GB" sz="2400" b="1" kern="0" dirty="0" smtClean="0">
                <a:latin typeface="Arial" pitchFamily="34" charset="0"/>
                <a:cs typeface="Arial" pitchFamily="34" charset="0"/>
              </a:rPr>
              <a:t>General rule </a:t>
            </a:r>
            <a:r>
              <a:rPr lang="en-GB" sz="2400" kern="0" dirty="0" smtClean="0">
                <a:latin typeface="Arial" pitchFamily="34" charset="0"/>
                <a:cs typeface="Arial" pitchFamily="34" charset="0"/>
              </a:rPr>
              <a:t>is that all primary and foreign keys are indexed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kern="0" dirty="0" smtClean="0">
                <a:latin typeface="Arial" pitchFamily="34" charset="0"/>
                <a:cs typeface="Arial" pitchFamily="34" charset="0"/>
              </a:rPr>
              <a:t>Queries should be analysed to see what columns access data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kern="0" dirty="0" smtClean="0">
                <a:latin typeface="Arial" pitchFamily="34" charset="0"/>
                <a:cs typeface="Arial" pitchFamily="34" charset="0"/>
              </a:rPr>
              <a:t>Frequently used columns should be indexed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7544" y="116632"/>
            <a:ext cx="8229600" cy="10698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Choose</a:t>
            </a:r>
            <a:r>
              <a:rPr kumimoji="0" lang="en-GB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Indexes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Explain Plan in Oracle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542256"/>
            <a:ext cx="7943800" cy="4191000"/>
          </a:xfrm>
          <a:prstGeom prst="rect">
            <a:avLst/>
          </a:prstGeom>
          <a:noFill/>
          <a:ln/>
        </p:spPr>
        <p:txBody>
          <a:bodyPr lIns="79765" tIns="39883" rIns="79765" bIns="39883" anchorCtr="1"/>
          <a:lstStyle/>
          <a:p>
            <a:pPr marL="342900" lvl="0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IE" dirty="0" smtClean="0">
                <a:latin typeface="Arial" pitchFamily="34" charset="0"/>
                <a:cs typeface="Arial" pitchFamily="34" charset="0"/>
              </a:rPr>
              <a:t>The EXPLAIN PLAN statement in Oracle allows you to submit a SQL statement to Oracle and have the database prepare the execution plan for the statement </a:t>
            </a:r>
            <a:r>
              <a:rPr lang="en-IE" i="1" dirty="0" smtClean="0">
                <a:latin typeface="Arial" pitchFamily="34" charset="0"/>
                <a:cs typeface="Arial" pitchFamily="34" charset="0"/>
              </a:rPr>
              <a:t>without actually executing it.</a:t>
            </a:r>
            <a:endParaRPr kumimoji="0" lang="en-US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Allows the execution plan chosen by the query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optimser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to be viewed</a:t>
            </a:r>
          </a:p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Useful </a:t>
            </a:r>
            <a:r>
              <a:rPr lang="en-GB" kern="0" dirty="0" smtClean="0">
                <a:latin typeface="Arial" pitchFamily="34" charset="0"/>
                <a:cs typeface="Arial" pitchFamily="34" charset="0"/>
              </a:rPr>
              <a:t>when “Why is my query slow?”</a:t>
            </a:r>
            <a:br>
              <a:rPr lang="en-GB" kern="0" dirty="0" smtClean="0">
                <a:latin typeface="Arial" pitchFamily="34" charset="0"/>
                <a:cs typeface="Arial" pitchFamily="34" charset="0"/>
              </a:rPr>
            </a:br>
            <a:endParaRPr lang="en-GB" kern="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Char char="•"/>
              <a:tabLst/>
              <a:defRPr/>
            </a:pPr>
            <a:r>
              <a:rPr lang="en-GB" kern="0" dirty="0" smtClean="0">
                <a:latin typeface="Arial" pitchFamily="34" charset="0"/>
                <a:cs typeface="Arial" pitchFamily="34" charset="0"/>
              </a:rPr>
              <a:t>Output from Explain Plan is written to a table in the database (default is PLAN_TABLE)</a:t>
            </a:r>
          </a:p>
          <a:p>
            <a:pPr marL="800100" lvl="1" indent="-342900"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 view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the execution steps of the query, select the data from the PLAN_TABLE (or </a:t>
            </a:r>
            <a:r>
              <a:rPr kumimoji="0" lang="en-GB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whateve</a:t>
            </a:r>
            <a:r>
              <a:rPr lang="en-GB" sz="2000" kern="0" dirty="0" smtClean="0">
                <a:latin typeface="Arial" pitchFamily="34" charset="0"/>
                <a:cs typeface="Arial" pitchFamily="34" charset="0"/>
              </a:rPr>
              <a:t>r table you used)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Char char="•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Char char="•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Practical Tips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51</a:t>
            </a:fld>
            <a:endParaRPr lang="en-IE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95120" cy="990600"/>
          </a:xfrm>
        </p:spPr>
        <p:txBody>
          <a:bodyPr/>
          <a:lstStyle/>
          <a:p>
            <a:r>
              <a:rPr lang="en-US" dirty="0" smtClean="0"/>
              <a:t>1. Optimizing Single-Table Queries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the performance of a query that selects rows of a table based on a specific column value, create an index on that column. For example, the following query performs better if the NAME column of the EMP table has an index.</a:t>
            </a:r>
          </a:p>
          <a:p>
            <a:pPr>
              <a:buNone/>
            </a:pPr>
            <a:r>
              <a:rPr lang="en-US" dirty="0" smtClean="0"/>
              <a:t>SELECT * FROM EMP WHERE NAME = 'Smith'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52</a:t>
            </a:fld>
            <a:endParaRPr lang="en-I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 on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Outer</a:t>
            </a:r>
          </a:p>
          <a:p>
            <a:r>
              <a:rPr lang="en-GB" dirty="0" smtClean="0"/>
              <a:t>Inner left</a:t>
            </a:r>
          </a:p>
          <a:p>
            <a:r>
              <a:rPr lang="en-GB" dirty="0" smtClean="0"/>
              <a:t>Inner Right</a:t>
            </a:r>
          </a:p>
          <a:p>
            <a:endParaRPr lang="en-GB" dirty="0" smtClean="0"/>
          </a:p>
          <a:p>
            <a:r>
              <a:rPr lang="en-GB" dirty="0" smtClean="0"/>
              <a:t>Where is it better to put an index?</a:t>
            </a:r>
          </a:p>
          <a:p>
            <a:r>
              <a:rPr lang="en-GB" dirty="0" smtClean="0"/>
              <a:t>Why?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53</a:t>
            </a:fld>
            <a:endParaRPr lang="en-IE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851104" cy="990600"/>
          </a:xfrm>
        </p:spPr>
        <p:txBody>
          <a:bodyPr/>
          <a:lstStyle/>
          <a:p>
            <a:r>
              <a:rPr lang="en-US" dirty="0" smtClean="0"/>
              <a:t>2. Create an Index on the Join Column(s) of the Inner Table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e.SS#, e.NAME, </a:t>
            </a:r>
            <a:r>
              <a:rPr lang="en-US" sz="2000" dirty="0" err="1" smtClean="0"/>
              <a:t>d.BUDGET</a:t>
            </a:r>
            <a:r>
              <a:rPr lang="en-US" sz="2000" dirty="0" smtClean="0"/>
              <a:t> FROM EMP e, DEPT d WHERE </a:t>
            </a:r>
            <a:r>
              <a:rPr lang="en-US" sz="2000" dirty="0" err="1" smtClean="0"/>
              <a:t>e.WORKS_IN</a:t>
            </a:r>
            <a:r>
              <a:rPr lang="en-US" sz="2000" dirty="0" smtClean="0"/>
              <a:t> = DEPT.DEPT# AND </a:t>
            </a:r>
            <a:r>
              <a:rPr lang="en-US" sz="2000" dirty="0" err="1" smtClean="0"/>
              <a:t>e.JOB_TITLE</a:t>
            </a:r>
            <a:r>
              <a:rPr lang="en-US" sz="2000" dirty="0" smtClean="0"/>
              <a:t> = 'Manager';</a:t>
            </a:r>
            <a:endParaRPr lang="it-IT" sz="2000" dirty="0" smtClean="0"/>
          </a:p>
          <a:p>
            <a:pPr>
              <a:buNone/>
            </a:pPr>
            <a:endParaRPr lang="en-US" sz="1000" dirty="0" smtClean="0"/>
          </a:p>
          <a:p>
            <a:r>
              <a:rPr lang="en-US" sz="1900" dirty="0" smtClean="0"/>
              <a:t>In the following example, the inner table of the join query is DEPT and the join column of DEPT is DEPT#. </a:t>
            </a:r>
          </a:p>
          <a:p>
            <a:r>
              <a:rPr lang="en-US" sz="1900" dirty="0" smtClean="0"/>
              <a:t>An index on DEPT.DEPT# improves the performance of the query. In this example, since DEPT# is the primary key of DEPT, an index is implicitly created for it. The optimizer will detect the presence of the index and decide to use DEPT as the inner table. </a:t>
            </a:r>
          </a:p>
          <a:p>
            <a:r>
              <a:rPr lang="en-US" sz="1900" dirty="0" smtClean="0"/>
              <a:t>In case there is also an index on EMP.WORKS_IN column the optimizer evaluates the cost of both orders of </a:t>
            </a:r>
            <a:r>
              <a:rPr lang="en-US" sz="1900" dirty="0" err="1" smtClean="0"/>
              <a:t>execution;DEPT</a:t>
            </a:r>
            <a:r>
              <a:rPr lang="en-US" sz="1900" dirty="0" smtClean="0"/>
              <a:t> followed by EMP (where EMP is the inner table) and EMP followed by DEPT (where DEPT is the inner table) and picks the least expensive execution plan.</a:t>
            </a:r>
          </a:p>
          <a:p>
            <a:r>
              <a:rPr lang="en-US" sz="1900" dirty="0" smtClean="0"/>
              <a:t>However, should the index be on the left or right?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54</a:t>
            </a:fld>
            <a:endParaRPr lang="en-IE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Use TEMP tables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If you must join a table to a large table and there's a condition on that large table, you can improve performance by pulling out the subset of data you need from the large table into a temp table and joining with that instead. </a:t>
            </a:r>
          </a:p>
          <a:p>
            <a:r>
              <a:rPr lang="en-US" dirty="0" smtClean="0"/>
              <a:t>This is also helpful (again) if you have several queries in the procedure that have to make similar joins to the same table.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55</a:t>
            </a:fld>
            <a:endParaRPr lang="en-IE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pre-stage data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 pre-stage data</a:t>
            </a:r>
            <a:br>
              <a:rPr lang="en-US" b="1" dirty="0" smtClean="0"/>
            </a:br>
            <a:r>
              <a:rPr lang="en-US" sz="2600" dirty="0" smtClean="0"/>
              <a:t>If you have a report or a procedure (or better yet, a set of them) that will do similar joins to large tables, it can be a benefit for you to pre-stage the data by joining the tables ahead of time and persisting them into a table. Now the reports can run against that pre-staged table and avoid the large join.</a:t>
            </a:r>
          </a:p>
          <a:p>
            <a:r>
              <a:rPr lang="en-US" sz="2600" dirty="0" smtClean="0"/>
              <a:t>You're not always able to use this technique, but when you can, you'll find it is an excellent way to save server resources.</a:t>
            </a:r>
          </a:p>
          <a:p>
            <a:endParaRPr lang="it-IT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56</a:t>
            </a:fld>
            <a:endParaRPr lang="en-IE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Joins, not </a:t>
            </a:r>
            <a:r>
              <a:rPr lang="en-GB" dirty="0" err="1" smtClean="0"/>
              <a:t>subqueries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76800"/>
          </a:xfrm>
        </p:spPr>
        <p:txBody>
          <a:bodyPr/>
          <a:lstStyle/>
          <a:p>
            <a:r>
              <a:rPr lang="en-US" sz="1800" dirty="0" smtClean="0"/>
              <a:t>Always use joins, avoid </a:t>
            </a:r>
            <a:r>
              <a:rPr lang="en-US" sz="1800" dirty="0" err="1" smtClean="0"/>
              <a:t>subqueries</a:t>
            </a:r>
            <a:r>
              <a:rPr lang="en-US" sz="1800" dirty="0" smtClean="0"/>
              <a:t> at all cost!</a:t>
            </a:r>
            <a:br>
              <a:rPr lang="en-US" sz="1800" dirty="0" smtClean="0"/>
            </a:br>
            <a:r>
              <a:rPr lang="en-US" sz="1800" dirty="0" smtClean="0"/>
              <a:t>They can be useful and easy, but take that extra step, it will help your system greatly.</a:t>
            </a:r>
          </a:p>
          <a:p>
            <a:r>
              <a:rPr lang="en-US" sz="1800" dirty="0" smtClean="0"/>
              <a:t>SELECT u.id,      (SELECT MAX(created)</a:t>
            </a:r>
            <a:br>
              <a:rPr lang="en-US" sz="1800" dirty="0" smtClean="0"/>
            </a:br>
            <a:r>
              <a:rPr lang="en-US" sz="1800" dirty="0" smtClean="0"/>
              <a:t>FROM posts</a:t>
            </a:r>
            <a:br>
              <a:rPr lang="en-US" sz="1800" dirty="0" smtClean="0"/>
            </a:br>
            <a:r>
              <a:rPr lang="en-US" sz="1800" dirty="0" smtClean="0"/>
              <a:t>WHERE </a:t>
            </a:r>
            <a:r>
              <a:rPr lang="en-US" sz="1800" dirty="0" err="1" smtClean="0"/>
              <a:t>user_id</a:t>
            </a:r>
            <a:r>
              <a:rPr lang="en-US" sz="1800" dirty="0" smtClean="0"/>
              <a:t> = u.id)</a:t>
            </a:r>
            <a:br>
              <a:rPr lang="en-US" sz="1800" dirty="0" smtClean="0"/>
            </a:br>
            <a:r>
              <a:rPr lang="en-US" sz="1800" dirty="0" smtClean="0"/>
              <a:t>AS </a:t>
            </a:r>
            <a:r>
              <a:rPr lang="en-US" sz="1800" dirty="0" err="1" smtClean="0"/>
              <a:t>latest_post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FROM users u</a:t>
            </a:r>
          </a:p>
          <a:p>
            <a:pPr>
              <a:buNone/>
            </a:pPr>
            <a:r>
              <a:rPr lang="en-US" sz="1800" dirty="0" smtClean="0"/>
              <a:t>Instead use this:</a:t>
            </a:r>
          </a:p>
          <a:p>
            <a:r>
              <a:rPr lang="en-US" sz="1800" dirty="0" smtClean="0"/>
              <a:t>SELECT u.id, MAX(</a:t>
            </a:r>
            <a:r>
              <a:rPr lang="en-US" sz="1800" dirty="0" err="1" smtClean="0"/>
              <a:t>p.created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AS </a:t>
            </a:r>
            <a:r>
              <a:rPr lang="en-US" sz="1800" dirty="0" err="1" smtClean="0"/>
              <a:t>latest_post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FROM users u</a:t>
            </a:r>
            <a:br>
              <a:rPr lang="en-US" sz="1800" dirty="0" smtClean="0"/>
            </a:br>
            <a:r>
              <a:rPr lang="en-US" sz="1800" dirty="0" smtClean="0"/>
              <a:t>INNER JOIN posts p</a:t>
            </a:r>
            <a:br>
              <a:rPr lang="en-US" sz="1800" dirty="0" smtClean="0"/>
            </a:br>
            <a:r>
              <a:rPr lang="en-US" sz="1800" dirty="0" smtClean="0"/>
              <a:t>ON (u.id = </a:t>
            </a:r>
            <a:r>
              <a:rPr lang="en-US" sz="1800" dirty="0" err="1" smtClean="0"/>
              <a:t>p.user_id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GROUP BY u.id</a:t>
            </a:r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57</a:t>
            </a:fld>
            <a:endParaRPr lang="en-IE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UNION instead of OR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below 2 queries will return the same results, but UNION is actually faster:</a:t>
            </a:r>
          </a:p>
          <a:p>
            <a:pPr>
              <a:buNone/>
            </a:pPr>
            <a:r>
              <a:rPr lang="en-US" sz="2700" dirty="0" smtClean="0"/>
              <a:t>SELECT * FROM a, b WHERE </a:t>
            </a:r>
            <a:r>
              <a:rPr lang="en-US" sz="2700" dirty="0" err="1" smtClean="0"/>
              <a:t>a.p</a:t>
            </a:r>
            <a:r>
              <a:rPr lang="en-US" sz="2700" dirty="0" smtClean="0"/>
              <a:t> = </a:t>
            </a:r>
            <a:r>
              <a:rPr lang="en-US" sz="2700" dirty="0" err="1" smtClean="0"/>
              <a:t>b.q</a:t>
            </a:r>
            <a:r>
              <a:rPr lang="en-US" sz="2700" dirty="0" smtClean="0"/>
              <a:t> or </a:t>
            </a:r>
            <a:r>
              <a:rPr lang="en-US" sz="2700" dirty="0" err="1" smtClean="0"/>
              <a:t>a.x</a:t>
            </a:r>
            <a:r>
              <a:rPr lang="en-US" sz="2700" dirty="0" smtClean="0"/>
              <a:t> = </a:t>
            </a:r>
            <a:r>
              <a:rPr lang="en-US" sz="2700" dirty="0" err="1" smtClean="0"/>
              <a:t>b.y</a:t>
            </a:r>
            <a:r>
              <a:rPr lang="en-US" sz="2700" dirty="0" smtClean="0"/>
              <a:t>;</a:t>
            </a:r>
          </a:p>
          <a:p>
            <a:pPr>
              <a:buNone/>
            </a:pPr>
            <a:r>
              <a:rPr lang="en-US" sz="2700" dirty="0" smtClean="0"/>
              <a:t>SELECT * FROM a, b WHERE </a:t>
            </a:r>
            <a:r>
              <a:rPr lang="en-US" sz="2700" dirty="0" err="1" smtClean="0"/>
              <a:t>a.p</a:t>
            </a:r>
            <a:r>
              <a:rPr lang="en-US" sz="2700" dirty="0" smtClean="0"/>
              <a:t> = </a:t>
            </a:r>
            <a:r>
              <a:rPr lang="en-US" sz="2700" dirty="0" err="1" smtClean="0"/>
              <a:t>b.q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UNION SELECT * FROM a, b WHERE </a:t>
            </a:r>
            <a:r>
              <a:rPr lang="en-US" sz="2700" dirty="0" err="1" smtClean="0"/>
              <a:t>a.x</a:t>
            </a:r>
            <a:r>
              <a:rPr lang="en-US" sz="2700" dirty="0" smtClean="0"/>
              <a:t> = </a:t>
            </a:r>
            <a:r>
              <a:rPr lang="en-US" sz="2700" dirty="0" err="1" smtClean="0"/>
              <a:t>b.y</a:t>
            </a:r>
            <a:endParaRPr lang="en-US" sz="2700" dirty="0" smtClean="0"/>
          </a:p>
          <a:p>
            <a:pPr>
              <a:buNone/>
            </a:pP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58</a:t>
            </a:fld>
            <a:endParaRPr lang="en-IE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selective (where </a:t>
            </a:r>
            <a:r>
              <a:rPr lang="en-GB" dirty="0" err="1" smtClean="0"/>
              <a:t>vs</a:t>
            </a:r>
            <a:r>
              <a:rPr lang="en-GB" dirty="0" smtClean="0"/>
              <a:t> and)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SELECT </a:t>
            </a:r>
            <a:r>
              <a:rPr lang="en-US" sz="2200" dirty="0" err="1" smtClean="0"/>
              <a:t>tblBooks.Book_Name</a:t>
            </a:r>
            <a:r>
              <a:rPr lang="en-US" sz="2200" dirty="0" smtClean="0"/>
              <a:t>, </a:t>
            </a:r>
            <a:r>
              <a:rPr lang="en-US" sz="2200" dirty="0" err="1" smtClean="0"/>
              <a:t>tblOrders.Order_ID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 </a:t>
            </a:r>
            <a:r>
              <a:rPr lang="en-US" sz="2200" dirty="0" err="1" smtClean="0"/>
              <a:t>tblOrders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INNER JOIN </a:t>
            </a:r>
            <a:r>
              <a:rPr lang="en-US" sz="2200" dirty="0" err="1" smtClean="0"/>
              <a:t>tblBooks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ON </a:t>
            </a:r>
            <a:r>
              <a:rPr lang="en-US" sz="2200" dirty="0" err="1" smtClean="0"/>
              <a:t>tblBooks.Book_pk</a:t>
            </a:r>
            <a:r>
              <a:rPr lang="en-US" sz="2200" dirty="0" smtClean="0"/>
              <a:t> = </a:t>
            </a:r>
            <a:r>
              <a:rPr lang="en-US" sz="2200" dirty="0" err="1" smtClean="0"/>
              <a:t>tblOrders.Book_fk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WHERE </a:t>
            </a:r>
            <a:r>
              <a:rPr lang="en-US" sz="2200" dirty="0" err="1" smtClean="0"/>
              <a:t>tblBooks.Book_pk</a:t>
            </a:r>
            <a:r>
              <a:rPr lang="en-US" sz="2200" dirty="0" smtClean="0"/>
              <a:t> = 123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The more efficient and </a:t>
            </a:r>
            <a:r>
              <a:rPr lang="en-US" sz="2200" b="1" dirty="0" smtClean="0"/>
              <a:t>FASTER</a:t>
            </a:r>
            <a:r>
              <a:rPr lang="en-US" sz="2200" dirty="0" smtClean="0"/>
              <a:t> way is this way:</a:t>
            </a:r>
          </a:p>
          <a:p>
            <a:pPr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SELECT </a:t>
            </a:r>
            <a:r>
              <a:rPr lang="en-US" sz="2200" dirty="0" err="1" smtClean="0"/>
              <a:t>tblBooks.Book_Name</a:t>
            </a:r>
            <a:r>
              <a:rPr lang="en-US" sz="2200" dirty="0" smtClean="0"/>
              <a:t>, </a:t>
            </a:r>
            <a:r>
              <a:rPr lang="en-US" sz="2200" dirty="0" err="1" smtClean="0"/>
              <a:t>tblOrders.Order_ID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FROM </a:t>
            </a:r>
            <a:r>
              <a:rPr lang="en-US" sz="2200" dirty="0" err="1" smtClean="0"/>
              <a:t>tblOrders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INNER JOIN </a:t>
            </a:r>
            <a:r>
              <a:rPr lang="en-US" sz="2200" dirty="0" err="1" smtClean="0"/>
              <a:t>tblBooks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ON </a:t>
            </a:r>
            <a:r>
              <a:rPr lang="en-US" sz="2200" dirty="0" err="1" smtClean="0"/>
              <a:t>tblBooks.Book_pk</a:t>
            </a:r>
            <a:r>
              <a:rPr lang="en-US" sz="2200" dirty="0" smtClean="0"/>
              <a:t> = </a:t>
            </a:r>
            <a:r>
              <a:rPr lang="en-US" sz="2200" dirty="0" err="1" smtClean="0"/>
              <a:t>tblOrders.Book_fk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AND </a:t>
            </a:r>
            <a:r>
              <a:rPr lang="en-US" sz="2200" dirty="0" err="1" smtClean="0"/>
              <a:t>tblBooks.Book_pk</a:t>
            </a:r>
            <a:r>
              <a:rPr lang="en-US" sz="2200" dirty="0" smtClean="0"/>
              <a:t> = 123</a:t>
            </a:r>
          </a:p>
          <a:p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59</a:t>
            </a:fld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2800" kern="1200" dirty="0" smtClean="0">
                <a:latin typeface="Arial" pitchFamily="34" charset="0"/>
              </a:rPr>
              <a:t>Choose</a:t>
            </a:r>
            <a:r>
              <a:rPr lang="en-GB" kern="1200" dirty="0" smtClean="0">
                <a:latin typeface="Arial" pitchFamily="34" charset="0"/>
              </a:rPr>
              <a:t> Indexes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536" y="1340768"/>
            <a:ext cx="8147050" cy="47625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But</a:t>
            </a:r>
            <a:r>
              <a:rPr kumimoji="0" lang="en-GB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….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Have to balance overhead involved in maintenance and use of secondary indexes versus performance improvement gained when retrieving data</a:t>
            </a:r>
            <a:r>
              <a:rPr kumimoji="0" lang="en-GB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b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endParaRPr kumimoji="0" 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This overhead includes: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adding an index record whenever </a:t>
            </a:r>
            <a:r>
              <a:rPr kumimoji="0" lang="en-US" sz="24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tuple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is inserted;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updating secondary index when corresponding </a:t>
            </a:r>
            <a:r>
              <a:rPr kumimoji="0" lang="en-US" sz="24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tuple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(row) value updated;</a:t>
            </a: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increase in disk space needed to store indexes;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possible performance degradation during query optimization to consider all indexes.</a:t>
            </a:r>
            <a:r>
              <a:rPr kumimoji="0" lang="en-GB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Splitting Join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 join</a:t>
            </a:r>
          </a:p>
          <a:p>
            <a:r>
              <a:rPr lang="en-GB" dirty="0" smtClean="0"/>
              <a:t>2 join + outer join</a:t>
            </a:r>
          </a:p>
          <a:p>
            <a:r>
              <a:rPr lang="en-GB" dirty="0" smtClean="0"/>
              <a:t>Why?</a:t>
            </a:r>
          </a:p>
          <a:p>
            <a:r>
              <a:rPr lang="en-GB" dirty="0" smtClean="0"/>
              <a:t>Count the </a:t>
            </a:r>
            <a:r>
              <a:rPr lang="en-GB" dirty="0" err="1" smtClean="0"/>
              <a:t>cartesian</a:t>
            </a:r>
            <a:r>
              <a:rPr lang="en-GB" smtClean="0"/>
              <a:t> product operations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60</a:t>
            </a:fld>
            <a:endParaRPr lang="en-I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28792" cy="1069848"/>
          </a:xfrm>
        </p:spPr>
        <p:txBody>
          <a:bodyPr/>
          <a:lstStyle/>
          <a:p>
            <a:r>
              <a:rPr lang="en-US" sz="2800" b="1" dirty="0" smtClean="0">
                <a:cs typeface="Times New Roman" pitchFamily="18" charset="0"/>
              </a:rPr>
              <a:t>Choose indexes</a:t>
            </a:r>
            <a:r>
              <a:rPr lang="en-GB" sz="2800" b="1" dirty="0" smtClean="0"/>
              <a:t> for each relation – Guidelines for choosing ‘wish list’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00A10-1E37-4102-AA2A-3F7C450ED79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340768"/>
            <a:ext cx="8215313" cy="453548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GB" sz="2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Don’t index small</a:t>
            </a:r>
            <a:r>
              <a:rPr kumimoji="0" lang="en-GB" sz="2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relations – why?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Index Primary</a:t>
            </a:r>
            <a:r>
              <a:rPr kumimoji="0" lang="en-US" sz="2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Key </a:t>
            </a: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of a table  </a:t>
            </a:r>
          </a:p>
          <a:p>
            <a:pPr marL="914400" lvl="1" indent="-4572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600" kern="0" dirty="0" smtClean="0">
                <a:latin typeface="Arial" pitchFamily="34" charset="0"/>
                <a:cs typeface="Arial" pitchFamily="34" charset="0"/>
              </a:rPr>
              <a:t>Some </a:t>
            </a:r>
            <a:r>
              <a:rPr lang="en-GB" sz="2600" kern="0" dirty="0" err="1" smtClean="0">
                <a:latin typeface="Arial" pitchFamily="34" charset="0"/>
                <a:cs typeface="Arial" pitchFamily="34" charset="0"/>
              </a:rPr>
              <a:t>dBs</a:t>
            </a:r>
            <a:r>
              <a:rPr lang="en-GB" sz="2600" kern="0" dirty="0" smtClean="0">
                <a:latin typeface="Arial" pitchFamily="34" charset="0"/>
                <a:cs typeface="Arial" pitchFamily="34" charset="0"/>
              </a:rPr>
              <a:t> automatically index primary keys (Oracle does)</a:t>
            </a:r>
            <a:endParaRPr kumimoji="0" lang="en-US" sz="2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lang="en-GB" sz="2600" kern="0" dirty="0" smtClean="0">
                <a:latin typeface="Arial" pitchFamily="34" charset="0"/>
                <a:cs typeface="Arial" pitchFamily="34" charset="0"/>
              </a:rPr>
              <a:t>Add secondary index to a Foreign Key if it’s frequently accessed</a:t>
            </a:r>
          </a:p>
          <a:p>
            <a:pPr marL="914400" lvl="1" indent="-4572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GB" sz="2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 Some </a:t>
            </a:r>
            <a:r>
              <a:rPr kumimoji="0" lang="en-GB" sz="26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dBs</a:t>
            </a:r>
            <a:r>
              <a:rPr kumimoji="0" lang="en-GB" sz="2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automatically index foreign keys </a:t>
            </a:r>
            <a:r>
              <a:rPr lang="en-GB" sz="2600" kern="0" dirty="0" smtClean="0">
                <a:latin typeface="Arial" pitchFamily="34" charset="0"/>
                <a:cs typeface="Arial" pitchFamily="34" charset="0"/>
              </a:rPr>
              <a:t>(Oracle does)</a:t>
            </a:r>
            <a:endParaRPr kumimoji="0" lang="en-US" sz="2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Add secondary index to any column heavily used as a secondary key.</a:t>
            </a:r>
            <a:endParaRPr lang="en-US" sz="2600" kern="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1340768"/>
            <a:ext cx="8147050" cy="4608512"/>
          </a:xfrm>
          <a:prstGeom prst="rect">
            <a:avLst/>
          </a:prstGeom>
        </p:spPr>
        <p:txBody>
          <a:bodyPr/>
          <a:lstStyle/>
          <a:p>
            <a:pPr marL="365760" indent="-256032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 smtClean="0">
                <a:cs typeface="Arial" pitchFamily="34" charset="0"/>
              </a:rPr>
              <a:t>5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Add secondary index on attributes involved in: selection or join criteria; </a:t>
            </a:r>
          </a:p>
          <a:p>
            <a:pPr marL="822960" lvl="1" indent="-256032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ORDER BY; GROUP BY; </a:t>
            </a:r>
          </a:p>
          <a:p>
            <a:pPr marL="822960" lvl="1" indent="-256032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and other operations involving sorting (such as UNION or DISTINCT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000" b="1" kern="0" dirty="0" smtClean="0">
              <a:latin typeface="Arial" pitchFamily="34" charset="0"/>
              <a:cs typeface="Arial" pitchFamily="34" charset="0"/>
            </a:endParaRPr>
          </a:p>
          <a:p>
            <a:pPr marL="566928" marR="0" lvl="0" indent="-45720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AutoNum type="arabicPeriod" startAt="7"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Add secondary index on attributes involved in built-in functions. </a:t>
            </a:r>
          </a:p>
          <a:p>
            <a:pPr marL="365760" marR="0" lvl="0" indent="-256032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pitchFamily="2" charset="2"/>
              <a:buNone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e.g. Select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branchno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AVG (salary)</a:t>
            </a:r>
          </a:p>
          <a:p>
            <a:pPr marL="365760" marR="0" lvl="0" indent="-256032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          from Staff</a:t>
            </a:r>
          </a:p>
          <a:p>
            <a:pPr marL="365760" marR="0" lvl="0" indent="-256032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pitchFamily="2" charset="2"/>
              <a:buNone/>
              <a:tabLst/>
              <a:defRPr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Group by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branchNo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endParaRPr lang="en-US" sz="2000" dirty="0" smtClean="0"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Previous 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guideline suggests index on branch no because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its in group by.  If you also have index on salary, might be able to get the whole answer from the index alone (index only plan)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658368" marR="0" lvl="1" indent="-246888" algn="just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7504" y="116632"/>
            <a:ext cx="7416824" cy="10698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Times New Roman" pitchFamily="18" charset="0"/>
              </a:rPr>
              <a:t>Choose indexes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– Guidelines for choosing ‘wish-list’ (continued)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99D21-A8F5-45AE-B64E-A358DC8131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40768"/>
            <a:ext cx="8147050" cy="4464496"/>
          </a:xfrm>
          <a:prstGeom prst="rect">
            <a:avLst/>
          </a:prstGeom>
        </p:spPr>
        <p:txBody>
          <a:bodyPr/>
          <a:lstStyle/>
          <a:p>
            <a:pPr marL="365760" lvl="0" indent="-256032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200" dirty="0" smtClean="0">
                <a:cs typeface="Arial" pitchFamily="34" charset="0"/>
              </a:rPr>
              <a:t>6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 Add secondary index on attributes that could result in an </a:t>
            </a:r>
            <a:r>
              <a:rPr lang="en-US" sz="2200" b="1" u="sng" dirty="0" smtClean="0">
                <a:latin typeface="Arial" pitchFamily="34" charset="0"/>
                <a:cs typeface="Arial" pitchFamily="34" charset="0"/>
              </a:rPr>
              <a:t>index-only plan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280160" lvl="2" indent="-256032" fontAlgn="auto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See point 6 example – don’t have to access original data at all!</a:t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pitchFamily="2" charset="2"/>
              <a:buNone/>
              <a:tabLst/>
              <a:defRPr/>
            </a:pPr>
            <a:r>
              <a:rPr lang="en-US" sz="2200" dirty="0" smtClean="0">
                <a:cs typeface="Arial" pitchFamily="34" charset="0"/>
              </a:rPr>
              <a:t>7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 Avoid indexing an attribute or relation that is frequently updated. 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Why? </a:t>
            </a:r>
            <a:br>
              <a:rPr lang="en-GB" sz="2200" dirty="0" smtClean="0">
                <a:latin typeface="Arial" pitchFamily="34" charset="0"/>
                <a:cs typeface="Arial" pitchFamily="34" charset="0"/>
              </a:rPr>
            </a:b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pitchFamily="2" charset="2"/>
              <a:buNone/>
              <a:tabLst/>
              <a:defRPr/>
            </a:pPr>
            <a:r>
              <a:rPr lang="en-US" sz="2200" dirty="0" smtClean="0">
                <a:cs typeface="Arial" pitchFamily="34" charset="0"/>
              </a:rPr>
              <a:t>8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 Avoid indexing an attribute if the query will retrieve a significant (e.g. 25%) proportion of the relation. </a:t>
            </a:r>
            <a:b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	(might be faster just to search the whole relation)</a:t>
            </a:r>
          </a:p>
          <a:p>
            <a:pPr marL="365760" marR="0" lvl="0" indent="-256032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Monotype Sorts" pitchFamily="2" charset="2"/>
              <a:buNone/>
              <a:tabLst/>
              <a:defRPr/>
            </a:pPr>
            <a:r>
              <a:rPr lang="en-US" sz="2200" dirty="0" smtClean="0">
                <a:cs typeface="Arial" pitchFamily="34" charset="0"/>
              </a:rPr>
              <a:t>9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 Avoid indexing attributes that consist of long character strings.</a:t>
            </a:r>
          </a:p>
          <a:p>
            <a:pPr marL="658368" marR="0" lvl="1" indent="-246888" algn="just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512" y="188640"/>
            <a:ext cx="8229600" cy="106984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Times New Roman" pitchFamily="18" charset="0"/>
              </a:rPr>
              <a:t>Choose indexes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– Guidelines for choosing ‘wish-list’ (continued)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21B16E-042D-454A-BA04-BEC5DDB2B281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41210</TotalTime>
  <Words>2965</Words>
  <Application>Microsoft Office PowerPoint</Application>
  <PresentationFormat>On-screen Show (4:3)</PresentationFormat>
  <Paragraphs>555</Paragraphs>
  <Slides>60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NDRC Template</vt:lpstr>
      <vt:lpstr>Advanced Databases Lecture 5: Indexes and Query Optimisation </vt:lpstr>
      <vt:lpstr>Query optimisation</vt:lpstr>
      <vt:lpstr>Query optimisation</vt:lpstr>
      <vt:lpstr>Optimization by Indexes and Partitioning</vt:lpstr>
      <vt:lpstr>Slide 5</vt:lpstr>
      <vt:lpstr>Choose Indexes</vt:lpstr>
      <vt:lpstr>Choose indexes for each relation – Guidelines for choosing ‘wish list’</vt:lpstr>
      <vt:lpstr>Slide 8</vt:lpstr>
      <vt:lpstr>Slide 9</vt:lpstr>
      <vt:lpstr>Consider the introduction of controlled redundancy</vt:lpstr>
      <vt:lpstr>Advantages and disadvantages of denormalization</vt:lpstr>
      <vt:lpstr>Partitioning</vt:lpstr>
      <vt:lpstr>Partitioning relations</vt:lpstr>
      <vt:lpstr>Partitioning: why?</vt:lpstr>
      <vt:lpstr>Partitioning relations</vt:lpstr>
      <vt:lpstr>Query Optimisation</vt:lpstr>
      <vt:lpstr>Slide 17</vt:lpstr>
      <vt:lpstr>Query trees</vt:lpstr>
      <vt:lpstr>Query trees</vt:lpstr>
      <vt:lpstr>Query trees</vt:lpstr>
      <vt:lpstr>Query optimisation</vt:lpstr>
      <vt:lpstr>Example of need for query optimisation</vt:lpstr>
      <vt:lpstr>Example of need for query optimisation..</vt:lpstr>
      <vt:lpstr>Different execution strategies </vt:lpstr>
      <vt:lpstr>Example: First strategy calculations(1)</vt:lpstr>
      <vt:lpstr>Second strategy calculations(2)</vt:lpstr>
      <vt:lpstr> Third strategy calculations(3)</vt:lpstr>
      <vt:lpstr>Comparison</vt:lpstr>
      <vt:lpstr>Heuristics</vt:lpstr>
      <vt:lpstr>Two ways of optimising:  Dynamic versus Static</vt:lpstr>
      <vt:lpstr>Database statistics</vt:lpstr>
      <vt:lpstr>Slide 32</vt:lpstr>
      <vt:lpstr>Selection Operation Implementation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How rule based optimiser works</vt:lpstr>
      <vt:lpstr>Slide 46</vt:lpstr>
      <vt:lpstr>Rule / cost – which is better?</vt:lpstr>
      <vt:lpstr>Cost based Query optimisation in Oracle</vt:lpstr>
      <vt:lpstr>Slide 49</vt:lpstr>
      <vt:lpstr>Explain Plan in Oracle</vt:lpstr>
      <vt:lpstr>Practical Tips</vt:lpstr>
      <vt:lpstr>1. Optimizing Single-Table Queries</vt:lpstr>
      <vt:lpstr>Index on Join</vt:lpstr>
      <vt:lpstr>2. Create an Index on the Join Column(s) of the Inner Table</vt:lpstr>
      <vt:lpstr>3. Use TEMP tables</vt:lpstr>
      <vt:lpstr>Do pre-stage data</vt:lpstr>
      <vt:lpstr>Joins, not subqueries</vt:lpstr>
      <vt:lpstr>Use UNION instead of OR</vt:lpstr>
      <vt:lpstr>Be selective (where vs and)</vt:lpstr>
      <vt:lpstr>Splitting Join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ilaria</cp:lastModifiedBy>
  <cp:revision>381</cp:revision>
  <cp:lastPrinted>1601-01-01T00:00:00Z</cp:lastPrinted>
  <dcterms:created xsi:type="dcterms:W3CDTF">2010-08-13T08:18:53Z</dcterms:created>
  <dcterms:modified xsi:type="dcterms:W3CDTF">2013-10-13T23:00:08Z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