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3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278" r:id="rId16"/>
    <p:sldId id="288" r:id="rId17"/>
    <p:sldId id="289" r:id="rId18"/>
    <p:sldId id="292" r:id="rId19"/>
    <p:sldId id="293" r:id="rId20"/>
    <p:sldId id="294" r:id="rId21"/>
    <p:sldId id="29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Generating </a:t>
            </a:r>
            <a:r>
              <a:rPr lang="en-IE" smtClean="0"/>
              <a:t>SQL/Reverse Engineering from SQL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593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8100" y="1917700"/>
            <a:ext cx="6527800" cy="44196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 – clear all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5245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100" y="1981200"/>
            <a:ext cx="6527800" cy="42926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Index options – clear all</a:t>
            </a:r>
            <a:br>
              <a:rPr lang="en-US" altLang="zh-CN" dirty="0" smtClean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7228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100" y="1917700"/>
            <a:ext cx="6527800" cy="44196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Referential Integrity - </a:t>
            </a:r>
            <a:r>
              <a:rPr lang="en-US" altLang="zh-CN" dirty="0" err="1" smtClean="0"/>
              <a:t>customise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1555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100" y="1917700"/>
            <a:ext cx="6527800" cy="44196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Trigger – clear all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8278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100" y="1917700"/>
            <a:ext cx="6527800" cy="44196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options - </a:t>
            </a:r>
            <a:r>
              <a:rPr lang="en-US" altLang="zh-CN" dirty="0" err="1" smtClean="0"/>
              <a:t>customise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6655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447800"/>
            <a:ext cx="6527800" cy="44196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Table options - customise</a:t>
            </a:r>
            <a:endParaRPr lang="en-I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9144000" cy="68580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Preview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E" dirty="0" smtClean="0"/>
              <a:t>Select preview from the options at the bottom of the ‘Forward Engineer’ screen</a:t>
            </a:r>
            <a:endParaRPr lang="en-I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5722937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1219200"/>
            <a:ext cx="5722937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To save your ‘CREATE’s</a:t>
            </a:r>
            <a:endParaRPr lang="en-I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dirty="0" smtClean="0"/>
              <a:t>Pick a name for your code and store it with  suffix of .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You can now open this file in SQL Developer and it will create the tables for you.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10200" y="838200"/>
            <a:ext cx="914400" cy="1828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0100" y="1905000"/>
            <a:ext cx="5283200" cy="40259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546100" y="2032000"/>
            <a:ext cx="1532471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71" dirty="0" smtClean="0">
                <a:solidFill>
                  <a:srgbClr val="0BD0D9"/>
                </a:solidFill>
                <a:latin typeface="Wingdings 2" pitchFamily="18" charset="0"/>
                <a:cs typeface="Wingdings 2" pitchFamily="18" charset="0"/>
              </a:rPr>
              <a:t>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Open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up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12800" y="2463800"/>
            <a:ext cx="13589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ERWin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as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before.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3302000"/>
            <a:ext cx="2080441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74" dirty="0" smtClean="0">
                <a:solidFill>
                  <a:srgbClr val="0BD0D9"/>
                </a:solidFill>
                <a:latin typeface="Wingdings 2" pitchFamily="18" charset="0"/>
                <a:cs typeface="Wingdings 2" pitchFamily="18" charset="0"/>
              </a:rPr>
              <a:t>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Set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up a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new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12800" y="3721100"/>
            <a:ext cx="1600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b="1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physical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/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12800" y="4140200"/>
            <a:ext cx="2108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b="1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logical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model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Reverse Engineering</a:t>
            </a:r>
            <a:endParaRPr lang="en-I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5500" y="1917700"/>
            <a:ext cx="4064000" cy="44450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546100" y="2044700"/>
            <a:ext cx="36068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71" dirty="0" smtClean="0">
                <a:solidFill>
                  <a:srgbClr val="0BD0D9"/>
                </a:solidFill>
                <a:latin typeface="Wingdings 2" pitchFamily="18" charset="0"/>
                <a:cs typeface="Wingdings 2" pitchFamily="18" charset="0"/>
              </a:rPr>
              <a:t>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Choose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the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tools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menu.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74" dirty="0" smtClean="0">
                <a:solidFill>
                  <a:srgbClr val="0BD0D9"/>
                </a:solidFill>
                <a:latin typeface="Wingdings 2" pitchFamily="18" charset="0"/>
                <a:cs typeface="Wingdings 2" pitchFamily="18" charset="0"/>
              </a:rPr>
              <a:t>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Pick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reverseengineer.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71" dirty="0" smtClean="0">
                <a:solidFill>
                  <a:srgbClr val="0BD0D9"/>
                </a:solidFill>
                <a:latin typeface="Wingdings 2" pitchFamily="18" charset="0"/>
                <a:cs typeface="Wingdings 2" pitchFamily="18" charset="0"/>
              </a:rPr>
              <a:t>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Click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Next&gt;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Reverse Engineering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Generate SQL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Change </a:t>
            </a:r>
            <a:r>
              <a:rPr lang="en-US" altLang="zh-CN" dirty="0" smtClean="0"/>
              <a:t>the model to physical</a:t>
            </a:r>
          </a:p>
          <a:p>
            <a:r>
              <a:rPr lang="en-US" altLang="zh-CN" dirty="0" smtClean="0"/>
              <a:t>In the Physical model, pick ‘Forward Engineer’ from the ‘ACTIONS’ menu item on the top toolbar.</a:t>
            </a:r>
          </a:p>
          <a:p>
            <a:r>
              <a:rPr lang="en-US" altLang="zh-CN" dirty="0" smtClean="0"/>
              <a:t>Choose SCHEMA from the options presented.</a:t>
            </a:r>
          </a:p>
          <a:p>
            <a:r>
              <a:rPr lang="en-US" altLang="zh-CN" dirty="0" smtClean="0"/>
              <a:t>Work through the options presented in the following screens and make sure your selections match those presented.</a:t>
            </a:r>
          </a:p>
          <a:p>
            <a:endParaRPr lang="en-I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50292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4800600" y="1752600"/>
            <a:ext cx="167640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55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5500" y="2628900"/>
            <a:ext cx="4064000" cy="30226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546100" y="2019300"/>
            <a:ext cx="3390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71" dirty="0" smtClean="0">
                <a:solidFill>
                  <a:srgbClr val="0BD0D9"/>
                </a:solidFill>
                <a:latin typeface="Wingdings 2" pitchFamily="18" charset="0"/>
                <a:cs typeface="Wingdings 2" pitchFamily="18" charset="0"/>
              </a:rPr>
              <a:t>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Click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the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radio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button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12800" y="2425700"/>
            <a:ext cx="1990545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606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For script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file.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908300"/>
            <a:ext cx="3846694" cy="8669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71" dirty="0" smtClean="0">
                <a:solidFill>
                  <a:srgbClr val="0BD0D9"/>
                </a:solidFill>
                <a:latin typeface="Wingdings 2" pitchFamily="18" charset="0"/>
                <a:cs typeface="Wingdings 2" pitchFamily="18" charset="0"/>
              </a:rPr>
              <a:t>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Browse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for your script.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71" dirty="0" smtClean="0">
                <a:solidFill>
                  <a:srgbClr val="0BD0D9"/>
                </a:solidFill>
                <a:latin typeface="Wingdings 2" pitchFamily="18" charset="0"/>
                <a:cs typeface="Wingdings 2" pitchFamily="18" charset="0"/>
              </a:rPr>
              <a:t>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Click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next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until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you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get 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12800" y="3771900"/>
            <a:ext cx="977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606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model.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4617B"/>
                </a:solidFill>
                <a:latin typeface="Calibri" pitchFamily="18" charset="0"/>
                <a:cs typeface="Calibri" pitchFamily="18" charset="0"/>
              </a:rPr>
              <a:t>Reverse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4617B"/>
                </a:solidFill>
                <a:latin typeface="Calibri" pitchFamily="18" charset="0"/>
                <a:cs typeface="Calibri" pitchFamily="18" charset="0"/>
              </a:rPr>
              <a:t>engineer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4617B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4617B"/>
                </a:solidFill>
                <a:latin typeface="Calibri" pitchFamily="18" charset="0"/>
                <a:cs typeface="Calibri" pitchFamily="18" charset="0"/>
              </a:rPr>
              <a:t>script</a:t>
            </a:r>
            <a:endParaRPr lang="en-I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1828800"/>
            <a:ext cx="2133600" cy="457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57200" y="1219200"/>
            <a:ext cx="18796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/>
            </a:pPr>
            <a:r>
              <a:rPr lang="en-US" altLang="zh-CN" sz="5004" dirty="0" smtClean="0">
                <a:solidFill>
                  <a:srgbClr val="04617B"/>
                </a:solidFill>
                <a:latin typeface="Calibri" pitchFamily="18" charset="0"/>
                <a:cs typeface="Calibri" pitchFamily="18" charset="0"/>
              </a:rPr>
              <a:t>RESULT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737100" y="2082800"/>
            <a:ext cx="3568156" cy="23801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66700" algn="l"/>
              </a:tabLst>
            </a:pPr>
            <a:r>
              <a:rPr lang="en-US" altLang="zh-CN" sz="2471" dirty="0" smtClean="0">
                <a:solidFill>
                  <a:srgbClr val="0BD0D9"/>
                </a:solidFill>
                <a:latin typeface="Wingdings 2" pitchFamily="18" charset="0"/>
                <a:cs typeface="Wingdings 2" pitchFamily="18" charset="0"/>
              </a:rPr>
              <a:t>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You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may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need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to</a:t>
            </a:r>
          </a:p>
          <a:p>
            <a:pPr>
              <a:lnSpc>
                <a:spcPts val="3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606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rearrange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the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tables or</a:t>
            </a:r>
          </a:p>
          <a:p>
            <a:pPr>
              <a:lnSpc>
                <a:spcPts val="3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change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the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notation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or</a:t>
            </a:r>
          </a:p>
          <a:p>
            <a:pPr>
              <a:lnSpc>
                <a:spcPts val="3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formatting,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but all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the</a:t>
            </a:r>
          </a:p>
          <a:p>
            <a:pPr>
              <a:lnSpc>
                <a:spcPts val="3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606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other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information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is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in</a:t>
            </a:r>
          </a:p>
          <a:p>
            <a:pPr>
              <a:lnSpc>
                <a:spcPts val="3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your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model.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917700"/>
            <a:ext cx="6705600" cy="44196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Database option – clear all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371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You don’t want to create a new database.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5058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100" y="1917700"/>
            <a:ext cx="6527800" cy="44196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Schema options – clear all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219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You don’t want to interfere with your schema.  You only want to create the tables and relationships between them.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822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8100" y="1917700"/>
            <a:ext cx="6527800" cy="44196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 Option – clear all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8332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100" y="1917700"/>
            <a:ext cx="6527800" cy="44196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 options - </a:t>
            </a:r>
            <a:r>
              <a:rPr lang="en-US" altLang="zh-CN" dirty="0" err="1" smtClean="0"/>
              <a:t>customise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295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This is where you need to do some work. So that you can reuse this SQL you want to delete any tables with the same names and create them again.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747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100" y="1917700"/>
            <a:ext cx="6527800" cy="44196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solidFill>
                  <a:srgbClr val="04617B"/>
                </a:solidFill>
                <a:latin typeface="Calibri" pitchFamily="18" charset="0"/>
                <a:cs typeface="Calibri" pitchFamily="18" charset="0"/>
              </a:rPr>
              <a:t>Materialised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4617B"/>
                </a:solidFill>
                <a:latin typeface="Calibri" pitchFamily="18" charset="0"/>
                <a:cs typeface="Calibri" pitchFamily="18" charset="0"/>
              </a:rPr>
              <a:t>View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4617B"/>
                </a:solidFill>
                <a:latin typeface="Calibri" pitchFamily="18" charset="0"/>
                <a:cs typeface="Calibri" pitchFamily="18" charset="0"/>
              </a:rPr>
              <a:t>Log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4617B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4617B"/>
                </a:solidFill>
                <a:latin typeface="Calibri" pitchFamily="18" charset="0"/>
                <a:cs typeface="Calibri" pitchFamily="18" charset="0"/>
              </a:rPr>
              <a:t>clear</a:t>
            </a:r>
            <a:br>
              <a:rPr lang="en-US" altLang="zh-CN" dirty="0">
                <a:solidFill>
                  <a:srgbClr val="04617B"/>
                </a:solidFill>
                <a:latin typeface="Calibri" pitchFamily="18" charset="0"/>
                <a:cs typeface="Calibri" pitchFamily="18" charset="0"/>
              </a:rPr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843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100" y="1917700"/>
            <a:ext cx="6527800" cy="44196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Column options – </a:t>
            </a:r>
            <a:r>
              <a:rPr lang="en-US" altLang="zh-CN" dirty="0" err="1" smtClean="0"/>
              <a:t>customise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447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Make sure you include the generation of any constraints or defaults you created.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8308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100" y="1917700"/>
            <a:ext cx="6527800" cy="44196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Materialised View – clear all</a:t>
            </a:r>
            <a:br>
              <a:rPr lang="en-US" altLang="zh-CN" smtClean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55304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201</TotalTime>
  <Words>315</Words>
  <Application>Microsoft Office PowerPoint</Application>
  <PresentationFormat>On-screen Show (4:3)</PresentationFormat>
  <Paragraphs>58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Origin</vt:lpstr>
      <vt:lpstr>Generating SQL/Reverse Engineering from SQL</vt:lpstr>
      <vt:lpstr>Generate SQL</vt:lpstr>
      <vt:lpstr>Database option – clear all</vt:lpstr>
      <vt:lpstr>Schema options – clear all</vt:lpstr>
      <vt:lpstr>Storage Option – clear all</vt:lpstr>
      <vt:lpstr>Table options - customise</vt:lpstr>
      <vt:lpstr>Materialised View Log – clear </vt:lpstr>
      <vt:lpstr>Column options – customise</vt:lpstr>
      <vt:lpstr>Materialised View – clear all </vt:lpstr>
      <vt:lpstr>View – clear all</vt:lpstr>
      <vt:lpstr>Index options – clear all </vt:lpstr>
      <vt:lpstr>Referential Integrity - customise</vt:lpstr>
      <vt:lpstr>Trigger – clear all</vt:lpstr>
      <vt:lpstr>Other options - customise</vt:lpstr>
      <vt:lpstr>Table options - customise</vt:lpstr>
      <vt:lpstr>Preview</vt:lpstr>
      <vt:lpstr>To save your ‘CREATE’s</vt:lpstr>
      <vt:lpstr>Reverse Engineering</vt:lpstr>
      <vt:lpstr>Reverse Engineering</vt:lpstr>
      <vt:lpstr>Reverse engineer from script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Deirdre Lawless Staff</dc:creator>
  <cp:lastModifiedBy>dlawless</cp:lastModifiedBy>
  <cp:revision>23</cp:revision>
  <dcterms:created xsi:type="dcterms:W3CDTF">2006-08-16T00:00:00Z</dcterms:created>
  <dcterms:modified xsi:type="dcterms:W3CDTF">2014-10-14T11:09:35Z</dcterms:modified>
</cp:coreProperties>
</file>