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F4F7F36-47D2-41D7-B2F0-C108E5E17E1D}">
  <a:tblStyle styleId="{AF4F7F36-47D2-41D7-B2F0-C108E5E17E1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1.png"/><Relationship Id="rId5" Type="http://schemas.openxmlformats.org/officeDocument/2006/relationships/image" Target="../media/image02.png"/><Relationship Id="rId6"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Database Integration</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CMPU4023 - Enterprise Application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Alternative Database Architectures</a:t>
            </a:r>
          </a:p>
        </p:txBody>
      </p:sp>
      <p:sp>
        <p:nvSpPr>
          <p:cNvPr id="166" name="Shape 166"/>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The so-called NoSQL family of databases are beginning to see some use in enterprise albeit to a much lesser extent than traditional RDBMS</a:t>
            </a:r>
          </a:p>
          <a:p>
            <a:pPr indent="-228600" lvl="0" marL="457200" rtl="0">
              <a:spcBef>
                <a:spcPts val="0"/>
              </a:spcBef>
            </a:pPr>
            <a:r>
              <a:rPr lang="en"/>
              <a:t>Much of the same abstractions and layering would exist in such scenarios which the obvious observation the the SQL abstraction layer of the logical data model would not be necessary</a:t>
            </a:r>
          </a:p>
          <a:p>
            <a:pPr indent="-228600" lvl="0" marL="457200" rtl="0">
              <a:spcBef>
                <a:spcPts val="0"/>
              </a:spcBef>
            </a:pPr>
            <a:r>
              <a:rPr lang="en"/>
              <a:t>NoSQL is not yet a standard so models are often built directly on top of the database drivers at the expensive of tighter coupling between them and the underlying database representation</a:t>
            </a:r>
          </a:p>
          <a:p>
            <a:pPr indent="-228600" lvl="0" marL="457200">
              <a:spcBef>
                <a:spcPts val="0"/>
              </a:spcBef>
            </a:pPr>
            <a:r>
              <a:rPr lang="en"/>
              <a:t>NoSQL solutions tend to be harder to swap out as a result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Summary</a:t>
            </a:r>
          </a:p>
        </p:txBody>
      </p:sp>
      <p:sp>
        <p:nvSpPr>
          <p:cNvPr id="172" name="Shape 17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An enterprise service stack potentially comprises many separate interconnecting tiers including a database tier and a middleware tier</a:t>
            </a:r>
          </a:p>
          <a:p>
            <a:pPr indent="-228600" lvl="0" marL="457200" rtl="0">
              <a:spcBef>
                <a:spcPts val="0"/>
              </a:spcBef>
            </a:pPr>
            <a:r>
              <a:rPr lang="en"/>
              <a:t>The middleware tier is responsible for implementing the logical data model which is an abstraction of the database entities, relationships and data representation</a:t>
            </a:r>
          </a:p>
          <a:p>
            <a:pPr indent="-228600" lvl="0" marL="457200" rtl="0">
              <a:spcBef>
                <a:spcPts val="0"/>
              </a:spcBef>
            </a:pPr>
            <a:r>
              <a:rPr lang="en"/>
              <a:t>The LDM itself comprises a model layer, a SQL binding layer and a database driver</a:t>
            </a:r>
          </a:p>
          <a:p>
            <a:pPr indent="-228600" lvl="0" marL="457200">
              <a:spcBef>
                <a:spcPts val="0"/>
              </a:spcBef>
            </a:pPr>
            <a:r>
              <a:rPr lang="en"/>
              <a:t>The application programmer view of the database is provided by a simpler model-based abstraction of the underlying complexity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Database Connectivity</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A typical enterprise database will support the relational modeling of data and an SQL data query language interface</a:t>
            </a:r>
          </a:p>
          <a:p>
            <a:pPr indent="-228600" lvl="0" marL="457200" rtl="0">
              <a:spcBef>
                <a:spcPts val="0"/>
              </a:spcBef>
            </a:pPr>
            <a:r>
              <a:rPr lang="en"/>
              <a:t>While it is technically possible to create client applications which directly consume from the database using SQL it is more often the case that the database relational model it abstracted into a logical data model (LDM)</a:t>
            </a:r>
          </a:p>
          <a:p>
            <a:pPr indent="-228600" lvl="0" marL="457200" rtl="0">
              <a:spcBef>
                <a:spcPts val="0"/>
              </a:spcBef>
            </a:pPr>
            <a:r>
              <a:rPr lang="en"/>
              <a:t>The LDM is then typically implemented in a middleware tier implemented in an object-oriented language such as Java, Python or Ruby</a:t>
            </a:r>
          </a:p>
          <a:p>
            <a:pPr indent="-228600" lvl="0" marL="457200">
              <a:spcBef>
                <a:spcPts val="0"/>
              </a:spcBef>
            </a:pPr>
            <a:r>
              <a:rPr lang="en"/>
              <a:t>The middleware abstracts the connectivity details of the database which is specific to a database vendor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Service Architecture</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a:spcBef>
                <a:spcPts val="0"/>
              </a:spcBef>
            </a:pPr>
            <a:r>
              <a:rPr lang="en"/>
              <a:t>The logical view of an enterprise service architecture, based on web stack components, looks like something like this:</a:t>
            </a:r>
          </a:p>
        </p:txBody>
      </p:sp>
      <p:sp>
        <p:nvSpPr>
          <p:cNvPr id="80" name="Shape 80"/>
          <p:cNvSpPr/>
          <p:nvPr/>
        </p:nvSpPr>
        <p:spPr>
          <a:xfrm>
            <a:off x="917425" y="2729675"/>
            <a:ext cx="631500" cy="954900"/>
          </a:xfrm>
          <a:prstGeom prst="can">
            <a:avLst>
              <a:gd fmla="val 25000"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2200012" y="2913875"/>
            <a:ext cx="1060200" cy="5865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3722237" y="2907750"/>
            <a:ext cx="1060200" cy="5865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5208150" y="2907750"/>
            <a:ext cx="1060200" cy="5865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7406950" y="2139400"/>
            <a:ext cx="353400" cy="323400"/>
          </a:xfrm>
          <a:prstGeom prst="smileyFace">
            <a:avLst>
              <a:gd fmla="val 4653"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7406950" y="2729675"/>
            <a:ext cx="353400" cy="323400"/>
          </a:xfrm>
          <a:prstGeom prst="smileyFace">
            <a:avLst>
              <a:gd fmla="val 4653"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7406950" y="3364950"/>
            <a:ext cx="353400" cy="323400"/>
          </a:xfrm>
          <a:prstGeom prst="smileyFace">
            <a:avLst>
              <a:gd fmla="val 4653"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7406950" y="3951450"/>
            <a:ext cx="353400" cy="323400"/>
          </a:xfrm>
          <a:prstGeom prst="smileyFace">
            <a:avLst>
              <a:gd fmla="val 4653"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8" name="Shape 88"/>
          <p:cNvCxnSpPr/>
          <p:nvPr/>
        </p:nvCxnSpPr>
        <p:spPr>
          <a:xfrm>
            <a:off x="6608300" y="1997850"/>
            <a:ext cx="7500" cy="2406300"/>
          </a:xfrm>
          <a:prstGeom prst="straightConnector1">
            <a:avLst/>
          </a:prstGeom>
          <a:noFill/>
          <a:ln cap="flat" cmpd="sng" w="9525">
            <a:solidFill>
              <a:schemeClr val="dk2"/>
            </a:solidFill>
            <a:prstDash val="dash"/>
            <a:round/>
            <a:headEnd len="lg" w="lg" type="none"/>
            <a:tailEnd len="lg" w="lg" type="none"/>
          </a:ln>
        </p:spPr>
      </p:cxnSp>
      <p:cxnSp>
        <p:nvCxnSpPr>
          <p:cNvPr id="89" name="Shape 89"/>
          <p:cNvCxnSpPr/>
          <p:nvPr/>
        </p:nvCxnSpPr>
        <p:spPr>
          <a:xfrm>
            <a:off x="4991550" y="2003975"/>
            <a:ext cx="7500" cy="2406300"/>
          </a:xfrm>
          <a:prstGeom prst="straightConnector1">
            <a:avLst/>
          </a:prstGeom>
          <a:noFill/>
          <a:ln cap="flat" cmpd="sng" w="9525">
            <a:solidFill>
              <a:schemeClr val="dk2"/>
            </a:solidFill>
            <a:prstDash val="dash"/>
            <a:round/>
            <a:headEnd len="lg" w="lg" type="none"/>
            <a:tailEnd len="lg" w="lg" type="none"/>
          </a:ln>
        </p:spPr>
      </p:cxnSp>
      <p:cxnSp>
        <p:nvCxnSpPr>
          <p:cNvPr id="90" name="Shape 90"/>
          <p:cNvCxnSpPr/>
          <p:nvPr/>
        </p:nvCxnSpPr>
        <p:spPr>
          <a:xfrm>
            <a:off x="3505637" y="1997850"/>
            <a:ext cx="7500" cy="2406300"/>
          </a:xfrm>
          <a:prstGeom prst="straightConnector1">
            <a:avLst/>
          </a:prstGeom>
          <a:noFill/>
          <a:ln cap="flat" cmpd="sng" w="9525">
            <a:solidFill>
              <a:schemeClr val="dk2"/>
            </a:solidFill>
            <a:prstDash val="dash"/>
            <a:round/>
            <a:headEnd len="lg" w="lg" type="none"/>
            <a:tailEnd len="lg" w="lg" type="none"/>
          </a:ln>
        </p:spPr>
      </p:cxnSp>
      <p:cxnSp>
        <p:nvCxnSpPr>
          <p:cNvPr id="91" name="Shape 91"/>
          <p:cNvCxnSpPr/>
          <p:nvPr/>
        </p:nvCxnSpPr>
        <p:spPr>
          <a:xfrm>
            <a:off x="1887387" y="1997850"/>
            <a:ext cx="7500" cy="2406300"/>
          </a:xfrm>
          <a:prstGeom prst="straightConnector1">
            <a:avLst/>
          </a:prstGeom>
          <a:noFill/>
          <a:ln cap="flat" cmpd="sng" w="9525">
            <a:solidFill>
              <a:schemeClr val="dk2"/>
            </a:solidFill>
            <a:prstDash val="dash"/>
            <a:round/>
            <a:headEnd len="lg" w="lg" type="none"/>
            <a:tailEnd len="lg" w="lg" type="none"/>
          </a:ln>
        </p:spPr>
      </p:cxnSp>
      <p:sp>
        <p:nvSpPr>
          <p:cNvPr id="92" name="Shape 92"/>
          <p:cNvSpPr txBox="1"/>
          <p:nvPr/>
        </p:nvSpPr>
        <p:spPr>
          <a:xfrm>
            <a:off x="511300" y="3951450"/>
            <a:ext cx="1376100" cy="323400"/>
          </a:xfrm>
          <a:prstGeom prst="rect">
            <a:avLst/>
          </a:prstGeom>
          <a:noFill/>
          <a:ln>
            <a:noFill/>
          </a:ln>
        </p:spPr>
        <p:txBody>
          <a:bodyPr anchorCtr="0" anchor="t" bIns="91425" lIns="91425" rIns="91425" tIns="91425">
            <a:noAutofit/>
          </a:bodyPr>
          <a:lstStyle/>
          <a:p>
            <a:pPr lvl="0" algn="ctr">
              <a:spcBef>
                <a:spcPts val="0"/>
              </a:spcBef>
              <a:buNone/>
            </a:pPr>
            <a:r>
              <a:rPr b="1" lang="en" sz="1200"/>
              <a:t>Database (Physical Tier)</a:t>
            </a:r>
          </a:p>
        </p:txBody>
      </p:sp>
      <p:sp>
        <p:nvSpPr>
          <p:cNvPr id="93" name="Shape 93"/>
          <p:cNvSpPr txBox="1"/>
          <p:nvPr/>
        </p:nvSpPr>
        <p:spPr>
          <a:xfrm>
            <a:off x="2012225" y="3951450"/>
            <a:ext cx="1376100" cy="323400"/>
          </a:xfrm>
          <a:prstGeom prst="rect">
            <a:avLst/>
          </a:prstGeom>
          <a:noFill/>
          <a:ln>
            <a:noFill/>
          </a:ln>
        </p:spPr>
        <p:txBody>
          <a:bodyPr anchorCtr="0" anchor="t" bIns="91425" lIns="91425" rIns="91425" tIns="91425">
            <a:noAutofit/>
          </a:bodyPr>
          <a:lstStyle/>
          <a:p>
            <a:pPr lvl="0" rtl="0" algn="ctr">
              <a:spcBef>
                <a:spcPts val="0"/>
              </a:spcBef>
              <a:buNone/>
            </a:pPr>
            <a:r>
              <a:rPr b="1" lang="en" sz="1200"/>
              <a:t>Logical Data Model</a:t>
            </a:r>
            <a:r>
              <a:rPr b="1" lang="en" sz="1200"/>
              <a:t> (Middleware Tier)</a:t>
            </a:r>
          </a:p>
        </p:txBody>
      </p:sp>
      <p:sp>
        <p:nvSpPr>
          <p:cNvPr id="94" name="Shape 94"/>
          <p:cNvSpPr txBox="1"/>
          <p:nvPr/>
        </p:nvSpPr>
        <p:spPr>
          <a:xfrm>
            <a:off x="3564287" y="3951450"/>
            <a:ext cx="1376100" cy="323400"/>
          </a:xfrm>
          <a:prstGeom prst="rect">
            <a:avLst/>
          </a:prstGeom>
          <a:noFill/>
          <a:ln>
            <a:noFill/>
          </a:ln>
        </p:spPr>
        <p:txBody>
          <a:bodyPr anchorCtr="0" anchor="t" bIns="91425" lIns="91425" rIns="91425" tIns="91425">
            <a:noAutofit/>
          </a:bodyPr>
          <a:lstStyle/>
          <a:p>
            <a:pPr lvl="0" rtl="0" algn="ctr">
              <a:spcBef>
                <a:spcPts val="0"/>
              </a:spcBef>
              <a:buNone/>
            </a:pPr>
            <a:r>
              <a:rPr b="1" lang="en" sz="1200"/>
              <a:t>Caching</a:t>
            </a:r>
            <a:r>
              <a:rPr b="1" lang="en" sz="1200"/>
              <a:t> Tier</a:t>
            </a:r>
          </a:p>
        </p:txBody>
      </p:sp>
      <p:sp>
        <p:nvSpPr>
          <p:cNvPr id="95" name="Shape 95"/>
          <p:cNvSpPr txBox="1"/>
          <p:nvPr/>
        </p:nvSpPr>
        <p:spPr>
          <a:xfrm>
            <a:off x="5086300" y="3951450"/>
            <a:ext cx="1376100" cy="323400"/>
          </a:xfrm>
          <a:prstGeom prst="rect">
            <a:avLst/>
          </a:prstGeom>
          <a:noFill/>
          <a:ln>
            <a:noFill/>
          </a:ln>
        </p:spPr>
        <p:txBody>
          <a:bodyPr anchorCtr="0" anchor="t" bIns="91425" lIns="91425" rIns="91425" tIns="91425">
            <a:noAutofit/>
          </a:bodyPr>
          <a:lstStyle/>
          <a:p>
            <a:pPr lvl="0" rtl="0" algn="ctr">
              <a:spcBef>
                <a:spcPts val="0"/>
              </a:spcBef>
              <a:buNone/>
            </a:pPr>
            <a:r>
              <a:rPr b="1" lang="en" sz="1200"/>
              <a:t>Load Balancing</a:t>
            </a:r>
            <a:r>
              <a:rPr b="1" lang="en" sz="1200"/>
              <a:t> Tier</a:t>
            </a:r>
          </a:p>
        </p:txBody>
      </p:sp>
      <p:sp>
        <p:nvSpPr>
          <p:cNvPr id="96" name="Shape 96"/>
          <p:cNvSpPr txBox="1"/>
          <p:nvPr/>
        </p:nvSpPr>
        <p:spPr>
          <a:xfrm>
            <a:off x="6955750" y="4404150"/>
            <a:ext cx="1376100" cy="323400"/>
          </a:xfrm>
          <a:prstGeom prst="rect">
            <a:avLst/>
          </a:prstGeom>
          <a:noFill/>
          <a:ln>
            <a:noFill/>
          </a:ln>
        </p:spPr>
        <p:txBody>
          <a:bodyPr anchorCtr="0" anchor="t" bIns="91425" lIns="91425" rIns="91425" tIns="91425">
            <a:noAutofit/>
          </a:bodyPr>
          <a:lstStyle/>
          <a:p>
            <a:pPr lvl="0" rtl="0" algn="ctr">
              <a:spcBef>
                <a:spcPts val="0"/>
              </a:spcBef>
              <a:buNone/>
            </a:pPr>
            <a:r>
              <a:rPr b="1" lang="en" sz="1200"/>
              <a:t>Client</a:t>
            </a:r>
            <a:r>
              <a:rPr b="1" lang="en" sz="1200"/>
              <a:t> Tier</a:t>
            </a:r>
          </a:p>
        </p:txBody>
      </p:sp>
      <p:cxnSp>
        <p:nvCxnSpPr>
          <p:cNvPr id="97" name="Shape 97"/>
          <p:cNvCxnSpPr>
            <a:stCxn id="83" idx="3"/>
            <a:endCxn id="84" idx="2"/>
          </p:cNvCxnSpPr>
          <p:nvPr/>
        </p:nvCxnSpPr>
        <p:spPr>
          <a:xfrm flipH="1" rot="10800000">
            <a:off x="6268350" y="2301000"/>
            <a:ext cx="1138500" cy="900000"/>
          </a:xfrm>
          <a:prstGeom prst="straightConnector1">
            <a:avLst/>
          </a:prstGeom>
          <a:noFill/>
          <a:ln cap="flat" cmpd="sng" w="9525">
            <a:solidFill>
              <a:schemeClr val="dk2"/>
            </a:solidFill>
            <a:prstDash val="solid"/>
            <a:round/>
            <a:headEnd len="lg" w="lg" type="triangle"/>
            <a:tailEnd len="lg" w="lg" type="triangle"/>
          </a:ln>
        </p:spPr>
      </p:cxnSp>
      <p:cxnSp>
        <p:nvCxnSpPr>
          <p:cNvPr id="98" name="Shape 98"/>
          <p:cNvCxnSpPr>
            <a:endCxn id="85" idx="2"/>
          </p:cNvCxnSpPr>
          <p:nvPr/>
        </p:nvCxnSpPr>
        <p:spPr>
          <a:xfrm flipH="1" rot="10800000">
            <a:off x="6268450" y="2891375"/>
            <a:ext cx="1138500" cy="336900"/>
          </a:xfrm>
          <a:prstGeom prst="straightConnector1">
            <a:avLst/>
          </a:prstGeom>
          <a:noFill/>
          <a:ln cap="flat" cmpd="sng" w="9525">
            <a:solidFill>
              <a:schemeClr val="dk2"/>
            </a:solidFill>
            <a:prstDash val="solid"/>
            <a:round/>
            <a:headEnd len="lg" w="lg" type="triangle"/>
            <a:tailEnd len="lg" w="lg" type="triangle"/>
          </a:ln>
        </p:spPr>
      </p:cxnSp>
      <p:cxnSp>
        <p:nvCxnSpPr>
          <p:cNvPr id="99" name="Shape 99"/>
          <p:cNvCxnSpPr>
            <a:endCxn id="86" idx="2"/>
          </p:cNvCxnSpPr>
          <p:nvPr/>
        </p:nvCxnSpPr>
        <p:spPr>
          <a:xfrm>
            <a:off x="6268450" y="3228150"/>
            <a:ext cx="1138500" cy="298500"/>
          </a:xfrm>
          <a:prstGeom prst="straightConnector1">
            <a:avLst/>
          </a:prstGeom>
          <a:noFill/>
          <a:ln cap="flat" cmpd="sng" w="9525">
            <a:solidFill>
              <a:schemeClr val="dk2"/>
            </a:solidFill>
            <a:prstDash val="solid"/>
            <a:round/>
            <a:headEnd len="lg" w="lg" type="triangle"/>
            <a:tailEnd len="lg" w="lg" type="triangle"/>
          </a:ln>
        </p:spPr>
      </p:cxnSp>
      <p:cxnSp>
        <p:nvCxnSpPr>
          <p:cNvPr id="100" name="Shape 100"/>
          <p:cNvCxnSpPr>
            <a:endCxn id="87" idx="2"/>
          </p:cNvCxnSpPr>
          <p:nvPr/>
        </p:nvCxnSpPr>
        <p:spPr>
          <a:xfrm>
            <a:off x="6268450" y="3228150"/>
            <a:ext cx="1138500" cy="885000"/>
          </a:xfrm>
          <a:prstGeom prst="straightConnector1">
            <a:avLst/>
          </a:prstGeom>
          <a:noFill/>
          <a:ln cap="flat" cmpd="sng" w="9525">
            <a:solidFill>
              <a:schemeClr val="dk2"/>
            </a:solidFill>
            <a:prstDash val="solid"/>
            <a:round/>
            <a:headEnd len="lg" w="lg" type="triangle"/>
            <a:tailEnd len="lg" w="lg" type="triangle"/>
          </a:ln>
        </p:spPr>
      </p:cxnSp>
      <p:cxnSp>
        <p:nvCxnSpPr>
          <p:cNvPr id="101" name="Shape 101"/>
          <p:cNvCxnSpPr>
            <a:stCxn id="82" idx="3"/>
            <a:endCxn id="83" idx="1"/>
          </p:cNvCxnSpPr>
          <p:nvPr/>
        </p:nvCxnSpPr>
        <p:spPr>
          <a:xfrm>
            <a:off x="4782437" y="3201000"/>
            <a:ext cx="425700" cy="0"/>
          </a:xfrm>
          <a:prstGeom prst="straightConnector1">
            <a:avLst/>
          </a:prstGeom>
          <a:noFill/>
          <a:ln cap="flat" cmpd="sng" w="9525">
            <a:solidFill>
              <a:schemeClr val="dk2"/>
            </a:solidFill>
            <a:prstDash val="solid"/>
            <a:round/>
            <a:headEnd len="lg" w="lg" type="triangle"/>
            <a:tailEnd len="lg" w="lg" type="triangle"/>
          </a:ln>
        </p:spPr>
      </p:cxnSp>
      <p:cxnSp>
        <p:nvCxnSpPr>
          <p:cNvPr id="102" name="Shape 102"/>
          <p:cNvCxnSpPr>
            <a:endCxn id="82" idx="1"/>
          </p:cNvCxnSpPr>
          <p:nvPr/>
        </p:nvCxnSpPr>
        <p:spPr>
          <a:xfrm flipH="1" rot="10800000">
            <a:off x="3230237" y="3201000"/>
            <a:ext cx="492000" cy="9600"/>
          </a:xfrm>
          <a:prstGeom prst="straightConnector1">
            <a:avLst/>
          </a:prstGeom>
          <a:noFill/>
          <a:ln cap="flat" cmpd="sng" w="9525">
            <a:solidFill>
              <a:schemeClr val="dk2"/>
            </a:solidFill>
            <a:prstDash val="solid"/>
            <a:round/>
            <a:headEnd len="lg" w="lg" type="triangle"/>
            <a:tailEnd len="lg" w="lg" type="triangle"/>
          </a:ln>
        </p:spPr>
      </p:cxnSp>
      <p:cxnSp>
        <p:nvCxnSpPr>
          <p:cNvPr id="103" name="Shape 103"/>
          <p:cNvCxnSpPr>
            <a:endCxn id="81" idx="1"/>
          </p:cNvCxnSpPr>
          <p:nvPr/>
        </p:nvCxnSpPr>
        <p:spPr>
          <a:xfrm>
            <a:off x="1528912" y="3207125"/>
            <a:ext cx="671100" cy="0"/>
          </a:xfrm>
          <a:prstGeom prst="straightConnector1">
            <a:avLst/>
          </a:prstGeom>
          <a:noFill/>
          <a:ln cap="flat" cmpd="sng" w="9525">
            <a:solidFill>
              <a:schemeClr val="dk2"/>
            </a:solidFill>
            <a:prstDash val="solid"/>
            <a:round/>
            <a:headEnd len="lg" w="lg" type="triangle"/>
            <a:tailEnd len="lg" w="lg" type="triangle"/>
          </a:ln>
        </p:spPr>
      </p:cxnSp>
      <p:pic>
        <p:nvPicPr>
          <p:cNvPr id="104" name="Shape 104"/>
          <p:cNvPicPr preferRelativeResize="0"/>
          <p:nvPr/>
        </p:nvPicPr>
        <p:blipFill>
          <a:blip r:embed="rId3">
            <a:alphaModFix/>
          </a:blip>
          <a:stretch>
            <a:fillRect/>
          </a:stretch>
        </p:blipFill>
        <p:spPr>
          <a:xfrm>
            <a:off x="762729" y="2214577"/>
            <a:ext cx="940896" cy="323401"/>
          </a:xfrm>
          <a:prstGeom prst="rect">
            <a:avLst/>
          </a:prstGeom>
          <a:noFill/>
          <a:ln>
            <a:noFill/>
          </a:ln>
        </p:spPr>
      </p:pic>
      <p:pic>
        <p:nvPicPr>
          <p:cNvPr id="105" name="Shape 105"/>
          <p:cNvPicPr preferRelativeResize="0"/>
          <p:nvPr/>
        </p:nvPicPr>
        <p:blipFill>
          <a:blip r:embed="rId4">
            <a:alphaModFix/>
          </a:blip>
          <a:stretch>
            <a:fillRect/>
          </a:stretch>
        </p:blipFill>
        <p:spPr>
          <a:xfrm>
            <a:off x="2250137" y="2139401"/>
            <a:ext cx="900273" cy="552825"/>
          </a:xfrm>
          <a:prstGeom prst="rect">
            <a:avLst/>
          </a:prstGeom>
          <a:noFill/>
          <a:ln>
            <a:noFill/>
          </a:ln>
        </p:spPr>
      </p:pic>
      <p:pic>
        <p:nvPicPr>
          <p:cNvPr id="106" name="Shape 106"/>
          <p:cNvPicPr preferRelativeResize="0"/>
          <p:nvPr/>
        </p:nvPicPr>
        <p:blipFill>
          <a:blip r:embed="rId5">
            <a:alphaModFix/>
          </a:blip>
          <a:stretch>
            <a:fillRect/>
          </a:stretch>
        </p:blipFill>
        <p:spPr>
          <a:xfrm>
            <a:off x="3666225" y="2219836"/>
            <a:ext cx="1172249" cy="391966"/>
          </a:xfrm>
          <a:prstGeom prst="rect">
            <a:avLst/>
          </a:prstGeom>
          <a:noFill/>
          <a:ln>
            <a:noFill/>
          </a:ln>
        </p:spPr>
      </p:pic>
      <p:pic>
        <p:nvPicPr>
          <p:cNvPr id="107" name="Shape 107"/>
          <p:cNvPicPr preferRelativeResize="0"/>
          <p:nvPr/>
        </p:nvPicPr>
        <p:blipFill>
          <a:blip r:embed="rId6">
            <a:alphaModFix/>
          </a:blip>
          <a:stretch>
            <a:fillRect/>
          </a:stretch>
        </p:blipFill>
        <p:spPr>
          <a:xfrm>
            <a:off x="5234425" y="2297124"/>
            <a:ext cx="1138500" cy="237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Query Execution</a:t>
            </a:r>
          </a:p>
        </p:txBody>
      </p:sp>
      <p:sp>
        <p:nvSpPr>
          <p:cNvPr id="113" name="Shape 113"/>
          <p:cNvSpPr txBox="1"/>
          <p:nvPr>
            <p:ph idx="1" type="body"/>
          </p:nvPr>
        </p:nvSpPr>
        <p:spPr>
          <a:xfrm>
            <a:off x="311700" y="1266325"/>
            <a:ext cx="8520600" cy="3302700"/>
          </a:xfrm>
          <a:prstGeom prst="rect">
            <a:avLst/>
          </a:prstGeom>
          <a:noFill/>
        </p:spPr>
        <p:txBody>
          <a:bodyPr anchorCtr="0" anchor="t" bIns="91425" lIns="91425" rIns="91425" tIns="91425">
            <a:noAutofit/>
          </a:bodyPr>
          <a:lstStyle/>
          <a:p>
            <a:pPr indent="-228600" lvl="0" marL="457200" rtl="0">
              <a:spcBef>
                <a:spcPts val="0"/>
              </a:spcBef>
            </a:pPr>
            <a:r>
              <a:rPr lang="en"/>
              <a:t>A modern RDBMS is a very sophisticated application, heavily optimised for relational data processing - four decades of R&amp;D</a:t>
            </a:r>
          </a:p>
          <a:p>
            <a:pPr indent="-228600" lvl="0" marL="457200" rtl="0">
              <a:spcBef>
                <a:spcPts val="0"/>
              </a:spcBef>
            </a:pPr>
            <a:r>
              <a:rPr lang="en"/>
              <a:t>A component known as a query planner parses SQL statements and decides the most optimal execution strategy including how to scan tables, what indexes to use, how to order query predicates, what to cache etc</a:t>
            </a:r>
          </a:p>
          <a:p>
            <a:pPr indent="-228600" lvl="0" marL="457200" rtl="0">
              <a:spcBef>
                <a:spcPts val="0"/>
              </a:spcBef>
            </a:pPr>
            <a:r>
              <a:rPr lang="en"/>
              <a:t>This sophistication is largely hidden from the query client which can treat the database as a black box</a:t>
            </a:r>
          </a:p>
          <a:p>
            <a:pPr lvl="0" rtl="0">
              <a:spcBef>
                <a:spcPts val="0"/>
              </a:spcBef>
              <a:buNone/>
            </a:pPr>
            <a:r>
              <a:t/>
            </a:r>
            <a:endParaRPr/>
          </a:p>
          <a:p>
            <a:pPr indent="-228600" lvl="0" marL="457200">
              <a:spcBef>
                <a:spcPts val="0"/>
              </a:spcBef>
            </a:pPr>
            <a:r>
              <a:rPr lang="en"/>
              <a:t>The DBA is charged with maintaining the most optimal schema organisation for the query and update workload </a:t>
            </a:r>
          </a:p>
        </p:txBody>
      </p:sp>
      <p:sp>
        <p:nvSpPr>
          <p:cNvPr id="114" name="Shape 114"/>
          <p:cNvSpPr/>
          <p:nvPr/>
        </p:nvSpPr>
        <p:spPr>
          <a:xfrm>
            <a:off x="4038150" y="3609500"/>
            <a:ext cx="1067700" cy="4437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3346275" y="3718550"/>
            <a:ext cx="691800" cy="225600"/>
          </a:xfrm>
          <a:prstGeom prst="rightArrow">
            <a:avLst>
              <a:gd fmla="val 50000"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5105925" y="3718550"/>
            <a:ext cx="691800" cy="225600"/>
          </a:xfrm>
          <a:prstGeom prst="rightArrow">
            <a:avLst>
              <a:gd fmla="val 50000" name="adj1"/>
              <a:gd fmla="val 50000" name="adj2"/>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txBox="1"/>
          <p:nvPr/>
        </p:nvSpPr>
        <p:spPr>
          <a:xfrm>
            <a:off x="2767200" y="3658400"/>
            <a:ext cx="579000" cy="345900"/>
          </a:xfrm>
          <a:prstGeom prst="rect">
            <a:avLst/>
          </a:prstGeom>
          <a:noFill/>
          <a:ln>
            <a:noFill/>
          </a:ln>
        </p:spPr>
        <p:txBody>
          <a:bodyPr anchorCtr="0" anchor="t" bIns="91425" lIns="91425" rIns="91425" tIns="91425">
            <a:noAutofit/>
          </a:bodyPr>
          <a:lstStyle/>
          <a:p>
            <a:pPr lvl="0">
              <a:spcBef>
                <a:spcPts val="0"/>
              </a:spcBef>
              <a:buNone/>
            </a:pPr>
            <a:r>
              <a:rPr lang="en"/>
              <a:t>SQL</a:t>
            </a:r>
          </a:p>
        </p:txBody>
      </p:sp>
      <p:sp>
        <p:nvSpPr>
          <p:cNvPr id="118" name="Shape 118"/>
          <p:cNvSpPr txBox="1"/>
          <p:nvPr/>
        </p:nvSpPr>
        <p:spPr>
          <a:xfrm>
            <a:off x="5797800" y="3609500"/>
            <a:ext cx="691800" cy="345900"/>
          </a:xfrm>
          <a:prstGeom prst="rect">
            <a:avLst/>
          </a:prstGeom>
          <a:noFill/>
          <a:ln>
            <a:noFill/>
          </a:ln>
        </p:spPr>
        <p:txBody>
          <a:bodyPr anchorCtr="0" anchor="t" bIns="91425" lIns="91425" rIns="91425" tIns="91425">
            <a:noAutofit/>
          </a:bodyPr>
          <a:lstStyle/>
          <a:p>
            <a:pPr lvl="0" rtl="0">
              <a:spcBef>
                <a:spcPts val="0"/>
              </a:spcBef>
              <a:buNone/>
            </a:pPr>
            <a:r>
              <a:rPr lang="en"/>
              <a:t>Rows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Logical Data Layer</a:t>
            </a: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The logical data layer abstracts the database logic and entities in to some language-specific models (e.g. classes and objects)</a:t>
            </a:r>
          </a:p>
          <a:p>
            <a:pPr indent="-228600" lvl="0" marL="457200" rtl="0">
              <a:spcBef>
                <a:spcPts val="0"/>
              </a:spcBef>
            </a:pPr>
            <a:r>
              <a:rPr lang="en"/>
              <a:t>In theory, the logical data layer should be entirely independent of the database vendor implementation</a:t>
            </a:r>
          </a:p>
          <a:p>
            <a:pPr indent="-228600" lvl="0" marL="457200" rtl="0">
              <a:spcBef>
                <a:spcPts val="0"/>
              </a:spcBef>
            </a:pPr>
            <a:r>
              <a:rPr lang="en"/>
              <a:t>The enterprise developer’s should be hidden from the details of how the database accepts queries, executes them, returns results and the specifics of how data is represented in the database</a:t>
            </a:r>
          </a:p>
          <a:p>
            <a:pPr indent="-228600" lvl="0" marL="457200" rtl="0">
              <a:spcBef>
                <a:spcPts val="0"/>
              </a:spcBef>
            </a:pPr>
            <a:r>
              <a:rPr lang="en"/>
              <a:t>To achieve this, the logical data layer itself is made up of a number of internal logical layers in turn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Inside the LDM (RDBMS)</a:t>
            </a:r>
          </a:p>
        </p:txBody>
      </p:sp>
      <p:sp>
        <p:nvSpPr>
          <p:cNvPr id="130" name="Shape 13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The RDBMS LDM comprises typically three internal layers of abstraction</a:t>
            </a:r>
          </a:p>
          <a:p>
            <a:pPr lvl="0">
              <a:spcBef>
                <a:spcPts val="0"/>
              </a:spcBef>
              <a:buNone/>
            </a:pPr>
            <a:r>
              <a:t/>
            </a:r>
            <a:endParaRPr/>
          </a:p>
        </p:txBody>
      </p:sp>
      <p:graphicFrame>
        <p:nvGraphicFramePr>
          <p:cNvPr id="131" name="Shape 131"/>
          <p:cNvGraphicFramePr/>
          <p:nvPr/>
        </p:nvGraphicFramePr>
        <p:xfrm>
          <a:off x="952500" y="1883275"/>
          <a:ext cx="3000000" cy="3000000"/>
        </p:xfrm>
        <a:graphic>
          <a:graphicData uri="http://schemas.openxmlformats.org/drawingml/2006/table">
            <a:tbl>
              <a:tblPr>
                <a:noFill/>
                <a:tableStyleId>{AF4F7F36-47D2-41D7-B2F0-C108E5E17E1D}</a:tableStyleId>
              </a:tblPr>
              <a:tblGrid>
                <a:gridCol w="5580900"/>
              </a:tblGrid>
              <a:tr h="381000">
                <a:tc>
                  <a:txBody>
                    <a:bodyPr>
                      <a:noAutofit/>
                    </a:bodyPr>
                    <a:lstStyle/>
                    <a:p>
                      <a:pPr indent="-228600" lvl="0" marL="457200" rtl="0">
                        <a:spcBef>
                          <a:spcPts val="0"/>
                        </a:spcBef>
                        <a:buChar char="●"/>
                      </a:pPr>
                      <a:r>
                        <a:rPr b="1" lang="en" u="sng"/>
                        <a:t>Models</a:t>
                      </a:r>
                      <a:r>
                        <a:rPr lang="en"/>
                        <a:t> - Language-specific data structures which abstract the representation of the database entities (e.g. classes and objects)</a:t>
                      </a:r>
                    </a:p>
                    <a:p>
                      <a:pPr lvl="0" rtl="0">
                        <a:spcBef>
                          <a:spcPts val="0"/>
                        </a:spcBef>
                        <a:buNone/>
                      </a:pPr>
                      <a:r>
                        <a:t/>
                      </a:r>
                      <a:endParaRPr/>
                    </a:p>
                    <a:p>
                      <a:pPr indent="-228600" lvl="0" marL="457200" rtl="0">
                        <a:spcBef>
                          <a:spcPts val="0"/>
                        </a:spcBef>
                        <a:buChar char="●"/>
                      </a:pPr>
                      <a:r>
                        <a:rPr b="1" lang="en" u="sng"/>
                        <a:t>Language bindings for SQL</a:t>
                      </a:r>
                      <a:r>
                        <a:rPr lang="en"/>
                        <a:t> - Generic API for interface from the middleware language to SQL services on the database (e.g. execution of queries)</a:t>
                      </a:r>
                    </a:p>
                    <a:p>
                      <a:pPr lvl="0" rtl="0">
                        <a:spcBef>
                          <a:spcPts val="0"/>
                        </a:spcBef>
                        <a:buNone/>
                      </a:pPr>
                      <a:r>
                        <a:t/>
                      </a:r>
                      <a:endParaRPr/>
                    </a:p>
                    <a:p>
                      <a:pPr indent="-228600" lvl="0" marL="457200">
                        <a:spcBef>
                          <a:spcPts val="0"/>
                        </a:spcBef>
                        <a:buChar char="●"/>
                      </a:pPr>
                      <a:r>
                        <a:rPr b="1" lang="en" u="sng"/>
                        <a:t>Database vendor driver</a:t>
                      </a:r>
                      <a:r>
                        <a:rPr lang="en"/>
                        <a:t> - Implementation-specific logic for translating SQL bindings into the raw connection API (e.g. binary protocol for parameterised query data)</a:t>
                      </a:r>
                    </a:p>
                  </a:txBody>
                  <a:tcPr marT="91425" marB="91425" marR="91425" marL="91425"/>
                </a:tc>
              </a:tr>
            </a:tbl>
          </a:graphicData>
        </a:graphic>
      </p:graphicFrame>
      <p:sp>
        <p:nvSpPr>
          <p:cNvPr id="132" name="Shape 132"/>
          <p:cNvSpPr/>
          <p:nvPr/>
        </p:nvSpPr>
        <p:spPr>
          <a:xfrm>
            <a:off x="7245525" y="1887450"/>
            <a:ext cx="1015200" cy="639300"/>
          </a:xfrm>
          <a:prstGeom prst="roundRect">
            <a:avLst>
              <a:gd fmla="val 16667" name="adj"/>
            </a:avLst>
          </a:prstGeom>
          <a:solidFill>
            <a:srgbClr val="FFF2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7245525" y="2742937"/>
            <a:ext cx="1015200" cy="639300"/>
          </a:xfrm>
          <a:prstGeom prst="roundRect">
            <a:avLst>
              <a:gd fmla="val 16667" name="adj"/>
            </a:avLst>
          </a:prstGeom>
          <a:solidFill>
            <a:srgbClr val="FFD9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7245525" y="3598450"/>
            <a:ext cx="1015200" cy="639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5" name="Shape 135"/>
          <p:cNvCxnSpPr/>
          <p:nvPr/>
        </p:nvCxnSpPr>
        <p:spPr>
          <a:xfrm>
            <a:off x="7467375" y="2526750"/>
            <a:ext cx="0" cy="216300"/>
          </a:xfrm>
          <a:prstGeom prst="straightConnector1">
            <a:avLst/>
          </a:prstGeom>
          <a:noFill/>
          <a:ln cap="flat" cmpd="sng" w="9525">
            <a:solidFill>
              <a:schemeClr val="dk2"/>
            </a:solidFill>
            <a:prstDash val="solid"/>
            <a:round/>
            <a:headEnd len="lg" w="lg" type="none"/>
            <a:tailEnd len="lg" w="lg" type="triangle"/>
          </a:ln>
        </p:spPr>
      </p:cxnSp>
      <p:cxnSp>
        <p:nvCxnSpPr>
          <p:cNvPr id="136" name="Shape 136"/>
          <p:cNvCxnSpPr/>
          <p:nvPr/>
        </p:nvCxnSpPr>
        <p:spPr>
          <a:xfrm>
            <a:off x="7467375" y="3382250"/>
            <a:ext cx="0" cy="216300"/>
          </a:xfrm>
          <a:prstGeom prst="straightConnector1">
            <a:avLst/>
          </a:prstGeom>
          <a:noFill/>
          <a:ln cap="flat" cmpd="sng" w="9525">
            <a:solidFill>
              <a:schemeClr val="dk2"/>
            </a:solidFill>
            <a:prstDash val="solid"/>
            <a:round/>
            <a:headEnd len="lg" w="lg" type="none"/>
            <a:tailEnd len="lg" w="lg" type="triangle"/>
          </a:ln>
        </p:spPr>
      </p:cxnSp>
      <p:cxnSp>
        <p:nvCxnSpPr>
          <p:cNvPr id="137" name="Shape 137"/>
          <p:cNvCxnSpPr/>
          <p:nvPr/>
        </p:nvCxnSpPr>
        <p:spPr>
          <a:xfrm flipH="1" rot="10800000">
            <a:off x="8008525" y="2534125"/>
            <a:ext cx="7500" cy="218100"/>
          </a:xfrm>
          <a:prstGeom prst="straightConnector1">
            <a:avLst/>
          </a:prstGeom>
          <a:noFill/>
          <a:ln cap="flat" cmpd="sng" w="9525">
            <a:solidFill>
              <a:schemeClr val="dk2"/>
            </a:solidFill>
            <a:prstDash val="solid"/>
            <a:round/>
            <a:headEnd len="lg" w="lg" type="none"/>
            <a:tailEnd len="lg" w="lg" type="triangle"/>
          </a:ln>
        </p:spPr>
      </p:cxnSp>
      <p:cxnSp>
        <p:nvCxnSpPr>
          <p:cNvPr id="138" name="Shape 138"/>
          <p:cNvCxnSpPr/>
          <p:nvPr/>
        </p:nvCxnSpPr>
        <p:spPr>
          <a:xfrm flipH="1" rot="10800000">
            <a:off x="8008525" y="3381350"/>
            <a:ext cx="7500" cy="218100"/>
          </a:xfrm>
          <a:prstGeom prst="straightConnector1">
            <a:avLst/>
          </a:prstGeom>
          <a:noFill/>
          <a:ln cap="flat" cmpd="sng" w="9525">
            <a:solidFill>
              <a:schemeClr val="dk2"/>
            </a:solidFill>
            <a:prstDash val="solid"/>
            <a:round/>
            <a:headEnd len="lg" w="lg" type="none"/>
            <a:tailEnd len="lg" w="lg" type="triangle"/>
          </a:ln>
        </p:spPr>
      </p:cxnSp>
      <p:sp>
        <p:nvSpPr>
          <p:cNvPr id="139" name="Shape 139"/>
          <p:cNvSpPr txBox="1"/>
          <p:nvPr/>
        </p:nvSpPr>
        <p:spPr>
          <a:xfrm>
            <a:off x="7369350" y="2045375"/>
            <a:ext cx="789600" cy="308400"/>
          </a:xfrm>
          <a:prstGeom prst="rect">
            <a:avLst/>
          </a:prstGeom>
          <a:noFill/>
          <a:ln>
            <a:noFill/>
          </a:ln>
        </p:spPr>
        <p:txBody>
          <a:bodyPr anchorCtr="0" anchor="t" bIns="91425" lIns="91425" rIns="91425" tIns="91425">
            <a:noAutofit/>
          </a:bodyPr>
          <a:lstStyle/>
          <a:p>
            <a:pPr lvl="0">
              <a:spcBef>
                <a:spcPts val="0"/>
              </a:spcBef>
              <a:buNone/>
            </a:pPr>
            <a:r>
              <a:rPr lang="en"/>
              <a:t>Models</a:t>
            </a:r>
          </a:p>
        </p:txBody>
      </p:sp>
      <p:sp>
        <p:nvSpPr>
          <p:cNvPr id="140" name="Shape 140"/>
          <p:cNvSpPr txBox="1"/>
          <p:nvPr/>
        </p:nvSpPr>
        <p:spPr>
          <a:xfrm>
            <a:off x="7369350" y="2800300"/>
            <a:ext cx="789600" cy="497400"/>
          </a:xfrm>
          <a:prstGeom prst="rect">
            <a:avLst/>
          </a:prstGeom>
          <a:noFill/>
          <a:ln>
            <a:noFill/>
          </a:ln>
        </p:spPr>
        <p:txBody>
          <a:bodyPr anchorCtr="0" anchor="t" bIns="91425" lIns="91425" rIns="91425" tIns="91425">
            <a:noAutofit/>
          </a:bodyPr>
          <a:lstStyle/>
          <a:p>
            <a:pPr lvl="0" rtl="0" algn="ctr">
              <a:spcBef>
                <a:spcPts val="0"/>
              </a:spcBef>
              <a:buNone/>
            </a:pPr>
            <a:r>
              <a:rPr lang="en" sz="1000"/>
              <a:t>Language Bindings</a:t>
            </a:r>
          </a:p>
        </p:txBody>
      </p:sp>
      <p:sp>
        <p:nvSpPr>
          <p:cNvPr id="141" name="Shape 141"/>
          <p:cNvSpPr txBox="1"/>
          <p:nvPr/>
        </p:nvSpPr>
        <p:spPr>
          <a:xfrm>
            <a:off x="7358325" y="3669400"/>
            <a:ext cx="789600" cy="497400"/>
          </a:xfrm>
          <a:prstGeom prst="rect">
            <a:avLst/>
          </a:prstGeom>
          <a:noFill/>
          <a:ln>
            <a:noFill/>
          </a:ln>
        </p:spPr>
        <p:txBody>
          <a:bodyPr anchorCtr="0" anchor="t" bIns="91425" lIns="91425" rIns="91425" tIns="91425">
            <a:noAutofit/>
          </a:bodyPr>
          <a:lstStyle/>
          <a:p>
            <a:pPr lvl="0" rtl="0" algn="ctr">
              <a:spcBef>
                <a:spcPts val="0"/>
              </a:spcBef>
              <a:buNone/>
            </a:pPr>
            <a:r>
              <a:rPr lang="en" sz="1000"/>
              <a:t>Vendor</a:t>
            </a:r>
            <a:r>
              <a:rPr lang="en" sz="1000"/>
              <a:t> Driver</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Models</a:t>
            </a:r>
          </a:p>
        </p:txBody>
      </p:sp>
      <p:sp>
        <p:nvSpPr>
          <p:cNvPr id="147" name="Shape 147"/>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Models are the language-specific abstraction of the database entities</a:t>
            </a:r>
          </a:p>
          <a:p>
            <a:pPr indent="-228600" lvl="0" marL="457200" rtl="0">
              <a:spcBef>
                <a:spcPts val="0"/>
              </a:spcBef>
            </a:pPr>
            <a:r>
              <a:rPr lang="en"/>
              <a:t>In RESTful API services, models provide the architectural bridging between database entities and the exported resource state and behaviour</a:t>
            </a:r>
          </a:p>
          <a:p>
            <a:pPr indent="-228600" lvl="0" marL="457200" rtl="0">
              <a:spcBef>
                <a:spcPts val="0"/>
              </a:spcBef>
            </a:pPr>
            <a:r>
              <a:rPr lang="en"/>
              <a:t>In the simplest view, a model is just an internal memory representation of persistent data structures which can be validated, processed and represented independently of the database itself</a:t>
            </a:r>
          </a:p>
          <a:p>
            <a:pPr indent="-228600" lvl="0" marL="457200" rtl="0">
              <a:spcBef>
                <a:spcPts val="0"/>
              </a:spcBef>
            </a:pPr>
            <a:r>
              <a:rPr lang="en"/>
              <a:t>In practice, models are implemented as classes and objects in OOP languages like Java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SQL Language Bindings</a:t>
            </a:r>
          </a:p>
        </p:txBody>
      </p:sp>
      <p:sp>
        <p:nvSpPr>
          <p:cNvPr id="153" name="Shape 153"/>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A given language such as Java or Python will provide generic API facilities for interfacing with SQL on a target RDBMS</a:t>
            </a:r>
          </a:p>
          <a:p>
            <a:pPr indent="-228600" lvl="0" marL="457200" rtl="0">
              <a:spcBef>
                <a:spcPts val="0"/>
              </a:spcBef>
            </a:pPr>
            <a:r>
              <a:rPr lang="en"/>
              <a:t>This API allows for the standardised representations of such things as SQL query strings, query parameters, results (e.g. rows) and error codes</a:t>
            </a:r>
          </a:p>
          <a:p>
            <a:pPr indent="-228600" lvl="0" marL="457200">
              <a:spcBef>
                <a:spcPts val="0"/>
              </a:spcBef>
            </a:pPr>
            <a:r>
              <a:rPr lang="en"/>
              <a:t>Models are built directly or indirectly on top of these SQL API bindings - a subject we’ll discuss in more detail when considering object-relational mappers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Vendor Driver</a:t>
            </a:r>
          </a:p>
        </p:txBody>
      </p:sp>
      <p:sp>
        <p:nvSpPr>
          <p:cNvPr id="159" name="Shape 159"/>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The driver layer abstracts the vendor-specific details of the database interface hiding details such as:</a:t>
            </a: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rtl="0">
              <a:spcBef>
                <a:spcPts val="0"/>
              </a:spcBef>
            </a:pPr>
            <a:r>
              <a:rPr lang="en"/>
              <a:t>In most cases, one RDBMS driver can be transparently substituted for another [RDBMS driver] with affecting the semantics of the logical data model</a:t>
            </a:r>
          </a:p>
          <a:p>
            <a:pPr lvl="0">
              <a:spcBef>
                <a:spcPts val="0"/>
              </a:spcBef>
              <a:buNone/>
            </a:pPr>
            <a:r>
              <a:t/>
            </a:r>
            <a:endParaRPr/>
          </a:p>
        </p:txBody>
      </p:sp>
      <p:graphicFrame>
        <p:nvGraphicFramePr>
          <p:cNvPr id="160" name="Shape 160"/>
          <p:cNvGraphicFramePr/>
          <p:nvPr/>
        </p:nvGraphicFramePr>
        <p:xfrm>
          <a:off x="952500" y="2072950"/>
          <a:ext cx="3000000" cy="3000000"/>
        </p:xfrm>
        <a:graphic>
          <a:graphicData uri="http://schemas.openxmlformats.org/drawingml/2006/table">
            <a:tbl>
              <a:tblPr>
                <a:noFill/>
                <a:tableStyleId>{AF4F7F36-47D2-41D7-B2F0-C108E5E17E1D}</a:tableStyleId>
              </a:tblPr>
              <a:tblGrid>
                <a:gridCol w="7239000"/>
              </a:tblGrid>
              <a:tr h="381000">
                <a:tc>
                  <a:txBody>
                    <a:bodyPr>
                      <a:noAutofit/>
                    </a:bodyPr>
                    <a:lstStyle/>
                    <a:p>
                      <a:pPr indent="-228600" lvl="0" marL="457200" rtl="0">
                        <a:spcBef>
                          <a:spcPts val="0"/>
                        </a:spcBef>
                        <a:buChar char="●"/>
                      </a:pPr>
                      <a:r>
                        <a:rPr lang="en"/>
                        <a:t>The binary wire communications protocol and connection management</a:t>
                      </a:r>
                    </a:p>
                    <a:p>
                      <a:pPr indent="-228600" lvl="0" marL="457200" rtl="0">
                        <a:spcBef>
                          <a:spcPts val="0"/>
                        </a:spcBef>
                        <a:buChar char="●"/>
                      </a:pPr>
                      <a:r>
                        <a:rPr lang="en"/>
                        <a:t>Establishing</a:t>
                      </a:r>
                      <a:r>
                        <a:rPr lang="en"/>
                        <a:t> user access </a:t>
                      </a:r>
                      <a:r>
                        <a:rPr lang="en"/>
                        <a:t>credentials and </a:t>
                      </a:r>
                      <a:r>
                        <a:rPr lang="en"/>
                        <a:t>connectivity</a:t>
                      </a:r>
                      <a:r>
                        <a:rPr lang="en"/>
                        <a:t> security</a:t>
                      </a:r>
                    </a:p>
                    <a:p>
                      <a:pPr indent="-228600" lvl="0" marL="457200" rtl="0">
                        <a:spcBef>
                          <a:spcPts val="0"/>
                        </a:spcBef>
                        <a:buChar char="●"/>
                      </a:pPr>
                      <a:r>
                        <a:rPr lang="en"/>
                        <a:t>Connection pool management</a:t>
                      </a:r>
                    </a:p>
                    <a:p>
                      <a:pPr indent="-228600" lvl="0" marL="457200" rtl="0">
                        <a:spcBef>
                          <a:spcPts val="0"/>
                        </a:spcBef>
                        <a:buChar char="●"/>
                      </a:pPr>
                      <a:r>
                        <a:rPr lang="en"/>
                        <a:t>Thread-safety</a:t>
                      </a:r>
                    </a:p>
                    <a:p>
                      <a:pPr indent="-228600" lvl="0" marL="457200" rtl="0">
                        <a:spcBef>
                          <a:spcPts val="0"/>
                        </a:spcBef>
                        <a:buChar char="●"/>
                      </a:pPr>
                      <a:r>
                        <a:rPr lang="en"/>
                        <a:t>Query string and parameter representation</a:t>
                      </a:r>
                    </a:p>
                    <a:p>
                      <a:pPr indent="-228600" lvl="0" marL="457200">
                        <a:spcBef>
                          <a:spcPts val="0"/>
                        </a:spcBef>
                        <a:buChar char="●"/>
                      </a:pPr>
                      <a:r>
                        <a:rPr lang="en"/>
                        <a:t>Results representation and error codes</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