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D81C98B5-5DA7-4730-855F-EA947F4BE422}">
  <a:tblStyle styleId="{D81C98B5-5DA7-4730-855F-EA947F4BE42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hpdelusions.net/sql_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SQL Injection Attacks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CMPU4023 - Enterprise Application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Eliminating the Vulnerabilities</a:t>
            </a:r>
          </a:p>
        </p:txBody>
      </p:sp>
      <p:sp>
        <p:nvSpPr>
          <p:cNvPr id="132" name="Shape 13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fundamental problem with generating SQL query strings this way is that the attacker has the opportunity to inject the bad code before the query planner gets a chance to parse it</a:t>
            </a:r>
          </a:p>
          <a:p>
            <a:pPr indent="-228600" lvl="0" marL="457200" rtl="0">
              <a:spcBef>
                <a:spcPts val="0"/>
              </a:spcBef>
            </a:pPr>
            <a:r>
              <a:rPr lang="en"/>
              <a:t>The fix is to generate the queries a different way by:</a:t>
            </a:r>
          </a:p>
          <a:p>
            <a:pPr lvl="0">
              <a:spcBef>
                <a:spcPts val="0"/>
              </a:spcBef>
              <a:buNone/>
            </a:pPr>
            <a:r>
              <a:t/>
            </a:r>
            <a:endParaRPr/>
          </a:p>
        </p:txBody>
      </p:sp>
      <p:graphicFrame>
        <p:nvGraphicFramePr>
          <p:cNvPr id="133" name="Shape 133"/>
          <p:cNvGraphicFramePr/>
          <p:nvPr/>
        </p:nvGraphicFramePr>
        <p:xfrm>
          <a:off x="952500" y="2861700"/>
          <a:ext cx="3000000" cy="3000000"/>
        </p:xfrm>
        <a:graphic>
          <a:graphicData uri="http://schemas.openxmlformats.org/drawingml/2006/table">
            <a:tbl>
              <a:tblPr>
                <a:noFill/>
                <a:tableStyleId>{D81C98B5-5DA7-4730-855F-EA947F4BE422}</a:tableStyleId>
              </a:tblPr>
              <a:tblGrid>
                <a:gridCol w="7239000"/>
              </a:tblGrid>
              <a:tr h="381000">
                <a:tc>
                  <a:txBody>
                    <a:bodyPr>
                      <a:noAutofit/>
                    </a:bodyPr>
                    <a:lstStyle/>
                    <a:p>
                      <a:pPr indent="-228600" lvl="0" marL="457200" rtl="0">
                        <a:spcBef>
                          <a:spcPts val="0"/>
                        </a:spcBef>
                        <a:buChar char="●"/>
                      </a:pPr>
                      <a:r>
                        <a:rPr lang="en"/>
                        <a:t>Using pre-parser function which checks the validity of the query before it is executed (e.g. </a:t>
                      </a:r>
                      <a:r>
                        <a:rPr lang="en">
                          <a:latin typeface="Consolas"/>
                          <a:ea typeface="Consolas"/>
                          <a:cs typeface="Consolas"/>
                          <a:sym typeface="Consolas"/>
                        </a:rPr>
                        <a:t>mysqli::escape_string</a:t>
                      </a:r>
                      <a:r>
                        <a:rPr lang="en"/>
                        <a:t> from PHP) - not as secure in practice</a:t>
                      </a:r>
                    </a:p>
                    <a:p>
                      <a:pPr lvl="0" rtl="0">
                        <a:spcBef>
                          <a:spcPts val="0"/>
                        </a:spcBef>
                        <a:buNone/>
                      </a:pPr>
                      <a:r>
                        <a:t/>
                      </a:r>
                      <a:endParaRPr/>
                    </a:p>
                    <a:p>
                      <a:pPr indent="-228600" lvl="0" marL="457200" rtl="0">
                        <a:spcBef>
                          <a:spcPts val="0"/>
                        </a:spcBef>
                        <a:buChar char="●"/>
                      </a:pPr>
                      <a:r>
                        <a:rPr lang="en"/>
                        <a:t>Using prepared statement or parameterised queries</a:t>
                      </a:r>
                    </a:p>
                    <a:p>
                      <a:pPr lvl="0" rtl="0">
                        <a:spcBef>
                          <a:spcPts val="0"/>
                        </a:spcBef>
                        <a:buNone/>
                      </a:pPr>
                      <a:r>
                        <a:t/>
                      </a:r>
                      <a:endParaRPr/>
                    </a:p>
                    <a:p>
                      <a:pPr indent="-228600" lvl="0" marL="457200" rtl="0">
                        <a:spcBef>
                          <a:spcPts val="0"/>
                        </a:spcBef>
                        <a:buChar char="●"/>
                      </a:pPr>
                      <a:r>
                        <a:rPr lang="en"/>
                        <a:t>Using a stored procedure with typed arguments</a:t>
                      </a:r>
                    </a:p>
                    <a:p>
                      <a:pPr lvl="0" rtl="0">
                        <a:spcBef>
                          <a:spcPts val="0"/>
                        </a:spcBef>
                        <a:buNone/>
                      </a:pPr>
                      <a:r>
                        <a:t/>
                      </a:r>
                      <a:endParaRPr/>
                    </a:p>
                    <a:p>
                      <a:pPr indent="-228600" lvl="0" marL="457200" rtl="0">
                        <a:spcBef>
                          <a:spcPts val="0"/>
                        </a:spcBef>
                        <a:buChar char="●"/>
                      </a:pPr>
                      <a:r>
                        <a:rPr lang="en"/>
                        <a:t>Isolating the execution within a tight security sandbox using database privileges</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Prepared Statements</a:t>
            </a:r>
          </a:p>
        </p:txBody>
      </p:sp>
      <p:sp>
        <p:nvSpPr>
          <p:cNvPr id="139" name="Shape 13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Using a prepared statement, the middleware builds and the databases parses the query string  ahead of execution time</a:t>
            </a:r>
          </a:p>
          <a:p>
            <a:pPr indent="-228600" lvl="0" marL="457200" rtl="0">
              <a:spcBef>
                <a:spcPts val="0"/>
              </a:spcBef>
            </a:pPr>
            <a:r>
              <a:rPr lang="en"/>
              <a:t>Parameter values are provided at the execution time and are </a:t>
            </a:r>
            <a:r>
              <a:rPr lang="en" u="sng"/>
              <a:t>never</a:t>
            </a:r>
            <a:r>
              <a:rPr lang="en"/>
              <a:t> therefore parsed as code</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spcBef>
                <a:spcPts val="0"/>
              </a:spcBef>
            </a:pPr>
            <a:r>
              <a:rPr lang="en"/>
              <a:t>The query parameters for email and password are supplied at execution time and not at query build time</a:t>
            </a:r>
          </a:p>
        </p:txBody>
      </p:sp>
      <p:graphicFrame>
        <p:nvGraphicFramePr>
          <p:cNvPr id="140" name="Shape 140"/>
          <p:cNvGraphicFramePr/>
          <p:nvPr/>
        </p:nvGraphicFramePr>
        <p:xfrm>
          <a:off x="952500" y="2670925"/>
          <a:ext cx="3000000" cy="3000000"/>
        </p:xfrm>
        <a:graphic>
          <a:graphicData uri="http://schemas.openxmlformats.org/drawingml/2006/table">
            <a:tbl>
              <a:tblPr>
                <a:noFill/>
                <a:tableStyleId>{D81C98B5-5DA7-4730-855F-EA947F4BE422}</a:tableStyleId>
              </a:tblPr>
              <a:tblGrid>
                <a:gridCol w="7239000"/>
              </a:tblGrid>
              <a:tr h="1519000">
                <a:tc>
                  <a:txBody>
                    <a:bodyPr>
                      <a:noAutofit/>
                    </a:bodyPr>
                    <a:lstStyle/>
                    <a:p>
                      <a:pPr lvl="0">
                        <a:spcBef>
                          <a:spcPts val="0"/>
                        </a:spcBef>
                        <a:buNone/>
                      </a:pPr>
                      <a:r>
                        <a:rPr lang="en">
                          <a:latin typeface="Consolas"/>
                          <a:ea typeface="Consolas"/>
                          <a:cs typeface="Consolas"/>
                          <a:sym typeface="Consolas"/>
                        </a:rPr>
                        <a:t>const q = ` </a:t>
                      </a:r>
                    </a:p>
                    <a:p>
                      <a:pPr lvl="0">
                        <a:spcBef>
                          <a:spcPts val="0"/>
                        </a:spcBef>
                        <a:buNone/>
                      </a:pPr>
                      <a:r>
                        <a:rPr lang="en">
                          <a:latin typeface="Consolas"/>
                          <a:ea typeface="Consolas"/>
                          <a:cs typeface="Consolas"/>
                          <a:sym typeface="Consolas"/>
                        </a:rPr>
                        <a:t>    SELECT </a:t>
                      </a:r>
                      <a:r>
                        <a:rPr i="1" lang="en">
                          <a:latin typeface="Consolas"/>
                          <a:ea typeface="Consolas"/>
                          <a:cs typeface="Consolas"/>
                          <a:sym typeface="Consolas"/>
                        </a:rPr>
                        <a:t>field-list</a:t>
                      </a:r>
                    </a:p>
                    <a:p>
                      <a:pPr lvl="0">
                        <a:spcBef>
                          <a:spcPts val="0"/>
                        </a:spcBef>
                        <a:buNone/>
                      </a:pPr>
                      <a:r>
                        <a:rPr lang="en">
                          <a:latin typeface="Consolas"/>
                          <a:ea typeface="Consolas"/>
                          <a:cs typeface="Consolas"/>
                          <a:sym typeface="Consolas"/>
                        </a:rPr>
                        <a:t>    FROM users u</a:t>
                      </a:r>
                    </a:p>
                    <a:p>
                      <a:pPr lvl="0">
                        <a:spcBef>
                          <a:spcPts val="0"/>
                        </a:spcBef>
                        <a:buNone/>
                      </a:pPr>
                      <a:r>
                        <a:rPr lang="en">
                          <a:latin typeface="Consolas"/>
                          <a:ea typeface="Consolas"/>
                          <a:cs typeface="Consolas"/>
                          <a:sym typeface="Consolas"/>
                        </a:rPr>
                        <a:t>    WHERE u.email = </a:t>
                      </a:r>
                      <a:r>
                        <a:rPr lang="en">
                          <a:solidFill>
                            <a:srgbClr val="FF0000"/>
                          </a:solidFill>
                          <a:latin typeface="Consolas"/>
                          <a:ea typeface="Consolas"/>
                          <a:cs typeface="Consolas"/>
                          <a:sym typeface="Consolas"/>
                        </a:rPr>
                        <a:t>$1</a:t>
                      </a:r>
                    </a:p>
                    <a:p>
                      <a:pPr lvl="0">
                        <a:spcBef>
                          <a:spcPts val="0"/>
                        </a:spcBef>
                        <a:buNone/>
                      </a:pPr>
                      <a:r>
                        <a:rPr lang="en">
                          <a:latin typeface="Consolas"/>
                          <a:ea typeface="Consolas"/>
                          <a:cs typeface="Consolas"/>
                          <a:sym typeface="Consolas"/>
                        </a:rPr>
                        <a:t>    AND u.passwd_hash = crypt(</a:t>
                      </a:r>
                      <a:r>
                        <a:rPr lang="en">
                          <a:solidFill>
                            <a:srgbClr val="FF0000"/>
                          </a:solidFill>
                          <a:latin typeface="Consolas"/>
                          <a:ea typeface="Consolas"/>
                          <a:cs typeface="Consolas"/>
                          <a:sym typeface="Consolas"/>
                        </a:rPr>
                        <a:t>$2</a:t>
                      </a:r>
                      <a:r>
                        <a:rPr lang="en">
                          <a:latin typeface="Consolas"/>
                          <a:ea typeface="Consolas"/>
                          <a:cs typeface="Consolas"/>
                          <a:sym typeface="Consolas"/>
                        </a:rPr>
                        <a:t>, u.passwd_hash);</a:t>
                      </a:r>
                    </a:p>
                    <a:p>
                      <a:pPr lvl="0">
                        <a:spcBef>
                          <a:spcPts val="0"/>
                        </a:spcBef>
                        <a:buNone/>
                      </a:pPr>
                      <a:r>
                        <a:rPr lang="en">
                          <a:latin typeface="Consolas"/>
                          <a:ea typeface="Consolas"/>
                          <a:cs typeface="Consolas"/>
                          <a:sym typeface="Consolas"/>
                        </a:rPr>
                        <a:t>`;</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Stored Procedures</a:t>
            </a:r>
          </a:p>
        </p:txBody>
      </p:sp>
      <p:sp>
        <p:nvSpPr>
          <p:cNvPr id="146" name="Shape 14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Stored procedures offer the same ahead-of-time parsing and runtime parameter type-checking facility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Marking it as immutable add extra safety indicating that no database updates are permitted</a:t>
            </a:r>
          </a:p>
          <a:p>
            <a:pPr lvl="0">
              <a:spcBef>
                <a:spcPts val="0"/>
              </a:spcBef>
              <a:buNone/>
            </a:pPr>
            <a:r>
              <a:t/>
            </a:r>
            <a:endParaRPr/>
          </a:p>
        </p:txBody>
      </p:sp>
      <p:graphicFrame>
        <p:nvGraphicFramePr>
          <p:cNvPr id="147" name="Shape 147"/>
          <p:cNvGraphicFramePr/>
          <p:nvPr/>
        </p:nvGraphicFramePr>
        <p:xfrm>
          <a:off x="952500" y="2141025"/>
          <a:ext cx="3000000" cy="3000000"/>
        </p:xfrm>
        <a:graphic>
          <a:graphicData uri="http://schemas.openxmlformats.org/drawingml/2006/table">
            <a:tbl>
              <a:tblPr>
                <a:noFill/>
                <a:tableStyleId>{D81C98B5-5DA7-4730-855F-EA947F4BE422}</a:tableStyleId>
              </a:tblPr>
              <a:tblGrid>
                <a:gridCol w="7239000"/>
              </a:tblGrid>
              <a:tr h="381000">
                <a:tc>
                  <a:txBody>
                    <a:bodyPr>
                      <a:noAutofit/>
                    </a:bodyPr>
                    <a:lstStyle/>
                    <a:p>
                      <a:pPr lvl="0">
                        <a:spcBef>
                          <a:spcPts val="0"/>
                        </a:spcBef>
                        <a:buNone/>
                      </a:pPr>
                      <a:r>
                        <a:rPr lang="en">
                          <a:latin typeface="Consolas"/>
                          <a:ea typeface="Consolas"/>
                          <a:cs typeface="Consolas"/>
                          <a:sym typeface="Consolas"/>
                        </a:rPr>
                        <a:t>CREATE</a:t>
                      </a:r>
                      <a:r>
                        <a:rPr lang="en">
                          <a:latin typeface="Consolas"/>
                          <a:ea typeface="Consolas"/>
                          <a:cs typeface="Consolas"/>
                          <a:sym typeface="Consolas"/>
                        </a:rPr>
                        <a:t> OR REPLACE FUNCTION authenticate(</a:t>
                      </a:r>
                      <a:r>
                        <a:rPr lang="en">
                          <a:solidFill>
                            <a:srgbClr val="FF0000"/>
                          </a:solidFill>
                          <a:latin typeface="Consolas"/>
                          <a:ea typeface="Consolas"/>
                          <a:cs typeface="Consolas"/>
                          <a:sym typeface="Consolas"/>
                        </a:rPr>
                        <a:t>_email</a:t>
                      </a:r>
                      <a:r>
                        <a:rPr lang="en">
                          <a:latin typeface="Consolas"/>
                          <a:ea typeface="Consolas"/>
                          <a:cs typeface="Consolas"/>
                          <a:sym typeface="Consolas"/>
                        </a:rPr>
                        <a:t> TEXT, </a:t>
                      </a:r>
                      <a:r>
                        <a:rPr lang="en">
                          <a:solidFill>
                            <a:srgbClr val="FF0000"/>
                          </a:solidFill>
                          <a:latin typeface="Consolas"/>
                          <a:ea typeface="Consolas"/>
                          <a:cs typeface="Consolas"/>
                          <a:sym typeface="Consolas"/>
                        </a:rPr>
                        <a:t>_passwd</a:t>
                      </a:r>
                      <a:r>
                        <a:rPr lang="en">
                          <a:latin typeface="Consolas"/>
                          <a:ea typeface="Consolas"/>
                          <a:cs typeface="Consolas"/>
                          <a:sym typeface="Consolas"/>
                        </a:rPr>
                        <a:t> TEXT)</a:t>
                      </a:r>
                    </a:p>
                    <a:p>
                      <a:pPr lvl="0">
                        <a:spcBef>
                          <a:spcPts val="0"/>
                        </a:spcBef>
                        <a:buNone/>
                      </a:pPr>
                      <a:r>
                        <a:rPr lang="en">
                          <a:latin typeface="Consolas"/>
                          <a:ea typeface="Consolas"/>
                          <a:cs typeface="Consolas"/>
                          <a:sym typeface="Consolas"/>
                        </a:rPr>
                        <a:t>RETURNS uuid</a:t>
                      </a:r>
                    </a:p>
                    <a:p>
                      <a:pPr lvl="0">
                        <a:spcBef>
                          <a:spcPts val="0"/>
                        </a:spcBef>
                        <a:buNone/>
                      </a:pPr>
                      <a:r>
                        <a:rPr lang="en">
                          <a:latin typeface="Consolas"/>
                          <a:ea typeface="Consolas"/>
                          <a:cs typeface="Consolas"/>
                          <a:sym typeface="Consolas"/>
                        </a:rPr>
                        <a:t>AS $$</a:t>
                      </a:r>
                    </a:p>
                    <a:p>
                      <a:pPr lvl="0">
                        <a:spcBef>
                          <a:spcPts val="0"/>
                        </a:spcBef>
                        <a:buNone/>
                      </a:pPr>
                      <a:r>
                        <a:rPr lang="en">
                          <a:latin typeface="Consolas"/>
                          <a:ea typeface="Consolas"/>
                          <a:cs typeface="Consolas"/>
                          <a:sym typeface="Consolas"/>
                        </a:rPr>
                        <a:t>    SELECT u.id</a:t>
                      </a:r>
                    </a:p>
                    <a:p>
                      <a:pPr lvl="0">
                        <a:spcBef>
                          <a:spcPts val="0"/>
                        </a:spcBef>
                        <a:buNone/>
                      </a:pPr>
                      <a:r>
                        <a:rPr lang="en">
                          <a:latin typeface="Consolas"/>
                          <a:ea typeface="Consolas"/>
                          <a:cs typeface="Consolas"/>
                          <a:sym typeface="Consolas"/>
                        </a:rPr>
                        <a:t>    FROM users u</a:t>
                      </a:r>
                    </a:p>
                    <a:p>
                      <a:pPr lvl="0">
                        <a:spcBef>
                          <a:spcPts val="0"/>
                        </a:spcBef>
                        <a:buNone/>
                      </a:pPr>
                      <a:r>
                        <a:rPr lang="en">
                          <a:latin typeface="Consolas"/>
                          <a:ea typeface="Consolas"/>
                          <a:cs typeface="Consolas"/>
                          <a:sym typeface="Consolas"/>
                        </a:rPr>
                        <a:t>    WHERE u.email = </a:t>
                      </a:r>
                      <a:r>
                        <a:rPr lang="en">
                          <a:solidFill>
                            <a:srgbClr val="FF0000"/>
                          </a:solidFill>
                          <a:latin typeface="Consolas"/>
                          <a:ea typeface="Consolas"/>
                          <a:cs typeface="Consolas"/>
                          <a:sym typeface="Consolas"/>
                        </a:rPr>
                        <a:t>_email</a:t>
                      </a:r>
                    </a:p>
                    <a:p>
                      <a:pPr lvl="0">
                        <a:spcBef>
                          <a:spcPts val="0"/>
                        </a:spcBef>
                        <a:buNone/>
                      </a:pPr>
                      <a:r>
                        <a:rPr lang="en">
                          <a:latin typeface="Consolas"/>
                          <a:ea typeface="Consolas"/>
                          <a:cs typeface="Consolas"/>
                          <a:sym typeface="Consolas"/>
                        </a:rPr>
                        <a:t>    AND u.passwd_hash = crypt(</a:t>
                      </a:r>
                      <a:r>
                        <a:rPr lang="en">
                          <a:solidFill>
                            <a:srgbClr val="FF0000"/>
                          </a:solidFill>
                          <a:latin typeface="Consolas"/>
                          <a:ea typeface="Consolas"/>
                          <a:cs typeface="Consolas"/>
                          <a:sym typeface="Consolas"/>
                        </a:rPr>
                        <a:t>_passwd</a:t>
                      </a:r>
                      <a:r>
                        <a:rPr lang="en">
                          <a:latin typeface="Consolas"/>
                          <a:ea typeface="Consolas"/>
                          <a:cs typeface="Consolas"/>
                          <a:sym typeface="Consolas"/>
                        </a:rPr>
                        <a:t>, u.passwd_hash);</a:t>
                      </a:r>
                    </a:p>
                    <a:p>
                      <a:pPr lvl="0">
                        <a:spcBef>
                          <a:spcPts val="0"/>
                        </a:spcBef>
                        <a:buNone/>
                      </a:pPr>
                      <a:r>
                        <a:rPr lang="en">
                          <a:latin typeface="Consolas"/>
                          <a:ea typeface="Consolas"/>
                          <a:cs typeface="Consolas"/>
                          <a:sym typeface="Consolas"/>
                        </a:rPr>
                        <a:t>$$ LANGUAGE SQL STRICT IMMUTABLE;</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Database Privileges</a:t>
            </a:r>
          </a:p>
        </p:txBody>
      </p:sp>
      <p:sp>
        <p:nvSpPr>
          <p:cNvPr id="153" name="Shape 15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Modern RDBMSs have sophisticated authorisation features which can allow very fine grained access to database resources</a:t>
            </a:r>
          </a:p>
          <a:p>
            <a:pPr indent="-228600" lvl="0" marL="457200">
              <a:spcBef>
                <a:spcPts val="0"/>
              </a:spcBef>
            </a:pPr>
            <a:r>
              <a:rPr lang="en"/>
              <a:t>A partial mitigation against injection attacks and as general good practice is to revoke all unnecessary privileges from the query execution user and only grant the particular privileges necessary, including setting up different users for different kinds of queries and tables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Summary</a:t>
            </a:r>
          </a:p>
        </p:txBody>
      </p:sp>
      <p:sp>
        <p:nvSpPr>
          <p:cNvPr id="159" name="Shape 15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SQL injection attacks are a security exploit of vulnerable query generation practices in code</a:t>
            </a:r>
          </a:p>
          <a:p>
            <a:pPr indent="-228600" lvl="0" marL="457200" rtl="0">
              <a:spcBef>
                <a:spcPts val="0"/>
              </a:spcBef>
            </a:pPr>
            <a:r>
              <a:rPr lang="en"/>
              <a:t>If the attacker can insert values of his choosing into dynamically generated query strings then he can execute arbitrary code in the database which could read or update business-sensitive data</a:t>
            </a:r>
          </a:p>
          <a:p>
            <a:pPr indent="-228600" lvl="0" marL="457200" rtl="0">
              <a:spcBef>
                <a:spcPts val="0"/>
              </a:spcBef>
            </a:pPr>
            <a:r>
              <a:rPr lang="en"/>
              <a:t>Attacks on databases can be devastating for business continuity and reputation</a:t>
            </a:r>
          </a:p>
          <a:p>
            <a:pPr indent="-228600" lvl="0" marL="457200">
              <a:spcBef>
                <a:spcPts val="0"/>
              </a:spcBef>
            </a:pPr>
            <a:r>
              <a:rPr lang="en"/>
              <a:t>Programmers should use best practices when constructing queries such as prepared statements or stored procedures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Refrences</a:t>
            </a:r>
          </a:p>
        </p:txBody>
      </p:sp>
      <p:sp>
        <p:nvSpPr>
          <p:cNvPr id="165" name="Shape 165"/>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u="sng">
                <a:solidFill>
                  <a:schemeClr val="hlink"/>
                </a:solidFill>
                <a:hlinkClick r:id="rId3"/>
              </a:rPr>
              <a:t>https://phpdelusions.net/sql_injection</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Query Execution</a:t>
            </a:r>
          </a:p>
        </p:txBody>
      </p:sp>
      <p:sp>
        <p:nvSpPr>
          <p:cNvPr id="73" name="Shape 73"/>
          <p:cNvSpPr txBox="1"/>
          <p:nvPr>
            <p:ph idx="1" type="body"/>
          </p:nvPr>
        </p:nvSpPr>
        <p:spPr>
          <a:xfrm>
            <a:off x="311700" y="1201300"/>
            <a:ext cx="8520600" cy="3302700"/>
          </a:xfrm>
          <a:prstGeom prst="rect">
            <a:avLst/>
          </a:prstGeom>
        </p:spPr>
        <p:txBody>
          <a:bodyPr anchorCtr="0" anchor="t" bIns="91425" lIns="91425" rIns="91425" tIns="91425">
            <a:noAutofit/>
          </a:bodyPr>
          <a:lstStyle/>
          <a:p>
            <a:pPr indent="-228600" lvl="0" marL="457200" rtl="0">
              <a:spcBef>
                <a:spcPts val="0"/>
              </a:spcBef>
            </a:pPr>
            <a:r>
              <a:rPr lang="en"/>
              <a:t>Recall that, from the application programmer’s perspective, queries are sent to the database in the form of SQL language statements and results are returned in the form of rows</a:t>
            </a:r>
          </a:p>
          <a:p>
            <a:pPr lvl="0" rtl="0">
              <a:spcBef>
                <a:spcPts val="0"/>
              </a:spcBef>
              <a:buNone/>
            </a:pPr>
            <a:r>
              <a:t/>
            </a:r>
            <a:endParaRPr/>
          </a:p>
          <a:p>
            <a:pPr lvl="0" rtl="0">
              <a:spcBef>
                <a:spcPts val="0"/>
              </a:spcBef>
              <a:buNone/>
            </a:pPr>
            <a:r>
              <a:t/>
            </a:r>
            <a:endParaRPr/>
          </a:p>
          <a:p>
            <a:pPr indent="-228600" lvl="0" marL="457200" rtl="0">
              <a:spcBef>
                <a:spcPts val="0"/>
              </a:spcBef>
            </a:pPr>
            <a:r>
              <a:rPr lang="en"/>
              <a:t>The database will execute whatever query is presented and has permissions to run so it is the responsibility of the programmer to ensure that the queries are ultimately safe</a:t>
            </a:r>
          </a:p>
          <a:p>
            <a:pPr lvl="0">
              <a:spcBef>
                <a:spcPts val="0"/>
              </a:spcBef>
              <a:buNone/>
            </a:pPr>
            <a:r>
              <a:t/>
            </a:r>
            <a:endParaRPr/>
          </a:p>
        </p:txBody>
      </p:sp>
      <p:sp>
        <p:nvSpPr>
          <p:cNvPr id="74" name="Shape 74"/>
          <p:cNvSpPr/>
          <p:nvPr/>
        </p:nvSpPr>
        <p:spPr>
          <a:xfrm>
            <a:off x="3981750" y="2511600"/>
            <a:ext cx="1067700" cy="443700"/>
          </a:xfrm>
          <a:prstGeom prst="roundRect">
            <a:avLst>
              <a:gd fmla="val 16667" name="adj"/>
            </a:avLst>
          </a:prstGeom>
          <a:solidFill>
            <a:srgbClr val="FFF2CC"/>
          </a:solidFill>
          <a:ln cap="flat" cmpd="sng" w="9525">
            <a:solidFill>
              <a:srgbClr val="695D4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3289875" y="2620650"/>
            <a:ext cx="691800" cy="225600"/>
          </a:xfrm>
          <a:prstGeom prst="rightArrow">
            <a:avLst>
              <a:gd fmla="val 50000" name="adj1"/>
              <a:gd fmla="val 50000" name="adj2"/>
            </a:avLst>
          </a:prstGeom>
          <a:noFill/>
          <a:ln cap="flat" cmpd="sng" w="9525">
            <a:solidFill>
              <a:srgbClr val="695D4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5049525" y="2620650"/>
            <a:ext cx="691800" cy="225600"/>
          </a:xfrm>
          <a:prstGeom prst="rightArrow">
            <a:avLst>
              <a:gd fmla="val 50000" name="adj1"/>
              <a:gd fmla="val 50000" name="adj2"/>
            </a:avLst>
          </a:prstGeom>
          <a:noFill/>
          <a:ln cap="flat" cmpd="sng" w="9525">
            <a:solidFill>
              <a:srgbClr val="695D4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txBox="1"/>
          <p:nvPr/>
        </p:nvSpPr>
        <p:spPr>
          <a:xfrm>
            <a:off x="2710800" y="2560500"/>
            <a:ext cx="579000" cy="345900"/>
          </a:xfrm>
          <a:prstGeom prst="rect">
            <a:avLst/>
          </a:prstGeom>
          <a:noFill/>
          <a:ln>
            <a:noFill/>
          </a:ln>
        </p:spPr>
        <p:txBody>
          <a:bodyPr anchorCtr="0" anchor="t" bIns="91425" lIns="91425" rIns="91425" tIns="91425">
            <a:noAutofit/>
          </a:bodyPr>
          <a:lstStyle/>
          <a:p>
            <a:pPr lvl="0" rtl="0">
              <a:spcBef>
                <a:spcPts val="0"/>
              </a:spcBef>
              <a:buNone/>
            </a:pPr>
            <a:r>
              <a:rPr lang="en"/>
              <a:t>SQL</a:t>
            </a:r>
          </a:p>
        </p:txBody>
      </p:sp>
      <p:sp>
        <p:nvSpPr>
          <p:cNvPr id="78" name="Shape 78"/>
          <p:cNvSpPr txBox="1"/>
          <p:nvPr/>
        </p:nvSpPr>
        <p:spPr>
          <a:xfrm>
            <a:off x="5741400" y="2511600"/>
            <a:ext cx="793800" cy="345900"/>
          </a:xfrm>
          <a:prstGeom prst="rect">
            <a:avLst/>
          </a:prstGeom>
          <a:noFill/>
          <a:ln>
            <a:noFill/>
          </a:ln>
        </p:spPr>
        <p:txBody>
          <a:bodyPr anchorCtr="0" anchor="t" bIns="91425" lIns="91425" rIns="91425" tIns="91425">
            <a:noAutofit/>
          </a:bodyPr>
          <a:lstStyle/>
          <a:p>
            <a:pPr lvl="0" rtl="0">
              <a:spcBef>
                <a:spcPts val="0"/>
              </a:spcBef>
              <a:buNone/>
            </a:pPr>
            <a:r>
              <a:rPr lang="en"/>
              <a:t>Row(s)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Dynamic Generation</a:t>
            </a:r>
          </a:p>
        </p:txBody>
      </p:sp>
      <p:sp>
        <p:nvSpPr>
          <p:cNvPr id="84" name="Shape 8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In most cases the SQL query statements (strings) are dynamically generated by the middleware before being forwarded to the database</a:t>
            </a:r>
          </a:p>
          <a:p>
            <a:pPr indent="-228600" lvl="0" marL="457200" rtl="0">
              <a:spcBef>
                <a:spcPts val="0"/>
              </a:spcBef>
            </a:pPr>
            <a:r>
              <a:rPr lang="en"/>
              <a:t>The SQL statements may need to include input from the client to qualify the query such as a string match or a numeric limit or similar</a:t>
            </a:r>
          </a:p>
          <a:p>
            <a:pPr indent="-228600" lvl="0" marL="457200" rtl="0">
              <a:spcBef>
                <a:spcPts val="0"/>
              </a:spcBef>
            </a:pPr>
            <a:r>
              <a:rPr lang="en"/>
              <a:t>The user-input element is what gives rise to the potential for one of the most serious security vulnerabilities in service software - a SQL injection attack</a:t>
            </a:r>
          </a:p>
          <a:p>
            <a:pPr indent="-228600" lvl="0" marL="457200" rtl="0">
              <a:spcBef>
                <a:spcPts val="0"/>
              </a:spcBef>
            </a:pPr>
            <a:r>
              <a:rPr lang="en"/>
              <a:t>In principle, no user input can ever be trusted by the server</a:t>
            </a:r>
          </a:p>
          <a:p>
            <a:pPr indent="-228600" lvl="0" marL="457200">
              <a:spcBef>
                <a:spcPts val="0"/>
              </a:spcBef>
            </a:pPr>
            <a:r>
              <a:rPr lang="en"/>
              <a:t>Badly implemented query generation that does not heed this can be easily compromised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Exposure</a:t>
            </a:r>
          </a:p>
        </p:txBody>
      </p:sp>
      <p:sp>
        <p:nvSpPr>
          <p:cNvPr id="90" name="Shape 9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 successful attack can have a devastating impact on the business of the enterprise</a:t>
            </a:r>
          </a:p>
          <a:p>
            <a:pPr indent="-228600" lvl="0" marL="457200" rtl="0">
              <a:spcBef>
                <a:spcPts val="0"/>
              </a:spcBef>
            </a:pPr>
            <a:r>
              <a:rPr lang="en"/>
              <a:t>The attacker can get access to user account information such as passwords or personal and financial details or gain the same privileges as a user</a:t>
            </a:r>
          </a:p>
          <a:p>
            <a:pPr indent="-228600" lvl="0" marL="457200" rtl="0">
              <a:spcBef>
                <a:spcPts val="0"/>
              </a:spcBef>
            </a:pPr>
            <a:r>
              <a:rPr lang="en"/>
              <a:t>The attacker could also change or delete information such as email addresses or passwords or drop entire tables</a:t>
            </a:r>
          </a:p>
          <a:p>
            <a:pPr indent="-228600" lvl="0" marL="457200">
              <a:spcBef>
                <a:spcPts val="0"/>
              </a:spcBef>
            </a:pPr>
            <a:r>
              <a:rPr lang="en"/>
              <a:t>In many cases the intrusions may go completely undetected which deepens the exposure to the business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Pathology</a:t>
            </a:r>
          </a:p>
        </p:txBody>
      </p:sp>
      <p:sp>
        <p:nvSpPr>
          <p:cNvPr id="96" name="Shape 9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What the attacker wants to do is exploit a query formation vulnerability by repeatedly sending queries to the service with malformed input in the hope that he will find a flaw</a:t>
            </a:r>
          </a:p>
          <a:p>
            <a:pPr indent="-228600" lvl="0" marL="457200" rtl="0">
              <a:spcBef>
                <a:spcPts val="0"/>
              </a:spcBef>
            </a:pPr>
            <a:r>
              <a:rPr lang="en"/>
              <a:t>Once a flaw is found, the attacker can potentially mount arbitrary attacks on the system to learn more about the schema, the data and extract or modify critical values</a:t>
            </a:r>
          </a:p>
          <a:p>
            <a:pPr indent="-228600" lvl="0" marL="457200">
              <a:spcBef>
                <a:spcPts val="0"/>
              </a:spcBef>
            </a:pPr>
            <a:r>
              <a:rPr lang="en"/>
              <a:t>Let’s consider how this can be done using a number of examples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Credentials Vulnerability</a:t>
            </a:r>
          </a:p>
        </p:txBody>
      </p:sp>
      <p:sp>
        <p:nvSpPr>
          <p:cNvPr id="102" name="Shape 10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Suppose that a user login check query string was built as a string as follows:</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This JS code example is using the ES6 templating feature to insert field values for email and password</a:t>
            </a:r>
          </a:p>
        </p:txBody>
      </p:sp>
      <p:graphicFrame>
        <p:nvGraphicFramePr>
          <p:cNvPr id="103" name="Shape 103"/>
          <p:cNvGraphicFramePr/>
          <p:nvPr/>
        </p:nvGraphicFramePr>
        <p:xfrm>
          <a:off x="952500" y="2065425"/>
          <a:ext cx="3000000" cy="3000000"/>
        </p:xfrm>
        <a:graphic>
          <a:graphicData uri="http://schemas.openxmlformats.org/drawingml/2006/table">
            <a:tbl>
              <a:tblPr>
                <a:noFill/>
                <a:tableStyleId>{D81C98B5-5DA7-4730-855F-EA947F4BE422}</a:tableStyleId>
              </a:tblPr>
              <a:tblGrid>
                <a:gridCol w="7239000"/>
              </a:tblGrid>
              <a:tr h="1312300">
                <a:tc>
                  <a:txBody>
                    <a:bodyPr>
                      <a:noAutofit/>
                    </a:bodyPr>
                    <a:lstStyle/>
                    <a:p>
                      <a:pPr lvl="0">
                        <a:spcBef>
                          <a:spcPts val="0"/>
                        </a:spcBef>
                        <a:buNone/>
                      </a:pPr>
                      <a:r>
                        <a:rPr lang="en">
                          <a:latin typeface="Consolas"/>
                          <a:ea typeface="Consolas"/>
                          <a:cs typeface="Consolas"/>
                          <a:sym typeface="Consolas"/>
                        </a:rPr>
                        <a:t>const q = ` </a:t>
                      </a:r>
                    </a:p>
                    <a:p>
                      <a:pPr lvl="0">
                        <a:spcBef>
                          <a:spcPts val="0"/>
                        </a:spcBef>
                        <a:buNone/>
                      </a:pPr>
                      <a:r>
                        <a:rPr lang="en">
                          <a:latin typeface="Consolas"/>
                          <a:ea typeface="Consolas"/>
                          <a:cs typeface="Consolas"/>
                          <a:sym typeface="Consolas"/>
                        </a:rPr>
                        <a:t>    </a:t>
                      </a:r>
                      <a:r>
                        <a:rPr lang="en">
                          <a:latin typeface="Consolas"/>
                          <a:ea typeface="Consolas"/>
                          <a:cs typeface="Consolas"/>
                          <a:sym typeface="Consolas"/>
                        </a:rPr>
                        <a:t>SELECT </a:t>
                      </a:r>
                      <a:r>
                        <a:rPr i="1" lang="en">
                          <a:latin typeface="Consolas"/>
                          <a:ea typeface="Consolas"/>
                          <a:cs typeface="Consolas"/>
                          <a:sym typeface="Consolas"/>
                        </a:rPr>
                        <a:t>field-list</a:t>
                      </a:r>
                    </a:p>
                    <a:p>
                      <a:pPr lvl="0">
                        <a:spcBef>
                          <a:spcPts val="0"/>
                        </a:spcBef>
                        <a:buNone/>
                      </a:pPr>
                      <a:r>
                        <a:rPr lang="en">
                          <a:latin typeface="Consolas"/>
                          <a:ea typeface="Consolas"/>
                          <a:cs typeface="Consolas"/>
                          <a:sym typeface="Consolas"/>
                        </a:rPr>
                        <a:t>    FROM users u</a:t>
                      </a:r>
                    </a:p>
                    <a:p>
                      <a:pPr lvl="0">
                        <a:spcBef>
                          <a:spcPts val="0"/>
                        </a:spcBef>
                        <a:buNone/>
                      </a:pPr>
                      <a:r>
                        <a:rPr lang="en">
                          <a:latin typeface="Consolas"/>
                          <a:ea typeface="Consolas"/>
                          <a:cs typeface="Consolas"/>
                          <a:sym typeface="Consolas"/>
                        </a:rPr>
                        <a:t>    WHERE u.email = '</a:t>
                      </a:r>
                      <a:r>
                        <a:rPr lang="en">
                          <a:solidFill>
                            <a:srgbClr val="FF0000"/>
                          </a:solidFill>
                          <a:latin typeface="Consolas"/>
                          <a:ea typeface="Consolas"/>
                          <a:cs typeface="Consolas"/>
                          <a:sym typeface="Consolas"/>
                        </a:rPr>
                        <a:t>${email}</a:t>
                      </a:r>
                      <a:r>
                        <a:rPr lang="en">
                          <a:latin typeface="Consolas"/>
                          <a:ea typeface="Consolas"/>
                          <a:cs typeface="Consolas"/>
                          <a:sym typeface="Consolas"/>
                        </a:rPr>
                        <a:t>'</a:t>
                      </a:r>
                    </a:p>
                    <a:p>
                      <a:pPr lvl="0">
                        <a:spcBef>
                          <a:spcPts val="0"/>
                        </a:spcBef>
                        <a:buNone/>
                      </a:pPr>
                      <a:r>
                        <a:rPr lang="en">
                          <a:latin typeface="Consolas"/>
                          <a:ea typeface="Consolas"/>
                          <a:cs typeface="Consolas"/>
                          <a:sym typeface="Consolas"/>
                        </a:rPr>
                        <a:t>    AND u.passwd_hash = crypt('</a:t>
                      </a:r>
                      <a:r>
                        <a:rPr lang="en">
                          <a:solidFill>
                            <a:srgbClr val="FF0000"/>
                          </a:solidFill>
                          <a:latin typeface="Consolas"/>
                          <a:ea typeface="Consolas"/>
                          <a:cs typeface="Consolas"/>
                          <a:sym typeface="Consolas"/>
                        </a:rPr>
                        <a:t>${passwd}</a:t>
                      </a:r>
                      <a:r>
                        <a:rPr lang="en">
                          <a:latin typeface="Consolas"/>
                          <a:ea typeface="Consolas"/>
                          <a:cs typeface="Consolas"/>
                          <a:sym typeface="Consolas"/>
                        </a:rPr>
                        <a:t>'</a:t>
                      </a:r>
                      <a:r>
                        <a:rPr lang="en">
                          <a:latin typeface="Consolas"/>
                          <a:ea typeface="Consolas"/>
                          <a:cs typeface="Consolas"/>
                          <a:sym typeface="Consolas"/>
                        </a:rPr>
                        <a:t>, u.passwd_hash);</a:t>
                      </a:r>
                    </a:p>
                    <a:p>
                      <a:pPr lvl="0">
                        <a:spcBef>
                          <a:spcPts val="0"/>
                        </a:spcBef>
                        <a:buNone/>
                      </a:pPr>
                      <a:r>
                        <a:rPr lang="en">
                          <a:latin typeface="Consolas"/>
                          <a:ea typeface="Consolas"/>
                          <a:cs typeface="Consolas"/>
                          <a:sym typeface="Consolas"/>
                        </a:rPr>
                        <a:t>`;</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Credentials Exploit</a:t>
            </a:r>
          </a:p>
        </p:txBody>
      </p:sp>
      <p:sp>
        <p:nvSpPr>
          <p:cNvPr id="109" name="Shape 10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Suppose the attacker was able to craft values as follows:</a:t>
            </a:r>
          </a:p>
          <a:p>
            <a:pPr lvl="0" rtl="0">
              <a:spcBef>
                <a:spcPts val="0"/>
              </a:spcBef>
              <a:buNone/>
            </a:pPr>
            <a:r>
              <a:t/>
            </a:r>
            <a:endParaRPr/>
          </a:p>
          <a:p>
            <a:pPr lvl="0" rtl="0">
              <a:spcBef>
                <a:spcPts val="0"/>
              </a:spcBef>
              <a:buNone/>
            </a:pPr>
            <a:r>
              <a:t/>
            </a:r>
            <a:endParaRPr/>
          </a:p>
          <a:p>
            <a:pPr indent="-228600" lvl="0" marL="457200" rtl="0">
              <a:spcBef>
                <a:spcPts val="0"/>
              </a:spcBef>
            </a:pPr>
            <a:r>
              <a:rPr lang="en"/>
              <a:t>When our query string is expanded then it will look like the following:</a:t>
            </a:r>
          </a:p>
          <a:p>
            <a:pPr lvl="0" rtl="0">
              <a:spcBef>
                <a:spcPts val="0"/>
              </a:spcBef>
              <a:buNone/>
            </a:pPr>
            <a:r>
              <a:t/>
            </a:r>
            <a:endParaRPr/>
          </a:p>
          <a:p>
            <a:pPr lvl="0" rtl="0">
              <a:spcBef>
                <a:spcPts val="0"/>
              </a:spcBef>
              <a:buNone/>
            </a:pPr>
            <a:r>
              <a:t/>
            </a:r>
            <a:endParaRPr/>
          </a:p>
        </p:txBody>
      </p:sp>
      <p:graphicFrame>
        <p:nvGraphicFramePr>
          <p:cNvPr id="110" name="Shape 110"/>
          <p:cNvGraphicFramePr/>
          <p:nvPr/>
        </p:nvGraphicFramePr>
        <p:xfrm>
          <a:off x="952500" y="1749600"/>
          <a:ext cx="3000000" cy="3000000"/>
        </p:xfrm>
        <a:graphic>
          <a:graphicData uri="http://schemas.openxmlformats.org/drawingml/2006/table">
            <a:tbl>
              <a:tblPr>
                <a:noFill/>
                <a:tableStyleId>{D81C98B5-5DA7-4730-855F-EA947F4BE422}</a:tableStyleId>
              </a:tblPr>
              <a:tblGrid>
                <a:gridCol w="3063050"/>
                <a:gridCol w="4175950"/>
              </a:tblGrid>
              <a:tr h="381000">
                <a:tc>
                  <a:txBody>
                    <a:bodyPr>
                      <a:noAutofit/>
                    </a:bodyPr>
                    <a:lstStyle/>
                    <a:p>
                      <a:pPr lvl="0">
                        <a:spcBef>
                          <a:spcPts val="0"/>
                        </a:spcBef>
                        <a:buNone/>
                      </a:pPr>
                      <a:r>
                        <a:rPr lang="en"/>
                        <a:t>email</a:t>
                      </a:r>
                    </a:p>
                  </a:txBody>
                  <a:tcPr marT="91425" marB="91425" marR="91425" marL="91425"/>
                </a:tc>
                <a:tc>
                  <a:txBody>
                    <a:bodyPr>
                      <a:noAutofit/>
                    </a:bodyPr>
                    <a:lstStyle/>
                    <a:p>
                      <a:pPr lvl="0" rtl="0">
                        <a:spcBef>
                          <a:spcPts val="0"/>
                        </a:spcBef>
                        <a:buNone/>
                      </a:pPr>
                      <a:r>
                        <a:rPr lang="en"/>
                        <a:t>passwd</a:t>
                      </a:r>
                    </a:p>
                  </a:txBody>
                  <a:tcPr marT="91425" marB="91425" marR="91425" marL="91425"/>
                </a:tc>
              </a:tr>
              <a:tr h="381000">
                <a:tc>
                  <a:txBody>
                    <a:bodyPr>
                      <a:noAutofit/>
                    </a:bodyPr>
                    <a:lstStyle/>
                    <a:p>
                      <a:pPr lvl="0" rtl="0">
                        <a:spcBef>
                          <a:spcPts val="0"/>
                        </a:spcBef>
                        <a:buNone/>
                      </a:pPr>
                      <a:r>
                        <a:rPr lang="en">
                          <a:latin typeface="Consolas"/>
                          <a:ea typeface="Consolas"/>
                          <a:cs typeface="Consolas"/>
                          <a:sym typeface="Consolas"/>
                        </a:rPr>
                        <a:t>x</a:t>
                      </a:r>
                      <a:r>
                        <a:rPr lang="en">
                          <a:latin typeface="Consolas"/>
                          <a:ea typeface="Consolas"/>
                          <a:cs typeface="Consolas"/>
                          <a:sym typeface="Consolas"/>
                        </a:rPr>
                        <a:t>'</a:t>
                      </a:r>
                      <a:r>
                        <a:rPr lang="en">
                          <a:latin typeface="Consolas"/>
                          <a:ea typeface="Consolas"/>
                          <a:cs typeface="Consolas"/>
                          <a:sym typeface="Consolas"/>
                        </a:rPr>
                        <a:t> OR 'x' = 'x</a:t>
                      </a:r>
                    </a:p>
                  </a:txBody>
                  <a:tcPr marT="91425" marB="91425" marR="91425" marL="91425"/>
                </a:tc>
                <a:tc>
                  <a:txBody>
                    <a:bodyPr>
                      <a:noAutofit/>
                    </a:bodyPr>
                    <a:lstStyle/>
                    <a:p>
                      <a:pPr lvl="0" rtl="0">
                        <a:spcBef>
                          <a:spcPts val="0"/>
                        </a:spcBef>
                        <a:buNone/>
                      </a:pPr>
                      <a:r>
                        <a:rPr lang="en">
                          <a:latin typeface="Consolas"/>
                          <a:ea typeface="Consolas"/>
                          <a:cs typeface="Consolas"/>
                          <a:sym typeface="Consolas"/>
                        </a:rPr>
                        <a:t>x</a:t>
                      </a:r>
                      <a:r>
                        <a:rPr lang="en">
                          <a:latin typeface="Consolas"/>
                          <a:ea typeface="Consolas"/>
                          <a:cs typeface="Consolas"/>
                          <a:sym typeface="Consolas"/>
                        </a:rPr>
                        <a:t>','y') OR 1 = 1; --</a:t>
                      </a:r>
                    </a:p>
                  </a:txBody>
                  <a:tcPr marT="91425" marB="91425" marR="91425" marL="91425"/>
                </a:tc>
              </a:tr>
            </a:tbl>
          </a:graphicData>
        </a:graphic>
      </p:graphicFrame>
      <p:graphicFrame>
        <p:nvGraphicFramePr>
          <p:cNvPr id="111" name="Shape 111"/>
          <p:cNvGraphicFramePr/>
          <p:nvPr/>
        </p:nvGraphicFramePr>
        <p:xfrm>
          <a:off x="952500" y="3351275"/>
          <a:ext cx="3000000" cy="3000000"/>
        </p:xfrm>
        <a:graphic>
          <a:graphicData uri="http://schemas.openxmlformats.org/drawingml/2006/table">
            <a:tbl>
              <a:tblPr>
                <a:noFill/>
                <a:tableStyleId>{D81C98B5-5DA7-4730-855F-EA947F4BE422}</a:tableStyleId>
              </a:tblPr>
              <a:tblGrid>
                <a:gridCol w="7239000"/>
              </a:tblGrid>
              <a:tr h="381000">
                <a:tc>
                  <a:txBody>
                    <a:bodyPr>
                      <a:noAutofit/>
                    </a:bodyPr>
                    <a:lstStyle/>
                    <a:p>
                      <a:pPr lvl="0">
                        <a:spcBef>
                          <a:spcPts val="0"/>
                        </a:spcBef>
                        <a:buNone/>
                      </a:pPr>
                      <a:r>
                        <a:rPr lang="en">
                          <a:latin typeface="Consolas"/>
                          <a:ea typeface="Consolas"/>
                          <a:cs typeface="Consolas"/>
                          <a:sym typeface="Consolas"/>
                        </a:rPr>
                        <a:t>const q = ` </a:t>
                      </a:r>
                    </a:p>
                    <a:p>
                      <a:pPr lvl="0">
                        <a:spcBef>
                          <a:spcPts val="0"/>
                        </a:spcBef>
                        <a:buNone/>
                      </a:pPr>
                      <a:r>
                        <a:rPr lang="en">
                          <a:latin typeface="Consolas"/>
                          <a:ea typeface="Consolas"/>
                          <a:cs typeface="Consolas"/>
                          <a:sym typeface="Consolas"/>
                        </a:rPr>
                        <a:t>    SELECT </a:t>
                      </a:r>
                      <a:r>
                        <a:rPr i="1" lang="en">
                          <a:latin typeface="Consolas"/>
                          <a:ea typeface="Consolas"/>
                          <a:cs typeface="Consolas"/>
                          <a:sym typeface="Consolas"/>
                        </a:rPr>
                        <a:t>field-list</a:t>
                      </a:r>
                    </a:p>
                    <a:p>
                      <a:pPr lvl="0">
                        <a:spcBef>
                          <a:spcPts val="0"/>
                        </a:spcBef>
                        <a:buNone/>
                      </a:pPr>
                      <a:r>
                        <a:rPr lang="en">
                          <a:latin typeface="Consolas"/>
                          <a:ea typeface="Consolas"/>
                          <a:cs typeface="Consolas"/>
                          <a:sym typeface="Consolas"/>
                        </a:rPr>
                        <a:t>    FROM users u</a:t>
                      </a:r>
                    </a:p>
                    <a:p>
                      <a:pPr lvl="0">
                        <a:spcBef>
                          <a:spcPts val="0"/>
                        </a:spcBef>
                        <a:buNone/>
                      </a:pPr>
                      <a:r>
                        <a:rPr lang="en">
                          <a:latin typeface="Consolas"/>
                          <a:ea typeface="Consolas"/>
                          <a:cs typeface="Consolas"/>
                          <a:sym typeface="Consolas"/>
                        </a:rPr>
                        <a:t>    WHERE u.email = '</a:t>
                      </a:r>
                      <a:r>
                        <a:rPr lang="en">
                          <a:solidFill>
                            <a:srgbClr val="FF0000"/>
                          </a:solidFill>
                          <a:latin typeface="Consolas"/>
                          <a:ea typeface="Consolas"/>
                          <a:cs typeface="Consolas"/>
                          <a:sym typeface="Consolas"/>
                        </a:rPr>
                        <a:t>x' OR 'x’ = 'x</a:t>
                      </a:r>
                      <a:r>
                        <a:rPr lang="en">
                          <a:latin typeface="Consolas"/>
                          <a:ea typeface="Consolas"/>
                          <a:cs typeface="Consolas"/>
                          <a:sym typeface="Consolas"/>
                        </a:rPr>
                        <a:t>'</a:t>
                      </a:r>
                    </a:p>
                    <a:p>
                      <a:pPr lvl="0">
                        <a:spcBef>
                          <a:spcPts val="0"/>
                        </a:spcBef>
                        <a:buNone/>
                      </a:pPr>
                      <a:r>
                        <a:rPr lang="en">
                          <a:latin typeface="Consolas"/>
                          <a:ea typeface="Consolas"/>
                          <a:cs typeface="Consolas"/>
                          <a:sym typeface="Consolas"/>
                        </a:rPr>
                        <a:t>    AND u.passwd_hash = crypt('</a:t>
                      </a:r>
                      <a:r>
                        <a:rPr lang="en">
                          <a:solidFill>
                            <a:srgbClr val="FF0000"/>
                          </a:solidFill>
                          <a:latin typeface="Consolas"/>
                          <a:ea typeface="Consolas"/>
                          <a:cs typeface="Consolas"/>
                          <a:sym typeface="Consolas"/>
                        </a:rPr>
                        <a:t>x','y') OR 1 = 1; --</a:t>
                      </a:r>
                      <a:r>
                        <a:rPr lang="en">
                          <a:solidFill>
                            <a:srgbClr val="CCCCCC"/>
                          </a:solidFill>
                          <a:latin typeface="Consolas"/>
                          <a:ea typeface="Consolas"/>
                          <a:cs typeface="Consolas"/>
                          <a:sym typeface="Consolas"/>
                        </a:rPr>
                        <a:t>', u.passwd_hash);</a:t>
                      </a:r>
                    </a:p>
                    <a:p>
                      <a:pPr lvl="0">
                        <a:spcBef>
                          <a:spcPts val="0"/>
                        </a:spcBef>
                        <a:buNone/>
                      </a:pPr>
                      <a:r>
                        <a:rPr lang="en">
                          <a:latin typeface="Consolas"/>
                          <a:ea typeface="Consolas"/>
                          <a:cs typeface="Consolas"/>
                          <a:sym typeface="Consolas"/>
                        </a:rPr>
                        <a:t>`;</a:t>
                      </a: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Update</a:t>
            </a:r>
            <a:r>
              <a:rPr lang="en"/>
              <a:t> Vulnerability</a:t>
            </a:r>
          </a:p>
        </p:txBody>
      </p:sp>
      <p:sp>
        <p:nvSpPr>
          <p:cNvPr id="117" name="Shape 11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Suppose that a table update string is built as a string as follows:</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Again, the name and id parameters are added directly into the query string</a:t>
            </a:r>
          </a:p>
        </p:txBody>
      </p:sp>
      <p:graphicFrame>
        <p:nvGraphicFramePr>
          <p:cNvPr id="118" name="Shape 118"/>
          <p:cNvGraphicFramePr/>
          <p:nvPr/>
        </p:nvGraphicFramePr>
        <p:xfrm>
          <a:off x="952500" y="1817275"/>
          <a:ext cx="3000000" cy="3000000"/>
        </p:xfrm>
        <a:graphic>
          <a:graphicData uri="http://schemas.openxmlformats.org/drawingml/2006/table">
            <a:tbl>
              <a:tblPr>
                <a:noFill/>
                <a:tableStyleId>{D81C98B5-5DA7-4730-855F-EA947F4BE422}</a:tableStyleId>
              </a:tblPr>
              <a:tblGrid>
                <a:gridCol w="7239000"/>
              </a:tblGrid>
              <a:tr h="1312300">
                <a:tc>
                  <a:txBody>
                    <a:bodyPr>
                      <a:noAutofit/>
                    </a:bodyPr>
                    <a:lstStyle/>
                    <a:p>
                      <a:pPr lvl="0" rtl="0">
                        <a:spcBef>
                          <a:spcPts val="0"/>
                        </a:spcBef>
                        <a:buNone/>
                      </a:pPr>
                      <a:r>
                        <a:rPr lang="en">
                          <a:latin typeface="Consolas"/>
                          <a:ea typeface="Consolas"/>
                          <a:cs typeface="Consolas"/>
                          <a:sym typeface="Consolas"/>
                        </a:rPr>
                        <a:t>const q = ` </a:t>
                      </a:r>
                    </a:p>
                    <a:p>
                      <a:pPr lvl="0" rtl="0">
                        <a:spcBef>
                          <a:spcPts val="0"/>
                        </a:spcBef>
                        <a:buNone/>
                      </a:pPr>
                      <a:r>
                        <a:rPr lang="en">
                          <a:latin typeface="Consolas"/>
                          <a:ea typeface="Consolas"/>
                          <a:cs typeface="Consolas"/>
                          <a:sym typeface="Consolas"/>
                        </a:rPr>
                        <a:t>    UPDATE products SET</a:t>
                      </a:r>
                    </a:p>
                    <a:p>
                      <a:pPr lvl="0" rtl="0">
                        <a:spcBef>
                          <a:spcPts val="0"/>
                        </a:spcBef>
                        <a:buNone/>
                      </a:pPr>
                      <a:r>
                        <a:rPr lang="en">
                          <a:latin typeface="Consolas"/>
                          <a:ea typeface="Consolas"/>
                          <a:cs typeface="Consolas"/>
                          <a:sym typeface="Consolas"/>
                        </a:rPr>
                        <a:t>        products.name = '</a:t>
                      </a:r>
                      <a:r>
                        <a:rPr lang="en">
                          <a:solidFill>
                            <a:srgbClr val="FF0000"/>
                          </a:solidFill>
                          <a:latin typeface="Consolas"/>
                          <a:ea typeface="Consolas"/>
                          <a:cs typeface="Consolas"/>
                          <a:sym typeface="Consolas"/>
                        </a:rPr>
                        <a:t>${name}</a:t>
                      </a:r>
                      <a:r>
                        <a:rPr lang="en">
                          <a:latin typeface="Consolas"/>
                          <a:ea typeface="Consolas"/>
                          <a:cs typeface="Consolas"/>
                          <a:sym typeface="Consolas"/>
                        </a:rPr>
                        <a:t>'</a:t>
                      </a:r>
                    </a:p>
                    <a:p>
                      <a:pPr lvl="0" rtl="0">
                        <a:spcBef>
                          <a:spcPts val="0"/>
                        </a:spcBef>
                        <a:buNone/>
                      </a:pPr>
                      <a:r>
                        <a:rPr lang="en">
                          <a:latin typeface="Consolas"/>
                          <a:ea typeface="Consolas"/>
                          <a:cs typeface="Consolas"/>
                          <a:sym typeface="Consolas"/>
                        </a:rPr>
                        <a:t>    WHERE products.id = '</a:t>
                      </a:r>
                      <a:r>
                        <a:rPr lang="en">
                          <a:solidFill>
                            <a:srgbClr val="FF0000"/>
                          </a:solidFill>
                          <a:latin typeface="Consolas"/>
                          <a:ea typeface="Consolas"/>
                          <a:cs typeface="Consolas"/>
                          <a:sym typeface="Consolas"/>
                        </a:rPr>
                        <a:t>${id}</a:t>
                      </a:r>
                      <a:r>
                        <a:rPr lang="en">
                          <a:latin typeface="Consolas"/>
                          <a:ea typeface="Consolas"/>
                          <a:cs typeface="Consolas"/>
                          <a:sym typeface="Consolas"/>
                        </a:rPr>
                        <a:t>';</a:t>
                      </a:r>
                    </a:p>
                    <a:p>
                      <a:pPr lvl="0" rtl="0">
                        <a:spcBef>
                          <a:spcPts val="0"/>
                        </a:spcBef>
                        <a:buNone/>
                      </a:pPr>
                      <a:r>
                        <a:rPr lang="en">
                          <a:latin typeface="Consolas"/>
                          <a:ea typeface="Consolas"/>
                          <a:cs typeface="Consolas"/>
                          <a:sym typeface="Consolas"/>
                        </a:rPr>
                        <a:t>`;</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Update</a:t>
            </a:r>
            <a:r>
              <a:rPr lang="en"/>
              <a:t> Exploit</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Suppose the attacker was able to craft a value as follows:</a:t>
            </a:r>
          </a:p>
          <a:p>
            <a:pPr lvl="0" rtl="0">
              <a:spcBef>
                <a:spcPts val="0"/>
              </a:spcBef>
              <a:buNone/>
            </a:pPr>
            <a:r>
              <a:t/>
            </a:r>
            <a:endParaRPr/>
          </a:p>
          <a:p>
            <a:pPr lvl="0" rtl="0">
              <a:spcBef>
                <a:spcPts val="0"/>
              </a:spcBef>
              <a:buNone/>
            </a:pPr>
            <a:r>
              <a:t/>
            </a:r>
            <a:endParaRPr/>
          </a:p>
          <a:p>
            <a:pPr indent="-228600" lvl="0" marL="457200" rtl="0">
              <a:spcBef>
                <a:spcPts val="0"/>
              </a:spcBef>
            </a:pPr>
            <a:r>
              <a:rPr lang="en"/>
              <a:t>When our query string is expanded then it will look like the following:</a:t>
            </a:r>
          </a:p>
          <a:p>
            <a:pPr lvl="0" rtl="0">
              <a:spcBef>
                <a:spcPts val="0"/>
              </a:spcBef>
              <a:buNone/>
            </a:pPr>
            <a:r>
              <a:t/>
            </a:r>
            <a:endParaRPr/>
          </a:p>
          <a:p>
            <a:pPr lvl="0" rtl="0">
              <a:spcBef>
                <a:spcPts val="0"/>
              </a:spcBef>
              <a:buNone/>
            </a:pPr>
            <a:r>
              <a:t/>
            </a:r>
            <a:endParaRPr/>
          </a:p>
        </p:txBody>
      </p:sp>
      <p:graphicFrame>
        <p:nvGraphicFramePr>
          <p:cNvPr id="125" name="Shape 125"/>
          <p:cNvGraphicFramePr/>
          <p:nvPr/>
        </p:nvGraphicFramePr>
        <p:xfrm>
          <a:off x="952500" y="1749600"/>
          <a:ext cx="3000000" cy="3000000"/>
        </p:xfrm>
        <a:graphic>
          <a:graphicData uri="http://schemas.openxmlformats.org/drawingml/2006/table">
            <a:tbl>
              <a:tblPr>
                <a:noFill/>
                <a:tableStyleId>{D81C98B5-5DA7-4730-855F-EA947F4BE422}</a:tableStyleId>
              </a:tblPr>
              <a:tblGrid>
                <a:gridCol w="7247775"/>
              </a:tblGrid>
              <a:tr h="381000">
                <a:tc>
                  <a:txBody>
                    <a:bodyPr>
                      <a:noAutofit/>
                    </a:bodyPr>
                    <a:lstStyle/>
                    <a:p>
                      <a:pPr lvl="0" rtl="0">
                        <a:spcBef>
                          <a:spcPts val="0"/>
                        </a:spcBef>
                        <a:buNone/>
                      </a:pPr>
                      <a:r>
                        <a:rPr lang="en"/>
                        <a:t>name</a:t>
                      </a:r>
                    </a:p>
                  </a:txBody>
                  <a:tcPr marT="91425" marB="91425" marR="91425" marL="91425"/>
                </a:tc>
              </a:tr>
              <a:tr h="381000">
                <a:tc>
                  <a:txBody>
                    <a:bodyPr>
                      <a:noAutofit/>
                    </a:bodyPr>
                    <a:lstStyle/>
                    <a:p>
                      <a:pPr lvl="0" rtl="0">
                        <a:spcBef>
                          <a:spcPts val="0"/>
                        </a:spcBef>
                        <a:buNone/>
                      </a:pPr>
                      <a:r>
                        <a:rPr lang="en">
                          <a:latin typeface="Consolas"/>
                          <a:ea typeface="Consolas"/>
                          <a:cs typeface="Consolas"/>
                          <a:sym typeface="Consolas"/>
                        </a:rPr>
                        <a:t>'</a:t>
                      </a:r>
                      <a:r>
                        <a:rPr lang="en">
                          <a:latin typeface="Consolas"/>
                          <a:ea typeface="Consolas"/>
                          <a:cs typeface="Consolas"/>
                          <a:sym typeface="Consolas"/>
                        </a:rPr>
                        <a:t> || products.name, products.price = 0.0; --</a:t>
                      </a:r>
                    </a:p>
                  </a:txBody>
                  <a:tcPr marT="91425" marB="91425" marR="91425" marL="91425"/>
                </a:tc>
              </a:tr>
            </a:tbl>
          </a:graphicData>
        </a:graphic>
      </p:graphicFrame>
      <p:graphicFrame>
        <p:nvGraphicFramePr>
          <p:cNvPr id="126" name="Shape 126"/>
          <p:cNvGraphicFramePr/>
          <p:nvPr/>
        </p:nvGraphicFramePr>
        <p:xfrm>
          <a:off x="952500" y="3351275"/>
          <a:ext cx="3000000" cy="3000000"/>
        </p:xfrm>
        <a:graphic>
          <a:graphicData uri="http://schemas.openxmlformats.org/drawingml/2006/table">
            <a:tbl>
              <a:tblPr>
                <a:noFill/>
                <a:tableStyleId>{D81C98B5-5DA7-4730-855F-EA947F4BE422}</a:tableStyleId>
              </a:tblPr>
              <a:tblGrid>
                <a:gridCol w="7239000"/>
              </a:tblGrid>
              <a:tr h="381000">
                <a:tc>
                  <a:txBody>
                    <a:bodyPr>
                      <a:noAutofit/>
                    </a:bodyPr>
                    <a:lstStyle/>
                    <a:p>
                      <a:pPr lvl="0">
                        <a:spcBef>
                          <a:spcPts val="0"/>
                        </a:spcBef>
                        <a:buNone/>
                      </a:pPr>
                      <a:r>
                        <a:rPr lang="en">
                          <a:latin typeface="Consolas"/>
                          <a:ea typeface="Consolas"/>
                          <a:cs typeface="Consolas"/>
                          <a:sym typeface="Consolas"/>
                        </a:rPr>
                        <a:t>const q = ` </a:t>
                      </a:r>
                    </a:p>
                    <a:p>
                      <a:pPr lvl="0">
                        <a:spcBef>
                          <a:spcPts val="0"/>
                        </a:spcBef>
                        <a:buNone/>
                      </a:pPr>
                      <a:r>
                        <a:rPr lang="en">
                          <a:latin typeface="Consolas"/>
                          <a:ea typeface="Consolas"/>
                          <a:cs typeface="Consolas"/>
                          <a:sym typeface="Consolas"/>
                        </a:rPr>
                        <a:t>    UPDATE products SET</a:t>
                      </a:r>
                    </a:p>
                    <a:p>
                      <a:pPr lvl="0">
                        <a:spcBef>
                          <a:spcPts val="0"/>
                        </a:spcBef>
                        <a:buNone/>
                      </a:pPr>
                      <a:r>
                        <a:rPr lang="en">
                          <a:latin typeface="Consolas"/>
                          <a:ea typeface="Consolas"/>
                          <a:cs typeface="Consolas"/>
                          <a:sym typeface="Consolas"/>
                        </a:rPr>
                        <a:t>        products.name = '</a:t>
                      </a:r>
                      <a:r>
                        <a:rPr lang="en">
                          <a:solidFill>
                            <a:srgbClr val="FF0000"/>
                          </a:solidFill>
                          <a:latin typeface="Consolas"/>
                          <a:ea typeface="Consolas"/>
                          <a:cs typeface="Consolas"/>
                          <a:sym typeface="Consolas"/>
                        </a:rPr>
                        <a:t>' || products.name, products.price = 0.0; --</a:t>
                      </a:r>
                      <a:r>
                        <a:rPr lang="en">
                          <a:solidFill>
                            <a:srgbClr val="CCCCCC"/>
                          </a:solidFill>
                          <a:latin typeface="Consolas"/>
                          <a:ea typeface="Consolas"/>
                          <a:cs typeface="Consolas"/>
                          <a:sym typeface="Consolas"/>
                        </a:rPr>
                        <a:t>'</a:t>
                      </a:r>
                    </a:p>
                    <a:p>
                      <a:pPr lvl="0">
                        <a:spcBef>
                          <a:spcPts val="0"/>
                        </a:spcBef>
                        <a:buNone/>
                      </a:pPr>
                      <a:r>
                        <a:rPr lang="en">
                          <a:solidFill>
                            <a:srgbClr val="CCCCCC"/>
                          </a:solidFill>
                          <a:latin typeface="Consolas"/>
                          <a:ea typeface="Consolas"/>
                          <a:cs typeface="Consolas"/>
                          <a:sym typeface="Consolas"/>
                        </a:rPr>
                        <a:t>    WHERE products.id = '${id}';</a:t>
                      </a:r>
                    </a:p>
                    <a:p>
                      <a:pPr lvl="0" rtl="0">
                        <a:spcBef>
                          <a:spcPts val="0"/>
                        </a:spcBef>
                        <a:buNone/>
                      </a:pPr>
                      <a:r>
                        <a:rPr lang="en">
                          <a:latin typeface="Consolas"/>
                          <a:ea typeface="Consolas"/>
                          <a:cs typeface="Consolas"/>
                          <a:sym typeface="Consolas"/>
                        </a:rPr>
                        <a:t>`;</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