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B55605B-42DD-4214-8B5A-99C5A82E1EB4}">
  <a:tblStyle styleId="{5B55605B-42DD-4214-8B5A-99C5A82E1EB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sz="5000"/>
              <a:t>Application Programming Interfaces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CMPU4023 - Enterprise Application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Transport and Application Layer</a:t>
            </a:r>
          </a:p>
        </p:txBody>
      </p:sp>
      <p:sp>
        <p:nvSpPr>
          <p:cNvPr id="122" name="Shape 12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Remote APIs have to operate over some kind of  network between participating nodes</a:t>
            </a:r>
          </a:p>
          <a:p>
            <a:pPr indent="-228600" lvl="0" marL="457200" rtl="0">
              <a:spcBef>
                <a:spcPts val="0"/>
              </a:spcBef>
            </a:pPr>
            <a:r>
              <a:rPr lang="en"/>
              <a:t>The de facto standard transport layer protocol in the enterprise today is TCP/IP which provide </a:t>
            </a:r>
            <a:r>
              <a:rPr lang="en"/>
              <a:t>reliable</a:t>
            </a:r>
            <a:r>
              <a:rPr lang="en"/>
              <a:t> delivery guarantees which is usually what is required in most cases</a:t>
            </a:r>
          </a:p>
          <a:p>
            <a:pPr indent="-228600" lvl="0" marL="457200" rtl="0">
              <a:spcBef>
                <a:spcPts val="0"/>
              </a:spcBef>
            </a:pPr>
            <a:r>
              <a:rPr lang="en"/>
              <a:t>The application layer protocol of choice is the </a:t>
            </a:r>
            <a:r>
              <a:rPr b="1" lang="en"/>
              <a:t>H</a:t>
            </a:r>
            <a:r>
              <a:rPr lang="en"/>
              <a:t>yper</a:t>
            </a:r>
            <a:r>
              <a:rPr b="1" lang="en"/>
              <a:t>T</a:t>
            </a:r>
            <a:r>
              <a:rPr lang="en"/>
              <a:t>ext </a:t>
            </a:r>
            <a:r>
              <a:rPr b="1" lang="en"/>
              <a:t>T</a:t>
            </a:r>
            <a:r>
              <a:rPr lang="en"/>
              <a:t>ransport </a:t>
            </a:r>
            <a:r>
              <a:rPr b="1" lang="en"/>
              <a:t>P</a:t>
            </a:r>
            <a:r>
              <a:rPr lang="en"/>
              <a:t>rotocol (HTTP), part of the Web suite of technologies</a:t>
            </a:r>
          </a:p>
          <a:p>
            <a:pPr indent="-228600" lvl="0" marL="457200" rtl="0">
              <a:spcBef>
                <a:spcPts val="0"/>
              </a:spcBef>
            </a:pPr>
            <a:r>
              <a:rPr lang="en"/>
              <a:t>These can be combined with VPNs (layer 2 or 3) or TLS (layer 4) for encryption and authentication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Summary</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APIs are the exported interfaces that allow inter-networked services to communicate and exchange information and service in the enterprise</a:t>
            </a:r>
          </a:p>
          <a:p>
            <a:pPr indent="-228600" lvl="0" marL="457200" rtl="0">
              <a:spcBef>
                <a:spcPts val="0"/>
              </a:spcBef>
            </a:pPr>
            <a:r>
              <a:rPr lang="en"/>
              <a:t>In the context of SOA and microservices, we are interested primarily in remote APIs</a:t>
            </a:r>
          </a:p>
          <a:p>
            <a:pPr indent="-228600" lvl="0" marL="457200" rtl="0">
              <a:spcBef>
                <a:spcPts val="0"/>
              </a:spcBef>
            </a:pPr>
            <a:r>
              <a:rPr lang="en"/>
              <a:t>Remote APIs can be implemented using message passing, RPC or DSM semantics</a:t>
            </a:r>
          </a:p>
          <a:p>
            <a:pPr indent="-228600" lvl="0" marL="457200" rtl="0">
              <a:spcBef>
                <a:spcPts val="0"/>
              </a:spcBef>
            </a:pPr>
            <a:r>
              <a:rPr lang="en"/>
              <a:t>In practice, most are now message based</a:t>
            </a:r>
          </a:p>
          <a:p>
            <a:pPr indent="-228600" lvl="0" marL="457200">
              <a:spcBef>
                <a:spcPts val="0"/>
              </a:spcBef>
            </a:pPr>
            <a:r>
              <a:rPr lang="en"/>
              <a:t>Web technologies dominate the implementations of APIs in the enterprise today because they are standards-based, ubiquitous and well supported and tested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an API?</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idea of an API is a familiar one in computer science and we find implementations of them everywhere in the enterprise</a:t>
            </a:r>
          </a:p>
          <a:p>
            <a:pPr indent="-228600" lvl="0" marL="457200" rtl="0">
              <a:spcBef>
                <a:spcPts val="0"/>
              </a:spcBef>
            </a:pPr>
            <a:r>
              <a:rPr lang="en"/>
              <a:t>Developers create and consume software-defined interfaces to some </a:t>
            </a:r>
            <a:r>
              <a:rPr i="1" lang="en"/>
              <a:t>external</a:t>
            </a:r>
            <a:r>
              <a:rPr lang="en"/>
              <a:t> functionality</a:t>
            </a:r>
          </a:p>
          <a:p>
            <a:pPr indent="-228600" lvl="0" marL="457200" rtl="0">
              <a:spcBef>
                <a:spcPts val="0"/>
              </a:spcBef>
            </a:pPr>
            <a:r>
              <a:rPr lang="en"/>
              <a:t>External could mean within the same </a:t>
            </a:r>
            <a:r>
              <a:rPr i="1" lang="en"/>
              <a:t>memory space</a:t>
            </a:r>
            <a:r>
              <a:rPr lang="en"/>
              <a:t> as the consumer but provided by a third-party library or in a different memory space from the consumer either on the same computer system or a remote system</a:t>
            </a:r>
          </a:p>
          <a:p>
            <a:pPr indent="-228600" lvl="0" marL="457200" rtl="0">
              <a:spcBef>
                <a:spcPts val="0"/>
              </a:spcBef>
            </a:pPr>
            <a:r>
              <a:rPr lang="en"/>
              <a:t>In the context of enterprise services, the API is the level of abstraction which describes the functionality and capabilities provided by the service and how they’re expected to be used</a:t>
            </a:r>
          </a:p>
          <a:p>
            <a:pPr indent="-228600" lvl="0" marL="457200">
              <a:spcBef>
                <a:spcPts val="0"/>
              </a:spcBef>
            </a:pPr>
            <a:r>
              <a:rPr lang="en"/>
              <a:t>In the literature, an API is said to </a:t>
            </a:r>
            <a:r>
              <a:rPr i="1" lang="en"/>
              <a:t>export</a:t>
            </a:r>
            <a:r>
              <a:rPr lang="en"/>
              <a:t> its interfaces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Simple API Illustration</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Suppose there exists a microservice whose job is to calculate the V.A.T. for products being shipped to various destination countries around the globe</a:t>
            </a:r>
          </a:p>
          <a:p>
            <a:pPr indent="-228600" lvl="0" marL="457200" rtl="0">
              <a:spcBef>
                <a:spcPts val="0"/>
              </a:spcBef>
            </a:pPr>
            <a:r>
              <a:rPr lang="en"/>
              <a:t>A separate order fulfillment service needs to calculate the V.A.T. for a shipment to a particular customer in order to complete an invoice</a:t>
            </a:r>
          </a:p>
          <a:p>
            <a:pPr indent="-228600" lvl="0" marL="457200" rtl="0">
              <a:spcBef>
                <a:spcPts val="0"/>
              </a:spcBef>
            </a:pPr>
            <a:r>
              <a:rPr lang="en"/>
              <a:t>The fulfillment service calls the V.A.T. service’s API, passing details of the products and destination country</a:t>
            </a:r>
          </a:p>
          <a:p>
            <a:pPr indent="-228600" lvl="0" marL="457200" rtl="0">
              <a:spcBef>
                <a:spcPts val="0"/>
              </a:spcBef>
            </a:pPr>
            <a:r>
              <a:rPr lang="en"/>
              <a:t>The V.A.T. service responds with the V.A.T. information (e.g. rates, amounts, etc)</a:t>
            </a:r>
          </a:p>
          <a:p>
            <a:pPr indent="-228600" lvl="0" marL="457200">
              <a:spcBef>
                <a:spcPts val="0"/>
              </a:spcBef>
            </a:pPr>
            <a:r>
              <a:rPr lang="en"/>
              <a:t>The fulfillment service is said to be a </a:t>
            </a:r>
            <a:r>
              <a:rPr lang="en" u="sng"/>
              <a:t>consumer</a:t>
            </a:r>
            <a:r>
              <a:rPr lang="en"/>
              <a:t> of the V.A.T. service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Desirable Characteristics</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b="1" lang="en" u="sng"/>
              <a:t>Consistent</a:t>
            </a:r>
            <a:r>
              <a:rPr lang="en"/>
              <a:t>.</a:t>
            </a:r>
            <a:r>
              <a:rPr lang="en"/>
              <a:t> The interface behaviour used to access one type of functionality is used consistently to access all functionality. This includes behaviour in success and failure mode, the kinds of return types and errors codes</a:t>
            </a:r>
          </a:p>
          <a:p>
            <a:pPr indent="-228600" lvl="0" marL="457200" rtl="0">
              <a:spcBef>
                <a:spcPts val="0"/>
              </a:spcBef>
            </a:pPr>
            <a:r>
              <a:rPr b="1" lang="en" u="sng"/>
              <a:t>Predictable</a:t>
            </a:r>
            <a:r>
              <a:rPr lang="en"/>
              <a:t>. If you already know how one part of the API works and behaves, you can easily guess how another part would work even if you’ve never used it before</a:t>
            </a:r>
          </a:p>
          <a:p>
            <a:pPr indent="-228600" lvl="0" marL="457200">
              <a:spcBef>
                <a:spcPts val="0"/>
              </a:spcBef>
            </a:pPr>
            <a:r>
              <a:rPr b="1" lang="en" u="sng"/>
              <a:t>Learnable</a:t>
            </a:r>
            <a:r>
              <a:rPr lang="en"/>
              <a:t>. There exists living documentation detailing how the API works and, where appropriate, the rationale as to why certain things were designed in certain ways to aid a deeper understanding by the consumer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Remote APIs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For our purposes, we will focus on a particular kind of API widely found in the enterprise, APIs that are </a:t>
            </a:r>
            <a:r>
              <a:rPr lang="en"/>
              <a:t>the remotely-accessed </a:t>
            </a:r>
            <a:r>
              <a:rPr lang="en"/>
              <a:t>over networks</a:t>
            </a:r>
          </a:p>
          <a:p>
            <a:pPr indent="-228600" lvl="0" marL="457200" rtl="0">
              <a:spcBef>
                <a:spcPts val="0"/>
              </a:spcBef>
            </a:pPr>
            <a:r>
              <a:rPr lang="en"/>
              <a:t>Broadly, there are three paradigms for exposing such remote APIs</a:t>
            </a:r>
          </a:p>
          <a:p>
            <a:pPr lvl="0" rtl="0">
              <a:spcBef>
                <a:spcPts val="0"/>
              </a:spcBef>
              <a:buNone/>
            </a:pPr>
            <a:r>
              <a:t/>
            </a:r>
            <a:endParaRPr/>
          </a:p>
          <a:p>
            <a:pPr lvl="0">
              <a:spcBef>
                <a:spcPts val="0"/>
              </a:spcBef>
              <a:buNone/>
            </a:pPr>
            <a:r>
              <a:t/>
            </a:r>
            <a:endParaRPr/>
          </a:p>
        </p:txBody>
      </p:sp>
      <p:graphicFrame>
        <p:nvGraphicFramePr>
          <p:cNvPr id="92" name="Shape 92"/>
          <p:cNvGraphicFramePr/>
          <p:nvPr/>
        </p:nvGraphicFramePr>
        <p:xfrm>
          <a:off x="952500" y="2489925"/>
          <a:ext cx="3000000" cy="3000000"/>
        </p:xfrm>
        <a:graphic>
          <a:graphicData uri="http://schemas.openxmlformats.org/drawingml/2006/table">
            <a:tbl>
              <a:tblPr>
                <a:noFill/>
                <a:tableStyleId>{5B55605B-42DD-4214-8B5A-99C5A82E1EB4}</a:tableStyleId>
              </a:tblPr>
              <a:tblGrid>
                <a:gridCol w="7239000"/>
              </a:tblGrid>
              <a:tr h="381000">
                <a:tc>
                  <a:txBody>
                    <a:bodyPr>
                      <a:noAutofit/>
                    </a:bodyPr>
                    <a:lstStyle/>
                    <a:p>
                      <a:pPr indent="-228600" lvl="0" marL="457200" rtl="0">
                        <a:spcBef>
                          <a:spcPts val="0"/>
                        </a:spcBef>
                        <a:buChar char="●"/>
                      </a:pPr>
                      <a:r>
                        <a:rPr b="1" lang="en" u="sng"/>
                        <a:t>Message Passing</a:t>
                      </a:r>
                      <a:r>
                        <a:rPr lang="en"/>
                        <a:t> is lowest level abstraction where participants exchange messages of some structure to/from specified receivers and senders</a:t>
                      </a:r>
                    </a:p>
                    <a:p>
                      <a:pPr lvl="0" rtl="0">
                        <a:spcBef>
                          <a:spcPts val="0"/>
                        </a:spcBef>
                        <a:buNone/>
                      </a:pPr>
                      <a:r>
                        <a:t/>
                      </a:r>
                      <a:endParaRPr/>
                    </a:p>
                    <a:p>
                      <a:pPr indent="-228600" lvl="0" marL="457200" rtl="0">
                        <a:spcBef>
                          <a:spcPts val="0"/>
                        </a:spcBef>
                        <a:buChar char="●"/>
                      </a:pPr>
                      <a:r>
                        <a:rPr b="1" lang="en" u="sng"/>
                        <a:t>Remote Procedure Calls (RPC)</a:t>
                      </a:r>
                      <a:r>
                        <a:rPr lang="en"/>
                        <a:t> is a mechanism, build upon message passing, that allows you to call methods on remote services as though they were being called on local objects (services)</a:t>
                      </a:r>
                    </a:p>
                    <a:p>
                      <a:pPr lvl="0" rtl="0">
                        <a:spcBef>
                          <a:spcPts val="0"/>
                        </a:spcBef>
                        <a:buNone/>
                      </a:pPr>
                      <a:r>
                        <a:t/>
                      </a:r>
                      <a:endParaRPr/>
                    </a:p>
                    <a:p>
                      <a:pPr indent="-228600" lvl="0" marL="457200">
                        <a:spcBef>
                          <a:spcPts val="0"/>
                        </a:spcBef>
                        <a:buChar char="●"/>
                      </a:pPr>
                      <a:r>
                        <a:rPr b="1" lang="en" u="sng"/>
                        <a:t>Distributed Shared Memory (DSM)</a:t>
                      </a:r>
                      <a:r>
                        <a:rPr lang="en"/>
                        <a:t> offers the highest level of abstraction wherein distributed memory on autonomous computers has the appearance of being centrally managed</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Message Passing Semantics</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b="1" lang="en" u="sng"/>
              <a:t>Blocking/non-blocking:</a:t>
            </a:r>
            <a:r>
              <a:rPr lang="en"/>
              <a:t> If blocking, then the sender and receiver wait indefinitely until the transmission is complete, otherwise the operations return immediately</a:t>
            </a:r>
          </a:p>
          <a:p>
            <a:pPr indent="-228600" lvl="0" marL="457200" rtl="0">
              <a:spcBef>
                <a:spcPts val="0"/>
              </a:spcBef>
            </a:pPr>
            <a:r>
              <a:rPr b="1" lang="en" u="sng"/>
              <a:t>Buffered/unbuffered:</a:t>
            </a:r>
            <a:r>
              <a:rPr lang="en"/>
              <a:t> If unbuffered, it means the message is delivered directly to the receiver or from the sender without any intermediate buffering of requests or receipts</a:t>
            </a:r>
          </a:p>
          <a:p>
            <a:pPr indent="-228600" lvl="0" marL="457200" rtl="0">
              <a:spcBef>
                <a:spcPts val="0"/>
              </a:spcBef>
            </a:pPr>
            <a:r>
              <a:rPr b="1" lang="en" u="sng"/>
              <a:t>Reliable/unreliable:</a:t>
            </a:r>
            <a:r>
              <a:rPr lang="en"/>
              <a:t> If reliable, the sender has some guarantees that the message has been delivered to the recipient using some protocol implementation-dependent mechanism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Remote Procedure Call Semantics</a:t>
            </a:r>
          </a:p>
        </p:txBody>
      </p:sp>
      <p:sp>
        <p:nvSpPr>
          <p:cNvPr id="104" name="Shape 10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RPC semantics are similar to those of local procedure calls, making transparent the fact that there may be a high latency, low reliability network connecting the participants</a:t>
            </a:r>
          </a:p>
          <a:p>
            <a:pPr indent="-228600" lvl="0" marL="457200" rtl="0">
              <a:spcBef>
                <a:spcPts val="0"/>
              </a:spcBef>
            </a:pPr>
            <a:r>
              <a:rPr lang="en"/>
              <a:t>Procedure arguments (request data) and results (response data) are automatically marshalled and transmitted in some network portable way (e.g. dealing with big-endian vs little-endian nodes)</a:t>
            </a:r>
          </a:p>
          <a:p>
            <a:pPr indent="-228600" lvl="0" marL="457200">
              <a:spcBef>
                <a:spcPts val="0"/>
              </a:spcBef>
            </a:pPr>
            <a:r>
              <a:rPr lang="en"/>
              <a:t>Some RPC systems assume the same language execution environment on both sides (e.g. Java RMI) whereas others are fully heterogenous and technology agnostic (e.g. CORBA)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Distributed Shared Memory</a:t>
            </a:r>
          </a:p>
        </p:txBody>
      </p:sp>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DSM, participants read and write to distributed shared memory variables through shared virtual addresses (handles)</a:t>
            </a:r>
          </a:p>
          <a:p>
            <a:pPr indent="-228600" lvl="0" marL="457200" rtl="0">
              <a:spcBef>
                <a:spcPts val="0"/>
              </a:spcBef>
            </a:pPr>
            <a:r>
              <a:rPr lang="en"/>
              <a:t>The granularity of the shared memory is a design tradeoff between efficiency and liveness and typically ranges from a few bytes to a page</a:t>
            </a:r>
          </a:p>
          <a:p>
            <a:pPr indent="-228600" lvl="0" marL="457200" rtl="0">
              <a:spcBef>
                <a:spcPts val="0"/>
              </a:spcBef>
            </a:pPr>
            <a:r>
              <a:rPr lang="en"/>
              <a:t>The key challenge for DSM systems is maintaining consistency between the multiple copies of the same memory on each autonomous node</a:t>
            </a:r>
          </a:p>
          <a:p>
            <a:pPr indent="-228600" lvl="0" marL="457200" rtl="0">
              <a:spcBef>
                <a:spcPts val="0"/>
              </a:spcBef>
            </a:pPr>
            <a:r>
              <a:rPr lang="en"/>
              <a:t>Implicit in the data access semantics of DSM is the synchronisation of read and write access to shared variables</a:t>
            </a:r>
          </a:p>
          <a:p>
            <a:pPr indent="-228600" lvl="0" marL="457200">
              <a:spcBef>
                <a:spcPts val="0"/>
              </a:spcBef>
            </a:pPr>
            <a:r>
              <a:rPr lang="en"/>
              <a:t>DSM can support </a:t>
            </a:r>
            <a:r>
              <a:rPr lang="en"/>
              <a:t>heterogeneous</a:t>
            </a:r>
            <a:r>
              <a:rPr lang="en"/>
              <a:t> hardware and software nodes with the added burden of implementing portability at some layer in the stack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Enterprise APIs</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Historically, RPC-style APIs have been popular within the enterprise intranet</a:t>
            </a:r>
          </a:p>
          <a:p>
            <a:pPr indent="-228600" lvl="0" marL="457200" rtl="0">
              <a:spcBef>
                <a:spcPts val="0"/>
              </a:spcBef>
            </a:pPr>
            <a:r>
              <a:rPr lang="en"/>
              <a:t>However RPC standards like Java RMI and CORBA did not adequately address security so recent years has seen a migration to message passing style APIs based on Web technologies</a:t>
            </a:r>
          </a:p>
          <a:p>
            <a:pPr indent="-228600" lvl="0" marL="457200" rtl="0">
              <a:spcBef>
                <a:spcPts val="0"/>
              </a:spcBef>
            </a:pPr>
            <a:r>
              <a:rPr lang="en"/>
              <a:t>The Web stack, with its Internet origins has a strong security story in terms of encrypted transport and various authentication and authorization solutions</a:t>
            </a:r>
          </a:p>
          <a:p>
            <a:pPr indent="-228600" lvl="0" marL="457200">
              <a:spcBef>
                <a:spcPts val="0"/>
              </a:spcBef>
            </a:pPr>
            <a:r>
              <a:rPr lang="en"/>
              <a:t>This module will focus on message passing APIs which are widely adopted in the enterprise today</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