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tools.ietf.org/html/rfc7234" TargetMode="External"/><Relationship Id="rId10" Type="http://schemas.openxmlformats.org/officeDocument/2006/relationships/hyperlink" Target="http://tools.ietf.org/html/rfc7233" TargetMode="External"/><Relationship Id="rId13" Type="http://schemas.openxmlformats.org/officeDocument/2006/relationships/hyperlink" Target="http://tools.ietf.org/html/rfc7235" TargetMode="External"/><Relationship Id="rId12" Type="http://schemas.openxmlformats.org/officeDocument/2006/relationships/hyperlink" Target="http://tools.ietf.org/html/rfc723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ools.ietf.org/html/rfc7230" TargetMode="External"/><Relationship Id="rId4" Type="http://schemas.openxmlformats.org/officeDocument/2006/relationships/hyperlink" Target="http://tools.ietf.org/html/rfc7230" TargetMode="External"/><Relationship Id="rId9" Type="http://schemas.openxmlformats.org/officeDocument/2006/relationships/hyperlink" Target="http://tools.ietf.org/html/rfc7233" TargetMode="External"/><Relationship Id="rId14" Type="http://schemas.openxmlformats.org/officeDocument/2006/relationships/hyperlink" Target="http://tools.ietf.org/html/rfc7235" TargetMode="External"/><Relationship Id="rId5" Type="http://schemas.openxmlformats.org/officeDocument/2006/relationships/hyperlink" Target="http://tools.ietf.org/html/rfc7231" TargetMode="External"/><Relationship Id="rId6" Type="http://schemas.openxmlformats.org/officeDocument/2006/relationships/hyperlink" Target="http://tools.ietf.org/html/rfc7231" TargetMode="External"/><Relationship Id="rId7" Type="http://schemas.openxmlformats.org/officeDocument/2006/relationships/hyperlink" Target="http://tools.ietf.org/html/rfc7232" TargetMode="External"/><Relationship Id="rId8" Type="http://schemas.openxmlformats.org/officeDocument/2006/relationships/hyperlink" Target="http://tools.ietf.org/html/rfc72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000"/>
              <a:t>Hypertext Transport Protocol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CMPU4023 - Enterprise Application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(version 1.x)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 has found popularity as the application layer protocol of choice, somewhat by accident, in the enterprise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Originally development for a hypertext document management system, it gained popularity because it is so well supported that even technically superior alternatives were pushed aside in its favour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1.x, with its text-based headers and body is the ultimate in simplicity and crudeness but it is well understood and plays well with most enterprise firewall configurations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 passing APIs can take advantage of HTTP commands to expose the particular interface semantics in a simple and clean way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(version 2.x)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future of HTTP (as of 2017) is the binary-encoded version 2.x which maintains all of the 1.x capabilities but aims to make encoding more wire efficient and improve performance of transmission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2.x makes better use of the underlying TCP/IP transport layer semantics to support such features and concurrent request/response streams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an enterprise perspective, we expect to see adoption of HTTP 2.x but also the continued concurrent use, for many years to come, of the older version 1.x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Semantics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 is a </a:t>
            </a:r>
            <a:r>
              <a:rPr lang="en" u="sng"/>
              <a:t>stateless</a:t>
            </a:r>
            <a:r>
              <a:rPr lang="en"/>
              <a:t> application layer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Requests are issued by the sender (client) and responded to by the receiver (server)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Strictly, each request and response can use its own, independent TCP/IP connection between the client and one or more servers though in practice connection reuse is common for performance reasons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connections between clients and servers can be proxied between one or more intermediate nodes, such as load balancers and caches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Clients and servers cannot make any guarantees about application-level state </a:t>
            </a:r>
            <a:r>
              <a:rPr lang="en"/>
              <a:t>at the HTTP level </a:t>
            </a:r>
            <a:r>
              <a:rPr lang="en"/>
              <a:t>making the communications sessionless from this perspective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State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many cases, each API call to a service is logically independent from any other so HTTP statelessness is not a problem - e.g. RESTful services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sometimes sets of API calls are logically related and even transactionally grouped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Take, for example, a shopping cart service wherein a clients can add multiple products across different API calls to different carts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service must track each client and cart contents and be able to commit orders based on checkout requests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such cases, the application layer participants must exchange state information such as tokens to manage these interactions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Shopping Cart Example</a:t>
            </a:r>
          </a:p>
        </p:txBody>
      </p:sp>
      <p:sp>
        <p:nvSpPr>
          <p:cNvPr id="97" name="Shape 97"/>
          <p:cNvSpPr/>
          <p:nvPr/>
        </p:nvSpPr>
        <p:spPr>
          <a:xfrm>
            <a:off x="3991650" y="1937550"/>
            <a:ext cx="1160700" cy="1268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hopping_cart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75" y="1399950"/>
            <a:ext cx="870641" cy="707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pping_cart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75" y="2452925"/>
            <a:ext cx="870641" cy="707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pping_cart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75" y="3461525"/>
            <a:ext cx="870641" cy="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071000" y="2175300"/>
            <a:ext cx="1002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Shopping Cart Service</a:t>
            </a:r>
          </a:p>
        </p:txBody>
      </p:sp>
      <p:cxnSp>
        <p:nvCxnSpPr>
          <p:cNvPr id="102" name="Shape 102"/>
          <p:cNvCxnSpPr>
            <a:stCxn id="97" idx="1"/>
          </p:cNvCxnSpPr>
          <p:nvPr/>
        </p:nvCxnSpPr>
        <p:spPr>
          <a:xfrm rot="10800000">
            <a:off x="3024750" y="1873050"/>
            <a:ext cx="9669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7" idx="1"/>
            <a:endCxn id="99" idx="3"/>
          </p:cNvCxnSpPr>
          <p:nvPr/>
        </p:nvCxnSpPr>
        <p:spPr>
          <a:xfrm flipH="1">
            <a:off x="2944650" y="2571750"/>
            <a:ext cx="1047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97" idx="1"/>
          </p:cNvCxnSpPr>
          <p:nvPr/>
        </p:nvCxnSpPr>
        <p:spPr>
          <a:xfrm flipH="1">
            <a:off x="3011850" y="2571750"/>
            <a:ext cx="979800" cy="11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6531800" y="1632150"/>
            <a:ext cx="399600" cy="426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531800" y="2358600"/>
            <a:ext cx="399600" cy="426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531800" y="3160325"/>
            <a:ext cx="399600" cy="4263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8" name="Shape 108"/>
          <p:cNvCxnSpPr>
            <a:stCxn id="105" idx="2"/>
          </p:cNvCxnSpPr>
          <p:nvPr/>
        </p:nvCxnSpPr>
        <p:spPr>
          <a:xfrm flipH="1">
            <a:off x="5155400" y="1845300"/>
            <a:ext cx="1376400" cy="7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5166650" y="2615100"/>
            <a:ext cx="137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>
            <a:stCxn id="107" idx="2"/>
          </p:cNvCxnSpPr>
          <p:nvPr/>
        </p:nvCxnSpPr>
        <p:spPr>
          <a:xfrm rot="10800000">
            <a:off x="5193500" y="2735675"/>
            <a:ext cx="13383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/>
        </p:nvSpPr>
        <p:spPr>
          <a:xfrm>
            <a:off x="4029750" y="4118900"/>
            <a:ext cx="11607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Token Mappings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70875" y="1651175"/>
            <a:ext cx="11922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API Consumer #1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109100" y="2463175"/>
            <a:ext cx="12366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API Consumer #2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070875" y="3275150"/>
            <a:ext cx="12366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API Consumer #3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713600" y="2358600"/>
            <a:ext cx="6405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Token #2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16" name="Shape 116"/>
          <p:cNvSpPr/>
          <p:nvPr/>
        </p:nvSpPr>
        <p:spPr>
          <a:xfrm>
            <a:off x="4375450" y="3534800"/>
            <a:ext cx="399600" cy="5840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>
            <a:stCxn id="97" idx="2"/>
            <a:endCxn id="116" idx="1"/>
          </p:cNvCxnSpPr>
          <p:nvPr/>
        </p:nvCxnSpPr>
        <p:spPr>
          <a:xfrm>
            <a:off x="4572000" y="3205950"/>
            <a:ext cx="33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5942025" y="2902862"/>
            <a:ext cx="6405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Token #3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119" name="Shape 119"/>
          <p:cNvSpPr txBox="1"/>
          <p:nvPr/>
        </p:nvSpPr>
        <p:spPr>
          <a:xfrm>
            <a:off x="5415575" y="1967850"/>
            <a:ext cx="640500" cy="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Token #1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Headers and Tokens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the context of HTTP-based messaging APIs, HTTP request headers are used to transmit request metadata such state or authentication tokens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headers are standards- and user-defined key/value pairs which can be added to requests in addition to the message body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service is generally responsible for issuing tokens and maintaining an internal mapping from those tokens to application state and logic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client API consumer is responsible, once issued a token, to pass it along with subsequent API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Typically tokens have time-to-live timestamps which the server enforces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 is a simple stateless protocol which has become the de facto standard application layer protocol of choice for remote APIs in the enterprise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is ubiquitous with standards support and a strong industry and community contributed set of libraries and tools to work with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HTTP is a suitable solution for both the enterprise intranet and the public Internet and allows various encryption and </a:t>
            </a:r>
            <a:r>
              <a:rPr lang="en"/>
              <a:t>authentication</a:t>
            </a:r>
            <a:r>
              <a:rPr lang="en"/>
              <a:t> schemes to be used along side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RFC7230 -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HTTP/1.1: Message Syntax and Routing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low-level message parsing and connection management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RFC7231 -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HTTP/1.1: Semantics and Content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methods, status codes and headers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RFC7232 -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HTTP/1.1: Conditional Requests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e.g., If-Modified-Since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RFC7233 -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HTTP/1.1: Range Requests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getting partial content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RFC7234 -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HTTP/1.1: Caching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browser and intermediary caches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RFC7235 -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HTTP/1.1: Authentication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 framework for HTTP authentication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