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E56549B-6BEF-466D-8EDE-182A68150437}">
  <a:tblStyle styleId="{BE56549B-6BEF-466D-8EDE-182A68150437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w3.org/Submission/wadl/" TargetMode="External"/><Relationship Id="rId4" Type="http://schemas.openxmlformats.org/officeDocument/2006/relationships/hyperlink" Target="http://json-schema.org" TargetMode="External"/><Relationship Id="rId5" Type="http://schemas.openxmlformats.org/officeDocument/2006/relationships/hyperlink" Target="https://swagger.io" TargetMode="External"/><Relationship Id="rId6" Type="http://schemas.openxmlformats.org/officeDocument/2006/relationships/hyperlink" Target="http://restcookbook.com/Basics/hateoas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API Documentation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CMPU4023 - Enterprise Application Development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HATEOAS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The a hypermedia-driven API allows the client to automatically discover and navigate to the service API endpoints by including hyperlinks within API responses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Including hyperlinks relieves the client of having to know the logic as to how resource URIs are formed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25" name="Shape 125"/>
          <p:cNvGraphicFramePr/>
          <p:nvPr/>
        </p:nvGraphicFramePr>
        <p:xfrm>
          <a:off x="952500" y="237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{BE56549B-6BEF-466D-8EDE-182A68150437}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b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"name": "Jane Doe",</a:t>
                      </a:r>
                      <a:b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"links": [ {</a:t>
                      </a:r>
                      <a:b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"rel": "self",</a:t>
                      </a:r>
                      <a:b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"href": "https://api.example.com/customers/127678432"</a:t>
                      </a:r>
                      <a:b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 ]</a:t>
                      </a:r>
                      <a:b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Summary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Documentation is essential to understanding the functionality and capabilities of an API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Good documentation should list the available endpoints, the supported operations, the formats of messages, describe the resources and status and error codes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It can be provided separate, in the form of reference code or be self-documenting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The better the documentation the lower the risk of mistakes or misunderstandings occurring with API usage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References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Web Application Description Language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https://www.w3.org/Submission/wadl/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JSON Schema (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http://json-schema.org</a:t>
            </a:r>
            <a:r>
              <a:rPr lang="en-GB"/>
              <a:t>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Swagger (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https://swagger.io</a:t>
            </a:r>
            <a:r>
              <a:rPr lang="en-GB"/>
              <a:t>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HATEOAS (</a:t>
            </a:r>
            <a:r>
              <a:rPr lang="en-GB" u="sng">
                <a:solidFill>
                  <a:schemeClr val="hlink"/>
                </a:solidFill>
                <a:hlinkClick r:id="rId6"/>
              </a:rPr>
              <a:t>http://restcookbook.com/Basics/hateoas/</a:t>
            </a:r>
            <a:r>
              <a:rPr lang="en-GB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API Documentation</a:t>
            </a:r>
          </a:p>
        </p:txBody>
      </p:sp>
      <p:sp>
        <p:nvSpPr>
          <p:cNvPr id="143" name="Shape 14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CMPU4023 - Enterprise Application Development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Documenting APIs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Recall that one of the desirable characteristics of an API is that it is learnable by the consumer, typically a developer charged with implementing an API client in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Documenting APIs is challenging, in particular ensuring that the docs are accurate and up-to-date in the face of potential API changes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There are various approaches used in the enterprise for doing this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What Should be Documented?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Regardless of the approach there is some basic information we’d expect API documentation to provide (discussion here assumes REST)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Ideally, all of this should be presented in a similar and predictable format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80" name="Shape 80"/>
          <p:cNvGraphicFramePr/>
          <p:nvPr/>
        </p:nvGraphicFramePr>
        <p:xfrm>
          <a:off x="952500" y="222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{BE56549B-6BEF-466D-8EDE-182A68150437}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AutoNum type="arabicPeriod"/>
                      </a:pPr>
                      <a:r>
                        <a:rPr lang="en-GB"/>
                        <a:t>A list of all of the publicly accessible endpoints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AutoNum type="arabicPeriod"/>
                      </a:pPr>
                      <a:r>
                        <a:rPr lang="en-GB"/>
                        <a:t>A list of the supported operations on each endpoint (i.e. HTTP commands)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AutoNum type="arabicPeriod"/>
                      </a:pPr>
                      <a:r>
                        <a:rPr lang="en-GB"/>
                        <a:t>For each operation, a description how each command is to be used, including the request format and response body, error codes, etc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AutoNum type="arabicPeriod"/>
                      </a:pPr>
                      <a:r>
                        <a:rPr lang="en-GB"/>
                        <a:t>A description of the behaviour of each endpoint including what default values are assumed, what constitutes valid input data, etc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AutoNum type="arabicPeriod"/>
                      </a:pPr>
                      <a:r>
                        <a:rPr lang="en-GB"/>
                        <a:t>Examples, in code or similar, of using each endpoint command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AutoNum type="arabicPeriod"/>
                      </a:pPr>
                      <a:r>
                        <a:rPr lang="en-GB"/>
                        <a:t>Any deprecation warnings related to any expected future API changes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 Priori Knowledge vs Dynamic Learning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Self-evidently, an API client must have some prior knowledge of how to use an API before it can use it - but how is this achieved?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The big design tradeoff here is how much hard-coded knowledge a client should have baked in versus how much can learn dynamically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A client that can learn how to use an API will be theoretically easier to maintain but only some kinds of clients can really make use of this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A client can learn about an API in a number of ways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87" name="Shape 87"/>
          <p:cNvGraphicFramePr/>
          <p:nvPr/>
        </p:nvGraphicFramePr>
        <p:xfrm>
          <a:off x="952500" y="375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{BE56549B-6BEF-466D-8EDE-182A68150437}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AutoNum type="arabicPeriod"/>
                      </a:pPr>
                      <a:r>
                        <a:rPr lang="en-GB"/>
                        <a:t>Separate accompanying documentation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AutoNum type="arabicPeriod"/>
                      </a:pPr>
                      <a:r>
                        <a:rPr lang="en-GB"/>
                        <a:t>Reference code with usage documentation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AutoNum type="arabicPeriod"/>
                      </a:pPr>
                      <a:r>
                        <a:rPr lang="en-GB"/>
                        <a:t>Queryable endpoints with capability descriptions or hints (self-documenting)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Separate Accompanying Documentation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This is probably the most common approach to documentation and arguably the least effective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The maintainer manually documents the API often separately from code itself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The benefit is that the document maintainer gets to act as a wouldbe consumer which is a form of sanity testing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The risk is that the document maintainer will miss </a:t>
            </a:r>
            <a:r>
              <a:rPr lang="en-GB"/>
              <a:t>(e.g. new version) </a:t>
            </a:r>
            <a:r>
              <a:rPr lang="en-GB"/>
              <a:t>or misunderstand some aspects of the API functionality leaving the docs incomplete or incorrect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Reference Code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An alternative to or in addition to documenting the API itself, is to develop and document a reference client implementation in some language(s) of choice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The advantage is that this offers a further level of abstraction for the consumer and saves time and cost for client maintainers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The risk is that the reference implementation falls behind the API version or is incomplete in some other way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The reference also constitutes another source of bugs and errors which can propagate to consumers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Self-documenting APIs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In this approach, the API documentation lives closely with the API implementation allowing the consumer to query the API to learn what is supported and how it is used - i.e. it is discoverable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There are a number of approaches to doing this in REST but each enterprise would likely develop its own conventions or modify these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We’ll consider two potential, contrasting approaches to building self-documenting APIs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06" name="Shape 106"/>
          <p:cNvGraphicFramePr/>
          <p:nvPr/>
        </p:nvGraphicFramePr>
        <p:xfrm>
          <a:off x="952500" y="371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{BE56549B-6BEF-466D-8EDE-182A68150437}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AutoNum type="arabicPeriod"/>
                      </a:pPr>
                      <a:r>
                        <a:rPr lang="en-GB"/>
                        <a:t>Using a descriptive API Schema (traditional SOA philosophy)</a:t>
                      </a:r>
                    </a:p>
                    <a:p>
                      <a:pPr indent="-228600" lvl="0" marL="457200">
                        <a:spcBef>
                          <a:spcPts val="0"/>
                        </a:spcBef>
                        <a:buAutoNum type="arabicPeriod"/>
                      </a:pPr>
                      <a:r>
                        <a:rPr lang="en-GB" u="sng"/>
                        <a:t>H</a:t>
                      </a:r>
                      <a:r>
                        <a:rPr lang="en-GB"/>
                        <a:t>ypermedia </a:t>
                      </a:r>
                      <a:r>
                        <a:rPr lang="en-GB" u="sng"/>
                        <a:t>A</a:t>
                      </a:r>
                      <a:r>
                        <a:rPr lang="en-GB"/>
                        <a:t>s </a:t>
                      </a:r>
                      <a:r>
                        <a:rPr lang="en-GB" u="sng"/>
                        <a:t>T</a:t>
                      </a:r>
                      <a:r>
                        <a:rPr lang="en-GB"/>
                        <a:t>he </a:t>
                      </a:r>
                      <a:r>
                        <a:rPr lang="en-GB" u="sng"/>
                        <a:t>E</a:t>
                      </a:r>
                      <a:r>
                        <a:rPr lang="en-GB"/>
                        <a:t>ngine </a:t>
                      </a:r>
                      <a:r>
                        <a:rPr lang="en-GB" u="sng"/>
                        <a:t>O</a:t>
                      </a:r>
                      <a:r>
                        <a:rPr lang="en-GB"/>
                        <a:t>f </a:t>
                      </a:r>
                      <a:r>
                        <a:rPr lang="en-GB" u="sng"/>
                        <a:t>A</a:t>
                      </a:r>
                      <a:r>
                        <a:rPr lang="en-GB"/>
                        <a:t>pplication </a:t>
                      </a:r>
                      <a:r>
                        <a:rPr lang="en-GB" u="sng"/>
                        <a:t>S</a:t>
                      </a:r>
                      <a:r>
                        <a:rPr lang="en-GB"/>
                        <a:t>tate (HATEOAS) 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API Schema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The idea here is that each each API endpoint could be queryable, say using an HTTP OPTIONS or GET command to discover its capabilities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Coupled with a schema technology like JSON Schema, Open API Specification (Swagger) or WADL, the endpoint could respond with documentation details such as supported operations and attributes, attribute descriptions, example usage, etc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The benefit is the potential for formal, consistent, </a:t>
            </a:r>
            <a:r>
              <a:rPr lang="en-GB"/>
              <a:t>rigorous</a:t>
            </a:r>
            <a:r>
              <a:rPr lang="en-GB"/>
              <a:t> and always-synchronised API documentation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The downside is the close coupling and commitment to a specification format which may not serve all business needs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Open API Specification</a:t>
            </a:r>
          </a:p>
        </p:txBody>
      </p:sp>
      <p:graphicFrame>
        <p:nvGraphicFramePr>
          <p:cNvPr id="118" name="Shape 118"/>
          <p:cNvGraphicFramePr/>
          <p:nvPr/>
        </p:nvGraphicFramePr>
        <p:xfrm>
          <a:off x="912225" y="115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{BE56549B-6BEF-466D-8EDE-182A68150437}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swagger: "2.0"</a:t>
                      </a:r>
                      <a:br>
                        <a:rPr lang="en-GB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info:</a:t>
                      </a:r>
                      <a:br>
                        <a:rPr lang="en-GB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version: "1.0"</a:t>
                      </a:r>
                      <a:br>
                        <a:rPr lang="en-GB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title: "Hello World API"</a:t>
                      </a:r>
                      <a:br>
                        <a:rPr lang="en-GB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paths:</a:t>
                      </a:r>
                      <a:br>
                        <a:rPr lang="en-GB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/hello/{user}:</a:t>
                      </a:r>
                      <a:br>
                        <a:rPr lang="en-GB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get:</a:t>
                      </a:r>
                      <a:br>
                        <a:rPr lang="en-GB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	description: Returns a greeting to the user!</a:t>
                      </a:r>
                      <a:br>
                        <a:rPr lang="en-GB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	parameters:</a:t>
                      </a:r>
                      <a:br>
                        <a:rPr lang="en-GB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- name: user</a:t>
                      </a:r>
                      <a:br>
                        <a:rPr lang="en-GB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	in: path</a:t>
                      </a:r>
                      <a:br>
                        <a:rPr lang="en-GB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	type: string</a:t>
                      </a:r>
                      <a:br>
                        <a:rPr lang="en-GB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	required: true</a:t>
                      </a:r>
                      <a:br>
                        <a:rPr lang="en-GB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	description: The name of the user to greet.</a:t>
                      </a:r>
                      <a:br>
                        <a:rPr lang="en-GB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	responses:</a:t>
                      </a:r>
                      <a:br>
                        <a:rPr lang="en-GB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	200:</a:t>
                      </a:r>
                      <a:br>
                        <a:rPr lang="en-GB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	description: Returns the greeting.</a:t>
                      </a:r>
                      <a:br>
                        <a:rPr lang="en-GB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	schema:</a:t>
                      </a:r>
                      <a:br>
                        <a:rPr lang="en-GB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	type: string</a:t>
                      </a:r>
                      <a:br>
                        <a:rPr lang="en-GB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400:</a:t>
                      </a:r>
                      <a:br>
                        <a:rPr lang="en-GB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GB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	description: Invalid characters in "user" were provided.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