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T Sans Narrow" charset="0"/>
      <p:regular r:id="rId18"/>
      <p:bold r:id="rId19"/>
    </p:embeddedFont>
    <p:embeddedFont>
      <p:font typeface="Consolas" pitchFamily="49" charset="0"/>
      <p:regular r:id="rId20"/>
      <p:bold r:id="rId21"/>
      <p:italic r:id="rId22"/>
      <p:boldItalic r:id="rId23"/>
    </p:embeddedFont>
    <p:embeddedFont>
      <p:font typeface="Open Sans"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C2895D4-0F02-415F-9644-0020EE85CDF5}">
  <a:tblStyle styleId="{CC2895D4-0F02-415F-9644-0020EE85CDF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4" d="100"/>
          <a:sy n="54" d="100"/>
        </p:scale>
        <p:origin x="-102" y="-6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256471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sz="5000"/>
              <a:t>Representational State Transfer</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CMPU4023 - Enterprise Application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Models</a:t>
            </a:r>
          </a:p>
        </p:txBody>
      </p:sp>
      <p:sp>
        <p:nvSpPr>
          <p:cNvPr id="123" name="Shape 12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A first-order approximation, in API design, would try to map resources to server-side models on a near one-to-one basis</a:t>
            </a:r>
          </a:p>
          <a:p>
            <a:pPr marL="457200" lvl="0" indent="-228600" rtl="0">
              <a:spcBef>
                <a:spcPts val="0"/>
              </a:spcBef>
            </a:pPr>
            <a:r>
              <a:rPr lang="en"/>
              <a:t>A </a:t>
            </a:r>
            <a:r>
              <a:rPr lang="en" b="1" i="1"/>
              <a:t>model</a:t>
            </a:r>
            <a:r>
              <a:rPr lang="en"/>
              <a:t> is the name given to some abstraction of internal (usually) persistent service state (e.g. a database table)</a:t>
            </a:r>
          </a:p>
          <a:p>
            <a:pPr marL="457200" lvl="0" indent="-228600" rtl="0">
              <a:spcBef>
                <a:spcPts val="0"/>
              </a:spcBef>
            </a:pPr>
            <a:r>
              <a:rPr lang="en"/>
              <a:t>For example, a products database table would be represented by a products model which would map to a RESTful products resource</a:t>
            </a:r>
          </a:p>
          <a:p>
            <a:pPr marL="457200" lvl="0" indent="-228600" rtl="0">
              <a:spcBef>
                <a:spcPts val="0"/>
              </a:spcBef>
            </a:pPr>
            <a:r>
              <a:rPr lang="en"/>
              <a:t>Following along those lines, you could imagine other tables and models which would represent orders, invoices, customer accounts and so on</a:t>
            </a:r>
          </a:p>
          <a:p>
            <a:pPr marL="457200" lvl="0" indent="-228600" rtl="0">
              <a:spcBef>
                <a:spcPts val="0"/>
              </a:spcBef>
            </a:pPr>
            <a:r>
              <a:rPr lang="en"/>
              <a:t>These in turn could be exposed as the corresponding resources in REST</a:t>
            </a:r>
          </a:p>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Resources Based on Models</a:t>
            </a:r>
          </a:p>
        </p:txBody>
      </p:sp>
      <p:sp>
        <p:nvSpPr>
          <p:cNvPr id="129" name="Shape 12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In the following we see examples of top-level resources and nested resources (often known as associations) based on models</a:t>
            </a:r>
          </a:p>
          <a:p>
            <a:pPr lvl="0" rtl="0">
              <a:spcBef>
                <a:spcPts val="0"/>
              </a:spcBef>
              <a:buNone/>
            </a:pPr>
            <a:endParaRPr/>
          </a:p>
          <a:p>
            <a:pPr lvl="0" rtl="0">
              <a:spcBef>
                <a:spcPts val="0"/>
              </a:spcBef>
              <a:buNone/>
            </a:pPr>
            <a:endParaRPr/>
          </a:p>
          <a:p>
            <a:pPr lvl="0" rtl="0">
              <a:spcBef>
                <a:spcPts val="0"/>
              </a:spcBef>
              <a:buNone/>
            </a:pPr>
            <a:endParaRPr b="1"/>
          </a:p>
          <a:p>
            <a:pPr lvl="0" rtl="0">
              <a:spcBef>
                <a:spcPts val="0"/>
              </a:spcBef>
              <a:buNone/>
            </a:pPr>
            <a:r>
              <a:rPr lang="en" b="1"/>
              <a:t>ASIDE</a:t>
            </a:r>
            <a:r>
              <a:rPr lang="en"/>
              <a:t>: In the context of an RDBMS backing store, an association almost always indicates a table join is happening under the hood</a:t>
            </a:r>
          </a:p>
          <a:p>
            <a:pPr lvl="0">
              <a:spcBef>
                <a:spcPts val="0"/>
              </a:spcBef>
              <a:buNone/>
            </a:pPr>
            <a:endParaRPr/>
          </a:p>
        </p:txBody>
      </p:sp>
      <p:graphicFrame>
        <p:nvGraphicFramePr>
          <p:cNvPr id="130" name="Shape 130"/>
          <p:cNvGraphicFramePr/>
          <p:nvPr/>
        </p:nvGraphicFramePr>
        <p:xfrm>
          <a:off x="952500" y="2125150"/>
          <a:ext cx="7239000" cy="1463010"/>
        </p:xfrm>
        <a:graphic>
          <a:graphicData uri="http://schemas.openxmlformats.org/drawingml/2006/table">
            <a:tbl>
              <a:tblPr>
                <a:noFill/>
                <a:tableStyleId>{CC2895D4-0F02-415F-9644-0020EE85CDF5}</a:tableStyleId>
              </a:tblPr>
              <a:tblGrid>
                <a:gridCol w="2880600"/>
                <a:gridCol w="4358400"/>
              </a:tblGrid>
              <a:tr h="381000">
                <a:tc>
                  <a:txBody>
                    <a:bodyPr/>
                    <a:lstStyle/>
                    <a:p>
                      <a:pPr lvl="0">
                        <a:spcBef>
                          <a:spcPts val="0"/>
                        </a:spcBef>
                        <a:buNone/>
                      </a:pPr>
                      <a:r>
                        <a:rPr lang="en">
                          <a:latin typeface="Consolas"/>
                          <a:ea typeface="Consolas"/>
                          <a:cs typeface="Consolas"/>
                          <a:sym typeface="Consolas"/>
                        </a:rPr>
                        <a:t>/customers/123</a:t>
                      </a:r>
                    </a:p>
                    <a:p>
                      <a:pPr lvl="0">
                        <a:spcBef>
                          <a:spcPts val="0"/>
                        </a:spcBef>
                        <a:buNone/>
                      </a:pPr>
                      <a:r>
                        <a:rPr lang="en">
                          <a:latin typeface="Consolas"/>
                          <a:ea typeface="Consolas"/>
                          <a:cs typeface="Consolas"/>
                          <a:sym typeface="Consolas"/>
                        </a:rPr>
                        <a:t>/customers/123/orders</a:t>
                      </a:r>
                    </a:p>
                    <a:p>
                      <a:pPr lvl="0">
                        <a:spcBef>
                          <a:spcPts val="0"/>
                        </a:spcBef>
                        <a:buNone/>
                      </a:pPr>
                      <a:r>
                        <a:rPr lang="en">
                          <a:latin typeface="Consolas"/>
                          <a:ea typeface="Consolas"/>
                          <a:cs typeface="Consolas"/>
                          <a:sym typeface="Consolas"/>
                        </a:rPr>
                        <a:t>/customers/123/invoices</a:t>
                      </a:r>
                    </a:p>
                    <a:p>
                      <a:pPr lvl="0">
                        <a:spcBef>
                          <a:spcPts val="0"/>
                        </a:spcBef>
                        <a:buNone/>
                      </a:pPr>
                      <a:r>
                        <a:rPr lang="en">
                          <a:latin typeface="Consolas"/>
                          <a:ea typeface="Consolas"/>
                          <a:cs typeface="Consolas"/>
                          <a:sym typeface="Consolas"/>
                        </a:rPr>
                        <a:t>/orders/456/products</a:t>
                      </a:r>
                    </a:p>
                    <a:p>
                      <a:pPr lvl="0">
                        <a:spcBef>
                          <a:spcPts val="0"/>
                        </a:spcBef>
                        <a:buNone/>
                      </a:pPr>
                      <a:r>
                        <a:rPr lang="en">
                          <a:latin typeface="Consolas"/>
                          <a:ea typeface="Consolas"/>
                          <a:cs typeface="Consolas"/>
                          <a:sym typeface="Consolas"/>
                        </a:rPr>
                        <a:t>/products/789</a:t>
                      </a:r>
                    </a:p>
                    <a:p>
                      <a:pPr lvl="0">
                        <a:spcBef>
                          <a:spcPts val="0"/>
                        </a:spcBef>
                        <a:buNone/>
                      </a:pPr>
                      <a:r>
                        <a:rPr lang="en">
                          <a:latin typeface="Consolas"/>
                          <a:ea typeface="Consolas"/>
                          <a:cs typeface="Consolas"/>
                          <a:sym typeface="Consolas"/>
                        </a:rPr>
                        <a:t>/products?tag=electronic</a:t>
                      </a:r>
                    </a:p>
                  </a:txBody>
                  <a:tcPr marL="91425" marR="91425" marT="91425" marB="91425"/>
                </a:tc>
                <a:tc>
                  <a:txBody>
                    <a:bodyPr/>
                    <a:lstStyle/>
                    <a:p>
                      <a:pPr lvl="0">
                        <a:spcBef>
                          <a:spcPts val="0"/>
                        </a:spcBef>
                        <a:buNone/>
                      </a:pPr>
                      <a:r>
                        <a:rPr lang="en">
                          <a:latin typeface="Consolas"/>
                          <a:ea typeface="Consolas"/>
                          <a:cs typeface="Consolas"/>
                          <a:sym typeface="Consolas"/>
                        </a:rPr>
                        <a:t>Customer details for id 123</a:t>
                      </a:r>
                    </a:p>
                    <a:p>
                      <a:pPr lvl="0">
                        <a:spcBef>
                          <a:spcPts val="0"/>
                        </a:spcBef>
                        <a:buNone/>
                      </a:pPr>
                      <a:r>
                        <a:rPr lang="en">
                          <a:latin typeface="Consolas"/>
                          <a:ea typeface="Consolas"/>
                          <a:cs typeface="Consolas"/>
                          <a:sym typeface="Consolas"/>
                        </a:rPr>
                        <a:t>The collection of orders for customer 123</a:t>
                      </a:r>
                    </a:p>
                    <a:p>
                      <a:pPr lvl="0">
                        <a:spcBef>
                          <a:spcPts val="0"/>
                        </a:spcBef>
                        <a:buNone/>
                      </a:pPr>
                      <a:r>
                        <a:rPr lang="en">
                          <a:latin typeface="Consolas"/>
                          <a:ea typeface="Consolas"/>
                          <a:cs typeface="Consolas"/>
                          <a:sym typeface="Consolas"/>
                        </a:rPr>
                        <a:t>The invoices for customer 123</a:t>
                      </a:r>
                    </a:p>
                    <a:p>
                      <a:pPr lvl="0">
                        <a:spcBef>
                          <a:spcPts val="0"/>
                        </a:spcBef>
                        <a:buNone/>
                      </a:pPr>
                      <a:r>
                        <a:rPr lang="en">
                          <a:latin typeface="Consolas"/>
                          <a:ea typeface="Consolas"/>
                          <a:cs typeface="Consolas"/>
                          <a:sym typeface="Consolas"/>
                        </a:rPr>
                        <a:t>The products associated with order 456</a:t>
                      </a:r>
                    </a:p>
                    <a:p>
                      <a:pPr lvl="0">
                        <a:spcBef>
                          <a:spcPts val="0"/>
                        </a:spcBef>
                        <a:buNone/>
                      </a:pPr>
                      <a:r>
                        <a:rPr lang="en">
                          <a:latin typeface="Consolas"/>
                          <a:ea typeface="Consolas"/>
                          <a:cs typeface="Consolas"/>
                          <a:sym typeface="Consolas"/>
                        </a:rPr>
                        <a:t>Product details for id 789</a:t>
                      </a:r>
                    </a:p>
                    <a:p>
                      <a:pPr lvl="0" rtl="0">
                        <a:spcBef>
                          <a:spcPts val="0"/>
                        </a:spcBef>
                        <a:buNone/>
                      </a:pPr>
                      <a:r>
                        <a:rPr lang="en">
                          <a:latin typeface="Consolas"/>
                          <a:ea typeface="Consolas"/>
                          <a:cs typeface="Consolas"/>
                          <a:sym typeface="Consolas"/>
                        </a:rPr>
                        <a:t>List of products tagged as electronic</a:t>
                      </a: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Views</a:t>
            </a:r>
          </a:p>
        </p:txBody>
      </p:sp>
      <p:sp>
        <p:nvSpPr>
          <p:cNvPr id="136" name="Shape 13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Whereas a model is the abstraction of the service state (e.g. a database table) a </a:t>
            </a:r>
            <a:r>
              <a:rPr lang="en" b="1" i="1"/>
              <a:t>view</a:t>
            </a:r>
            <a:r>
              <a:rPr lang="en"/>
              <a:t> is the representation of the model </a:t>
            </a:r>
          </a:p>
          <a:p>
            <a:pPr marL="457200" lvl="0" indent="-228600" rtl="0">
              <a:spcBef>
                <a:spcPts val="0"/>
              </a:spcBef>
            </a:pPr>
            <a:r>
              <a:rPr lang="en"/>
              <a:t>Views are the representation of a model using some serialisation format like XML or JSON</a:t>
            </a:r>
          </a:p>
          <a:p>
            <a:pPr marL="457200" lvl="0" indent="-228600" rtl="0">
              <a:spcBef>
                <a:spcPts val="0"/>
              </a:spcBef>
            </a:pPr>
            <a:r>
              <a:rPr lang="en"/>
              <a:t>Effectively when a resource is based on a model, the view also becomes the representation of the resource</a:t>
            </a:r>
          </a:p>
          <a:p>
            <a:pPr marL="457200" lvl="0" indent="-228600" rtl="0">
              <a:spcBef>
                <a:spcPts val="0"/>
              </a:spcBef>
            </a:pPr>
            <a:r>
              <a:rPr lang="en"/>
              <a:t>So-called model-view-controller (MVC) API builder frameworks take advantage of the model-and-view-as-resource convention to allow the automated generation of server-side API boilerplate 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Aggregating Views</a:t>
            </a:r>
          </a:p>
        </p:txBody>
      </p:sp>
      <p:sp>
        <p:nvSpPr>
          <p:cNvPr id="142" name="Shape 14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In the simple model-to-resource-mapping approach, the API designer is taking a minimalist approach in the hope that most service consumers can always make use an API like this</a:t>
            </a:r>
          </a:p>
          <a:p>
            <a:pPr marL="457200" lvl="0" indent="-228600" rtl="0">
              <a:spcBef>
                <a:spcPts val="0"/>
              </a:spcBef>
            </a:pPr>
            <a:r>
              <a:rPr lang="en"/>
              <a:t>However, consumers will often want some kind of aggregated views of two or more related resources. In such cases are there two options</a:t>
            </a:r>
          </a:p>
          <a:p>
            <a:pPr lvl="0" rtl="0">
              <a:spcBef>
                <a:spcPts val="0"/>
              </a:spcBef>
              <a:buNone/>
            </a:pPr>
            <a:endParaRPr/>
          </a:p>
          <a:p>
            <a:pPr lvl="0" rtl="0">
              <a:spcBef>
                <a:spcPts val="0"/>
              </a:spcBef>
              <a:buNone/>
            </a:pPr>
            <a:endParaRPr/>
          </a:p>
          <a:p>
            <a:pPr marL="457200" lvl="0" indent="-228600" rtl="0">
              <a:spcBef>
                <a:spcPts val="0"/>
              </a:spcBef>
            </a:pPr>
            <a:r>
              <a:rPr lang="en"/>
              <a:t>There are benefits and downsides to both approaches</a:t>
            </a:r>
          </a:p>
          <a:p>
            <a:pPr lvl="0">
              <a:spcBef>
                <a:spcPts val="0"/>
              </a:spcBef>
              <a:buNone/>
            </a:pPr>
            <a:endParaRPr/>
          </a:p>
        </p:txBody>
      </p:sp>
      <p:graphicFrame>
        <p:nvGraphicFramePr>
          <p:cNvPr id="143" name="Shape 143"/>
          <p:cNvGraphicFramePr/>
          <p:nvPr>
            <p:extLst>
              <p:ext uri="{D42A27DB-BD31-4B8C-83A1-F6EECF244321}">
                <p14:modId xmlns:p14="http://schemas.microsoft.com/office/powerpoint/2010/main" val="3685716544"/>
              </p:ext>
            </p:extLst>
          </p:nvPr>
        </p:nvGraphicFramePr>
        <p:xfrm>
          <a:off x="952500" y="3033225"/>
          <a:ext cx="7239000" cy="1249650"/>
        </p:xfrm>
        <a:graphic>
          <a:graphicData uri="http://schemas.openxmlformats.org/drawingml/2006/table">
            <a:tbl>
              <a:tblPr>
                <a:noFill/>
                <a:tableStyleId>{CC2895D4-0F02-415F-9644-0020EE85CDF5}</a:tableStyleId>
              </a:tblPr>
              <a:tblGrid>
                <a:gridCol w="7239000"/>
              </a:tblGrid>
              <a:tr h="381000">
                <a:tc>
                  <a:txBody>
                    <a:bodyPr/>
                    <a:lstStyle/>
                    <a:p>
                      <a:pPr marL="457200" lvl="0" indent="-228600" rtl="0">
                        <a:spcBef>
                          <a:spcPts val="0"/>
                        </a:spcBef>
                        <a:buAutoNum type="arabicPeriod"/>
                      </a:pPr>
                      <a:r>
                        <a:rPr lang="en" b="1" dirty="0" smtClean="0">
                          <a:solidFill>
                            <a:schemeClr val="bg2"/>
                          </a:solidFill>
                        </a:rPr>
                        <a:t>Create a new resource on the server side which provides the aggregation required (e.g. some nested structure comprised of multiple resources or resource fragments</a:t>
                      </a:r>
                    </a:p>
                    <a:p>
                      <a:pPr marL="457200" lvl="0" indent="-228600">
                        <a:spcBef>
                          <a:spcPts val="0"/>
                        </a:spcBef>
                        <a:buAutoNum type="arabicPeriod"/>
                      </a:pPr>
                      <a:r>
                        <a:rPr lang="en" b="1" dirty="0" smtClean="0">
                          <a:solidFill>
                            <a:schemeClr val="bg2"/>
                          </a:solidFill>
                        </a:rPr>
                        <a:t>Craft the aggregation on the client side by making whatever API calls are necessary to do so</a:t>
                      </a:r>
                      <a:endParaRPr lang="en" b="1" dirty="0">
                        <a:solidFill>
                          <a:schemeClr val="bg2"/>
                        </a:solidFill>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Aggregation Trade-offs</a:t>
            </a:r>
          </a:p>
        </p:txBody>
      </p:sp>
      <p:sp>
        <p:nvSpPr>
          <p:cNvPr id="149" name="Shape 14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Aggregating on the server has the benefit that it is available to all consumers</a:t>
            </a:r>
          </a:p>
          <a:p>
            <a:pPr marL="457200" lvl="0" indent="-228600" rtl="0">
              <a:spcBef>
                <a:spcPts val="0"/>
              </a:spcBef>
            </a:pPr>
            <a:r>
              <a:rPr lang="en"/>
              <a:t>The downside of a server-side approach is that it adds more complexity to the API implementation and forces it to specialise in some ways which may not even address the needs of all consumers</a:t>
            </a:r>
          </a:p>
          <a:p>
            <a:pPr marL="457200" lvl="0" indent="-228600" rtl="0">
              <a:spcBef>
                <a:spcPts val="0"/>
              </a:spcBef>
            </a:pPr>
            <a:r>
              <a:rPr lang="en"/>
              <a:t>Aggregating on the client has the advantage that exactly what is needed can be crafted for the consumer that needs</a:t>
            </a:r>
          </a:p>
          <a:p>
            <a:pPr marL="457200" lvl="0" indent="-228600" rtl="0">
              <a:spcBef>
                <a:spcPts val="0"/>
              </a:spcBef>
            </a:pPr>
            <a:r>
              <a:rPr lang="en"/>
              <a:t>The downside is usually that there is a performance penalty to having to make multiple API calls to fetch the necessary resources</a:t>
            </a:r>
          </a:p>
          <a:p>
            <a:pPr marL="457200" lvl="0" indent="-228600">
              <a:spcBef>
                <a:spcPts val="0"/>
              </a:spcBef>
            </a:pPr>
            <a:r>
              <a:rPr lang="en"/>
              <a:t>We will return to an alternative solution to this problem later in the module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Summary</a:t>
            </a:r>
          </a:p>
        </p:txBody>
      </p:sp>
      <p:sp>
        <p:nvSpPr>
          <p:cNvPr id="155" name="Shape 15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REST is a design pattern for constructing message passing APIs over HTTP having a set of architectural constraints which distinguish it from other message passing approaches</a:t>
            </a:r>
          </a:p>
          <a:p>
            <a:pPr marL="457200" lvl="0" indent="-228600" rtl="0">
              <a:spcBef>
                <a:spcPts val="0"/>
              </a:spcBef>
            </a:pPr>
            <a:r>
              <a:rPr lang="en"/>
              <a:t>Service state and behaviour are abstracted as resources which are addressed using globally-unique resource identifiers</a:t>
            </a:r>
          </a:p>
          <a:p>
            <a:pPr marL="457200" lvl="0" indent="-228600">
              <a:spcBef>
                <a:spcPts val="0"/>
              </a:spcBef>
            </a:pPr>
            <a:r>
              <a:rPr lang="en"/>
              <a:t>REST APIs can be challenging to design as there is a trade-off between the cost and generality of implementation against the usefulness to any given consumer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REST?</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b="1"/>
              <a:t>Re</a:t>
            </a:r>
            <a:r>
              <a:rPr lang="en"/>
              <a:t>presentational </a:t>
            </a:r>
            <a:r>
              <a:rPr lang="en" b="1"/>
              <a:t>S</a:t>
            </a:r>
            <a:r>
              <a:rPr lang="en"/>
              <a:t>tate </a:t>
            </a:r>
            <a:r>
              <a:rPr lang="en" b="1"/>
              <a:t>T</a:t>
            </a:r>
            <a:r>
              <a:rPr lang="en"/>
              <a:t>ransfer (REST) is a way of abstracting and exposing service state and behaviour</a:t>
            </a:r>
          </a:p>
          <a:p>
            <a:pPr marL="457200" lvl="0" indent="-228600" rtl="0">
              <a:spcBef>
                <a:spcPts val="0"/>
              </a:spcBef>
            </a:pPr>
            <a:r>
              <a:rPr lang="en"/>
              <a:t>The big idea in REST is that service state and behaviour are modeled as </a:t>
            </a:r>
            <a:r>
              <a:rPr lang="en" u="sng"/>
              <a:t>resources</a:t>
            </a:r>
          </a:p>
          <a:p>
            <a:pPr marL="457200" lvl="0" indent="-228600" rtl="0">
              <a:spcBef>
                <a:spcPts val="0"/>
              </a:spcBef>
            </a:pPr>
            <a:r>
              <a:rPr lang="en"/>
              <a:t>The consumer interacts with one or more service resources using message passing API having a well-defined </a:t>
            </a:r>
            <a:r>
              <a:rPr lang="en" u="sng"/>
              <a:t>URI scheme</a:t>
            </a:r>
            <a:r>
              <a:rPr lang="en"/>
              <a:t> over </a:t>
            </a:r>
            <a:r>
              <a:rPr lang="en" u="sng"/>
              <a:t>HTTP</a:t>
            </a:r>
          </a:p>
          <a:p>
            <a:pPr marL="457200" lvl="0" indent="-228600" rtl="0">
              <a:spcBef>
                <a:spcPts val="0"/>
              </a:spcBef>
            </a:pPr>
            <a:r>
              <a:rPr lang="en"/>
              <a:t>Service resources themselves can be backed by concrete state, such as a database table, or be synthetic in nature such as modelling behaviour of some service function (e.g. a service element is running or not)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State Representation</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REST says nothing about the representation of state in the request and response messages</a:t>
            </a:r>
          </a:p>
          <a:p>
            <a:pPr marL="457200" lvl="0" indent="-228600" rtl="0">
              <a:spcBef>
                <a:spcPts val="0"/>
              </a:spcBef>
            </a:pPr>
            <a:r>
              <a:rPr lang="en"/>
              <a:t>Importantly, resource representation in REST is </a:t>
            </a:r>
            <a:r>
              <a:rPr lang="en" u="sng"/>
              <a:t>independent</a:t>
            </a:r>
            <a:r>
              <a:rPr lang="en"/>
              <a:t> of actual internal service representation</a:t>
            </a:r>
          </a:p>
          <a:p>
            <a:pPr marL="457200" lvl="0" indent="-228600" rtl="0">
              <a:spcBef>
                <a:spcPts val="0"/>
              </a:spcBef>
            </a:pPr>
            <a:r>
              <a:rPr lang="en"/>
              <a:t>In practice, REST implementations use popular serialisation technologies such as JSON and XML for encoding state in messages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Architectural Constraints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b="1" u="sng"/>
              <a:t>Client-Server</a:t>
            </a:r>
            <a:r>
              <a:rPr lang="en"/>
              <a:t>: Establishes the separation of concerns between the service provider and the service consumer. The provider offers one or more capabilities and listens for requests for those capabilities. The consumer is responsible for presenting the responses to the user and taking any corrective actions on foot of errors</a:t>
            </a:r>
          </a:p>
          <a:p>
            <a:pPr marL="457200" lvl="0" indent="-228600" rtl="0">
              <a:spcBef>
                <a:spcPts val="0"/>
              </a:spcBef>
            </a:pPr>
            <a:r>
              <a:rPr lang="en" b="1" u="sng"/>
              <a:t>Stateless</a:t>
            </a:r>
            <a:r>
              <a:rPr lang="en"/>
              <a:t>: The principle that </a:t>
            </a:r>
            <a:r>
              <a:rPr lang="en" u="sng"/>
              <a:t>no server-side state</a:t>
            </a:r>
            <a:r>
              <a:rPr lang="en"/>
              <a:t> exists between any two REST requests from a consumer, i.e. requests are self-contained and standalone. Contrast this with a transactional style, for example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Architectural Constraints (cont’d)</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b="1" u="sng"/>
              <a:t>Cacheable</a:t>
            </a:r>
            <a:r>
              <a:rPr lang="en"/>
              <a:t>: Service responses can be explicitly labeled as cacheable or non-cacheable. This allows intermediating caching nodes to reuse previous responses to requests without having to go all the way back to the service. This is a key idea in making RESTful services scalable</a:t>
            </a:r>
          </a:p>
          <a:p>
            <a:pPr marL="457200" lvl="0" indent="-228600" rtl="0">
              <a:spcBef>
                <a:spcPts val="0"/>
              </a:spcBef>
            </a:pPr>
            <a:r>
              <a:rPr lang="en" b="1" u="sng"/>
              <a:t>Layered</a:t>
            </a:r>
            <a:r>
              <a:rPr lang="en"/>
              <a:t>: An arbitrary number of nodes can be placed between the ultimate service and service consumer. Their existence must be fully transparent so that they can be added and removed at will. This allows for the distribution and scalability of RESTful service solutions in practice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Architectural Constraints (cont’d)</a:t>
            </a:r>
          </a:p>
        </p:txBody>
      </p:sp>
      <p:sp>
        <p:nvSpPr>
          <p:cNvPr id="97" name="Shape 97"/>
          <p:cNvSpPr txBox="1">
            <a:spLocks noGrp="1"/>
          </p:cNvSpPr>
          <p:nvPr>
            <p:ph type="body" idx="1"/>
          </p:nvPr>
        </p:nvSpPr>
        <p:spPr>
          <a:xfrm>
            <a:off x="311700" y="1266325"/>
            <a:ext cx="8520600" cy="3302700"/>
          </a:xfrm>
          <a:prstGeom prst="rect">
            <a:avLst/>
          </a:prstGeom>
          <a:ln w="9525" cap="flat" cmpd="sng">
            <a:solidFill>
              <a:srgbClr val="CCCCCC"/>
            </a:solidFill>
            <a:prstDash val="solid"/>
            <a:round/>
            <a:headEnd type="none" w="med" len="med"/>
            <a:tailEnd type="none" w="med" len="med"/>
          </a:ln>
        </p:spPr>
        <p:txBody>
          <a:bodyPr lIns="91425" tIns="91425" rIns="91425" bIns="91425" anchor="t" anchorCtr="0">
            <a:noAutofit/>
          </a:bodyPr>
          <a:lstStyle/>
          <a:p>
            <a:pPr marL="457200" lvl="0" indent="-228600" rtl="0">
              <a:spcBef>
                <a:spcPts val="0"/>
              </a:spcBef>
            </a:pPr>
            <a:r>
              <a:rPr lang="en" b="1" u="sng"/>
              <a:t>Uniform Contract</a:t>
            </a:r>
            <a:r>
              <a:rPr lang="en"/>
              <a:t>: This constraint states that all services and service consumers must share a single, overall technical interface. This is the primary constraint that really distinguishes REST from other architectures. In REST, this is applied using the verbs (commands) and media types of HTTP.</a:t>
            </a:r>
          </a:p>
          <a:p>
            <a:pPr marL="457200" lvl="0" indent="0" rtl="0">
              <a:spcBef>
                <a:spcPts val="0"/>
              </a:spcBef>
              <a:buNone/>
            </a:pPr>
            <a:r>
              <a:rPr lang="en"/>
              <a:t>The contract is usually free from specific business logic context so that it can be consumed by as wide a variety of client types as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Uniform Resource Identifier (URI)</a:t>
            </a:r>
          </a:p>
        </p:txBody>
      </p:sp>
      <p:sp>
        <p:nvSpPr>
          <p:cNvPr id="103" name="Shape 10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The URI is defined by an IETF standard which describes its overall form and what characters are legally permitted to be used</a:t>
            </a:r>
          </a:p>
          <a:p>
            <a:pPr marL="457200" lvl="0" indent="-228600" rtl="0">
              <a:spcBef>
                <a:spcPts val="0"/>
              </a:spcBef>
            </a:pPr>
            <a:r>
              <a:rPr lang="en"/>
              <a:t>A URI is made up from a URL (locator) and a URN (a unique name)</a:t>
            </a:r>
          </a:p>
          <a:p>
            <a:pPr marL="457200" lvl="0" indent="-228600" rtl="0">
              <a:spcBef>
                <a:spcPts val="0"/>
              </a:spcBef>
            </a:pPr>
            <a:r>
              <a:rPr lang="en"/>
              <a:t>The general form is as follows:</a:t>
            </a:r>
          </a:p>
          <a:p>
            <a:pPr lvl="0" rtl="0">
              <a:spcBef>
                <a:spcPts val="0"/>
              </a:spcBef>
              <a:buNone/>
            </a:pPr>
            <a:endParaRPr/>
          </a:p>
          <a:p>
            <a:pPr marL="457200" lvl="0" indent="-228600" rtl="0">
              <a:spcBef>
                <a:spcPts val="0"/>
              </a:spcBef>
            </a:pPr>
            <a:r>
              <a:rPr lang="en"/>
              <a:t>Where:</a:t>
            </a:r>
          </a:p>
          <a:p>
            <a:pPr marL="914400" lvl="1" indent="-228600" rtl="0">
              <a:spcBef>
                <a:spcPts val="0"/>
              </a:spcBef>
            </a:pPr>
            <a:r>
              <a:rPr lang="en" u="sng"/>
              <a:t>Scheme</a:t>
            </a:r>
            <a:r>
              <a:rPr lang="en"/>
              <a:t> is the transfer protocol (e.g. </a:t>
            </a:r>
            <a:r>
              <a:rPr lang="en">
                <a:latin typeface="Consolas"/>
                <a:ea typeface="Consolas"/>
                <a:cs typeface="Consolas"/>
                <a:sym typeface="Consolas"/>
              </a:rPr>
              <a:t>http</a:t>
            </a:r>
            <a:r>
              <a:rPr lang="en"/>
              <a:t> or </a:t>
            </a:r>
            <a:r>
              <a:rPr lang="en">
                <a:latin typeface="Consolas"/>
                <a:ea typeface="Consolas"/>
                <a:cs typeface="Consolas"/>
                <a:sym typeface="Consolas"/>
              </a:rPr>
              <a:t>https</a:t>
            </a:r>
            <a:r>
              <a:rPr lang="en"/>
              <a:t>)</a:t>
            </a:r>
          </a:p>
          <a:p>
            <a:pPr marL="914400" lvl="1" indent="-228600" rtl="0">
              <a:spcBef>
                <a:spcPts val="0"/>
              </a:spcBef>
            </a:pPr>
            <a:r>
              <a:rPr lang="en" u="sng"/>
              <a:t>Authority</a:t>
            </a:r>
            <a:r>
              <a:rPr lang="en"/>
              <a:t> is the service address (e.g. </a:t>
            </a:r>
            <a:r>
              <a:rPr lang="en">
                <a:latin typeface="Consolas"/>
                <a:ea typeface="Consolas"/>
                <a:cs typeface="Consolas"/>
                <a:sym typeface="Consolas"/>
              </a:rPr>
              <a:t>api.example.com</a:t>
            </a:r>
            <a:r>
              <a:rPr lang="en"/>
              <a:t>)</a:t>
            </a:r>
          </a:p>
          <a:p>
            <a:pPr marL="914400" lvl="1" indent="-228600" rtl="0">
              <a:spcBef>
                <a:spcPts val="0"/>
              </a:spcBef>
            </a:pPr>
            <a:r>
              <a:rPr lang="en" u="sng"/>
              <a:t>Path</a:t>
            </a:r>
            <a:r>
              <a:rPr lang="en"/>
              <a:t> is the fully-qualified resource name including the URN (e.g. </a:t>
            </a:r>
            <a:r>
              <a:rPr lang="en">
                <a:latin typeface="Consolas"/>
                <a:ea typeface="Consolas"/>
                <a:cs typeface="Consolas"/>
                <a:sym typeface="Consolas"/>
              </a:rPr>
              <a:t>/users/1234</a:t>
            </a:r>
            <a:r>
              <a:rPr lang="en"/>
              <a:t>)</a:t>
            </a:r>
          </a:p>
          <a:p>
            <a:pPr marL="914400" lvl="1" indent="-228600">
              <a:spcBef>
                <a:spcPts val="0"/>
              </a:spcBef>
            </a:pPr>
            <a:r>
              <a:rPr lang="en" u="sng"/>
              <a:t>Query</a:t>
            </a:r>
            <a:r>
              <a:rPr lang="en"/>
              <a:t> is an optional set of qualifying parameters (e.g. </a:t>
            </a:r>
            <a:r>
              <a:rPr lang="en">
                <a:latin typeface="Consolas"/>
                <a:ea typeface="Consolas"/>
                <a:cs typeface="Consolas"/>
                <a:sym typeface="Consolas"/>
              </a:rPr>
              <a:t>limit=100</a:t>
            </a:r>
            <a:r>
              <a:rPr lang="en"/>
              <a:t>)</a:t>
            </a:r>
          </a:p>
        </p:txBody>
      </p:sp>
      <p:graphicFrame>
        <p:nvGraphicFramePr>
          <p:cNvPr id="104" name="Shape 104"/>
          <p:cNvGraphicFramePr/>
          <p:nvPr/>
        </p:nvGraphicFramePr>
        <p:xfrm>
          <a:off x="952500" y="2807900"/>
          <a:ext cx="7239000" cy="396210"/>
        </p:xfrm>
        <a:graphic>
          <a:graphicData uri="http://schemas.openxmlformats.org/drawingml/2006/table">
            <a:tbl>
              <a:tblPr>
                <a:noFill/>
                <a:tableStyleId>{CC2895D4-0F02-415F-9644-0020EE85CDF5}</a:tableStyleId>
              </a:tblPr>
              <a:tblGrid>
                <a:gridCol w="7239000"/>
              </a:tblGrid>
              <a:tr h="381000">
                <a:tc>
                  <a:txBody>
                    <a:bodyPr/>
                    <a:lstStyle/>
                    <a:p>
                      <a:pPr lvl="0">
                        <a:spcBef>
                          <a:spcPts val="0"/>
                        </a:spcBef>
                        <a:buNone/>
                      </a:pPr>
                      <a:r>
                        <a:rPr lang="en">
                          <a:highlight>
                            <a:srgbClr val="FFFFFF"/>
                          </a:highlight>
                          <a:latin typeface="Consolas"/>
                          <a:ea typeface="Consolas"/>
                          <a:cs typeface="Consolas"/>
                          <a:sym typeface="Consolas"/>
                        </a:rPr>
                        <a:t>{scheme}://{authority}{path}?{query}</a:t>
                      </a:r>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Example URI</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The following URI from the github API illustrates how URIs are formed</a:t>
            </a:r>
          </a:p>
          <a:p>
            <a:pPr lvl="0" rtl="0">
              <a:spcBef>
                <a:spcPts val="0"/>
              </a:spcBef>
              <a:buNone/>
            </a:pPr>
            <a:endParaRPr/>
          </a:p>
          <a:p>
            <a:pPr marL="457200" lvl="0" indent="-228600" rtl="0">
              <a:spcBef>
                <a:spcPts val="0"/>
              </a:spcBef>
            </a:pPr>
            <a:r>
              <a:rPr lang="en"/>
              <a:t>Here, the URI scheme is secured HTTP and the authority is </a:t>
            </a:r>
            <a:r>
              <a:rPr lang="en" b="1">
                <a:latin typeface="Consolas"/>
                <a:ea typeface="Consolas"/>
                <a:cs typeface="Consolas"/>
                <a:sym typeface="Consolas"/>
              </a:rPr>
              <a:t>api.github.com</a:t>
            </a:r>
          </a:p>
          <a:p>
            <a:pPr marL="457200" lvl="0" indent="-228600" rtl="0">
              <a:spcBef>
                <a:spcPts val="0"/>
              </a:spcBef>
            </a:pPr>
            <a:r>
              <a:rPr lang="en"/>
              <a:t>The path is </a:t>
            </a:r>
            <a:r>
              <a:rPr lang="en" b="1">
                <a:latin typeface="Consolas"/>
                <a:ea typeface="Consolas"/>
                <a:cs typeface="Consolas"/>
                <a:sym typeface="Consolas"/>
              </a:rPr>
              <a:t>/users</a:t>
            </a:r>
            <a:r>
              <a:rPr lang="en"/>
              <a:t> which is the resource name (i.e. the users collection)</a:t>
            </a:r>
          </a:p>
          <a:p>
            <a:pPr marL="457200" lvl="0" indent="-228600" rtl="0">
              <a:spcBef>
                <a:spcPts val="0"/>
              </a:spcBef>
            </a:pPr>
            <a:r>
              <a:rPr lang="en"/>
              <a:t>The query parameter </a:t>
            </a:r>
            <a:r>
              <a:rPr lang="en" b="1">
                <a:latin typeface="Consolas"/>
                <a:ea typeface="Consolas"/>
                <a:cs typeface="Consolas"/>
                <a:sym typeface="Consolas"/>
              </a:rPr>
              <a:t>since</a:t>
            </a:r>
            <a:r>
              <a:rPr lang="en"/>
              <a:t> specifies the user ID to start from, qualifying the API call</a:t>
            </a:r>
          </a:p>
          <a:p>
            <a:pPr marL="457200" lvl="0" indent="-228600" rtl="0">
              <a:spcBef>
                <a:spcPts val="0"/>
              </a:spcBef>
            </a:pPr>
            <a:r>
              <a:rPr lang="en"/>
              <a:t>A resource identifier is effectively globally unique though this says nothing about whether the resource itself is unique</a:t>
            </a:r>
          </a:p>
        </p:txBody>
      </p:sp>
      <p:graphicFrame>
        <p:nvGraphicFramePr>
          <p:cNvPr id="111" name="Shape 111"/>
          <p:cNvGraphicFramePr/>
          <p:nvPr/>
        </p:nvGraphicFramePr>
        <p:xfrm>
          <a:off x="952500" y="1862575"/>
          <a:ext cx="7239000" cy="396210"/>
        </p:xfrm>
        <a:graphic>
          <a:graphicData uri="http://schemas.openxmlformats.org/drawingml/2006/table">
            <a:tbl>
              <a:tblPr>
                <a:noFill/>
                <a:tableStyleId>{CC2895D4-0F02-415F-9644-0020EE85CDF5}</a:tableStyleId>
              </a:tblPr>
              <a:tblGrid>
                <a:gridCol w="7239000"/>
              </a:tblGrid>
              <a:tr h="381000">
                <a:tc>
                  <a:txBody>
                    <a:bodyPr/>
                    <a:lstStyle/>
                    <a:p>
                      <a:pPr lvl="0">
                        <a:spcBef>
                          <a:spcPts val="0"/>
                        </a:spcBef>
                        <a:buNone/>
                      </a:pPr>
                      <a:r>
                        <a:rPr lang="en">
                          <a:latin typeface="Consolas"/>
                          <a:ea typeface="Consolas"/>
                          <a:cs typeface="Consolas"/>
                          <a:sym typeface="Consolas"/>
                        </a:rPr>
                        <a:t>https://api.github.com/users?since=1000</a:t>
                      </a:r>
                    </a:p>
                  </a:txBody>
                  <a:tcPr marL="91425" marR="91425" marT="91425" marB="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Resource Design</a:t>
            </a:r>
          </a:p>
        </p:txBody>
      </p:sp>
      <p:sp>
        <p:nvSpPr>
          <p:cNvPr id="117" name="Shape 11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a:t>In REST, a resource is just an independent representation of some service state or behaviour</a:t>
            </a:r>
          </a:p>
          <a:p>
            <a:pPr marL="457200" lvl="0" indent="-228600" rtl="0">
              <a:spcBef>
                <a:spcPts val="0"/>
              </a:spcBef>
            </a:pPr>
            <a:r>
              <a:rPr lang="en"/>
              <a:t>But it can be challenging to create a REST API that effectively models the service while also optimally serving the requirements of its consumers</a:t>
            </a:r>
          </a:p>
          <a:p>
            <a:pPr marL="457200" lvl="0" indent="-228600" rtl="0">
              <a:spcBef>
                <a:spcPts val="0"/>
              </a:spcBef>
            </a:pPr>
            <a:r>
              <a:rPr lang="en"/>
              <a:t>The problem is that the REST API designer has to try to anticipate how the API will be used and in what way</a:t>
            </a:r>
          </a:p>
          <a:p>
            <a:pPr marL="457200" lvl="0" indent="-228600" rtl="0">
              <a:spcBef>
                <a:spcPts val="0"/>
              </a:spcBef>
            </a:pPr>
            <a:r>
              <a:rPr lang="en"/>
              <a:t>Ideally the API development would take place with an active consumer helping to inform the design requirements throughout</a:t>
            </a:r>
          </a:p>
          <a:p>
            <a:pPr marL="457200" lvl="0" indent="-228600">
              <a:spcBef>
                <a:spcPts val="0"/>
              </a:spcBef>
            </a:pPr>
            <a:r>
              <a:rPr lang="en"/>
              <a:t>But this is not always possible and even when it is, it’s often no better than a snapshot in time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1287</Words>
  <Application>Microsoft Office PowerPoint</Application>
  <PresentationFormat>On-screen Show (16:9)</PresentationFormat>
  <Paragraphs>92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PT Sans Narrow</vt:lpstr>
      <vt:lpstr>Consolas</vt:lpstr>
      <vt:lpstr>Open Sans</vt:lpstr>
      <vt:lpstr>tropic</vt:lpstr>
      <vt:lpstr>Representational State Transfer</vt:lpstr>
      <vt:lpstr>What is REST?</vt:lpstr>
      <vt:lpstr>State Representation</vt:lpstr>
      <vt:lpstr>Architectural Constraints</vt:lpstr>
      <vt:lpstr>Architectural Constraints (cont’d)</vt:lpstr>
      <vt:lpstr>Architectural Constraints (cont’d)</vt:lpstr>
      <vt:lpstr>Uniform Resource Identifier (URI)</vt:lpstr>
      <vt:lpstr>Example URI</vt:lpstr>
      <vt:lpstr>Resource Design</vt:lpstr>
      <vt:lpstr>Models</vt:lpstr>
      <vt:lpstr>Resources Based on Models</vt:lpstr>
      <vt:lpstr>Views</vt:lpstr>
      <vt:lpstr>Aggregating Views</vt:lpstr>
      <vt:lpstr>Aggregation Trade-offs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Representational State Transfer</dc:title>
  <cp:lastModifiedBy>donncha cassidy</cp:lastModifiedBy>
  <cp:revision>1</cp:revision>
  <dcterms:modified xsi:type="dcterms:W3CDTF">2017-02-27T13:47:26Z</dcterms:modified>
</cp:coreProperties>
</file>