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534D339-D017-4DB9-A10C-BDCCE475168A}">
  <a:tblStyle styleId="{D534D339-D017-4DB9-A10C-BDCCE475168A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pi.example.com/customers/237324632/order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pi.example.com/customers/237324632/order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pi.example.com/customers/237324632/order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pi.example.com/customers/237324632/order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pi.example.com/customers/237324632/order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REST in Operation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CMPU4023 - Enterprise Applicaton Development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 PUT Example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following example, the resource is addressed by its unique identifier and its contents are fully replaced by the newly specified attributes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updated resource retains its previously-assigned identifier following the full update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return code is 200 (OK) or one of the 4xx codes if an error occurs in the update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27" name="Shape 127"/>
          <p:cNvGraphicFramePr/>
          <p:nvPr/>
        </p:nvGraphicFramePr>
        <p:xfrm>
          <a:off x="952500" y="219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{D534D339-D017-4DB9-A10C-BDCCE475168A}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curl -X PUT </a:t>
                      </a:r>
                      <a:r>
                        <a:rPr lang="en" u="sng">
                          <a:solidFill>
                            <a:schemeClr val="hlink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3"/>
                        </a:rPr>
                        <a:t>https://api.example.com/customers/237324632/notices/213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-d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"subject":  "Account status",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"body":     "Dear john, please review your outstanding balance ...",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"delivery": "normal"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8" name="Shape 128"/>
          <p:cNvSpPr/>
          <p:nvPr/>
        </p:nvSpPr>
        <p:spPr>
          <a:xfrm>
            <a:off x="7081625" y="2146875"/>
            <a:ext cx="760500" cy="499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2351425" y="3007425"/>
            <a:ext cx="954300" cy="499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 PATCH Example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Once again</a:t>
            </a:r>
            <a:r>
              <a:rPr lang="en"/>
              <a:t>, the resource is addressed by its unique identifier but its contents are only partially replaced by the newly specified attributes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As before, updated resource retains its previously-assigned identifier following the full update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This PATCH example is idempotent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return code is 200 (OK) or one of the 4xx codes if an error occurs in the update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36" name="Shape 136"/>
          <p:cNvGraphicFramePr/>
          <p:nvPr/>
        </p:nvGraphicFramePr>
        <p:xfrm>
          <a:off x="952500" y="210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{D534D339-D017-4DB9-A10C-BDCCE475168A}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curl -X PATCH </a:t>
                      </a:r>
                      <a:r>
                        <a:rPr lang="en" u="sng">
                          <a:solidFill>
                            <a:schemeClr val="hlink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3"/>
                        </a:rPr>
                        <a:t>https://api.example.com/customers/237324632/notices/213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-d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"delivery": "normal"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7" name="Shape 137"/>
          <p:cNvSpPr/>
          <p:nvPr/>
        </p:nvSpPr>
        <p:spPr>
          <a:xfrm>
            <a:off x="7223275" y="2108150"/>
            <a:ext cx="760500" cy="499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2321625" y="2485625"/>
            <a:ext cx="954300" cy="499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D</a:t>
            </a:r>
            <a:r>
              <a:rPr lang="en"/>
              <a:t>elete Resource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An already-existing item resource can be removed from a collection resource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resource to be removed is identified by its URI as before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HTTP DELETE command is used to effect a resource removal and this is considered to be idempotent because once the item resource is removed it doesn’t matter how many subsequent requests to remove it are made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Services may return a 404 (not found) error, a 410 (gone) error or 200 (OK) status depending on what what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 DELETE Example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following example, the resource is addressed by its unique identifier and its contents are fully replaced by the newly specified attributes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updated resource retains its previously-assigned identifier following the full update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return code is 200 (OK) or one of the 4xx codes if an error occurs in the update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51" name="Shape 151"/>
          <p:cNvGraphicFramePr/>
          <p:nvPr/>
        </p:nvGraphicFramePr>
        <p:xfrm>
          <a:off x="952500" y="230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{D534D339-D017-4DB9-A10C-BDCCE475168A}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curl -X DELETE </a:t>
                      </a:r>
                      <a:r>
                        <a:rPr lang="en" u="sng">
                          <a:solidFill>
                            <a:schemeClr val="hlink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3"/>
                        </a:rPr>
                        <a:t>https://api.example.com/customers/237324632/notices/213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 OPTIONS Command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HTTP also supports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OPTIONS</a:t>
            </a:r>
            <a:r>
              <a:rPr lang="en"/>
              <a:t> command which can, theoretically, be sent to an REST API endpoint to query characteristic of the associated resource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 example, in self-documenting API,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OPTIONS</a:t>
            </a:r>
            <a:r>
              <a:rPr lang="en"/>
              <a:t> command response could be used to explain what HTTP commands the endpoint supports, the request and response messages body structures, security requirements and so 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However,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OPTIONS</a:t>
            </a:r>
            <a:r>
              <a:rPr lang="en"/>
              <a:t> command is optional and is very often not implemented in practice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We’ll return to this theme later in the module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RESTful API is implemented as a message passing interface which carries CRUD operations on some specific service-exposed item or collection of items resource types identified by unique URIs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REST operations are mapped on to the HTTP commands POST, GET, PUT, PATCH, DELETE and OPTIONS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Operations are said to be idempotent if they can be carried out multiple times without changing the service state after the first one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REST and HTTP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Recall that, in REST, resources are the primary abstraction of service state and behaviour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RESTful API is implemented as a message passing interface which carries out some specific operation on some specific service-exposed resource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Resources are exposed as RESTful endpoints (i.e. URIs)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That implementation is closely tied to the features of HTTP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Unlike an RPC-style API where many different kinds of parameterised commands can be defined, REST APIs implement relatively few commands, focusing on the so-called </a:t>
            </a:r>
            <a:r>
              <a:rPr b="1" i="1" lang="en"/>
              <a:t>CRUD</a:t>
            </a:r>
            <a:r>
              <a:rPr lang="en"/>
              <a:t> operations on resources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Items and Collections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Resources fall broadly into two basic types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Items and collections has slightly different semantics in a RESTful API so they support some but not all of the same messages as we will see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Both types are uniquely identified by a URI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80" name="Shape 80"/>
          <p:cNvGraphicFramePr/>
          <p:nvPr/>
        </p:nvGraphicFramePr>
        <p:xfrm>
          <a:off x="952500" y="190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{D534D339-D017-4DB9-A10C-BDCCE475168A}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buAutoNum type="arabicPeriod"/>
                      </a:pPr>
                      <a:r>
                        <a:rPr lang="en"/>
                        <a:t>An </a:t>
                      </a:r>
                      <a:r>
                        <a:rPr b="1" lang="en" u="sng"/>
                        <a:t>item</a:t>
                      </a:r>
                      <a:r>
                        <a:rPr lang="en"/>
                        <a:t> resource is a single resource used to represent some concrete or synthetic group of attributes, usually represented as key/value pairs (e.g. an invoice record in a database or monitored performance attributes of a server)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228600" lvl="0" marL="457200">
                        <a:spcBef>
                          <a:spcPts val="0"/>
                        </a:spcBef>
                        <a:buAutoNum type="arabicPeriod"/>
                      </a:pPr>
                      <a:r>
                        <a:rPr lang="en"/>
                        <a:t>A </a:t>
                      </a:r>
                      <a:r>
                        <a:rPr b="1" lang="en" u="sng"/>
                        <a:t>collection</a:t>
                      </a:r>
                      <a:r>
                        <a:rPr lang="en"/>
                        <a:t> resource is a group of item resources of the same item resource type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Idempotence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Idempotence is the property of an operation such that the operation can be applied multiple times to some value without changing the outcome beyond its first application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 the context of REST, we can say that some operations are idempotent if, after the first application of an operation on a resource (which may alter service state), subsequent applications of that operation don’t alter the service state, no matter how many times that operation is later applied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Consideration of idempotence is important in the context of a message passing API over a latent, unreliable network as clients need guaranteed API semantics in the face of potential network partitions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C</a:t>
            </a:r>
            <a:r>
              <a:rPr lang="en"/>
              <a:t>reate Resource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new item resource is created within a collection resource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This assumes the </a:t>
            </a:r>
            <a:r>
              <a:rPr i="1" lang="en"/>
              <a:t>a priori</a:t>
            </a:r>
            <a:r>
              <a:rPr lang="en"/>
              <a:t> existence of the collection itself giving rise to the following properties of collections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HTTP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"/>
              <a:t> command is used to create item resources having a message body containing the attribute key/values to populate the newly created resource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POST is </a:t>
            </a:r>
            <a:r>
              <a:rPr lang="en" u="sng"/>
              <a:t>not</a:t>
            </a:r>
            <a:r>
              <a:rPr lang="en"/>
              <a:t> idempotent as each successful call creates a new resource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93" name="Shape 93"/>
          <p:cNvGraphicFramePr/>
          <p:nvPr/>
        </p:nvGraphicFramePr>
        <p:xfrm>
          <a:off x="952500" y="255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{D534D339-D017-4DB9-A10C-BDCCE475168A}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buChar char="●"/>
                      </a:pPr>
                      <a:r>
                        <a:rPr lang="en"/>
                        <a:t>There is no create collection resource operation or requirement</a:t>
                      </a:r>
                    </a:p>
                    <a:p>
                      <a:pPr indent="-228600" lvl="0" marL="457200">
                        <a:spcBef>
                          <a:spcPts val="0"/>
                        </a:spcBef>
                        <a:buChar char="●"/>
                      </a:pPr>
                      <a:r>
                        <a:rPr lang="en"/>
                        <a:t>Collections are themselves immutable though not their contained item resources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 POST Example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 this example, the customers collection, the customer item and the notices assocation collection already exist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new notice item resource is being created within the notices collection having the specified attributes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By convention the return code is 201 (created) and a newly-created resource will be assigned a unique identifier which can be used in later </a:t>
            </a:r>
          </a:p>
        </p:txBody>
      </p:sp>
      <p:graphicFrame>
        <p:nvGraphicFramePr>
          <p:cNvPr id="100" name="Shape 100"/>
          <p:cNvGraphicFramePr/>
          <p:nvPr/>
        </p:nvGraphicFramePr>
        <p:xfrm>
          <a:off x="952500" y="274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{D534D339-D017-4DB9-A10C-BDCCE475168A}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curl -X POST </a:t>
                      </a:r>
                      <a:r>
                        <a:rPr lang="en" u="sng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3"/>
                        </a:rPr>
                        <a:t>https://api.example.com/customers/237324632/notices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-d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"subject":  "Account status",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"body":     "Dear john, please review your outstanding balance ...",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"delivery": "urgent"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R</a:t>
            </a:r>
            <a:r>
              <a:rPr lang="en"/>
              <a:t>ead Resource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An item resource or a collection resource can be read using their resource identifiers (URIs)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Reading a resource should not, by side-effect, update the state of the resource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 practice, many implementations maintain metadata such as last-read timestamp attributes associated with resources which would be updated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The HTTP GET command is used to read resources and this is considered to be idempotent provided it is strictly implemented which respect to the resource state proper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 GET Example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following example, the resource is addressed by its unique identifier and its contents are returned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return code is 200 (OK) if found or 404 (Not found) if unknown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13" name="Shape 113"/>
          <p:cNvGraphicFramePr/>
          <p:nvPr/>
        </p:nvGraphicFramePr>
        <p:xfrm>
          <a:off x="952500" y="219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{D534D339-D017-4DB9-A10C-BDCCE475168A}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curl -X GET </a:t>
                      </a:r>
                      <a:r>
                        <a:rPr lang="en" u="sng">
                          <a:solidFill>
                            <a:schemeClr val="hlink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3"/>
                        </a:rPr>
                        <a:t>https://api.example.com/customers/237324632/notices/213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HTTP/1.1 200 OK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"subject":  "Account status",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"body":     "Dear john, please review your outstanding balance ...",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"delivery": "urgent"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4" name="Shape 114"/>
          <p:cNvSpPr/>
          <p:nvPr/>
        </p:nvSpPr>
        <p:spPr>
          <a:xfrm>
            <a:off x="7081625" y="2146875"/>
            <a:ext cx="760500" cy="499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U</a:t>
            </a:r>
            <a:r>
              <a:rPr lang="en"/>
              <a:t>pdate Resource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An already-existing resource can be updated in one of two ways, either fully or partially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HTTP PUT command is used to fully update a resource is considered to be an idempotent operation as multiple PUTs with the same values don’t alter the state following the first one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HTTP PATCH command is used to partially update a resource but this is </a:t>
            </a:r>
            <a:r>
              <a:rPr lang="en" u="sng"/>
              <a:t>not</a:t>
            </a:r>
            <a:r>
              <a:rPr lang="en"/>
              <a:t> considered to be automatically idempotent because of the way an API might do the updates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An update which replaces an attribute in place would be idempotent but an operation to add to a list, for example, would not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