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T Sans Narrow"/>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C2E8F7F-F00E-449C-BD01-B9C0F47C0B52}">
  <a:tblStyle styleId="{BC2E8F7F-F00E-449C-BD01-B9C0F47C0B52}"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GB"/>
              <a:t>Managing APIs</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GB"/>
              <a:t>CMPU4023 - Enterprise Application Development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Managing APIs</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GB"/>
              <a:t>The API publisher has the responsibility to ensure that the consumer has the best possible experience using the API</a:t>
            </a:r>
          </a:p>
          <a:p>
            <a:pPr indent="-228600" lvl="0" marL="457200" rtl="0">
              <a:spcBef>
                <a:spcPts val="0"/>
              </a:spcBef>
            </a:pPr>
            <a:r>
              <a:rPr lang="en-GB"/>
              <a:t>The consumers of service APIs in the enterprise may be implementing business-critical functions, the failure of which could impact adversely on business continuity</a:t>
            </a:r>
          </a:p>
          <a:p>
            <a:pPr indent="-228600" lvl="0" marL="457200" rtl="0">
              <a:spcBef>
                <a:spcPts val="0"/>
              </a:spcBef>
            </a:pPr>
            <a:r>
              <a:rPr lang="en-GB"/>
              <a:t>In an SOA environment, failures in upstream services may (and usually do) cause failures to propagate to downstream dependent services</a:t>
            </a:r>
          </a:p>
          <a:p>
            <a:pPr indent="-228600" lvl="0" marL="457200" rtl="0">
              <a:spcBef>
                <a:spcPts val="0"/>
              </a:spcBef>
            </a:pPr>
            <a:r>
              <a:rPr lang="en-GB"/>
              <a:t>While by no means the only reason, one of the most common sources of errors occurs when changes to an API doesn’t fully appreciate some of its behaviours being depended on by consumers - including bugs!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GB"/>
              <a:t>Failure Propagation</a:t>
            </a:r>
          </a:p>
        </p:txBody>
      </p:sp>
      <p:sp>
        <p:nvSpPr>
          <p:cNvPr id="79" name="Shape 79"/>
          <p:cNvSpPr/>
          <p:nvPr/>
        </p:nvSpPr>
        <p:spPr>
          <a:xfrm>
            <a:off x="977400" y="1421675"/>
            <a:ext cx="1187400" cy="7074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a:off x="2721125" y="1421675"/>
            <a:ext cx="1187400" cy="7074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a:off x="4464850" y="1421675"/>
            <a:ext cx="1187400" cy="7074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6208575" y="1421675"/>
            <a:ext cx="1187400" cy="7074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2721125" y="2745675"/>
            <a:ext cx="1187400" cy="7074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a:off x="4464850" y="2745675"/>
            <a:ext cx="1187400" cy="7074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a:off x="3596200" y="3919325"/>
            <a:ext cx="1187400" cy="7074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a:off x="4806250" y="3453075"/>
            <a:ext cx="387600" cy="8040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flipH="1">
            <a:off x="3185950" y="3453075"/>
            <a:ext cx="387600" cy="8040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2164800" y="1647850"/>
            <a:ext cx="549300" cy="2019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a:off x="3185950" y="2129075"/>
            <a:ext cx="205800" cy="6174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 name="Shape 90"/>
          <p:cNvSpPr/>
          <p:nvPr/>
        </p:nvSpPr>
        <p:spPr>
          <a:xfrm>
            <a:off x="4961550" y="2129075"/>
            <a:ext cx="205800" cy="6174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3915550" y="1672000"/>
            <a:ext cx="549300" cy="201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a:off x="5652250" y="1674425"/>
            <a:ext cx="549300" cy="201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 name="Shape 93"/>
          <p:cNvSpPr txBox="1"/>
          <p:nvPr/>
        </p:nvSpPr>
        <p:spPr>
          <a:xfrm>
            <a:off x="1401450" y="1631650"/>
            <a:ext cx="339300" cy="234300"/>
          </a:xfrm>
          <a:prstGeom prst="rect">
            <a:avLst/>
          </a:prstGeom>
          <a:noFill/>
          <a:ln>
            <a:noFill/>
          </a:ln>
        </p:spPr>
        <p:txBody>
          <a:bodyPr anchorCtr="0" anchor="t" bIns="91425" lIns="91425" rIns="91425" tIns="91425">
            <a:noAutofit/>
          </a:bodyPr>
          <a:lstStyle/>
          <a:p>
            <a:pPr lvl="0" rtl="0">
              <a:spcBef>
                <a:spcPts val="0"/>
              </a:spcBef>
              <a:buNone/>
            </a:pPr>
            <a:r>
              <a:rPr lang="en-GB"/>
              <a:t>A</a:t>
            </a:r>
          </a:p>
        </p:txBody>
      </p:sp>
      <p:sp>
        <p:nvSpPr>
          <p:cNvPr id="94" name="Shape 94"/>
          <p:cNvSpPr txBox="1"/>
          <p:nvPr/>
        </p:nvSpPr>
        <p:spPr>
          <a:xfrm>
            <a:off x="3145175" y="1658225"/>
            <a:ext cx="339300" cy="234300"/>
          </a:xfrm>
          <a:prstGeom prst="rect">
            <a:avLst/>
          </a:prstGeom>
          <a:noFill/>
          <a:ln>
            <a:noFill/>
          </a:ln>
        </p:spPr>
        <p:txBody>
          <a:bodyPr anchorCtr="0" anchor="t" bIns="91425" lIns="91425" rIns="91425" tIns="91425">
            <a:noAutofit/>
          </a:bodyPr>
          <a:lstStyle/>
          <a:p>
            <a:pPr lvl="0" rtl="0">
              <a:spcBef>
                <a:spcPts val="0"/>
              </a:spcBef>
              <a:buNone/>
            </a:pPr>
            <a:r>
              <a:rPr lang="en-GB"/>
              <a:t>B</a:t>
            </a:r>
          </a:p>
        </p:txBody>
      </p:sp>
      <p:sp>
        <p:nvSpPr>
          <p:cNvPr id="95" name="Shape 95"/>
          <p:cNvSpPr txBox="1"/>
          <p:nvPr/>
        </p:nvSpPr>
        <p:spPr>
          <a:xfrm>
            <a:off x="4888900" y="1631650"/>
            <a:ext cx="339300" cy="234300"/>
          </a:xfrm>
          <a:prstGeom prst="rect">
            <a:avLst/>
          </a:prstGeom>
          <a:noFill/>
          <a:ln>
            <a:noFill/>
          </a:ln>
        </p:spPr>
        <p:txBody>
          <a:bodyPr anchorCtr="0" anchor="t" bIns="91425" lIns="91425" rIns="91425" tIns="91425">
            <a:noAutofit/>
          </a:bodyPr>
          <a:lstStyle/>
          <a:p>
            <a:pPr lvl="0" rtl="0">
              <a:spcBef>
                <a:spcPts val="0"/>
              </a:spcBef>
              <a:buNone/>
            </a:pPr>
            <a:r>
              <a:rPr lang="en-GB"/>
              <a:t>C</a:t>
            </a:r>
          </a:p>
        </p:txBody>
      </p:sp>
      <p:sp>
        <p:nvSpPr>
          <p:cNvPr id="96" name="Shape 96"/>
          <p:cNvSpPr txBox="1"/>
          <p:nvPr/>
        </p:nvSpPr>
        <p:spPr>
          <a:xfrm>
            <a:off x="6625600" y="1658225"/>
            <a:ext cx="339300" cy="234300"/>
          </a:xfrm>
          <a:prstGeom prst="rect">
            <a:avLst/>
          </a:prstGeom>
          <a:noFill/>
          <a:ln>
            <a:noFill/>
          </a:ln>
        </p:spPr>
        <p:txBody>
          <a:bodyPr anchorCtr="0" anchor="t" bIns="91425" lIns="91425" rIns="91425" tIns="91425">
            <a:noAutofit/>
          </a:bodyPr>
          <a:lstStyle/>
          <a:p>
            <a:pPr lvl="0" rtl="0">
              <a:spcBef>
                <a:spcPts val="0"/>
              </a:spcBef>
              <a:buNone/>
            </a:pPr>
            <a:r>
              <a:rPr lang="en-GB"/>
              <a:t>D</a:t>
            </a:r>
          </a:p>
        </p:txBody>
      </p:sp>
      <p:sp>
        <p:nvSpPr>
          <p:cNvPr id="97" name="Shape 97"/>
          <p:cNvSpPr txBox="1"/>
          <p:nvPr/>
        </p:nvSpPr>
        <p:spPr>
          <a:xfrm>
            <a:off x="3119200" y="2982625"/>
            <a:ext cx="339300" cy="234300"/>
          </a:xfrm>
          <a:prstGeom prst="rect">
            <a:avLst/>
          </a:prstGeom>
          <a:noFill/>
          <a:ln>
            <a:noFill/>
          </a:ln>
        </p:spPr>
        <p:txBody>
          <a:bodyPr anchorCtr="0" anchor="t" bIns="91425" lIns="91425" rIns="91425" tIns="91425">
            <a:noAutofit/>
          </a:bodyPr>
          <a:lstStyle/>
          <a:p>
            <a:pPr lvl="0" rtl="0">
              <a:spcBef>
                <a:spcPts val="0"/>
              </a:spcBef>
              <a:buNone/>
            </a:pPr>
            <a:r>
              <a:rPr lang="en-GB"/>
              <a:t>E</a:t>
            </a:r>
          </a:p>
        </p:txBody>
      </p:sp>
      <p:sp>
        <p:nvSpPr>
          <p:cNvPr id="98" name="Shape 98"/>
          <p:cNvSpPr txBox="1"/>
          <p:nvPr/>
        </p:nvSpPr>
        <p:spPr>
          <a:xfrm>
            <a:off x="4894800" y="2982625"/>
            <a:ext cx="339300" cy="234300"/>
          </a:xfrm>
          <a:prstGeom prst="rect">
            <a:avLst/>
          </a:prstGeom>
          <a:noFill/>
          <a:ln>
            <a:noFill/>
          </a:ln>
        </p:spPr>
        <p:txBody>
          <a:bodyPr anchorCtr="0" anchor="t" bIns="91425" lIns="91425" rIns="91425" tIns="91425">
            <a:noAutofit/>
          </a:bodyPr>
          <a:lstStyle/>
          <a:p>
            <a:pPr lvl="0" rtl="0">
              <a:spcBef>
                <a:spcPts val="0"/>
              </a:spcBef>
              <a:buNone/>
            </a:pPr>
            <a:r>
              <a:rPr lang="en-GB"/>
              <a:t>F</a:t>
            </a:r>
          </a:p>
        </p:txBody>
      </p:sp>
      <p:sp>
        <p:nvSpPr>
          <p:cNvPr id="99" name="Shape 99"/>
          <p:cNvSpPr txBox="1"/>
          <p:nvPr/>
        </p:nvSpPr>
        <p:spPr>
          <a:xfrm>
            <a:off x="4020250" y="4155875"/>
            <a:ext cx="339300" cy="234300"/>
          </a:xfrm>
          <a:prstGeom prst="rect">
            <a:avLst/>
          </a:prstGeom>
          <a:noFill/>
          <a:ln>
            <a:noFill/>
          </a:ln>
        </p:spPr>
        <p:txBody>
          <a:bodyPr anchorCtr="0" anchor="t" bIns="91425" lIns="91425" rIns="91425" tIns="91425">
            <a:noAutofit/>
          </a:bodyPr>
          <a:lstStyle/>
          <a:p>
            <a:pPr lvl="0" rtl="0">
              <a:spcBef>
                <a:spcPts val="0"/>
              </a:spcBef>
              <a:buNone/>
            </a:pPr>
            <a:r>
              <a:rPr lang="en-GB"/>
              <a:t>G</a:t>
            </a:r>
          </a:p>
        </p:txBody>
      </p:sp>
      <p:cxnSp>
        <p:nvCxnSpPr>
          <p:cNvPr id="100" name="Shape 100"/>
          <p:cNvCxnSpPr/>
          <p:nvPr/>
        </p:nvCxnSpPr>
        <p:spPr>
          <a:xfrm flipH="1" rot="10800000">
            <a:off x="4708062" y="1286300"/>
            <a:ext cx="660600" cy="708900"/>
          </a:xfrm>
          <a:prstGeom prst="straightConnector1">
            <a:avLst/>
          </a:prstGeom>
          <a:noFill/>
          <a:ln cap="flat" cmpd="sng" w="38100">
            <a:solidFill>
              <a:srgbClr val="FF0000"/>
            </a:solidFill>
            <a:prstDash val="solid"/>
            <a:round/>
            <a:headEnd len="lg" w="lg" type="none"/>
            <a:tailEnd len="lg" w="lg" type="none"/>
          </a:ln>
        </p:spPr>
      </p:cxnSp>
      <p:cxnSp>
        <p:nvCxnSpPr>
          <p:cNvPr id="101" name="Shape 101"/>
          <p:cNvCxnSpPr/>
          <p:nvPr/>
        </p:nvCxnSpPr>
        <p:spPr>
          <a:xfrm>
            <a:off x="4774225" y="1286300"/>
            <a:ext cx="634800" cy="684900"/>
          </a:xfrm>
          <a:prstGeom prst="straightConnector1">
            <a:avLst/>
          </a:prstGeom>
          <a:noFill/>
          <a:ln cap="flat" cmpd="sng" w="38100">
            <a:solidFill>
              <a:srgbClr val="FF0000"/>
            </a:solidFill>
            <a:prstDash val="solid"/>
            <a:round/>
            <a:headEnd len="lg" w="lg" type="none"/>
            <a:tailEnd len="lg" w="lg" type="none"/>
          </a:ln>
        </p:spPr>
      </p:cxnSp>
      <p:cxnSp>
        <p:nvCxnSpPr>
          <p:cNvPr id="102" name="Shape 102"/>
          <p:cNvCxnSpPr/>
          <p:nvPr/>
        </p:nvCxnSpPr>
        <p:spPr>
          <a:xfrm flipH="1" rot="10800000">
            <a:off x="4708062" y="2609787"/>
            <a:ext cx="660600" cy="708900"/>
          </a:xfrm>
          <a:prstGeom prst="straightConnector1">
            <a:avLst/>
          </a:prstGeom>
          <a:noFill/>
          <a:ln cap="flat" cmpd="sng" w="38100">
            <a:solidFill>
              <a:srgbClr val="FF0000"/>
            </a:solidFill>
            <a:prstDash val="solid"/>
            <a:round/>
            <a:headEnd len="lg" w="lg" type="none"/>
            <a:tailEnd len="lg" w="lg" type="none"/>
          </a:ln>
        </p:spPr>
      </p:cxnSp>
      <p:cxnSp>
        <p:nvCxnSpPr>
          <p:cNvPr id="103" name="Shape 103"/>
          <p:cNvCxnSpPr/>
          <p:nvPr/>
        </p:nvCxnSpPr>
        <p:spPr>
          <a:xfrm>
            <a:off x="4774225" y="2609787"/>
            <a:ext cx="634800" cy="684900"/>
          </a:xfrm>
          <a:prstGeom prst="straightConnector1">
            <a:avLst/>
          </a:prstGeom>
          <a:noFill/>
          <a:ln cap="flat" cmpd="sng" w="38100">
            <a:solidFill>
              <a:srgbClr val="FF0000"/>
            </a:solidFill>
            <a:prstDash val="solid"/>
            <a:round/>
            <a:headEnd len="lg" w="lg" type="none"/>
            <a:tailEnd len="lg" w="lg" type="none"/>
          </a:ln>
        </p:spPr>
      </p:cxnSp>
      <p:cxnSp>
        <p:nvCxnSpPr>
          <p:cNvPr id="104" name="Shape 104"/>
          <p:cNvCxnSpPr/>
          <p:nvPr/>
        </p:nvCxnSpPr>
        <p:spPr>
          <a:xfrm flipH="1" rot="10800000">
            <a:off x="3839412" y="3764000"/>
            <a:ext cx="660600" cy="708900"/>
          </a:xfrm>
          <a:prstGeom prst="straightConnector1">
            <a:avLst/>
          </a:prstGeom>
          <a:noFill/>
          <a:ln cap="flat" cmpd="sng" w="38100">
            <a:solidFill>
              <a:srgbClr val="FF0000"/>
            </a:solidFill>
            <a:prstDash val="solid"/>
            <a:round/>
            <a:headEnd len="lg" w="lg" type="none"/>
            <a:tailEnd len="lg" w="lg" type="none"/>
          </a:ln>
        </p:spPr>
      </p:cxnSp>
      <p:cxnSp>
        <p:nvCxnSpPr>
          <p:cNvPr id="105" name="Shape 105"/>
          <p:cNvCxnSpPr/>
          <p:nvPr/>
        </p:nvCxnSpPr>
        <p:spPr>
          <a:xfrm>
            <a:off x="3905575" y="3764000"/>
            <a:ext cx="634800" cy="684900"/>
          </a:xfrm>
          <a:prstGeom prst="straightConnector1">
            <a:avLst/>
          </a:prstGeom>
          <a:noFill/>
          <a:ln cap="flat" cmpd="sng" w="38100">
            <a:solidFill>
              <a:srgbClr val="FF0000"/>
            </a:solidFill>
            <a:prstDash val="solid"/>
            <a:round/>
            <a:headEnd len="lg" w="lg" type="none"/>
            <a:tailEnd len="lg" w="lg" type="none"/>
          </a:ln>
        </p:spPr>
      </p:cxnSp>
      <p:sp>
        <p:nvSpPr>
          <p:cNvPr id="106" name="Shape 106"/>
          <p:cNvSpPr/>
          <p:nvPr/>
        </p:nvSpPr>
        <p:spPr>
          <a:xfrm>
            <a:off x="4596975" y="161450"/>
            <a:ext cx="2167200" cy="894300"/>
          </a:xfrm>
          <a:prstGeom prst="wedgeRectCallout">
            <a:avLst>
              <a:gd fmla="val -20833" name="adj1"/>
              <a:gd fmla="val 62500" name="adj2"/>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GB"/>
              <a:t>A failure in service </a:t>
            </a:r>
            <a:r>
              <a:rPr b="1" lang="en-GB"/>
              <a:t>C</a:t>
            </a:r>
            <a:r>
              <a:rPr lang="en-GB"/>
              <a:t> propagates downstream to dependent services</a:t>
            </a:r>
          </a:p>
        </p:txBody>
      </p:sp>
      <p:cxnSp>
        <p:nvCxnSpPr>
          <p:cNvPr id="107" name="Shape 107"/>
          <p:cNvCxnSpPr/>
          <p:nvPr/>
        </p:nvCxnSpPr>
        <p:spPr>
          <a:xfrm flipH="1" rot="10800000">
            <a:off x="2907000" y="1342025"/>
            <a:ext cx="660600" cy="708900"/>
          </a:xfrm>
          <a:prstGeom prst="straightConnector1">
            <a:avLst/>
          </a:prstGeom>
          <a:noFill/>
          <a:ln cap="flat" cmpd="sng" w="38100">
            <a:solidFill>
              <a:srgbClr val="FF0000"/>
            </a:solidFill>
            <a:prstDash val="solid"/>
            <a:round/>
            <a:headEnd len="lg" w="lg" type="none"/>
            <a:tailEnd len="lg" w="lg" type="none"/>
          </a:ln>
        </p:spPr>
      </p:cxnSp>
      <p:cxnSp>
        <p:nvCxnSpPr>
          <p:cNvPr id="108" name="Shape 108"/>
          <p:cNvCxnSpPr/>
          <p:nvPr/>
        </p:nvCxnSpPr>
        <p:spPr>
          <a:xfrm>
            <a:off x="2973162" y="1342025"/>
            <a:ext cx="634800" cy="684900"/>
          </a:xfrm>
          <a:prstGeom prst="straightConnector1">
            <a:avLst/>
          </a:prstGeom>
          <a:noFill/>
          <a:ln cap="flat" cmpd="sng" w="38100">
            <a:solidFill>
              <a:srgbClr val="FF0000"/>
            </a:solidFill>
            <a:prstDash val="solid"/>
            <a:round/>
            <a:headEnd len="lg" w="lg" type="none"/>
            <a:tailEnd len="lg" w="lg" type="none"/>
          </a:ln>
        </p:spPr>
      </p:cxnSp>
      <p:cxnSp>
        <p:nvCxnSpPr>
          <p:cNvPr id="109" name="Shape 109"/>
          <p:cNvCxnSpPr/>
          <p:nvPr/>
        </p:nvCxnSpPr>
        <p:spPr>
          <a:xfrm flipH="1">
            <a:off x="4333862" y="2263850"/>
            <a:ext cx="15000" cy="738600"/>
          </a:xfrm>
          <a:prstGeom prst="straightConnector1">
            <a:avLst/>
          </a:prstGeom>
          <a:noFill/>
          <a:ln cap="flat" cmpd="sng" w="28575">
            <a:solidFill>
              <a:srgbClr val="FF0000"/>
            </a:solidFill>
            <a:prstDash val="solid"/>
            <a:round/>
            <a:headEnd len="lg" w="lg" type="none"/>
            <a:tailEnd len="lg" w="lg" type="triangle"/>
          </a:ln>
        </p:spPr>
      </p:cxnSp>
      <p:cxnSp>
        <p:nvCxnSpPr>
          <p:cNvPr id="110" name="Shape 110"/>
          <p:cNvCxnSpPr/>
          <p:nvPr/>
        </p:nvCxnSpPr>
        <p:spPr>
          <a:xfrm rot="10800000">
            <a:off x="3682737" y="2263850"/>
            <a:ext cx="676800" cy="0"/>
          </a:xfrm>
          <a:prstGeom prst="straightConnector1">
            <a:avLst/>
          </a:prstGeom>
          <a:noFill/>
          <a:ln cap="flat" cmpd="sng" w="28575">
            <a:solidFill>
              <a:srgbClr val="FF0000"/>
            </a:solidFill>
            <a:prstDash val="solid"/>
            <a:round/>
            <a:headEnd len="lg" w="lg"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GB"/>
              <a:t>Versioning</a:t>
            </a:r>
          </a:p>
        </p:txBody>
      </p:sp>
      <p:sp>
        <p:nvSpPr>
          <p:cNvPr id="116" name="Shape 116"/>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GB"/>
              <a:t>The idea behind versioning is to provide a shorthand to API consumers regarding which features of the API are supported and how they work</a:t>
            </a:r>
          </a:p>
          <a:p>
            <a:pPr indent="-228600" lvl="0" marL="457200" rtl="0">
              <a:spcBef>
                <a:spcPts val="0"/>
              </a:spcBef>
            </a:pPr>
            <a:r>
              <a:rPr lang="en-GB"/>
              <a:t>This recognises that APIs do change and that consumers need to be aware of those changes and be able to make an assessment of impact</a:t>
            </a:r>
          </a:p>
          <a:p>
            <a:pPr indent="-228600" lvl="0" marL="457200" rtl="0">
              <a:spcBef>
                <a:spcPts val="0"/>
              </a:spcBef>
            </a:pPr>
            <a:r>
              <a:rPr lang="en-GB"/>
              <a:t>Versioning schemes take many forms and which one is best depends on the circumstances and particulars of a service and its consumers</a:t>
            </a:r>
          </a:p>
          <a:p>
            <a:pPr indent="-228600" lvl="0" marL="457200" rtl="0">
              <a:spcBef>
                <a:spcPts val="0"/>
              </a:spcBef>
            </a:pPr>
            <a:r>
              <a:rPr lang="en-GB"/>
              <a:t>A good scheme should convey the following information:</a:t>
            </a:r>
          </a:p>
          <a:p>
            <a:pPr lvl="0" rtl="0">
              <a:spcBef>
                <a:spcPts val="0"/>
              </a:spcBef>
              <a:buNone/>
            </a:pPr>
            <a:r>
              <a:t/>
            </a:r>
            <a:endParaRPr/>
          </a:p>
        </p:txBody>
      </p:sp>
      <p:graphicFrame>
        <p:nvGraphicFramePr>
          <p:cNvPr id="117" name="Shape 117"/>
          <p:cNvGraphicFramePr/>
          <p:nvPr/>
        </p:nvGraphicFramePr>
        <p:xfrm>
          <a:off x="952500" y="3670275"/>
          <a:ext cx="3000000" cy="3000000"/>
        </p:xfrm>
        <a:graphic>
          <a:graphicData uri="http://schemas.openxmlformats.org/drawingml/2006/table">
            <a:tbl>
              <a:tblPr>
                <a:noFill/>
                <a:tableStyleId>{BC2E8F7F-F00E-449C-BD01-B9C0F47C0B52}</a:tableStyleId>
              </a:tblPr>
              <a:tblGrid>
                <a:gridCol w="7239000"/>
              </a:tblGrid>
              <a:tr h="381000">
                <a:tc>
                  <a:txBody>
                    <a:bodyPr>
                      <a:noAutofit/>
                    </a:bodyPr>
                    <a:lstStyle/>
                    <a:p>
                      <a:pPr indent="-228600" lvl="0" marL="457200" rtl="0">
                        <a:spcBef>
                          <a:spcPts val="0"/>
                        </a:spcBef>
                        <a:buAutoNum type="arabicPeriod"/>
                      </a:pPr>
                      <a:r>
                        <a:rPr b="1" lang="en-GB" u="sng"/>
                        <a:t>API stability</a:t>
                      </a:r>
                      <a:r>
                        <a:rPr lang="en-GB"/>
                        <a:t> - meaning how likely it is to change and be relied upon</a:t>
                      </a:r>
                    </a:p>
                    <a:p>
                      <a:pPr indent="-228600" lvl="0" marL="457200" rtl="0">
                        <a:spcBef>
                          <a:spcPts val="0"/>
                        </a:spcBef>
                        <a:buAutoNum type="arabicPeriod"/>
                      </a:pPr>
                      <a:r>
                        <a:rPr b="1" lang="en-GB" u="sng"/>
                        <a:t>Major changes</a:t>
                      </a:r>
                      <a:r>
                        <a:rPr lang="en-GB"/>
                        <a:t> - that new features have been added or existing ones changed</a:t>
                      </a:r>
                    </a:p>
                    <a:p>
                      <a:pPr indent="-228600" lvl="0" marL="457200" rtl="0">
                        <a:spcBef>
                          <a:spcPts val="0"/>
                        </a:spcBef>
                        <a:buAutoNum type="arabicPeriod"/>
                      </a:pPr>
                      <a:r>
                        <a:rPr b="1" lang="en-GB" u="sng"/>
                        <a:t>Minor changes</a:t>
                      </a:r>
                      <a:r>
                        <a:rPr lang="en-GB"/>
                        <a:t> - that existing features have been updated (e.g. bug fixes)</a:t>
                      </a:r>
                    </a:p>
                    <a:p>
                      <a:pPr indent="-228600" lvl="0" marL="457200">
                        <a:spcBef>
                          <a:spcPts val="0"/>
                        </a:spcBef>
                        <a:buAutoNum type="arabicPeriod"/>
                      </a:pPr>
                      <a:r>
                        <a:rPr b="1" lang="en-GB" u="sng"/>
                        <a:t>Build identifier</a:t>
                      </a:r>
                      <a:r>
                        <a:rPr b="1" lang="en-GB"/>
                        <a:t> </a:t>
                      </a:r>
                      <a:r>
                        <a:rPr lang="en-GB"/>
                        <a:t>- pinpoints the precise origins (contributing codebase) of the API version (often related to the underlying source code control system)</a:t>
                      </a: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Version Compatibility</a:t>
            </a:r>
          </a:p>
        </p:txBody>
      </p:sp>
      <p:sp>
        <p:nvSpPr>
          <p:cNvPr id="123" name="Shape 12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GB"/>
              <a:t>The idea of API compatibility is to allow for the interoperability between one version of an API and a </a:t>
            </a:r>
            <a:r>
              <a:rPr lang="en-GB" u="sng"/>
              <a:t>past</a:t>
            </a:r>
            <a:r>
              <a:rPr lang="en-GB"/>
              <a:t> version of itself or a </a:t>
            </a:r>
            <a:r>
              <a:rPr lang="en-GB" u="sng"/>
              <a:t>future</a:t>
            </a:r>
            <a:r>
              <a:rPr lang="en-GB"/>
              <a:t> version of itself</a:t>
            </a:r>
          </a:p>
          <a:p>
            <a:pPr indent="-228600" lvl="0" marL="457200" rtl="0">
              <a:spcBef>
                <a:spcPts val="0"/>
              </a:spcBef>
            </a:pPr>
            <a:r>
              <a:rPr lang="en-GB"/>
              <a:t>There are two kinds to consider:</a:t>
            </a:r>
          </a:p>
          <a:p>
            <a:pPr lvl="0">
              <a:spcBef>
                <a:spcPts val="0"/>
              </a:spcBef>
              <a:buNone/>
            </a:pPr>
            <a:r>
              <a:t/>
            </a:r>
            <a:endParaRPr/>
          </a:p>
        </p:txBody>
      </p:sp>
      <p:graphicFrame>
        <p:nvGraphicFramePr>
          <p:cNvPr id="124" name="Shape 124"/>
          <p:cNvGraphicFramePr/>
          <p:nvPr/>
        </p:nvGraphicFramePr>
        <p:xfrm>
          <a:off x="896100" y="2784075"/>
          <a:ext cx="3000000" cy="3000000"/>
        </p:xfrm>
        <a:graphic>
          <a:graphicData uri="http://schemas.openxmlformats.org/drawingml/2006/table">
            <a:tbl>
              <a:tblPr>
                <a:noFill/>
                <a:tableStyleId>{BC2E8F7F-F00E-449C-BD01-B9C0F47C0B52}</a:tableStyleId>
              </a:tblPr>
              <a:tblGrid>
                <a:gridCol w="7239000"/>
              </a:tblGrid>
              <a:tr h="381000">
                <a:tc>
                  <a:txBody>
                    <a:bodyPr>
                      <a:noAutofit/>
                    </a:bodyPr>
                    <a:lstStyle/>
                    <a:p>
                      <a:pPr indent="-228600" lvl="0" marL="457200" rtl="0">
                        <a:spcBef>
                          <a:spcPts val="0"/>
                        </a:spcBef>
                        <a:buAutoNum type="arabicPeriod"/>
                      </a:pPr>
                      <a:r>
                        <a:rPr b="1" lang="en-GB" u="sng"/>
                        <a:t>Backward compatibility</a:t>
                      </a:r>
                      <a:r>
                        <a:rPr lang="en-GB"/>
                        <a:t> - changes to the API still allow legacy API consumers to transparently interoperate with the new version as if it was the old version (i.e. the client cannot distinguish between them). This type is usually critical</a:t>
                      </a:r>
                    </a:p>
                    <a:p>
                      <a:pPr lvl="0" rtl="0">
                        <a:spcBef>
                          <a:spcPts val="0"/>
                        </a:spcBef>
                        <a:buNone/>
                      </a:pPr>
                      <a:r>
                        <a:t/>
                      </a:r>
                      <a:endParaRPr/>
                    </a:p>
                    <a:p>
                      <a:pPr indent="-228600" lvl="0" marL="457200">
                        <a:spcBef>
                          <a:spcPts val="0"/>
                        </a:spcBef>
                        <a:buAutoNum type="arabicPeriod"/>
                      </a:pPr>
                      <a:r>
                        <a:rPr b="1" lang="en-GB" u="sng"/>
                        <a:t>Forward compatibility</a:t>
                      </a:r>
                      <a:r>
                        <a:rPr lang="en-GB"/>
                        <a:t> - the API is designed in such a way that it will transparently interoperate with a future version of itself allowing clients using a new version of the API to work with legacy services at least to the extent of the functionality of the functionality offered by the legacy API</a:t>
                      </a: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Changes and Stability</a:t>
            </a:r>
          </a:p>
        </p:txBody>
      </p:sp>
      <p:sp>
        <p:nvSpPr>
          <p:cNvPr id="130" name="Shape 130"/>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GB"/>
              <a:t>Chief among the responsibilities of a good enterprise API is maintaining stability with consumers</a:t>
            </a:r>
          </a:p>
          <a:p>
            <a:pPr indent="-228600" lvl="0" marL="457200" rtl="0">
              <a:spcBef>
                <a:spcPts val="0"/>
              </a:spcBef>
            </a:pPr>
            <a:r>
              <a:rPr lang="en-GB"/>
              <a:t>That usually means maintaining backward compatibility (BC) with all API changes affecting existing interfaces currently being relied upon by downstream clients - in which case the API is considered </a:t>
            </a:r>
            <a:r>
              <a:rPr b="1" lang="en-GB" u="sng"/>
              <a:t>stable</a:t>
            </a:r>
          </a:p>
          <a:p>
            <a:pPr indent="-228600" lvl="0" marL="457200" rtl="0">
              <a:spcBef>
                <a:spcPts val="0"/>
              </a:spcBef>
            </a:pPr>
            <a:r>
              <a:rPr lang="en-GB"/>
              <a:t>A change that does not maintain BC within the API is called a </a:t>
            </a:r>
            <a:r>
              <a:rPr b="1" lang="en-GB" u="sng"/>
              <a:t>breaking</a:t>
            </a:r>
            <a:r>
              <a:rPr lang="en-GB"/>
              <a:t> change</a:t>
            </a:r>
          </a:p>
          <a:p>
            <a:pPr indent="-228600" lvl="0" marL="457200" rtl="0">
              <a:spcBef>
                <a:spcPts val="0"/>
              </a:spcBef>
            </a:pPr>
            <a:r>
              <a:rPr lang="en-GB"/>
              <a:t>Breaking changes are often necessary but should be confined to early stage development or major version revisions</a:t>
            </a:r>
          </a:p>
          <a:p>
            <a:pPr indent="-228600" lvl="0" marL="457200">
              <a:spcBef>
                <a:spcPts val="0"/>
              </a:spcBef>
            </a:pPr>
            <a:r>
              <a:rPr lang="en-GB"/>
              <a:t>Legacy version services often run concurrently with newly versioned service to help manage smooth service and API version transitions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Change Control</a:t>
            </a:r>
          </a:p>
        </p:txBody>
      </p:sp>
      <p:sp>
        <p:nvSpPr>
          <p:cNvPr id="136" name="Shape 136"/>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GB"/>
              <a:t>We’ve noted already that enterprises tend to be conservative in the face of change</a:t>
            </a:r>
          </a:p>
          <a:p>
            <a:pPr indent="-228600" lvl="0" marL="457200" rtl="0">
              <a:spcBef>
                <a:spcPts val="0"/>
              </a:spcBef>
            </a:pPr>
            <a:r>
              <a:rPr lang="en-GB"/>
              <a:t>Changes to APIs can knowingly or unknowingly break dependent consumers, the consequences of which can be very damaging</a:t>
            </a:r>
          </a:p>
          <a:p>
            <a:pPr indent="-228600" lvl="0" marL="457200" rtl="0">
              <a:spcBef>
                <a:spcPts val="0"/>
              </a:spcBef>
            </a:pPr>
            <a:r>
              <a:rPr lang="en-GB"/>
              <a:t>Before any change is sanctioned, the project team  must justify the proposed benefit to the business and have a well managed process for implementing, testing and backing out the change if necessary</a:t>
            </a:r>
          </a:p>
          <a:p>
            <a:pPr indent="-228600" lvl="0" marL="457200">
              <a:spcBef>
                <a:spcPts val="0"/>
              </a:spcBef>
            </a:pPr>
            <a:r>
              <a:rPr lang="en-GB"/>
              <a:t>In the enterprise and particularly around business-critical functions, there is often a large multi-stakeholder team involved in risk assessment, benefit analysis and change process management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Summary</a:t>
            </a:r>
          </a:p>
        </p:txBody>
      </p:sp>
      <p:sp>
        <p:nvSpPr>
          <p:cNvPr id="142" name="Shape 142"/>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GB"/>
              <a:t>API management and version control are important activities within service development and maintenance in the enterprise</a:t>
            </a:r>
          </a:p>
          <a:p>
            <a:pPr indent="-228600" lvl="0" marL="457200" rtl="0">
              <a:spcBef>
                <a:spcPts val="0"/>
              </a:spcBef>
            </a:pPr>
            <a:r>
              <a:rPr lang="en-GB"/>
              <a:t>In a SOA environment, services which are often developed separately have interdependencies which are exposed through their respective APIs</a:t>
            </a:r>
          </a:p>
          <a:p>
            <a:pPr indent="-228600" lvl="0" marL="457200" rtl="0">
              <a:spcBef>
                <a:spcPts val="0"/>
              </a:spcBef>
            </a:pPr>
            <a:r>
              <a:rPr lang="en-GB"/>
              <a:t>Service developers should maintain stable, backwardly compatible APIs to minimise the risk of unintentional interfaces breakage</a:t>
            </a:r>
          </a:p>
          <a:p>
            <a:pPr indent="-228600" lvl="0" marL="457200">
              <a:spcBef>
                <a:spcPts val="0"/>
              </a:spcBef>
            </a:pPr>
            <a:r>
              <a:rPr lang="en-GB"/>
              <a:t>Where breaking changes do need to be made, these should be fully justified and managed accordingly</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