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81" r:id="rId2"/>
    <p:sldId id="590" r:id="rId3"/>
    <p:sldId id="597" r:id="rId4"/>
    <p:sldId id="589" r:id="rId5"/>
    <p:sldId id="591" r:id="rId6"/>
    <p:sldId id="592" r:id="rId7"/>
    <p:sldId id="593" r:id="rId8"/>
    <p:sldId id="594" r:id="rId9"/>
    <p:sldId id="598" r:id="rId10"/>
    <p:sldId id="595" r:id="rId11"/>
    <p:sldId id="596" r:id="rId12"/>
    <p:sldId id="584" r:id="rId13"/>
    <p:sldId id="585" r:id="rId14"/>
    <p:sldId id="586" r:id="rId15"/>
    <p:sldId id="587" r:id="rId16"/>
    <p:sldId id="5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6449" autoAdjust="0"/>
  </p:normalViewPr>
  <p:slideViewPr>
    <p:cSldViewPr>
      <p:cViewPr varScale="1">
        <p:scale>
          <a:sx n="113" d="100"/>
          <a:sy n="113" d="100"/>
        </p:scale>
        <p:origin x="13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84EF-9DC3-4C88-B754-FAD708EA5B93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450C-512D-4855-A44D-13D259977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1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0B23-73F6-4BB3-98C3-1A45D869B996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BB5D1-A108-4D6B-BF18-F6679CAED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FCD7B0-078F-4B54-89A0-A93E0872743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4767"/>
            <a:ext cx="5486400" cy="420733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5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</a:t>
            </a:r>
            <a:r>
              <a:rPr lang="en-US" dirty="0" err="1" smtClean="0"/>
              <a:t>em</a:t>
            </a:r>
            <a:r>
              <a:rPr lang="en-US" dirty="0" smtClean="0"/>
              <a:t> what you’re </a:t>
            </a:r>
            <a:r>
              <a:rPr lang="en-US" dirty="0" err="1" smtClean="0"/>
              <a:t>gonna</a:t>
            </a:r>
            <a:r>
              <a:rPr lang="en-US" dirty="0" smtClean="0"/>
              <a:t> tell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Kind</a:t>
            </a:r>
            <a:r>
              <a:rPr lang="en-US" baseline="0" dirty="0" smtClean="0"/>
              <a:t> of dry material</a:t>
            </a:r>
          </a:p>
          <a:p>
            <a:r>
              <a:rPr lang="en-US" dirty="0" smtClean="0"/>
              <a:t>Just</a:t>
            </a:r>
            <a:r>
              <a:rPr lang="en-US" baseline="0" dirty="0" smtClean="0"/>
              <a:t> going to cover the table functions and how they relate</a:t>
            </a:r>
          </a:p>
          <a:p>
            <a:r>
              <a:rPr lang="en-US" baseline="0" dirty="0" smtClean="0"/>
              <a:t>Not going to cover the individual columns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B5D1-A108-4D6B-BF18-F6679CAED3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BF1517-5AA9-4844-B239-F5DD07AF3140}" type="slidenum">
              <a:rPr lang="en-US" sz="1100"/>
              <a:pPr/>
              <a:t>12</a:t>
            </a:fld>
            <a:endParaRPr lang="en-US" sz="11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17550"/>
            <a:ext cx="4492625" cy="3370263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664" y="4373941"/>
            <a:ext cx="5048250" cy="117172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6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BF1517-5AA9-4844-B239-F5DD07AF3140}" type="slidenum">
              <a:rPr lang="en-US" sz="1100"/>
              <a:pPr/>
              <a:t>13</a:t>
            </a:fld>
            <a:endParaRPr lang="en-US" sz="11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17550"/>
            <a:ext cx="4492625" cy="3370263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664" y="4373941"/>
            <a:ext cx="5048250" cy="117172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7D0A4-A939-4E00-9223-CE280E04B90E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822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CBA082-47DB-4353-A1C8-522D8DF9AB98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02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B13820-958A-4189-83B2-A42DE13D5A87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9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189CA9-2263-49E8-BC7A-2D6E96E7B228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2590800" y="6381750"/>
            <a:ext cx="6553200" cy="476250"/>
          </a:xfrm>
        </p:spPr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67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83576F5-1A90-4812-9BC0-EF1715E037B9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590800" y="6381750"/>
            <a:ext cx="6553200" cy="476250"/>
          </a:xfrm>
        </p:spPr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0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8486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54D2C-C25D-41CD-9AEB-594629AE67B7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40661" y="655022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347D716-E2D3-482F-B77E-08DE55B40757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 bwMode="auto">
          <a:xfrm>
            <a:off x="2133600" y="6549705"/>
            <a:ext cx="4876800" cy="30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Louisiana Tech University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900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3F5809-CFF8-403E-9744-2C5184C0B835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40661" y="655022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347D716-E2D3-482F-B77E-08DE55B40757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57950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9248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4D9433-972E-4095-9FF5-179A9E98119B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73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868912-0FA2-43C8-A2C0-177C7C4A9E23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2014D-B995-429B-843D-1D46F85AB76A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5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4EB58A-0B7B-4052-A2BB-9FC5F45234A8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62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C40CE6-7D57-4ED5-9E19-7F01884FEC14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31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1F83DC-17FD-4690-9E5F-6ED81B581CBE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59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txBody>
          <a:bodyPr wrap="none" lIns="91435" tIns="45718" rIns="91435" bIns="4571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85" y="6553199"/>
            <a:ext cx="2133600" cy="30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2E1D6E6-8ED2-4C70-94F6-E667A6B7A6D0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90800" y="6553200"/>
            <a:ext cx="655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23224F9-4B6C-45F2-8C8A-9552274C6B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rgbClr val="C86866">
                  <a:shade val="30000"/>
                  <a:satMod val="115000"/>
                </a:srgbClr>
              </a:gs>
              <a:gs pos="50000">
                <a:srgbClr val="C86866">
                  <a:shade val="67500"/>
                  <a:satMod val="115000"/>
                </a:srgbClr>
              </a:gs>
              <a:gs pos="100000">
                <a:srgbClr val="C86866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txBody>
          <a:bodyPr wrap="none" anchor="ctr"/>
          <a:lstStyle/>
          <a:p>
            <a:pPr algn="ctr" defTabSz="639763" fontAlgn="base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4300" y="76200"/>
            <a:ext cx="914400" cy="914400"/>
            <a:chOff x="114300" y="76200"/>
            <a:chExt cx="914400" cy="914400"/>
          </a:xfrm>
        </p:grpSpPr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114300" y="762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87049" name="Picture 9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25" y="273050"/>
              <a:ext cx="549275" cy="52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04800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/>
        </p:spPr>
        <p:txBody>
          <a:bodyPr wrap="none" lIns="91435" tIns="45718" rIns="91435" bIns="4571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5" name="Title Placeholder 1"/>
          <p:cNvSpPr>
            <a:spLocks noGrp="1"/>
          </p:cNvSpPr>
          <p:nvPr>
            <p:ph type="title"/>
          </p:nvPr>
        </p:nvSpPr>
        <p:spPr>
          <a:xfrm>
            <a:off x="1458347" y="40256"/>
            <a:ext cx="6290246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>
              <a:lumMod val="75000"/>
            </a:schemeClr>
          </a:solidFill>
          <a:latin typeface="+mj-lt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j-lt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ea typeface="Verdana" pitchFamily="34" charset="0"/>
          <a:cs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685800" y="1814513"/>
            <a:ext cx="7772400" cy="2103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rgbClr val="000000"/>
                </a:solidFill>
                <a:cs typeface="Lucida Sans Unicode" charset="0"/>
              </a:rPr>
              <a:t>Application </a:t>
            </a:r>
            <a:r>
              <a:rPr lang="en-US" sz="4400" dirty="0" smtClean="0">
                <a:solidFill>
                  <a:srgbClr val="000000"/>
                </a:solidFill>
                <a:cs typeface="Lucida Sans Unicode" charset="0"/>
              </a:rPr>
              <a:t>Backend </a:t>
            </a:r>
            <a:r>
              <a:rPr lang="en-US" sz="4400" dirty="0" smtClean="0">
                <a:solidFill>
                  <a:srgbClr val="000000"/>
                </a:solidFill>
                <a:cs typeface="Lucida Sans Unicode" charset="0"/>
              </a:rPr>
              <a:t>Database (MySQL)</a:t>
            </a:r>
            <a:endParaRPr lang="th-TH" sz="4400" dirty="0" smtClean="0">
              <a:solidFill>
                <a:srgbClr val="000000"/>
              </a:solidFill>
              <a:latin typeface="+mn-lt"/>
              <a:cs typeface="Lucida Sans Unicode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223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  <a:latin typeface="Bookman Old Style" pitchFamily="16" charset="0"/>
              <a:cs typeface="Lucida Sans Unicode" charset="0"/>
            </a:endParaRPr>
          </a:p>
          <a:p>
            <a:pPr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Bookman Old Style" pitchFamily="16" charset="0"/>
                <a:cs typeface="Lucida Sans Unicode" charset="0"/>
              </a:rPr>
              <a:t>Christian Dean</a:t>
            </a:r>
            <a:endParaRPr lang="en-US" sz="2000" dirty="0">
              <a:solidFill>
                <a:srgbClr val="000000"/>
              </a:solidFill>
              <a:latin typeface="Bookman Old Style" pitchFamily="16" charset="0"/>
              <a:cs typeface="Lucida Sans Unicode" charset="0"/>
            </a:endParaRPr>
          </a:p>
          <a:p>
            <a:pPr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 smtClean="0">
              <a:solidFill>
                <a:srgbClr val="000000"/>
              </a:solidFill>
              <a:latin typeface="Bookman Old Style" pitchFamily="16" charset="0"/>
              <a:cs typeface="Lucida Sans Unicode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590800" y="6381750"/>
            <a:ext cx="65532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6755A0C-61E4-4302-BB22-0072001875C6}" type="slidenum">
              <a:rPr lang="en-US" sz="1400">
                <a:solidFill>
                  <a:srgbClr val="FFFFFF"/>
                </a:solidFill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9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Related to </a:t>
            </a:r>
            <a:r>
              <a:rPr lang="en-US" b="1" dirty="0"/>
              <a:t>Data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90800"/>
            <a:ext cx="49434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42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“Extra” informational slides follow</a:t>
            </a:r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b="1" dirty="0" smtClean="0"/>
              <a:t>Ryan</a:t>
            </a:r>
            <a:r>
              <a:rPr lang="en-US" dirty="0" smtClean="0"/>
              <a:t>: put these after final conclusion slide?)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541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BFA68A-B2C1-EB46-8663-CF717A709CF5}" type="datetime3">
              <a:rPr lang="en-US" sz="1300"/>
              <a:pPr/>
              <a:t>8 May 2015</a:t>
            </a:fld>
            <a:endParaRPr lang="en-US" sz="130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580188"/>
            <a:ext cx="1905000" cy="201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E1DEF7-91E5-B74C-84D4-822F252C0113}" type="slidenum">
              <a:rPr lang="en-US" sz="1300"/>
              <a:pPr/>
              <a:t>12</a:t>
            </a:fld>
            <a:endParaRPr lang="en-US" sz="13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93113" cy="519113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Tables Related to </a:t>
            </a:r>
            <a:r>
              <a:rPr lang="en-US" b="1" dirty="0" smtClean="0">
                <a:latin typeface="Arial" charset="0"/>
                <a:ea typeface="ＭＳ Ｐゴシック" charset="0"/>
                <a:cs typeface="ＭＳ Ｐゴシック" charset="0"/>
              </a:rPr>
              <a:t>Courses</a:t>
            </a:r>
            <a:endParaRPr lang="en-US" b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0424"/>
            <a:ext cx="8229600" cy="4525963"/>
          </a:xfrm>
        </p:spPr>
        <p:txBody>
          <a:bodyPr/>
          <a:lstStyle/>
          <a:p>
            <a:r>
              <a:rPr lang="en-US" sz="1800" dirty="0" err="1" smtClean="0"/>
              <a:t>CourseCategories</a:t>
            </a:r>
            <a:endParaRPr lang="en-US" sz="1800" dirty="0" smtClean="0"/>
          </a:p>
          <a:p>
            <a:r>
              <a:rPr lang="en-US" sz="1800" dirty="0" err="1" smtClean="0"/>
              <a:t>CourseTypes</a:t>
            </a:r>
            <a:endParaRPr lang="en-US" sz="1800" dirty="0"/>
          </a:p>
          <a:p>
            <a:r>
              <a:rPr lang="en-US" sz="1800" dirty="0" smtClean="0"/>
              <a:t>Courses</a:t>
            </a:r>
          </a:p>
          <a:p>
            <a:endParaRPr lang="en-US" sz="1800" dirty="0"/>
          </a:p>
          <a:p>
            <a:r>
              <a:rPr lang="en-US" sz="1800" dirty="0" err="1"/>
              <a:t>CourseSections</a:t>
            </a:r>
            <a:endParaRPr lang="en-US" sz="1800" dirty="0"/>
          </a:p>
          <a:p>
            <a:r>
              <a:rPr lang="en-US" sz="1800" dirty="0" err="1"/>
              <a:t>CourseSectionTimes</a:t>
            </a:r>
            <a:endParaRPr lang="en-US" sz="1800" dirty="0"/>
          </a:p>
          <a:p>
            <a:r>
              <a:rPr lang="en-US" sz="1800" dirty="0" err="1" smtClean="0"/>
              <a:t>StudentCourseSections</a:t>
            </a:r>
            <a:endParaRPr lang="en-US" sz="1800" dirty="0" smtClean="0"/>
          </a:p>
          <a:p>
            <a:r>
              <a:rPr lang="en-US" sz="1800" dirty="0" err="1" smtClean="0"/>
              <a:t>AcademicQuarters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CourseRequisiteTypes</a:t>
            </a:r>
            <a:endParaRPr lang="en-US" sz="1800" dirty="0"/>
          </a:p>
          <a:p>
            <a:r>
              <a:rPr lang="en-US" sz="1800" dirty="0" err="1" smtClean="0"/>
              <a:t>CourseRequisites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StudentTransferCourses</a:t>
            </a:r>
            <a:endParaRPr lang="en-US" sz="1800" dirty="0"/>
          </a:p>
          <a:p>
            <a:r>
              <a:rPr lang="en-US" sz="1800" dirty="0" err="1" smtClean="0"/>
              <a:t>StudentTransferCourseEquivilentCourses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162800" y="1524000"/>
            <a:ext cx="1981200" cy="4876800"/>
            <a:chOff x="7162800" y="1524000"/>
            <a:chExt cx="1981200" cy="4876800"/>
          </a:xfrm>
        </p:grpSpPr>
        <p:sp>
          <p:nvSpPr>
            <p:cNvPr id="7" name="TextBox 6"/>
            <p:cNvSpPr txBox="1"/>
            <p:nvPr/>
          </p:nvSpPr>
          <p:spPr>
            <a:xfrm>
              <a:off x="7315200" y="2057400"/>
              <a:ext cx="1828800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Creation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Structure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 smtClean="0"/>
                <a:t>Tables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b="1" dirty="0" smtClean="0"/>
                <a:t>Courses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Users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Advising Appt.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Curricula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Logging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/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7162800" y="1524000"/>
              <a:ext cx="0" cy="487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Right Brace 4"/>
          <p:cNvSpPr/>
          <p:nvPr/>
        </p:nvSpPr>
        <p:spPr bwMode="auto">
          <a:xfrm>
            <a:off x="3569109" y="1546787"/>
            <a:ext cx="381000" cy="82736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610" y="178393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Courses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 bwMode="auto">
          <a:xfrm>
            <a:off x="3574806" y="2819400"/>
            <a:ext cx="381000" cy="125919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0610" y="326860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 bwMode="auto">
          <a:xfrm>
            <a:off x="3601064" y="4490549"/>
            <a:ext cx="381000" cy="64747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ight Brace 18"/>
          <p:cNvSpPr/>
          <p:nvPr/>
        </p:nvSpPr>
        <p:spPr bwMode="auto">
          <a:xfrm>
            <a:off x="5280987" y="5471317"/>
            <a:ext cx="381000" cy="64747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5254" y="462182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Requisites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83537" y="559705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Transfers</a:t>
            </a:r>
            <a:endParaRPr lang="en-US" dirty="0"/>
          </a:p>
        </p:txBody>
      </p:sp>
      <p:sp>
        <p:nvSpPr>
          <p:cNvPr id="24" name="5-Point Star 23"/>
          <p:cNvSpPr/>
          <p:nvPr/>
        </p:nvSpPr>
        <p:spPr bwMode="auto">
          <a:xfrm>
            <a:off x="2848897" y="1570704"/>
            <a:ext cx="122903" cy="117987"/>
          </a:xfrm>
          <a:prstGeom prst="star5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7485" y="6206095"/>
            <a:ext cx="2964427" cy="307777"/>
            <a:chOff x="147485" y="6206095"/>
            <a:chExt cx="2964427" cy="307777"/>
          </a:xfrm>
        </p:grpSpPr>
        <p:sp>
          <p:nvSpPr>
            <p:cNvPr id="25" name="5-Point Star 24"/>
            <p:cNvSpPr/>
            <p:nvPr/>
          </p:nvSpPr>
          <p:spPr bwMode="auto">
            <a:xfrm>
              <a:off x="147485" y="6289289"/>
              <a:ext cx="122903" cy="117987"/>
            </a:xfrm>
            <a:prstGeom prst="star5">
              <a:avLst/>
            </a:prstGeom>
            <a:solidFill>
              <a:schemeClr val="accent6"/>
            </a:solidFill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39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512" y="6206095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Statically defined table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5-Point Star 21"/>
          <p:cNvSpPr/>
          <p:nvPr/>
        </p:nvSpPr>
        <p:spPr bwMode="auto">
          <a:xfrm>
            <a:off x="2391697" y="1900085"/>
            <a:ext cx="122903" cy="117987"/>
          </a:xfrm>
          <a:prstGeom prst="star5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5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BFA68A-B2C1-EB46-8663-CF717A709CF5}" type="datetime3">
              <a:rPr lang="en-US" sz="1300"/>
              <a:pPr/>
              <a:t>8 May 2015</a:t>
            </a:fld>
            <a:endParaRPr lang="en-US" sz="130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580188"/>
            <a:ext cx="1905000" cy="201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E1DEF7-91E5-B74C-84D4-822F252C0113}" type="slidenum">
              <a:rPr lang="en-US" sz="1300"/>
              <a:pPr/>
              <a:t>13</a:t>
            </a:fld>
            <a:endParaRPr lang="en-US" sz="13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93113" cy="519113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Tables Related to </a:t>
            </a:r>
            <a:r>
              <a:rPr lang="en-US" b="1" dirty="0" smtClean="0">
                <a:latin typeface="Arial" charset="0"/>
                <a:ea typeface="ＭＳ Ｐゴシック" charset="0"/>
                <a:cs typeface="ＭＳ Ｐゴシック" charset="0"/>
              </a:rPr>
              <a:t>Users</a:t>
            </a:r>
            <a:endParaRPr lang="en-US" b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UserStates</a:t>
            </a:r>
            <a:endParaRPr lang="en-US" dirty="0"/>
          </a:p>
          <a:p>
            <a:r>
              <a:rPr lang="en-US" dirty="0"/>
              <a:t>Roles</a:t>
            </a:r>
          </a:p>
          <a:p>
            <a:r>
              <a:rPr lang="en-US" dirty="0"/>
              <a:t>Users</a:t>
            </a:r>
          </a:p>
          <a:p>
            <a:r>
              <a:rPr lang="en-US" dirty="0" err="1"/>
              <a:t>StudentAdvisors</a:t>
            </a:r>
            <a:endParaRPr lang="en-US" dirty="0"/>
          </a:p>
          <a:p>
            <a:r>
              <a:rPr lang="en-US" dirty="0" err="1"/>
              <a:t>UserRoles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162800" y="1524000"/>
            <a:ext cx="1981200" cy="4876800"/>
            <a:chOff x="7162800" y="1524000"/>
            <a:chExt cx="1981200" cy="4876800"/>
          </a:xfrm>
        </p:grpSpPr>
        <p:sp>
          <p:nvSpPr>
            <p:cNvPr id="7" name="TextBox 6"/>
            <p:cNvSpPr txBox="1"/>
            <p:nvPr/>
          </p:nvSpPr>
          <p:spPr>
            <a:xfrm>
              <a:off x="7315200" y="2057400"/>
              <a:ext cx="1828800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Creation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Structure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 smtClean="0"/>
                <a:t>Tables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Courses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b="1" dirty="0" smtClean="0"/>
                <a:t>Users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Advising Appt.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Curricula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Logging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/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7162800" y="1524000"/>
              <a:ext cx="0" cy="487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5-Point Star 8"/>
          <p:cNvSpPr/>
          <p:nvPr/>
        </p:nvSpPr>
        <p:spPr bwMode="auto">
          <a:xfrm>
            <a:off x="2819400" y="1752600"/>
            <a:ext cx="199103" cy="189271"/>
          </a:xfrm>
          <a:prstGeom prst="star5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5-Point Star 9"/>
          <p:cNvSpPr/>
          <p:nvPr/>
        </p:nvSpPr>
        <p:spPr bwMode="auto">
          <a:xfrm>
            <a:off x="1905000" y="2249129"/>
            <a:ext cx="199103" cy="189271"/>
          </a:xfrm>
          <a:prstGeom prst="star5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7485" y="6206095"/>
            <a:ext cx="2964427" cy="307777"/>
            <a:chOff x="147485" y="6206095"/>
            <a:chExt cx="2964427" cy="307777"/>
          </a:xfrm>
        </p:grpSpPr>
        <p:sp>
          <p:nvSpPr>
            <p:cNvPr id="12" name="5-Point Star 11"/>
            <p:cNvSpPr/>
            <p:nvPr/>
          </p:nvSpPr>
          <p:spPr bwMode="auto">
            <a:xfrm>
              <a:off x="147485" y="6289289"/>
              <a:ext cx="122903" cy="117987"/>
            </a:xfrm>
            <a:prstGeom prst="star5">
              <a:avLst/>
            </a:prstGeom>
            <a:solidFill>
              <a:schemeClr val="accent6"/>
            </a:solidFill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39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512" y="6206095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Statically defined table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107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Related to </a:t>
            </a:r>
            <a:r>
              <a:rPr lang="en-US" b="1" dirty="0" smtClean="0"/>
              <a:t>Advising Appointments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AdvisingAppointmentStates</a:t>
            </a:r>
            <a:endParaRPr lang="en-US" dirty="0"/>
          </a:p>
          <a:p>
            <a:r>
              <a:rPr lang="en-US" dirty="0" err="1"/>
              <a:t>AdvisingSchedules</a:t>
            </a:r>
            <a:endParaRPr lang="en-US" dirty="0"/>
          </a:p>
          <a:p>
            <a:r>
              <a:rPr lang="en-US" dirty="0" err="1"/>
              <a:t>AdvisingAppointments</a:t>
            </a:r>
            <a:endParaRPr lang="en-US" dirty="0"/>
          </a:p>
          <a:p>
            <a:r>
              <a:rPr lang="en-US" dirty="0" err="1"/>
              <a:t>ScheduledAdvisingAppointments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62800" y="1524000"/>
            <a:ext cx="1981200" cy="4876800"/>
            <a:chOff x="7162800" y="1524000"/>
            <a:chExt cx="1981200" cy="4876800"/>
          </a:xfrm>
        </p:grpSpPr>
        <p:sp>
          <p:nvSpPr>
            <p:cNvPr id="6" name="TextBox 5"/>
            <p:cNvSpPr txBox="1"/>
            <p:nvPr/>
          </p:nvSpPr>
          <p:spPr>
            <a:xfrm>
              <a:off x="7315200" y="2057400"/>
              <a:ext cx="1828800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Creation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Structure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 smtClean="0"/>
                <a:t>Tables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Courses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Users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b="1" dirty="0" smtClean="0"/>
                <a:t>Advising Appt</a:t>
              </a:r>
              <a:r>
                <a:rPr lang="en-US" sz="1400" dirty="0" smtClean="0"/>
                <a:t>.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Curricula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Logging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162800" y="1524000"/>
              <a:ext cx="0" cy="487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5-Point Star 7"/>
          <p:cNvSpPr/>
          <p:nvPr/>
        </p:nvSpPr>
        <p:spPr bwMode="auto">
          <a:xfrm>
            <a:off x="5363497" y="1752600"/>
            <a:ext cx="199103" cy="189271"/>
          </a:xfrm>
          <a:prstGeom prst="star5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7485" y="6206095"/>
            <a:ext cx="2964427" cy="307777"/>
            <a:chOff x="147485" y="6206095"/>
            <a:chExt cx="2964427" cy="307777"/>
          </a:xfrm>
        </p:grpSpPr>
        <p:sp>
          <p:nvSpPr>
            <p:cNvPr id="10" name="5-Point Star 9"/>
            <p:cNvSpPr/>
            <p:nvPr/>
          </p:nvSpPr>
          <p:spPr bwMode="auto">
            <a:xfrm>
              <a:off x="147485" y="6289289"/>
              <a:ext cx="122903" cy="117987"/>
            </a:xfrm>
            <a:prstGeom prst="star5">
              <a:avLst/>
            </a:prstGeom>
            <a:solidFill>
              <a:schemeClr val="accent6"/>
            </a:solidFill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39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512" y="6206095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Statically defined table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681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Related to </a:t>
            </a:r>
            <a:r>
              <a:rPr lang="en-US" b="1" dirty="0" smtClean="0"/>
              <a:t>Curricula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CurriculumTypes</a:t>
            </a:r>
            <a:endParaRPr lang="en-US" dirty="0"/>
          </a:p>
          <a:p>
            <a:r>
              <a:rPr lang="en-US" dirty="0" smtClean="0"/>
              <a:t>Curriculums</a:t>
            </a:r>
            <a:endParaRPr lang="en-US" dirty="0"/>
          </a:p>
          <a:p>
            <a:r>
              <a:rPr lang="en-US" dirty="0" err="1"/>
              <a:t>CurriculumCourseSlots</a:t>
            </a:r>
            <a:endParaRPr lang="en-US" dirty="0"/>
          </a:p>
          <a:p>
            <a:r>
              <a:rPr lang="en-US" dirty="0" err="1"/>
              <a:t>UserCurriculums</a:t>
            </a:r>
            <a:endParaRPr lang="en-US" dirty="0"/>
          </a:p>
          <a:p>
            <a:r>
              <a:rPr lang="en-US" dirty="0" err="1"/>
              <a:t>CurriculumCourseSlotRequisites</a:t>
            </a:r>
            <a:endParaRPr lang="en-US" dirty="0"/>
          </a:p>
          <a:p>
            <a:r>
              <a:rPr lang="en-US" dirty="0" err="1"/>
              <a:t>CurriculumSlotValidCourses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62800" y="1524000"/>
            <a:ext cx="1981200" cy="4876800"/>
            <a:chOff x="7162800" y="1524000"/>
            <a:chExt cx="1981200" cy="4876800"/>
          </a:xfrm>
        </p:grpSpPr>
        <p:sp>
          <p:nvSpPr>
            <p:cNvPr id="6" name="TextBox 5"/>
            <p:cNvSpPr txBox="1"/>
            <p:nvPr/>
          </p:nvSpPr>
          <p:spPr>
            <a:xfrm>
              <a:off x="7315200" y="2057400"/>
              <a:ext cx="1828800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Creation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Structure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 smtClean="0"/>
                <a:t>Tables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Courses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Users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Advising Appt.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200" b="1" dirty="0" smtClean="0"/>
                <a:t>Curricula</a:t>
              </a:r>
              <a:endParaRPr lang="en-US" sz="1400" b="1" dirty="0" smtClean="0"/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Logging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162800" y="1524000"/>
              <a:ext cx="0" cy="487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5-Point Star 7"/>
          <p:cNvSpPr/>
          <p:nvPr/>
        </p:nvSpPr>
        <p:spPr bwMode="auto">
          <a:xfrm>
            <a:off x="3710449" y="1752600"/>
            <a:ext cx="199103" cy="189271"/>
          </a:xfrm>
          <a:prstGeom prst="star5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7485" y="6206095"/>
            <a:ext cx="2964427" cy="307777"/>
            <a:chOff x="147485" y="6206095"/>
            <a:chExt cx="2964427" cy="307777"/>
          </a:xfrm>
        </p:grpSpPr>
        <p:sp>
          <p:nvSpPr>
            <p:cNvPr id="10" name="5-Point Star 9"/>
            <p:cNvSpPr/>
            <p:nvPr/>
          </p:nvSpPr>
          <p:spPr bwMode="auto">
            <a:xfrm>
              <a:off x="147485" y="6289289"/>
              <a:ext cx="122903" cy="117987"/>
            </a:xfrm>
            <a:prstGeom prst="star5">
              <a:avLst/>
            </a:prstGeom>
            <a:solidFill>
              <a:schemeClr val="accent6"/>
            </a:solidFill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39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512" y="6206095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Statically defined table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88011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Related to </a:t>
            </a:r>
            <a:r>
              <a:rPr lang="en-US" b="1" dirty="0" smtClean="0"/>
              <a:t>Data Logging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AdvisingLogEntryTypes</a:t>
            </a:r>
            <a:endParaRPr lang="en-US" dirty="0"/>
          </a:p>
          <a:p>
            <a:r>
              <a:rPr lang="en-US" dirty="0" err="1"/>
              <a:t>AdvisingLogEntries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62800" y="1524000"/>
            <a:ext cx="1981200" cy="4876800"/>
            <a:chOff x="7162800" y="1524000"/>
            <a:chExt cx="1981200" cy="4876800"/>
          </a:xfrm>
        </p:grpSpPr>
        <p:sp>
          <p:nvSpPr>
            <p:cNvPr id="6" name="TextBox 5"/>
            <p:cNvSpPr txBox="1"/>
            <p:nvPr/>
          </p:nvSpPr>
          <p:spPr>
            <a:xfrm>
              <a:off x="7315200" y="2057400"/>
              <a:ext cx="1828800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Creation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Structure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 smtClean="0"/>
                <a:t>Tables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Courses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Users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Advising Appt.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dirty="0" smtClean="0"/>
                <a:t>Curricula</a:t>
              </a:r>
            </a:p>
            <a:p>
              <a:pPr marL="800100" lvl="1" indent="-342900">
                <a:buFont typeface="+mj-lt"/>
                <a:buAutoNum type="alphaLcPeriod"/>
              </a:pPr>
              <a:endParaRPr lang="en-US" sz="1400" dirty="0" smtClean="0"/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400" b="1" dirty="0" smtClean="0"/>
                <a:t>Logging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162800" y="1524000"/>
              <a:ext cx="0" cy="487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5-Point Star 7"/>
          <p:cNvSpPr/>
          <p:nvPr/>
        </p:nvSpPr>
        <p:spPr bwMode="auto">
          <a:xfrm>
            <a:off x="4753897" y="1752600"/>
            <a:ext cx="199103" cy="189271"/>
          </a:xfrm>
          <a:prstGeom prst="star5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7485" y="6206095"/>
            <a:ext cx="2964427" cy="307777"/>
            <a:chOff x="147485" y="6206095"/>
            <a:chExt cx="2964427" cy="307777"/>
          </a:xfrm>
        </p:grpSpPr>
        <p:sp>
          <p:nvSpPr>
            <p:cNvPr id="10" name="5-Point Star 9"/>
            <p:cNvSpPr/>
            <p:nvPr/>
          </p:nvSpPr>
          <p:spPr bwMode="auto">
            <a:xfrm>
              <a:off x="147485" y="6289289"/>
              <a:ext cx="122903" cy="117987"/>
            </a:xfrm>
            <a:prstGeom prst="star5">
              <a:avLst/>
            </a:prstGeom>
            <a:solidFill>
              <a:schemeClr val="accent6"/>
            </a:solidFill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39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512" y="6206095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Statically defined table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41934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Database created with “Sea Quail” database diagramming tool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MySQL create script generated from “Sea Quail” diagram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30" name="Picture 6" descr="https://lh4.googleusercontent.com/I_ZBoUSKRNU6bn17OXaZqXAJBX6uHnYB_-J3nTXqgqOdkc6Zl7p2G_5JUbEoNtRbk2l57U99Xg=s128-h128-e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7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1" y="1447800"/>
            <a:ext cx="8716400" cy="495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Advising App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1524000"/>
            <a:ext cx="2808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High 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Extensible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Min. redundancy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524000"/>
            <a:ext cx="156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31 </a:t>
            </a:r>
            <a:r>
              <a:rPr lang="en-US" sz="2400" b="1" dirty="0" smtClean="0">
                <a:latin typeface="+mj-lt"/>
              </a:rPr>
              <a:t>Tables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6735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6</a:t>
            </a:r>
            <a:r>
              <a:rPr lang="en-US" sz="2400" dirty="0" smtClean="0"/>
              <a:t> “collections” of tables:</a:t>
            </a:r>
          </a:p>
          <a:p>
            <a:endParaRPr lang="en-US" sz="2400" dirty="0" smtClean="0"/>
          </a:p>
          <a:p>
            <a:r>
              <a:rPr lang="en-US" sz="2400" dirty="0" smtClean="0"/>
              <a:t>Tables related to </a:t>
            </a:r>
            <a:r>
              <a:rPr lang="en-US" sz="2400" b="1" dirty="0" smtClean="0"/>
              <a:t>courses</a:t>
            </a:r>
          </a:p>
          <a:p>
            <a:r>
              <a:rPr lang="en-US" sz="2400" dirty="0" smtClean="0"/>
              <a:t>Tables related to </a:t>
            </a:r>
            <a:r>
              <a:rPr lang="en-US" sz="2400" b="1" dirty="0" smtClean="0"/>
              <a:t>users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Tables related to </a:t>
            </a:r>
            <a:r>
              <a:rPr lang="en-US" sz="2400" b="1" dirty="0" smtClean="0"/>
              <a:t>advising</a:t>
            </a:r>
            <a:r>
              <a:rPr lang="en-US" sz="2400" dirty="0" smtClean="0"/>
              <a:t> </a:t>
            </a:r>
            <a:r>
              <a:rPr lang="en-US" sz="2400" b="1" dirty="0" smtClean="0"/>
              <a:t>appointment scheduling</a:t>
            </a:r>
          </a:p>
          <a:p>
            <a:r>
              <a:rPr lang="en-US" sz="2400" dirty="0" smtClean="0"/>
              <a:t>Tables related to </a:t>
            </a:r>
            <a:r>
              <a:rPr lang="en-US" sz="2400" b="1" dirty="0" smtClean="0"/>
              <a:t>curricula</a:t>
            </a:r>
          </a:p>
          <a:p>
            <a:r>
              <a:rPr lang="en-US" sz="2400" dirty="0" smtClean="0"/>
              <a:t>Tables related to </a:t>
            </a:r>
            <a:r>
              <a:rPr lang="en-US" sz="2400" b="1" dirty="0" smtClean="0"/>
              <a:t>advising forms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Tables related to </a:t>
            </a:r>
            <a:r>
              <a:rPr lang="en-US" sz="2400" b="1" dirty="0" smtClean="0"/>
              <a:t>data logging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8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1463146"/>
            <a:ext cx="8879305" cy="462915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Tables Related to </a:t>
            </a:r>
            <a:r>
              <a:rPr lang="en-US" b="1" dirty="0" smtClean="0">
                <a:latin typeface="Arial" charset="0"/>
                <a:ea typeface="ＭＳ Ｐゴシック" charset="0"/>
                <a:cs typeface="ＭＳ Ｐゴシック" charset="0"/>
              </a:rPr>
              <a:t>Courses</a:t>
            </a:r>
            <a:endParaRPr lang="en-US" b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98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Tables Related to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38325"/>
            <a:ext cx="68008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01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Related to </a:t>
            </a:r>
            <a:r>
              <a:rPr lang="en-US" b="1" dirty="0"/>
              <a:t>Advising Appointments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8072437" cy="33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41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Related to </a:t>
            </a:r>
            <a:r>
              <a:rPr lang="en-US" b="1" dirty="0"/>
              <a:t>Curricula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110537" cy="49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97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Related to </a:t>
            </a:r>
            <a:r>
              <a:rPr lang="en-US" b="1" dirty="0" smtClean="0"/>
              <a:t>Advising Forms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224F9-4B6C-45F2-8C8A-9552274C6BA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45758"/>
            <a:ext cx="78200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752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ate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aSolve">
      <a:majorFont>
        <a:latin typeface="Arial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39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39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etaSol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aSol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aSol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aSol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aSol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aSol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aSol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aSol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aSol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aSol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aSol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aSol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23159</TotalTime>
  <Words>294</Words>
  <Application>Microsoft Office PowerPoint</Application>
  <PresentationFormat>On-screen Show (4:3)</PresentationFormat>
  <Paragraphs>179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Bookman Old Style</vt:lpstr>
      <vt:lpstr>Calibri</vt:lpstr>
      <vt:lpstr>Lucida Sans Unicode</vt:lpstr>
      <vt:lpstr>Verdana</vt:lpstr>
      <vt:lpstr>latech</vt:lpstr>
      <vt:lpstr>PowerPoint Presentation</vt:lpstr>
      <vt:lpstr>Database Creation</vt:lpstr>
      <vt:lpstr>CS Advising App Database</vt:lpstr>
      <vt:lpstr>Database Structure Breakdown</vt:lpstr>
      <vt:lpstr>Tables Related to Courses</vt:lpstr>
      <vt:lpstr>Tables Related to Users</vt:lpstr>
      <vt:lpstr>Tables Related to Advising Appointments</vt:lpstr>
      <vt:lpstr>Tables Related to Curricula</vt:lpstr>
      <vt:lpstr>Tables Related to Advising Forms</vt:lpstr>
      <vt:lpstr>Tables Related to Data Logging</vt:lpstr>
      <vt:lpstr>PowerPoint Presentation</vt:lpstr>
      <vt:lpstr>Tables Related to Courses</vt:lpstr>
      <vt:lpstr>Tables Related to Users</vt:lpstr>
      <vt:lpstr>Tables Related to Advising Appointments</vt:lpstr>
      <vt:lpstr>Tables Related to Curricula</vt:lpstr>
      <vt:lpstr>Tables Related to Data Logging</vt:lpstr>
    </vt:vector>
  </TitlesOfParts>
  <Company>Your Company 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Supada</dc:creator>
  <cp:lastModifiedBy>wintermute</cp:lastModifiedBy>
  <cp:revision>567</cp:revision>
  <cp:lastPrinted>2015-03-11T14:36:15Z</cp:lastPrinted>
  <dcterms:created xsi:type="dcterms:W3CDTF">2012-04-30T15:16:41Z</dcterms:created>
  <dcterms:modified xsi:type="dcterms:W3CDTF">2015-05-09T17:59:01Z</dcterms:modified>
</cp:coreProperties>
</file>