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263" r:id="rId6"/>
    <p:sldId id="265" r:id="rId7"/>
    <p:sldId id="266" r:id="rId8"/>
    <p:sldId id="267" r:id="rId9"/>
    <p:sldId id="16140630" r:id="rId10"/>
    <p:sldId id="16140631" r:id="rId11"/>
    <p:sldId id="16140632" r:id="rId12"/>
    <p:sldId id="268" r:id="rId13"/>
    <p:sldId id="16140623" r:id="rId14"/>
    <p:sldId id="16140627" r:id="rId15"/>
    <p:sldId id="16140628" r:id="rId16"/>
    <p:sldId id="1614062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Abhijeet Singh-Graphic Era University-Btech 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624205"/>
          </a:xfrm>
        </p:spPr>
        <p:txBody>
          <a:bodyPr>
            <a:normAutofit fontScale="90000"/>
          </a:bodyPr>
          <a:lstStyle/>
          <a:p>
            <a:r>
              <a:rPr lang="en-US" sz="4890" b="1">
                <a:solidFill>
                  <a:schemeClr val="accent1"/>
                </a:solidFill>
                <a:latin typeface="Arial" panose="020B0604020202020204"/>
                <a:ea typeface="+mj-lt"/>
                <a:cs typeface="Arial" panose="020B0604020202020204"/>
              </a:rPr>
              <a:t>Result</a:t>
            </a:r>
            <a:endParaRPr lang="en-US" sz="4890"/>
          </a:p>
        </p:txBody>
      </p:sp>
      <p:pic>
        <p:nvPicPr>
          <p:cNvPr id="2" name="Picture 1" descr="Screenshot 2025-08-03 142820"/>
          <p:cNvPicPr>
            <a:picLocks noChangeAspect="1"/>
          </p:cNvPicPr>
          <p:nvPr/>
        </p:nvPicPr>
        <p:blipFill>
          <a:blip r:embed="rId1"/>
          <a:srcRect b="11059"/>
          <a:stretch>
            <a:fillRect/>
          </a:stretch>
        </p:blipFill>
        <p:spPr>
          <a:xfrm>
            <a:off x="641350" y="1326515"/>
            <a:ext cx="10976610" cy="4959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775335"/>
          </a:xfrm>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altLang="en-US" sz="2200" dirty="0">
                <a:solidFill>
                  <a:schemeClr val="tx1"/>
                </a:solidFill>
                <a:latin typeface="Calibri" panose="020F0502020204030204" charset="0"/>
                <a:cs typeface="Calibri" panose="020F0502020204030204" charset="0"/>
              </a:rPr>
              <a:t>This project successfully demonstrates the use of machine learning to build an intelligent Network Intrusion Detection System (NIDS) capable of identifying and classifying various types of cyber-attacks. By leveraging the Kaggle intrusion detection dataset and deploying the model on IBM Cloud Lite, the system provides an efficient and scalable solution for real-time network security. It enhances the ability to detect evolving threats early, reduces reliance on manual rule-based systems, and contributes to strengthening the overall cybersecurity infrastructure of modern communication networks.</a:t>
            </a:r>
            <a:endParaRPr lang="en-US" altLang="en-US" sz="2200" dirty="0">
              <a:solidFill>
                <a:schemeClr val="tx1"/>
              </a:solidFill>
              <a:latin typeface="Calibri" panose="020F0502020204030204" charset="0"/>
              <a:cs typeface="Calibri" panose="020F0502020204030204" charset="0"/>
            </a:endParaRPr>
          </a:p>
          <a:p>
            <a:pPr marL="305435" indent="-305435"/>
            <a:endParaRPr lang="en-US" altLang="en-US" sz="2200" dirty="0">
              <a:solidFill>
                <a:schemeClr val="tx1"/>
              </a:solidFill>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394460"/>
            <a:ext cx="11029315" cy="4496435"/>
          </a:xfrm>
        </p:spPr>
        <p:txBody>
          <a:bodyPr>
            <a:noAutofit/>
          </a:bodyPr>
          <a:lstStyle/>
          <a:p>
            <a:pPr marL="0" indent="0">
              <a:buNone/>
            </a:pPr>
            <a:endParaRPr lang="en-US" sz="2200" b="1" dirty="0">
              <a:solidFill>
                <a:schemeClr val="tx1"/>
              </a:solidFill>
              <a:latin typeface="Calibri" panose="020F0502020204030204" charset="0"/>
              <a:cs typeface="Calibri" panose="020F0502020204030204" charset="0"/>
            </a:endParaRPr>
          </a:p>
          <a:p>
            <a:pPr marL="305435" indent="-305435"/>
            <a:r>
              <a:rPr lang="en-US" altLang="en-US" sz="2200" dirty="0">
                <a:solidFill>
                  <a:schemeClr val="tx1"/>
                </a:solidFill>
                <a:latin typeface="Calibri" panose="020F0502020204030204" charset="0"/>
                <a:cs typeface="Calibri" panose="020F0502020204030204" charset="0"/>
              </a:rPr>
              <a:t>Real-Time Monitoring with IBM Watson IoT: Integrate IBM Watson IoT to stream live network data and detect intrusions in real-time using the deployed model.Adaptive Learning: Implement self-learning mechanisms where the system updates itself based on new attack patterns without manual retraining.</a:t>
            </a:r>
            <a:endParaRPr lang="en-US" altLang="en-US" sz="2200" dirty="0">
              <a:solidFill>
                <a:schemeClr val="tx1"/>
              </a:solidFill>
              <a:latin typeface="Calibri" panose="020F0502020204030204" charset="0"/>
              <a:cs typeface="Calibri" panose="020F0502020204030204" charset="0"/>
            </a:endParaRPr>
          </a:p>
          <a:p>
            <a:pPr marL="305435" indent="-305435"/>
            <a:r>
              <a:rPr lang="en-US" altLang="en-US" sz="2200" dirty="0">
                <a:solidFill>
                  <a:schemeClr val="tx1"/>
                </a:solidFill>
                <a:latin typeface="Calibri" panose="020F0502020204030204" charset="0"/>
                <a:cs typeface="Calibri" panose="020F0502020204030204" charset="0"/>
              </a:rPr>
              <a:t>Scalable Deployment with IBM Kubernetes Service: Use IBM Kubernetes on IBM Cloud to scale the intrusion detection system across multiple servers for enterprise-level security.</a:t>
            </a:r>
            <a:endParaRPr lang="en-US" altLang="en-US" sz="2200" dirty="0">
              <a:solidFill>
                <a:schemeClr val="tx1"/>
              </a:solidFill>
              <a:latin typeface="Calibri" panose="020F0502020204030204" charset="0"/>
              <a:cs typeface="Calibri" panose="020F0502020204030204" charset="0"/>
            </a:endParaRPr>
          </a:p>
          <a:p>
            <a:pPr marL="305435" indent="-305435"/>
            <a:r>
              <a:rPr lang="en-US" altLang="en-US" sz="2200" dirty="0">
                <a:solidFill>
                  <a:schemeClr val="tx1"/>
                </a:solidFill>
                <a:latin typeface="Calibri" panose="020F0502020204030204" charset="0"/>
                <a:cs typeface="Calibri" panose="020F0502020204030204" charset="0"/>
              </a:rPr>
              <a:t>Advanced Threat Analysis with IBM QRadar: Extend the system by integrating with IBM QRadar SIEM for deeper threat intelligence, incident correlation, and automated response.</a:t>
            </a:r>
            <a:endParaRPr lang="en-US" altLang="en-US" sz="2200" dirty="0">
              <a:solidFill>
                <a:schemeClr val="tx1"/>
              </a:solidFill>
              <a:latin typeface="Calibri" panose="020F0502020204030204" charset="0"/>
              <a:cs typeface="Calibri" panose="020F0502020204030204" charset="0"/>
            </a:endParaRPr>
          </a:p>
          <a:p>
            <a:pPr marL="305435" indent="-305435"/>
            <a:r>
              <a:rPr lang="en-US" altLang="en-US" sz="2200" dirty="0">
                <a:solidFill>
                  <a:schemeClr val="tx1"/>
                </a:solidFill>
                <a:latin typeface="Calibri" panose="020F0502020204030204" charset="0"/>
                <a:cs typeface="Calibri" panose="020F0502020204030204" charset="0"/>
              </a:rPr>
              <a:t>Cloud Object Storage for Big Data: Store vast amounts of live and historical network traffic in IBM Cloud Object Storage for continuous analysis and auditing.</a:t>
            </a:r>
            <a:endParaRPr lang="en-US" altLang="en-US" sz="2200" dirty="0">
              <a:solidFill>
                <a:schemeClr val="tx1"/>
              </a:solidFill>
              <a:latin typeface="Calibri" panose="020F0502020204030204" charset="0"/>
              <a:cs typeface="Calibri" panose="020F0502020204030204" charset="0"/>
            </a:endParaRPr>
          </a:p>
        </p:txBody>
      </p:sp>
      <p:sp>
        <p:nvSpPr>
          <p:cNvPr id="5" name="Title 4"/>
          <p:cNvSpPr txBox="1"/>
          <p:nvPr/>
        </p:nvSpPr>
        <p:spPr>
          <a:xfrm>
            <a:off x="535940" y="844550"/>
            <a:ext cx="11029315" cy="72453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300" b="1" dirty="0">
                <a:solidFill>
                  <a:schemeClr val="accent1"/>
                </a:solidFill>
                <a:latin typeface="Arial" panose="020B0604020202020204"/>
                <a:cs typeface="Arial" panose="020B0604020202020204"/>
              </a:rPr>
              <a:t>Future scope</a:t>
            </a:r>
            <a:endParaRPr lang="en-US" sz="43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1273175" y="1232535"/>
            <a:ext cx="9087485" cy="52393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5" name="Content Placeholder 4"/>
          <p:cNvPicPr>
            <a:picLocks noChangeAspect="1"/>
          </p:cNvPicPr>
          <p:nvPr>
            <p:ph idx="1"/>
          </p:nvPr>
        </p:nvPicPr>
        <p:blipFill>
          <a:blip r:embed="rId1"/>
          <a:stretch>
            <a:fillRect/>
          </a:stretch>
        </p:blipFill>
        <p:spPr>
          <a:xfrm>
            <a:off x="1249045" y="1232535"/>
            <a:ext cx="8905875" cy="52146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280" y="702310"/>
            <a:ext cx="11029315" cy="621030"/>
          </a:xfrm>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1671955" y="1323340"/>
            <a:ext cx="8467725" cy="51257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sz="4400" b="1">
                <a:solidFill>
                  <a:srgbClr val="002060"/>
                </a:solidFill>
                <a:latin typeface="Arial" panose="020B0604020202020204" pitchFamily="34" charset="0"/>
                <a:cs typeface="Arial" panose="020B0604020202020204" pitchFamily="34" charset="0"/>
              </a:rPr>
              <a:t>OUTLINE</a:t>
            </a:r>
            <a:endParaRPr lang="en-US" sz="4400"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200" b="1" dirty="0">
                <a:latin typeface="Arial" panose="020B0604020202020204"/>
                <a:ea typeface="+mn-lt"/>
                <a:cs typeface="Arial" panose="020B0604020202020204"/>
              </a:rPr>
              <a:t>  </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Problem Statement </a:t>
            </a:r>
            <a:r>
              <a:rPr lang="en-US" sz="2200" dirty="0">
                <a:latin typeface="Arial" panose="020B0604020202020204"/>
                <a:ea typeface="+mn-lt"/>
                <a:cs typeface="Arial" panose="020B0604020202020204"/>
              </a:rPr>
              <a:t>(Should not include solution)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Proposed System/Solution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Calibri" panose="020F0502020204030204"/>
              </a:rPr>
              <a:t>System </a:t>
            </a:r>
            <a:r>
              <a:rPr lang="en-US" sz="2200" b="1" dirty="0">
                <a:latin typeface="Arial" panose="020B0604020202020204"/>
                <a:ea typeface="+mn-lt"/>
                <a:cs typeface="+mn-lt"/>
              </a:rPr>
              <a:t>Development Approach </a:t>
            </a:r>
            <a:r>
              <a:rPr lang="en-US" sz="2200" dirty="0">
                <a:latin typeface="Arial" panose="020B0604020202020204"/>
                <a:ea typeface="+mn-lt"/>
                <a:cs typeface="+mn-lt"/>
              </a:rPr>
              <a:t>(Technology Used) </a:t>
            </a:r>
            <a:endParaRPr lang="en-US" sz="2200" dirty="0">
              <a:latin typeface="Arial" panose="020B0604020202020204"/>
              <a:ea typeface="+mn-lt"/>
              <a:cs typeface="+mn-lt"/>
            </a:endParaRPr>
          </a:p>
          <a:p>
            <a:pPr marL="305435" indent="-305435"/>
            <a:r>
              <a:rPr lang="en-US" sz="2200" b="1" dirty="0">
                <a:latin typeface="Arial" panose="020B0604020202020204"/>
                <a:ea typeface="+mn-lt"/>
                <a:cs typeface="+mn-lt"/>
              </a:rPr>
              <a:t>Algorithm &amp; Deployment  </a:t>
            </a:r>
            <a:endParaRPr lang="en-US" sz="2200" dirty="0">
              <a:latin typeface="Arial" panose="020B0604020202020204"/>
              <a:cs typeface="Calibri" panose="020F0502020204030204"/>
            </a:endParaRPr>
          </a:p>
          <a:p>
            <a:pPr marL="305435" indent="-305435"/>
            <a:r>
              <a:rPr lang="en-US" sz="2200" b="1" dirty="0">
                <a:latin typeface="Arial" panose="020B0604020202020204"/>
                <a:ea typeface="+mn-lt"/>
                <a:cs typeface="Arial" panose="020B0604020202020204"/>
              </a:rPr>
              <a:t>Result (Output Image)</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Conclusion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Future Scope</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References</a:t>
            </a:r>
            <a:endParaRPr lang="en-US" sz="2200" dirty="0">
              <a:latin typeface="Arial" panose="020B0604020202020204"/>
              <a:cs typeface="Arial" panose="020B0604020202020204"/>
            </a:endParaRPr>
          </a:p>
          <a:p>
            <a:pPr marL="305435" indent="-305435"/>
            <a:endParaRPr lang="en-US" sz="22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897890"/>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358900"/>
            <a:ext cx="11029315" cy="5085715"/>
          </a:xfrm>
        </p:spPr>
        <p:txBody>
          <a:bodyPr>
            <a:noAutofit/>
          </a:bodyPr>
          <a:lstStyle/>
          <a:p>
            <a:pPr marL="0" indent="0">
              <a:buNone/>
            </a:pPr>
            <a:r>
              <a:rPr lang="en-US" altLang="en-US" sz="2200" dirty="0">
                <a:solidFill>
                  <a:schemeClr val="tx1"/>
                </a:solidFill>
                <a:latin typeface="Calibri" panose="020F0502020204030204" charset="0"/>
                <a:cs typeface="Calibri" panose="020F0502020204030204" charset="0"/>
              </a:rPr>
              <a:t>With the rapid growth of digital communication and interconnected systems, securing network infrastructure against cyber-attacks has become a critical priority. Modern networks are frequently targeted by various forms of malicious activities such as Denial of Service (DoS), Probing, Remote to Local (R2L), and User to Root (U2R) attacks, which can compromise data integrity, availability, and confidentiality.</a:t>
            </a:r>
            <a:endParaRPr lang="en-US" altLang="en-US" sz="2200" dirty="0">
              <a:solidFill>
                <a:schemeClr val="tx1"/>
              </a:solidFill>
              <a:latin typeface="Calibri" panose="020F0502020204030204" charset="0"/>
              <a:cs typeface="Calibri" panose="020F0502020204030204" charset="0"/>
            </a:endParaRPr>
          </a:p>
          <a:p>
            <a:pPr marL="0" indent="0">
              <a:buNone/>
            </a:pPr>
            <a:r>
              <a:rPr lang="en-US" altLang="en-US" sz="2200" dirty="0">
                <a:solidFill>
                  <a:schemeClr val="tx1"/>
                </a:solidFill>
                <a:latin typeface="Calibri" panose="020F0502020204030204" charset="0"/>
                <a:cs typeface="Calibri" panose="020F0502020204030204" charset="0"/>
              </a:rPr>
              <a:t>Traditional intrusion detection systems often rely on manual rules or outdated signatures, making them ineffective against new or evolving threats. Therefore, there is an urgent need for an intelligent and automated solution.</a:t>
            </a:r>
            <a:endParaRPr lang="en-US" altLang="en-US" sz="2200" dirty="0">
              <a:solidFill>
                <a:schemeClr val="tx1"/>
              </a:solidFill>
              <a:latin typeface="Calibri" panose="020F0502020204030204" charset="0"/>
              <a:cs typeface="Calibri" panose="020F0502020204030204" charset="0"/>
            </a:endParaRPr>
          </a:p>
          <a:p>
            <a:pPr marL="0" indent="0">
              <a:buNone/>
            </a:pPr>
            <a:r>
              <a:rPr lang="en-US" altLang="en-US" sz="2200" dirty="0">
                <a:solidFill>
                  <a:schemeClr val="tx1"/>
                </a:solidFill>
                <a:latin typeface="Calibri" panose="020F0502020204030204" charset="0"/>
                <a:cs typeface="Calibri" panose="020F0502020204030204" charset="0"/>
              </a:rPr>
              <a:t>The system will leverage the Kaggle dataset and be deployed on IBM Cloud Lite to provide scalable, early detection and protection against potential threats in communication networks.</a:t>
            </a:r>
            <a:endParaRPr lang="en-US" altLang="en-US" sz="2200" dirty="0">
              <a:solidFill>
                <a:schemeClr val="tx1"/>
              </a:solidFill>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882015"/>
          </a:xfrm>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960" y="1087120"/>
            <a:ext cx="11613515" cy="5953125"/>
          </a:xfrm>
        </p:spPr>
        <p:txBody>
          <a:bodyPr vert="horz" lIns="91440" tIns="45720" rIns="91440" bIns="45720" rtlCol="0" anchor="ctr">
            <a:noAutofit/>
          </a:bodyPr>
          <a:lstStyle/>
          <a:p>
            <a:pPr marL="0" indent="0">
              <a:buNone/>
            </a:pPr>
            <a:r>
              <a:rPr lang="en-US" altLang="en-US" sz="2200" dirty="0">
                <a:solidFill>
                  <a:schemeClr val="tx1"/>
                </a:solidFill>
                <a:latin typeface="Calibri" panose="020F0502020204030204"/>
                <a:cs typeface="Calibri" panose="020F0502020204030204"/>
              </a:rPr>
              <a:t>The proposed solution is to develop a machine learning-based Network Intrusion Detection System (NIDS) that can accurately detect and classify various types of cyber-attacks such as DoS, Probe, R2L, and U2R. Using the Kaggle intrusion detection dataset, the model will be trained to analyze network traffic patterns and distinguish between normal and malicious activity. The system will be deployed on IBM Cloud Lite for scalability and accessibility, providing real-time alerts and early threat detection to help secure communication networks.</a:t>
            </a:r>
            <a:endParaRPr lang="en-US" altLang="en-US" sz="2200" dirty="0">
              <a:solidFill>
                <a:schemeClr val="tx1"/>
              </a:solidFill>
              <a:latin typeface="Calibri" panose="020F0502020204030204"/>
              <a:cs typeface="Calibri" panose="020F0502020204030204"/>
            </a:endParaRPr>
          </a:p>
          <a:p>
            <a:pPr marL="305435" indent="-305435"/>
            <a:r>
              <a:rPr lang="en-IN" sz="2200" b="1" dirty="0">
                <a:solidFill>
                  <a:schemeClr val="tx1"/>
                </a:solidFill>
                <a:latin typeface="Calibri" panose="020F0502020204030204"/>
                <a:ea typeface="+mn-lt"/>
                <a:cs typeface="+mn-lt"/>
              </a:rPr>
              <a:t>Data Collection:</a:t>
            </a:r>
            <a:r>
              <a:rPr lang="en-US" altLang="en-IN" sz="2200" dirty="0">
                <a:solidFill>
                  <a:schemeClr val="tx1"/>
                </a:solidFill>
                <a:latin typeface="Calibri" panose="020F0502020204030204"/>
                <a:ea typeface="+mn-lt"/>
                <a:cs typeface="+mn-lt"/>
              </a:rPr>
              <a:t> </a:t>
            </a:r>
            <a:r>
              <a:rPr lang="en-US" altLang="en-US" sz="2200" dirty="0">
                <a:solidFill>
                  <a:schemeClr val="tx1"/>
                </a:solidFill>
                <a:latin typeface="Calibri" panose="020F0502020204030204"/>
                <a:cs typeface="Calibri" panose="020F0502020204030204"/>
              </a:rPr>
              <a:t>Use the Kaggle Network Intrusion Detection dataset</a:t>
            </a:r>
            <a:endParaRPr lang="en-US" altLang="en-US" sz="2200" dirty="0">
              <a:solidFill>
                <a:schemeClr val="tx1"/>
              </a:solidFill>
              <a:latin typeface="Calibri" panose="020F0502020204030204"/>
              <a:cs typeface="Calibri" panose="020F0502020204030204"/>
            </a:endParaRPr>
          </a:p>
          <a:p>
            <a:pPr marL="305435" indent="-305435"/>
            <a:r>
              <a:rPr lang="en-IN" sz="2200" b="1" dirty="0">
                <a:solidFill>
                  <a:schemeClr val="tx1"/>
                </a:solidFill>
                <a:latin typeface="Calibri" panose="020F0502020204030204"/>
                <a:ea typeface="+mn-lt"/>
                <a:cs typeface="+mn-lt"/>
              </a:rPr>
              <a:t>Data Preprocessing:</a:t>
            </a:r>
            <a:r>
              <a:rPr lang="en-US" altLang="en-IN" sz="2200" b="1" dirty="0">
                <a:solidFill>
                  <a:schemeClr val="tx1"/>
                </a:solidFill>
                <a:latin typeface="Calibri" panose="020F0502020204030204"/>
                <a:ea typeface="+mn-lt"/>
                <a:cs typeface="+mn-lt"/>
              </a:rPr>
              <a:t> </a:t>
            </a:r>
            <a:r>
              <a:rPr lang="en-US" altLang="en-US" sz="2200" dirty="0">
                <a:solidFill>
                  <a:schemeClr val="tx1"/>
                </a:solidFill>
                <a:latin typeface="Calibri" panose="020F0502020204030204"/>
                <a:cs typeface="Calibri" panose="020F0502020204030204"/>
              </a:rPr>
              <a:t>Handle missing values, duplicates, and normalize numerical features.</a:t>
            </a:r>
            <a:endParaRPr lang="en-US" altLang="en-US" sz="2200" b="1" dirty="0">
              <a:solidFill>
                <a:schemeClr val="tx1"/>
              </a:solidFill>
              <a:latin typeface="Calibri" panose="020F0502020204030204"/>
              <a:cs typeface="Calibri" panose="020F0502020204030204"/>
            </a:endParaRPr>
          </a:p>
          <a:p>
            <a:pPr marL="305435" indent="-305435"/>
            <a:r>
              <a:rPr lang="en-IN" sz="2200" b="1" dirty="0">
                <a:solidFill>
                  <a:schemeClr val="tx1"/>
                </a:solidFill>
                <a:latin typeface="Calibri" panose="020F0502020204030204"/>
                <a:ea typeface="+mn-lt"/>
                <a:cs typeface="+mn-lt"/>
              </a:rPr>
              <a:t>Machine Learning Algorithm:</a:t>
            </a:r>
            <a:r>
              <a:rPr lang="en-US" altLang="en-IN" sz="2200" b="1" dirty="0">
                <a:solidFill>
                  <a:schemeClr val="tx1"/>
                </a:solidFill>
                <a:latin typeface="Calibri" panose="020F0502020204030204"/>
                <a:ea typeface="+mn-lt"/>
                <a:cs typeface="+mn-lt"/>
              </a:rPr>
              <a:t> </a:t>
            </a:r>
            <a:r>
              <a:rPr lang="en-US" altLang="en-IN" sz="2200" dirty="0">
                <a:solidFill>
                  <a:schemeClr val="tx1"/>
                </a:solidFill>
                <a:latin typeface="Calibri" panose="020F0502020204030204"/>
                <a:ea typeface="+mn-lt"/>
                <a:cs typeface="+mn-lt"/>
                <a:sym typeface="+mn-ea"/>
              </a:rPr>
              <a:t>Train a classification model (e.g. Decision Tree, Random Forest or SVM)</a:t>
            </a:r>
            <a:endParaRPr lang="en-IN" sz="2200" b="1" dirty="0">
              <a:solidFill>
                <a:schemeClr val="tx1"/>
              </a:solidFill>
              <a:latin typeface="Calibri" panose="020F0502020204030204"/>
              <a:cs typeface="Calibri" panose="020F0502020204030204"/>
            </a:endParaRPr>
          </a:p>
          <a:p>
            <a:pPr marL="305435" indent="-305435"/>
            <a:r>
              <a:rPr lang="en-IN" sz="2200" b="1" dirty="0">
                <a:solidFill>
                  <a:schemeClr val="tx1"/>
                </a:solidFill>
                <a:latin typeface="Calibri" panose="020F0502020204030204"/>
                <a:ea typeface="+mn-lt"/>
                <a:cs typeface="+mn-lt"/>
              </a:rPr>
              <a:t>Evaluation:</a:t>
            </a:r>
            <a:r>
              <a:rPr lang="en-US" altLang="en-IN" sz="2200" b="1" dirty="0">
                <a:solidFill>
                  <a:schemeClr val="tx1"/>
                </a:solidFill>
                <a:latin typeface="Calibri" panose="020F0502020204030204"/>
                <a:ea typeface="+mn-lt"/>
                <a:cs typeface="+mn-lt"/>
              </a:rPr>
              <a:t> </a:t>
            </a:r>
            <a:r>
              <a:rPr lang="en-US" altLang="en-US" sz="2200" dirty="0">
                <a:solidFill>
                  <a:schemeClr val="tx1"/>
                </a:solidFill>
                <a:latin typeface="Calibri" panose="020F0502020204030204"/>
                <a:ea typeface="+mn-lt"/>
                <a:cs typeface="+mn-lt"/>
                <a:sym typeface="+mn-ea"/>
              </a:rPr>
              <a:t>Evaluate model performance using accuracy, precission, recall, and confusion Matrix</a:t>
            </a:r>
            <a:endParaRPr lang="en-US" altLang="en-US" sz="2200" dirty="0">
              <a:solidFill>
                <a:schemeClr val="tx1"/>
              </a:solidFill>
              <a:latin typeface="Calibri" panose="020F0502020204030204"/>
              <a:ea typeface="+mn-lt"/>
              <a:cs typeface="+mn-l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662305"/>
            <a:ext cx="11029315" cy="911225"/>
          </a:xfrm>
        </p:spPr>
        <p:txBody>
          <a:bodyPr>
            <a:normAutofit/>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497330"/>
            <a:ext cx="11029315" cy="4478020"/>
          </a:xfrm>
        </p:spPr>
        <p:txBody>
          <a:bodyPr/>
          <a:lstStyle/>
          <a:p>
            <a:pPr marL="0" indent="0">
              <a:buNone/>
            </a:pPr>
            <a:r>
              <a:rPr lang="en-IN" sz="2200">
                <a:solidFill>
                  <a:schemeClr val="tx1"/>
                </a:solidFill>
                <a:latin typeface="Calibri" panose="020F0502020204030204" charset="0"/>
                <a:ea typeface="+mn-lt"/>
                <a:cs typeface="Calibri" panose="020F0502020204030204" charset="0"/>
              </a:rPr>
              <a:t>The "System Approach" section outlines the overall strategy and methodology for developing and implementing the rental bike prediction system. Here's a suggested structure for this section:</a:t>
            </a:r>
            <a:endParaRPr lang="en-US" sz="2200">
              <a:solidFill>
                <a:schemeClr val="tx1"/>
              </a:solidFill>
              <a:latin typeface="Calibri" panose="020F0502020204030204" charset="0"/>
              <a:cs typeface="Calibri" panose="020F0502020204030204" charset="0"/>
            </a:endParaRPr>
          </a:p>
          <a:p>
            <a:pPr marL="305435" indent="-305435"/>
            <a:r>
              <a:rPr lang="en-IN" sz="2200" b="1">
                <a:solidFill>
                  <a:schemeClr val="tx1"/>
                </a:solidFill>
                <a:latin typeface="Calibri" panose="020F0502020204030204" charset="0"/>
                <a:cs typeface="Calibri" panose="020F0502020204030204" charset="0"/>
              </a:rPr>
              <a:t>System requirements</a:t>
            </a:r>
            <a:r>
              <a:rPr lang="en-US" altLang="en-IN" sz="2200" b="1">
                <a:solidFill>
                  <a:schemeClr val="tx1"/>
                </a:solidFill>
                <a:latin typeface="Calibri" panose="020F0502020204030204" charset="0"/>
                <a:cs typeface="Calibri" panose="020F0502020204030204" charset="0"/>
              </a:rPr>
              <a:t>:</a:t>
            </a:r>
            <a:endParaRPr lang="en-IN" sz="2200" b="1">
              <a:solidFill>
                <a:schemeClr val="tx1"/>
              </a:solidFill>
              <a:latin typeface="Calibri" panose="020F0502020204030204" charset="0"/>
              <a:cs typeface="Calibri" panose="020F0502020204030204" charset="0"/>
            </a:endParaRPr>
          </a:p>
          <a:p>
            <a:pPr marL="0" indent="0">
              <a:buNone/>
            </a:pPr>
            <a:r>
              <a:rPr lang="en-US" altLang="en-IN" sz="2200">
                <a:solidFill>
                  <a:schemeClr val="tx1"/>
                </a:solidFill>
                <a:latin typeface="Calibri" panose="020F0502020204030204" charset="0"/>
                <a:cs typeface="Calibri" panose="020F0502020204030204" charset="0"/>
                <a:sym typeface="+mn-ea"/>
              </a:rPr>
              <a:t>      IBM Cloud (mandatory)</a:t>
            </a:r>
            <a:endParaRPr lang="en-US" altLang="en-IN" sz="2200">
              <a:solidFill>
                <a:schemeClr val="tx1"/>
              </a:solidFill>
              <a:latin typeface="Calibri" panose="020F0502020204030204" charset="0"/>
              <a:cs typeface="Calibri" panose="020F0502020204030204" charset="0"/>
            </a:endParaRPr>
          </a:p>
          <a:p>
            <a:pPr marL="0" indent="0">
              <a:buNone/>
            </a:pPr>
            <a:r>
              <a:rPr lang="en-US" altLang="en-IN" sz="2200">
                <a:solidFill>
                  <a:schemeClr val="tx1"/>
                </a:solidFill>
                <a:latin typeface="Calibri" panose="020F0502020204030204" charset="0"/>
                <a:cs typeface="Calibri" panose="020F0502020204030204" charset="0"/>
                <a:sym typeface="+mn-ea"/>
              </a:rPr>
              <a:t>      </a:t>
            </a:r>
            <a:r>
              <a:rPr lang="en-US" altLang="en-US" sz="2200" dirty="0">
                <a:solidFill>
                  <a:schemeClr val="tx1"/>
                </a:solidFill>
                <a:latin typeface="Calibri" panose="020F0502020204030204" charset="0"/>
                <a:cs typeface="Calibri" panose="020F0502020204030204" charset="0"/>
                <a:sym typeface="+mn-ea"/>
              </a:rPr>
              <a:t>IBM Watson Studio for model development and training</a:t>
            </a:r>
            <a:endParaRPr lang="en-US" altLang="en-US" sz="2200" dirty="0">
              <a:solidFill>
                <a:schemeClr val="tx1"/>
              </a:solidFill>
              <a:latin typeface="Calibri" panose="020F0502020204030204" charset="0"/>
              <a:cs typeface="Calibri" panose="020F0502020204030204" charset="0"/>
              <a:sym typeface="+mn-ea"/>
            </a:endParaRPr>
          </a:p>
          <a:p>
            <a:pPr marL="0" indent="0">
              <a:buNone/>
            </a:pPr>
            <a:r>
              <a:rPr lang="en-US" altLang="en-US" sz="2200" dirty="0">
                <a:solidFill>
                  <a:schemeClr val="tx1"/>
                </a:solidFill>
                <a:latin typeface="Calibri" panose="020F0502020204030204" charset="0"/>
                <a:cs typeface="Calibri" panose="020F0502020204030204" charset="0"/>
                <a:sym typeface="+mn-ea"/>
              </a:rPr>
              <a:t>      </a:t>
            </a:r>
            <a:r>
              <a:rPr lang="en-US" altLang="en-US" sz="2200">
                <a:solidFill>
                  <a:schemeClr val="tx1"/>
                </a:solidFill>
                <a:latin typeface="Calibri" panose="020F0502020204030204" charset="0"/>
                <a:cs typeface="Calibri" panose="020F0502020204030204" charset="0"/>
                <a:sym typeface="+mn-ea"/>
              </a:rPr>
              <a:t>IBM Cloud Object Storage for dataset handling</a:t>
            </a:r>
            <a:endParaRPr lang="en-IN" sz="2200">
              <a:solidFill>
                <a:schemeClr val="tx1"/>
              </a:solidFill>
              <a:latin typeface="Calibri" panose="020F0502020204030204" charset="0"/>
              <a:cs typeface="Calibri" panose="020F0502020204030204" charset="0"/>
            </a:endParaRPr>
          </a:p>
          <a:p>
            <a:pPr marL="0" indent="0">
              <a:buNone/>
            </a:pPr>
            <a:endParaRPr lang="en-IN" sz="2200" b="1">
              <a:solidFill>
                <a:schemeClr val="tx1"/>
              </a:solidFill>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793115"/>
          </a:xfrm>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1656715"/>
            <a:ext cx="11029315" cy="4462145"/>
          </a:xfrm>
        </p:spPr>
        <p:txBody>
          <a:bodyPr>
            <a:normAutofit/>
          </a:bodyPr>
          <a:lstStyle/>
          <a:p>
            <a:pPr marL="305435" indent="-305435"/>
            <a:r>
              <a:rPr lang="en-IN" sz="2200" dirty="0">
                <a:solidFill>
                  <a:schemeClr val="tx1"/>
                </a:solidFill>
                <a:latin typeface="Calibri" panose="020F0502020204030204" charset="0"/>
                <a:ea typeface="+mn-lt"/>
                <a:cs typeface="Calibri" panose="020F0502020204030204" charset="0"/>
              </a:rPr>
              <a:t> </a:t>
            </a:r>
            <a:r>
              <a:rPr lang="en-IN" sz="2200" b="1" dirty="0">
                <a:solidFill>
                  <a:schemeClr val="tx1"/>
                </a:solidFill>
                <a:latin typeface="Calibri" panose="020F0502020204030204" charset="0"/>
                <a:ea typeface="+mn-lt"/>
                <a:cs typeface="Calibri" panose="020F0502020204030204" charset="0"/>
                <a:sym typeface="+mn-ea"/>
              </a:rPr>
              <a:t>Algorithm Selection:</a:t>
            </a:r>
            <a:r>
              <a:rPr lang="en-US" altLang="en-IN" sz="2200" b="1" dirty="0">
                <a:solidFill>
                  <a:schemeClr val="tx1"/>
                </a:solidFill>
                <a:latin typeface="Calibri" panose="020F0502020204030204" charset="0"/>
                <a:ea typeface="+mn-lt"/>
                <a:cs typeface="Calibri" panose="020F0502020204030204" charset="0"/>
                <a:sym typeface="+mn-ea"/>
              </a:rPr>
              <a:t> </a:t>
            </a:r>
            <a:endParaRPr lang="en-US" altLang="en-IN" sz="2200" b="1" dirty="0">
              <a:solidFill>
                <a:schemeClr val="tx1"/>
              </a:solidFill>
              <a:latin typeface="Calibri" panose="020F0502020204030204" charset="0"/>
              <a:ea typeface="+mn-lt"/>
              <a:cs typeface="Calibri" panose="020F0502020204030204" charset="0"/>
            </a:endParaRPr>
          </a:p>
          <a:p>
            <a:pPr marL="457200" lvl="1" indent="457200">
              <a:buNone/>
            </a:pPr>
            <a:r>
              <a:rPr lang="en-US" altLang="en-IN" sz="2200" dirty="0">
                <a:solidFill>
                  <a:schemeClr val="tx1"/>
                </a:solidFill>
                <a:latin typeface="Calibri" panose="020F0502020204030204" charset="0"/>
                <a:cs typeface="Calibri" panose="020F0502020204030204" charset="0"/>
                <a:sym typeface="+mn-ea"/>
              </a:rPr>
              <a:t>Snap Decision Tree Classifier (or Decision Tree based on performance)</a:t>
            </a:r>
            <a:endParaRPr lang="en-IN" sz="2200" dirty="0">
              <a:solidFill>
                <a:schemeClr val="tx1"/>
              </a:solidFill>
              <a:latin typeface="Calibri" panose="020F0502020204030204" charset="0"/>
              <a:cs typeface="Calibri" panose="020F0502020204030204" charset="0"/>
            </a:endParaRPr>
          </a:p>
          <a:p>
            <a:pPr marL="305435" indent="-305435"/>
            <a:r>
              <a:rPr lang="en-IN" sz="2200" b="1" dirty="0">
                <a:solidFill>
                  <a:schemeClr val="tx1"/>
                </a:solidFill>
                <a:latin typeface="Calibri" panose="020F0502020204030204" charset="0"/>
                <a:ea typeface="+mn-lt"/>
                <a:cs typeface="Calibri" panose="020F0502020204030204" charset="0"/>
                <a:sym typeface="+mn-ea"/>
              </a:rPr>
              <a:t>Data Input:</a:t>
            </a:r>
            <a:endParaRPr lang="en-IN" sz="2200" b="1" dirty="0">
              <a:solidFill>
                <a:schemeClr val="tx1"/>
              </a:solidFill>
              <a:latin typeface="Calibri" panose="020F0502020204030204" charset="0"/>
              <a:ea typeface="+mn-lt"/>
              <a:cs typeface="Calibri" panose="020F0502020204030204" charset="0"/>
            </a:endParaRPr>
          </a:p>
          <a:p>
            <a:pPr marL="457200" lvl="1" indent="457200">
              <a:buNone/>
            </a:pPr>
            <a:r>
              <a:rPr lang="en-US" altLang="en-US" sz="2200" dirty="0">
                <a:solidFill>
                  <a:schemeClr val="tx1"/>
                </a:solidFill>
                <a:latin typeface="Calibri" panose="020F0502020204030204" charset="0"/>
                <a:cs typeface="Calibri" panose="020F0502020204030204" charset="0"/>
                <a:sym typeface="+mn-ea"/>
              </a:rPr>
              <a:t>The input data includes network traffic patterns .</a:t>
            </a:r>
            <a:endParaRPr lang="en-US" altLang="en-US" sz="2200" dirty="0">
              <a:solidFill>
                <a:schemeClr val="tx1"/>
              </a:solidFill>
              <a:latin typeface="Calibri" panose="020F0502020204030204" charset="0"/>
              <a:cs typeface="Calibri" panose="020F0502020204030204" charset="0"/>
            </a:endParaRPr>
          </a:p>
          <a:p>
            <a:pPr marL="305435" indent="-305435"/>
            <a:r>
              <a:rPr lang="en-IN" sz="2200" b="1" dirty="0">
                <a:solidFill>
                  <a:schemeClr val="tx1"/>
                </a:solidFill>
                <a:latin typeface="Calibri" panose="020F0502020204030204" charset="0"/>
                <a:ea typeface="+mn-lt"/>
                <a:cs typeface="Calibri" panose="020F0502020204030204" charset="0"/>
                <a:sym typeface="+mn-ea"/>
              </a:rPr>
              <a:t>Training Process:</a:t>
            </a:r>
            <a:endParaRPr lang="en-IN" sz="2200" b="1" dirty="0">
              <a:solidFill>
                <a:schemeClr val="tx1"/>
              </a:solidFill>
              <a:latin typeface="Calibri" panose="020F0502020204030204" charset="0"/>
              <a:ea typeface="+mn-lt"/>
              <a:cs typeface="Calibri" panose="020F0502020204030204" charset="0"/>
            </a:endParaRPr>
          </a:p>
          <a:p>
            <a:pPr marL="457200" lvl="1" indent="457200">
              <a:buNone/>
            </a:pPr>
            <a:r>
              <a:rPr lang="en-US" altLang="en-IN" sz="2200" dirty="0">
                <a:solidFill>
                  <a:schemeClr val="tx1"/>
                </a:solidFill>
                <a:latin typeface="Calibri" panose="020F0502020204030204" charset="0"/>
                <a:cs typeface="Calibri" panose="020F0502020204030204" charset="0"/>
                <a:sym typeface="+mn-ea"/>
              </a:rPr>
              <a:t>Supervised learning using labelled scheme types</a:t>
            </a:r>
            <a:endParaRPr lang="en-IN" sz="2200" dirty="0">
              <a:solidFill>
                <a:schemeClr val="tx1"/>
              </a:solidFill>
              <a:latin typeface="Calibri" panose="020F0502020204030204" charset="0"/>
              <a:cs typeface="Calibri" panose="020F0502020204030204" charset="0"/>
            </a:endParaRPr>
          </a:p>
          <a:p>
            <a:pPr marL="305435" indent="-305435"/>
            <a:r>
              <a:rPr lang="en-IN" sz="2200" b="1" dirty="0">
                <a:solidFill>
                  <a:schemeClr val="tx1"/>
                </a:solidFill>
                <a:latin typeface="Calibri" panose="020F0502020204030204" charset="0"/>
                <a:ea typeface="+mn-lt"/>
                <a:cs typeface="Calibri" panose="020F0502020204030204" charset="0"/>
                <a:sym typeface="+mn-ea"/>
              </a:rPr>
              <a:t>Prediction Process:</a:t>
            </a:r>
            <a:endParaRPr lang="en-IN" sz="2200" dirty="0">
              <a:solidFill>
                <a:schemeClr val="tx1"/>
              </a:solidFill>
              <a:latin typeface="Calibri" panose="020F0502020204030204" charset="0"/>
              <a:cs typeface="Calibri" panose="020F0502020204030204" charset="0"/>
            </a:endParaRPr>
          </a:p>
          <a:p>
            <a:pPr marL="457200" lvl="1" indent="457200">
              <a:buNone/>
            </a:pPr>
            <a:r>
              <a:rPr lang="en-US" altLang="en-IN" sz="2200">
                <a:solidFill>
                  <a:schemeClr val="tx1"/>
                </a:solidFill>
                <a:latin typeface="Calibri" panose="020F0502020204030204" charset="0"/>
                <a:cs typeface="Calibri" panose="020F0502020204030204" charset="0"/>
                <a:sym typeface="+mn-ea"/>
              </a:rPr>
              <a:t>Model deployed on IBM Watson Studio with API endpoint for real-time predictions</a:t>
            </a:r>
            <a:endParaRPr lang="en-US" altLang="en-IN" sz="2200">
              <a:solidFill>
                <a:schemeClr val="tx1"/>
              </a:solidFill>
              <a:latin typeface="Calibri" panose="020F0502020204030204" charset="0"/>
              <a:cs typeface="Calibri" panose="020F0502020204030204" charset="0"/>
            </a:endParaRPr>
          </a:p>
          <a:p>
            <a:pPr marL="305435" indent="-305435"/>
            <a:endParaRPr lang="en-US" altLang="en-IN" sz="2200">
              <a:solidFill>
                <a:schemeClr val="tx1"/>
              </a:solidFill>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624205"/>
          </a:xfrm>
        </p:spPr>
        <p:txBody>
          <a:bodyPr>
            <a:normAutofit fontScale="90000"/>
          </a:bodyPr>
          <a:lstStyle/>
          <a:p>
            <a:r>
              <a:rPr lang="en-US" sz="4890" b="1">
                <a:solidFill>
                  <a:schemeClr val="accent1"/>
                </a:solidFill>
                <a:latin typeface="Arial" panose="020B0604020202020204"/>
                <a:ea typeface="+mj-lt"/>
                <a:cs typeface="Arial" panose="020B0604020202020204"/>
              </a:rPr>
              <a:t>Result</a:t>
            </a:r>
            <a:endParaRPr lang="en-US" sz="4890"/>
          </a:p>
        </p:txBody>
      </p:sp>
      <p:pic>
        <p:nvPicPr>
          <p:cNvPr id="3" name="Picture 2" descr="Screenshot 2025-08-03 141936"/>
          <p:cNvPicPr>
            <a:picLocks noChangeAspect="1"/>
          </p:cNvPicPr>
          <p:nvPr/>
        </p:nvPicPr>
        <p:blipFill>
          <a:blip r:embed="rId1"/>
          <a:stretch>
            <a:fillRect/>
          </a:stretch>
        </p:blipFill>
        <p:spPr>
          <a:xfrm>
            <a:off x="581025" y="1326515"/>
            <a:ext cx="11029315" cy="4949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624205"/>
          </a:xfrm>
        </p:spPr>
        <p:txBody>
          <a:bodyPr>
            <a:normAutofit fontScale="90000"/>
          </a:bodyPr>
          <a:lstStyle/>
          <a:p>
            <a:r>
              <a:rPr lang="en-US" sz="4890" b="1">
                <a:solidFill>
                  <a:schemeClr val="accent1"/>
                </a:solidFill>
                <a:latin typeface="Arial" panose="020B0604020202020204"/>
                <a:ea typeface="+mj-lt"/>
                <a:cs typeface="Arial" panose="020B0604020202020204"/>
              </a:rPr>
              <a:t>Result</a:t>
            </a:r>
            <a:endParaRPr lang="en-US" sz="4890"/>
          </a:p>
        </p:txBody>
      </p:sp>
      <p:pic>
        <p:nvPicPr>
          <p:cNvPr id="2" name="Picture 1" descr="Screenshot 2025-08-03 141917"/>
          <p:cNvPicPr>
            <a:picLocks noChangeAspect="1"/>
          </p:cNvPicPr>
          <p:nvPr/>
        </p:nvPicPr>
        <p:blipFill>
          <a:blip r:embed="rId1"/>
          <a:stretch>
            <a:fillRect/>
          </a:stretch>
        </p:blipFill>
        <p:spPr>
          <a:xfrm>
            <a:off x="581025" y="1325880"/>
            <a:ext cx="11028680" cy="50406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624205"/>
          </a:xfrm>
        </p:spPr>
        <p:txBody>
          <a:bodyPr>
            <a:normAutofit fontScale="90000"/>
          </a:bodyPr>
          <a:lstStyle/>
          <a:p>
            <a:r>
              <a:rPr lang="en-US" sz="4890" b="1">
                <a:solidFill>
                  <a:schemeClr val="accent1"/>
                </a:solidFill>
                <a:latin typeface="Arial" panose="020B0604020202020204"/>
                <a:ea typeface="+mj-lt"/>
                <a:cs typeface="Arial" panose="020B0604020202020204"/>
              </a:rPr>
              <a:t>Result</a:t>
            </a:r>
            <a:endParaRPr lang="en-US" sz="4890"/>
          </a:p>
        </p:txBody>
      </p:sp>
      <p:pic>
        <p:nvPicPr>
          <p:cNvPr id="2" name="Picture 1" descr="Screenshot 2025-08-03 142755"/>
          <p:cNvPicPr>
            <a:picLocks noChangeAspect="1"/>
          </p:cNvPicPr>
          <p:nvPr/>
        </p:nvPicPr>
        <p:blipFill>
          <a:blip r:embed="rId1"/>
          <a:stretch>
            <a:fillRect/>
          </a:stretch>
        </p:blipFill>
        <p:spPr>
          <a:xfrm>
            <a:off x="581025" y="1326515"/>
            <a:ext cx="11029315" cy="49733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4247</Words>
  <Application>WPS Presentation</Application>
  <PresentationFormat>Widescreen</PresentationFormat>
  <Paragraphs>83</Paragraphs>
  <Slides>16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SimSun</vt:lpstr>
      <vt:lpstr>Wingdings</vt:lpstr>
      <vt:lpstr>Wingdings 2</vt:lpstr>
      <vt:lpstr>Wingdings</vt:lpstr>
      <vt:lpstr>Arial</vt:lpstr>
      <vt:lpstr>Calibri</vt:lpstr>
      <vt:lpstr>Calibri</vt:lpstr>
      <vt:lpstr>Calibri Light</vt:lpstr>
      <vt:lpstr>Microsoft YaHei</vt:lpstr>
      <vt:lpstr>Arial Unicode MS</vt:lpstr>
      <vt:lpstr>Franklin Gothic Demi</vt:lpstr>
      <vt:lpstr>Segoe Print</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演示文稿</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Vanshika Pundir</cp:lastModifiedBy>
  <cp:revision>26</cp:revision>
  <dcterms:created xsi:type="dcterms:W3CDTF">2021-05-26T16:50:00Z</dcterms:created>
  <dcterms:modified xsi:type="dcterms:W3CDTF">2025-08-04T02:36:23Z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56F59F41EEF541AF80BCD9FF5EF466EF_13</vt:lpwstr>
  </property>
  <property fmtid="{D5CDD505-2E9C-101B-9397-08002B2CF9AE}" pid="4" name="KSOProductBuildVer">
    <vt:lpwstr>1033-12.2.0.22222</vt:lpwstr>
  </property>
</Properties>
</file>