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287" r:id="rId4"/>
    <p:sldId id="288" r:id="rId5"/>
    <p:sldId id="296" r:id="rId6"/>
    <p:sldId id="304" r:id="rId7"/>
    <p:sldId id="290" r:id="rId8"/>
    <p:sldId id="303" r:id="rId9"/>
    <p:sldId id="292" r:id="rId10"/>
    <p:sldId id="294" r:id="rId11"/>
    <p:sldId id="302" r:id="rId12"/>
    <p:sldId id="293" r:id="rId13"/>
    <p:sldId id="301" r:id="rId14"/>
    <p:sldId id="300"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78475" autoAdjust="0"/>
  </p:normalViewPr>
  <p:slideViewPr>
    <p:cSldViewPr snapToGrid="0">
      <p:cViewPr varScale="1">
        <p:scale>
          <a:sx n="82" d="100"/>
          <a:sy n="82" d="100"/>
        </p:scale>
        <p:origin x="780"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regression has been around for hundreds of years and is widely used in statistical modeling. The simplest form of linear regression (univariate) has one input variable and one output variable. Various</a:t>
            </a:r>
            <a:r>
              <a:rPr lang="en-US" baseline="0" dirty="0" smtClean="0"/>
              <a:t> techniques are used to best-fit a line (hence, LINEAR regression) to the data. Multivariate linear regression is similar, but adds additional terms to the equation (b2, b3, and so on).</a:t>
            </a:r>
          </a:p>
          <a:p>
            <a:endParaRPr lang="en-US" baseline="0" dirty="0" smtClean="0"/>
          </a:p>
          <a:p>
            <a:r>
              <a:rPr lang="en-US" baseline="0" dirty="0" smtClean="0"/>
              <a:t>Training a linear regression model with millions of values can take time, but once the model is trained, using it to perform predictive analysis is fast because "running" the model involves little more than solving an equation whose coefficients have already been computed (during training).</a:t>
            </a:r>
            <a:br>
              <a:rPr lang="en-US" baseline="0" dirty="0" smtClean="0"/>
            </a:br>
            <a:r>
              <a:rPr lang="en-US" baseline="0" dirty="0" smtClean="0"/>
              <a:t/>
            </a:r>
            <a:br>
              <a:rPr lang="en-US" baseline="0" dirty="0" smtClean="0"/>
            </a:br>
            <a:r>
              <a:rPr lang="en-US" baseline="0" dirty="0" smtClean="0"/>
              <a:t>This illustration can be used to explain why picking the right algorithm is key to building an effective model. If there is not a relatively linear relationship between input variable(s) and output variable(s), then linear regression won't produce a robust predictive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30643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Azure ML Cheat Sheet helps</a:t>
            </a:r>
            <a:r>
              <a:rPr lang="en-US" baseline="0" dirty="0" smtClean="0"/>
              <a:t> you pick the right algorithm for a model, even if you're not a trained data scientist. </a:t>
            </a:r>
            <a:r>
              <a:rPr lang="en-US" dirty="0" smtClean="0"/>
              <a:t>One example is if you want to use a set of input values to predict</a:t>
            </a:r>
            <a:r>
              <a:rPr lang="en-US" baseline="0" dirty="0" smtClean="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67531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deployed as a Web service, a model can be used</a:t>
            </a:r>
            <a:r>
              <a:rPr lang="en-US" baseline="0" dirty="0" smtClean="0"/>
              <a:t> with simple REST calls over HTTP. This enables developers to build "smart apps" that get their intelligence from ML. In the next lab, students will build and train an ML model, deploy it as a Web service, and then write a client app that uses it.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99980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book -- and free!</a:t>
            </a:r>
            <a:r>
              <a:rPr lang="en-US" baseline="0" dirty="0" smtClean="0"/>
              <a:t> Another recommended book on Azure Machine is Learning is "Predictive Analytics with Microsoft Azure Machine Learning " (https://www.amazon.com/Predictive-Analytics-Microsoft-Machine-Learning/dp/1484212010).</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a rich history of employing machine learning in their products, beginning with the Silicon Valley company they purchased in 1999 and created Hotmail from. Hotmail used</a:t>
            </a:r>
            <a:r>
              <a:rPr lang="en-US" baseline="0" dirty="0" smtClean="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Machine Learning</a:t>
            </a:r>
            <a:r>
              <a:rPr lang="en-US" dirty="0" smtClean="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smtClean="0">
                <a:solidFill>
                  <a:schemeClr val="tx1"/>
                </a:solidFill>
                <a:effectLst/>
                <a:latin typeface="+mn-lt"/>
                <a:ea typeface="+mn-ea"/>
                <a:cs typeface="+mn-cs"/>
              </a:rPr>
              <a:t>R</a:t>
            </a:r>
            <a:r>
              <a:rPr lang="en-US" dirty="0" smtClean="0"/>
              <a:t> and </a:t>
            </a:r>
            <a:r>
              <a:rPr lang="en-US" sz="1200" kern="1200" dirty="0" smtClean="0">
                <a:solidFill>
                  <a:schemeClr val="tx1"/>
                </a:solidFill>
                <a:effectLst/>
                <a:latin typeface="+mn-lt"/>
                <a:ea typeface="+mn-ea"/>
                <a:cs typeface="+mn-cs"/>
              </a:rPr>
              <a:t>Python</a:t>
            </a:r>
            <a:r>
              <a:rPr lang="en-US" dirty="0" smtClean="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smtClean="0">
                <a:solidFill>
                  <a:schemeClr val="tx1"/>
                </a:solidFill>
                <a:effectLst/>
                <a:latin typeface="+mn-lt"/>
                <a:ea typeface="+mn-ea"/>
                <a:cs typeface="+mn-cs"/>
              </a:rPr>
              <a:t>Cortana Intelligence Gallery</a:t>
            </a:r>
            <a:r>
              <a:rPr lang="en-US" dirty="0" smtClean="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83158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91749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starts with data, which can come from a variety of sources. The data typically needs to be "cleaned" before</a:t>
            </a:r>
            <a:r>
              <a:rPr lang="en-US" baseline="0" dirty="0" smtClean="0"/>
              <a:t> it is used, and ML Studio includes modules to help with the cleaning. (Examples of cleaning include removing rows with missing data, replacing missing data algorithmically, removing duplicate rows, and removing rows containing "outliers." In practice, cleaning the data can be very time-intensive and often consumes 50% of the time required to build the model.)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ML Studio provides canned implementations of 25 of </a:t>
            </a:r>
            <a:r>
              <a:rPr lang="en-US" sz="1200" kern="1200" baseline="0" dirty="0" smtClean="0">
                <a:solidFill>
                  <a:schemeClr val="tx1"/>
                </a:solidFill>
                <a:effectLst/>
                <a:latin typeface="+mn-lt"/>
                <a:ea typeface="+mn-ea"/>
                <a:cs typeface="+mn-cs"/>
              </a:rPr>
              <a:t>the classic algorithms used in machine learning.  It divides them into four categories.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a:t>
            </a:r>
          </a:p>
          <a:p>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21869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10/10/2016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g"/></Relationships>
</file>

<file path=ppt/slides/_rels/slide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(Univariate) Linear Regression</a:t>
            </a:r>
            <a:endParaRPr lang="en-US" dirty="0"/>
          </a:p>
        </p:txBody>
      </p:sp>
      <p:pic>
        <p:nvPicPr>
          <p:cNvPr id="4" name="Picture 3"/>
          <p:cNvPicPr>
            <a:picLocks noChangeAspect="1"/>
          </p:cNvPicPr>
          <p:nvPr/>
        </p:nvPicPr>
        <p:blipFill>
          <a:blip r:embed="rId3"/>
          <a:stretch>
            <a:fillRect/>
          </a:stretch>
        </p:blipFill>
        <p:spPr>
          <a:xfrm>
            <a:off x="2861210" y="2110710"/>
            <a:ext cx="6056623" cy="3768982"/>
          </a:xfrm>
          <a:prstGeom prst="rect">
            <a:avLst/>
          </a:prstGeom>
        </p:spPr>
      </p:pic>
      <p:sp>
        <p:nvSpPr>
          <p:cNvPr id="5" name="TextBox 4"/>
          <p:cNvSpPr txBox="1"/>
          <p:nvPr/>
        </p:nvSpPr>
        <p:spPr>
          <a:xfrm>
            <a:off x="560440" y="2015613"/>
            <a:ext cx="2163096" cy="1754326"/>
          </a:xfrm>
          <a:prstGeom prst="rect">
            <a:avLst/>
          </a:prstGeom>
          <a:noFill/>
        </p:spPr>
        <p:txBody>
          <a:bodyPr wrap="square" rtlCol="0">
            <a:spAutoFit/>
          </a:bodyPr>
          <a:lstStyle/>
          <a:p>
            <a:r>
              <a:rPr lang="en-US" dirty="0" smtClean="0"/>
              <a:t>Regression line represented by an equation of the form Y = b</a:t>
            </a:r>
            <a:r>
              <a:rPr lang="en-US" baseline="-25000" dirty="0" smtClean="0"/>
              <a:t>0</a:t>
            </a:r>
            <a:r>
              <a:rPr lang="en-US" dirty="0" smtClean="0"/>
              <a:t> + b</a:t>
            </a:r>
            <a:r>
              <a:rPr lang="en-US" baseline="-25000" dirty="0" smtClean="0"/>
              <a:t>1</a:t>
            </a:r>
            <a:r>
              <a:rPr lang="en-US" dirty="0" smtClean="0"/>
              <a:t>X where Y is the dependent variable</a:t>
            </a:r>
            <a:endParaRPr lang="en-US" dirty="0"/>
          </a:p>
        </p:txBody>
      </p:sp>
      <p:cxnSp>
        <p:nvCxnSpPr>
          <p:cNvPr id="7" name="Straight Arrow Connector 6"/>
          <p:cNvCxnSpPr/>
          <p:nvPr/>
        </p:nvCxnSpPr>
        <p:spPr>
          <a:xfrm>
            <a:off x="2723536" y="3677265"/>
            <a:ext cx="934064" cy="924232"/>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724105" y="3585834"/>
            <a:ext cx="2182760" cy="2031325"/>
          </a:xfrm>
          <a:prstGeom prst="rect">
            <a:avLst/>
          </a:prstGeom>
          <a:noFill/>
        </p:spPr>
        <p:txBody>
          <a:bodyPr wrap="square" rtlCol="0">
            <a:spAutoFit/>
          </a:bodyPr>
          <a:lstStyle/>
          <a:p>
            <a:r>
              <a:rPr lang="en-US" dirty="0" smtClean="0"/>
              <a:t>Error between actual and computed output minimized using least-squares or gradient-descent method</a:t>
            </a:r>
            <a:endParaRPr lang="en-US" dirty="0"/>
          </a:p>
        </p:txBody>
      </p:sp>
      <p:cxnSp>
        <p:nvCxnSpPr>
          <p:cNvPr id="9" name="Straight Arrow Connector 8"/>
          <p:cNvCxnSpPr/>
          <p:nvPr/>
        </p:nvCxnSpPr>
        <p:spPr>
          <a:xfrm flipH="1" flipV="1">
            <a:off x="8101781" y="3677265"/>
            <a:ext cx="1622325" cy="103124"/>
          </a:xfrm>
          <a:prstGeom prst="straightConnector1">
            <a:avLst/>
          </a:prstGeom>
          <a:ln w="76200">
            <a:solidFill>
              <a:srgbClr val="23588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18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http://</a:t>
            </a:r>
            <a:r>
              <a:rPr lang="en-US" sz="4000" dirty="0" err="1" smtClean="0">
                <a:latin typeface="Segoe UI Light" panose="020B0502040204020203" pitchFamily="34" charset="0"/>
                <a:cs typeface="Segoe UI Light" panose="020B0502040204020203" pitchFamily="34" charset="0"/>
              </a:rPr>
              <a:t>aka.ms</a:t>
            </a:r>
            <a:r>
              <a:rPr lang="en-US" sz="4000" dirty="0" smtClean="0">
                <a:latin typeface="Segoe UI Light" panose="020B0502040204020203" pitchFamily="34" charset="0"/>
                <a:cs typeface="Segoe UI Light" panose="020B0502040204020203" pitchFamily="34" charset="0"/>
              </a:rPr>
              <a:t>/</a:t>
            </a:r>
            <a:r>
              <a:rPr lang="en-US" sz="4000" dirty="0" err="1" smtClean="0">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as a Web Service</a:t>
            </a:r>
            <a:endParaRPr lang="en-US" dirty="0"/>
          </a:p>
        </p:txBody>
      </p:sp>
      <p:sp>
        <p:nvSpPr>
          <p:cNvPr id="3" name="Content Placeholder 2"/>
          <p:cNvSpPr>
            <a:spLocks noGrp="1"/>
          </p:cNvSpPr>
          <p:nvPr>
            <p:ph idx="1"/>
          </p:nvPr>
        </p:nvSpPr>
        <p:spPr/>
        <p:txBody>
          <a:bodyPr/>
          <a:lstStyle/>
          <a:p>
            <a:r>
              <a:rPr lang="en-US" dirty="0" smtClean="0"/>
              <a:t>A button click in ML Studio deploys a model as a Web service and provides sample code for calling it in three languages</a:t>
            </a:r>
            <a:endParaRPr lang="en-US" dirty="0"/>
          </a:p>
        </p:txBody>
      </p:sp>
      <p:pic>
        <p:nvPicPr>
          <p:cNvPr id="4" name="Picture 3"/>
          <p:cNvPicPr>
            <a:picLocks noChangeAspect="1"/>
          </p:cNvPicPr>
          <p:nvPr/>
        </p:nvPicPr>
        <p:blipFill>
          <a:blip r:embed="rId3"/>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a:t>
            </a:r>
            <a:r>
              <a:rPr lang="en-US" sz="4400" dirty="0" smtClean="0">
                <a:solidFill>
                  <a:srgbClr val="FFFFFF"/>
                </a:solidFill>
              </a:rPr>
              <a:t>bit.ly/a4r-mlbook</a:t>
            </a:r>
            <a:endParaRPr lang="en-US" sz="4400" dirty="0">
              <a:solidFill>
                <a:srgbClr val="FFFFFF"/>
              </a:solidFill>
            </a:endParaRPr>
          </a:p>
        </p:txBody>
      </p:sp>
    </p:spTree>
    <p:extLst>
      <p:ext uri="{BB962C8B-B14F-4D97-AF65-F5344CB8AC3E}">
        <p14:creationId xmlns:p14="http://schemas.microsoft.com/office/powerpoint/2010/main" val="398785702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Machine Learning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838200" y="1825625"/>
            <a:ext cx="6367818" cy="4351338"/>
          </a:xfrm>
        </p:spPr>
        <p:txBody>
          <a:bodyPr>
            <a:normAutofit/>
          </a:bodyPr>
          <a:lstStyle/>
          <a:p>
            <a:r>
              <a:rPr lang="en-US" dirty="0"/>
              <a:t>Branch of computer science in which a computer "learns" from data in order to perform predictive </a:t>
            </a:r>
            <a:r>
              <a:rPr lang="en-US" dirty="0" smtClean="0"/>
              <a:t>analytics</a:t>
            </a:r>
            <a:endParaRPr lang="en-US" dirty="0"/>
          </a:p>
          <a:p>
            <a:pPr lvl="1"/>
            <a:r>
              <a:rPr lang="en-US" dirty="0"/>
              <a:t>Credit-card fraud </a:t>
            </a:r>
            <a:r>
              <a:rPr lang="en-US" dirty="0" smtClean="0"/>
              <a:t>detection</a:t>
            </a:r>
            <a:endParaRPr lang="en-US" dirty="0"/>
          </a:p>
          <a:p>
            <a:pPr lvl="1"/>
            <a:r>
              <a:rPr lang="en-US" dirty="0"/>
              <a:t>Online shopping </a:t>
            </a:r>
            <a:r>
              <a:rPr lang="en-US" dirty="0" smtClean="0"/>
              <a:t>recommendations</a:t>
            </a:r>
            <a:endParaRPr lang="en-US" dirty="0"/>
          </a:p>
          <a:p>
            <a:pPr lvl="1"/>
            <a:r>
              <a:rPr lang="en-US" dirty="0"/>
              <a:t>Self-driving </a:t>
            </a:r>
            <a:r>
              <a:rPr lang="en-US" dirty="0" smtClean="0"/>
              <a:t>cars and more</a:t>
            </a:r>
            <a:endParaRPr lang="en-US" dirty="0"/>
          </a:p>
          <a:p>
            <a:r>
              <a:rPr lang="en-US" dirty="0" smtClean="0"/>
              <a:t>Supervised learning</a:t>
            </a:r>
          </a:p>
          <a:p>
            <a:pPr lvl="1"/>
            <a:r>
              <a:rPr lang="en-US" dirty="0" smtClean="0"/>
              <a:t>Regression and classification</a:t>
            </a:r>
          </a:p>
          <a:p>
            <a:r>
              <a:rPr lang="en-US" dirty="0" smtClean="0"/>
              <a:t>Unsupervised learning</a:t>
            </a:r>
          </a:p>
          <a:p>
            <a:pPr lvl="1"/>
            <a:r>
              <a:rPr lang="en-US" dirty="0" smtClean="0"/>
              <a:t>Clustering</a:t>
            </a:r>
            <a:endParaRPr lang="en-US" dirty="0"/>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and Machine Learning</a:t>
            </a:r>
            <a:endParaRPr lang="en-US" dirty="0"/>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838200" y="1825625"/>
            <a:ext cx="7025640" cy="4351338"/>
          </a:xfrm>
        </p:spPr>
        <p:txBody>
          <a:bodyPr/>
          <a:lstStyle/>
          <a:p>
            <a:r>
              <a:rPr lang="en-US" dirty="0" smtClean="0"/>
              <a:t>Fully managed cloud service for building and operationalizing ML models</a:t>
            </a:r>
            <a:endParaRPr lang="en-US" dirty="0"/>
          </a:p>
        </p:txBody>
      </p:sp>
      <p:pic>
        <p:nvPicPr>
          <p:cNvPr id="4" name="Picture 3"/>
          <p:cNvPicPr>
            <a:picLocks noChangeAspect="1"/>
          </p:cNvPicPr>
          <p:nvPr/>
        </p:nvPicPr>
        <p:blipFill>
          <a:blip r:embed="rId3"/>
          <a:stretch>
            <a:fillRect/>
          </a:stretch>
        </p:blipFill>
        <p:spPr>
          <a:xfrm>
            <a:off x="7963551" y="324372"/>
            <a:ext cx="3761726" cy="2509989"/>
          </a:xfrm>
          <a:prstGeom prst="rect">
            <a:avLst/>
          </a:prstGeom>
        </p:spPr>
      </p:pic>
      <p:sp>
        <p:nvSpPr>
          <p:cNvPr id="5" name="Rectangle 4"/>
          <p:cNvSpPr/>
          <p:nvPr/>
        </p:nvSpPr>
        <p:spPr bwMode="auto">
          <a:xfrm>
            <a:off x="508285"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6" name="Rectangle 5"/>
          <p:cNvSpPr/>
          <p:nvPr/>
        </p:nvSpPr>
        <p:spPr bwMode="auto">
          <a:xfrm>
            <a:off x="3287202" y="3055490"/>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7" name="Rectangle 6"/>
          <p:cNvSpPr/>
          <p:nvPr/>
        </p:nvSpPr>
        <p:spPr bwMode="auto">
          <a:xfrm>
            <a:off x="6066119" y="3055490"/>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8" name="Rectangle 7"/>
          <p:cNvSpPr/>
          <p:nvPr/>
        </p:nvSpPr>
        <p:spPr bwMode="auto">
          <a:xfrm>
            <a:off x="8845036"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9" name="Rectangle 8"/>
          <p:cNvSpPr/>
          <p:nvPr/>
        </p:nvSpPr>
        <p:spPr>
          <a:xfrm>
            <a:off x="478896" y="4442088"/>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0" name="Rectangle 9"/>
          <p:cNvSpPr/>
          <p:nvPr/>
        </p:nvSpPr>
        <p:spPr>
          <a:xfrm>
            <a:off x="3257811" y="4442086"/>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drag, drop and connect interface for Data Science. No need for programming for common tasks. </a:t>
            </a:r>
          </a:p>
        </p:txBody>
      </p:sp>
      <p:sp>
        <p:nvSpPr>
          <p:cNvPr id="11" name="Rectangle 10"/>
          <p:cNvSpPr/>
          <p:nvPr/>
        </p:nvSpPr>
        <p:spPr>
          <a:xfrm>
            <a:off x="6036729" y="4442086"/>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2" name="Rectangle 11"/>
          <p:cNvSpPr/>
          <p:nvPr/>
        </p:nvSpPr>
        <p:spPr>
          <a:xfrm>
            <a:off x="8816581" y="4442087"/>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296047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Studio</a:t>
            </a:r>
            <a:endParaRPr lang="en-US" dirty="0"/>
          </a:p>
        </p:txBody>
      </p:sp>
      <p:sp>
        <p:nvSpPr>
          <p:cNvPr id="3" name="Content Placeholder 2"/>
          <p:cNvSpPr>
            <a:spLocks noGrp="1"/>
          </p:cNvSpPr>
          <p:nvPr>
            <p:ph idx="1"/>
          </p:nvPr>
        </p:nvSpPr>
        <p:spPr>
          <a:xfrm>
            <a:off x="838199" y="1825625"/>
            <a:ext cx="5720255" cy="4351338"/>
          </a:xfrm>
        </p:spPr>
        <p:txBody>
          <a:bodyPr>
            <a:normAutofit/>
          </a:bodyPr>
          <a:lstStyle/>
          <a:p>
            <a:r>
              <a:rPr lang="en-US" dirty="0" smtClean="0"/>
              <a:t>Visual editor for composing, testing, refining, and deploying machine-learning models</a:t>
            </a:r>
            <a:endParaRPr lang="en-US" dirty="0"/>
          </a:p>
          <a:p>
            <a:pPr lvl="1"/>
            <a:r>
              <a:rPr lang="en-US" dirty="0"/>
              <a:t>Includes </a:t>
            </a:r>
            <a:r>
              <a:rPr lang="en-US" dirty="0" smtClean="0"/>
              <a:t>hundreds of modules</a:t>
            </a:r>
            <a:endParaRPr lang="en-US" dirty="0"/>
          </a:p>
          <a:p>
            <a:pPr lvl="1"/>
            <a:r>
              <a:rPr lang="en-US" dirty="0"/>
              <a:t>Includes </a:t>
            </a:r>
            <a:r>
              <a:rPr lang="en-US" dirty="0" smtClean="0"/>
              <a:t>common algorithms </a:t>
            </a:r>
            <a:r>
              <a:rPr lang="en-US" dirty="0"/>
              <a:t>for classification, regression, </a:t>
            </a:r>
            <a:r>
              <a:rPr lang="en-US" dirty="0" smtClean="0"/>
              <a:t>and </a:t>
            </a:r>
            <a:r>
              <a:rPr lang="en-US" dirty="0"/>
              <a:t>more</a:t>
            </a:r>
          </a:p>
          <a:p>
            <a:pPr lvl="1"/>
            <a:r>
              <a:rPr lang="en-US" dirty="0"/>
              <a:t>Supports </a:t>
            </a:r>
            <a:r>
              <a:rPr lang="en-US" dirty="0" smtClean="0"/>
              <a:t>numerous input formats</a:t>
            </a:r>
            <a:endParaRPr lang="en-US" dirty="0"/>
          </a:p>
          <a:p>
            <a:pPr lvl="1"/>
            <a:r>
              <a:rPr lang="en-US" dirty="0"/>
              <a:t>Supports R and </a:t>
            </a:r>
            <a:r>
              <a:rPr lang="en-US" dirty="0" smtClean="0"/>
              <a:t>Python</a:t>
            </a:r>
          </a:p>
          <a:p>
            <a:r>
              <a:rPr lang="en-US" dirty="0" smtClean="0"/>
              <a:t>Machine </a:t>
            </a:r>
            <a:r>
              <a:rPr lang="en-US" dirty="0"/>
              <a:t>l</a:t>
            </a:r>
            <a:r>
              <a:rPr lang="en-US" dirty="0" smtClean="0"/>
              <a:t>earning </a:t>
            </a:r>
            <a:r>
              <a:rPr lang="en-US" dirty="0"/>
              <a:t>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20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Machine Learning Process</a:t>
            </a:r>
            <a:endParaRPr lang="en-US" dirty="0"/>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32678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Algorithms</a:t>
            </a:r>
            <a:endParaRPr lang="en-US" dirty="0"/>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7485</TotalTime>
  <Words>1524</Words>
  <Application>Microsoft Office PowerPoint</Application>
  <PresentationFormat>Widescreen</PresentationFormat>
  <Paragraphs>83</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What is Machine Learning?</vt:lpstr>
      <vt:lpstr>Machine Learning in Action</vt:lpstr>
      <vt:lpstr>Microsoft and Machine Learning</vt:lpstr>
      <vt:lpstr>Azure Machine Learning</vt:lpstr>
      <vt:lpstr>PowerPoint Presentation</vt:lpstr>
      <vt:lpstr>Azure Machine Learning Studio</vt:lpstr>
      <vt:lpstr>The Machine Learning Process</vt:lpstr>
      <vt:lpstr>Azure Machine Learning Algorithms</vt:lpstr>
      <vt:lpstr>Simple (Univariate) Linear Regression</vt:lpstr>
      <vt:lpstr>http://aka.ms/MLCheatSheet</vt:lpstr>
      <vt:lpstr>Deploying as a Web Service</vt:lpstr>
      <vt:lpstr>Free e-Book</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Jeff Prosise</cp:lastModifiedBy>
  <cp:revision>111</cp:revision>
  <dcterms:created xsi:type="dcterms:W3CDTF">2016-04-21T18:51:19Z</dcterms:created>
  <dcterms:modified xsi:type="dcterms:W3CDTF">2016-10-10T13:18:17Z</dcterms:modified>
</cp:coreProperties>
</file>