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4"/>
  </p:notesMasterIdLst>
  <p:sldIdLst>
    <p:sldId id="294" r:id="rId2"/>
    <p:sldId id="293" r:id="rId3"/>
    <p:sldId id="295" r:id="rId4"/>
    <p:sldId id="297" r:id="rId5"/>
    <p:sldId id="327" r:id="rId6"/>
    <p:sldId id="328" r:id="rId7"/>
    <p:sldId id="301" r:id="rId8"/>
    <p:sldId id="302" r:id="rId9"/>
    <p:sldId id="303" r:id="rId10"/>
    <p:sldId id="304" r:id="rId11"/>
    <p:sldId id="305" r:id="rId12"/>
    <p:sldId id="307" r:id="rId13"/>
    <p:sldId id="321" r:id="rId14"/>
    <p:sldId id="309" r:id="rId15"/>
    <p:sldId id="311" r:id="rId16"/>
    <p:sldId id="379" r:id="rId17"/>
    <p:sldId id="324" r:id="rId18"/>
    <p:sldId id="377" r:id="rId19"/>
    <p:sldId id="358" r:id="rId20"/>
    <p:sldId id="364" r:id="rId21"/>
    <p:sldId id="333" r:id="rId22"/>
    <p:sldId id="334" r:id="rId23"/>
    <p:sldId id="376" r:id="rId24"/>
    <p:sldId id="335" r:id="rId25"/>
    <p:sldId id="365" r:id="rId26"/>
    <p:sldId id="338" r:id="rId27"/>
    <p:sldId id="366" r:id="rId28"/>
    <p:sldId id="378" r:id="rId29"/>
    <p:sldId id="339" r:id="rId30"/>
    <p:sldId id="356" r:id="rId31"/>
    <p:sldId id="357" r:id="rId32"/>
    <p:sldId id="32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Dan Hermes" initials="DH" lastIdx="1" clrIdx="6">
    <p:extLst/>
  </p:cmAuthor>
  <p:cmAuthor id="1" name="Kamren Z" initials="KZ" lastIdx="1" clrIdx="0">
    <p:extLst/>
  </p:cmAuthor>
  <p:cmAuthor id="2" name="Kamren Z" initials="KZ [2]" lastIdx="1" clrIdx="1">
    <p:extLst/>
  </p:cmAuthor>
  <p:cmAuthor id="3" name="Kamren Z" initials="KZ [3]" lastIdx="1" clrIdx="2">
    <p:extLst/>
  </p:cmAuthor>
  <p:cmAuthor id="4" name="Gavin Gear" initials="GG" lastIdx="9" clrIdx="3"/>
  <p:cmAuthor id="5" name="Kamren Z" initials="KZ [4]" lastIdx="1" clrIdx="4">
    <p:extLst/>
  </p:cmAuthor>
  <p:cmAuthor id="6" name="Mary Kate Reid" initials="" lastIdx="3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CC9B00"/>
    <a:srgbClr val="235888"/>
    <a:srgbClr val="8D8787"/>
    <a:srgbClr val="979191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2" autoAdjust="0"/>
    <p:restoredTop sz="86218" autoAdjust="0"/>
  </p:normalViewPr>
  <p:slideViewPr>
    <p:cSldViewPr snapToGrid="0">
      <p:cViewPr varScale="1">
        <p:scale>
          <a:sx n="92" d="100"/>
          <a:sy n="92" d="100"/>
        </p:scale>
        <p:origin x="76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hyperlink" Target="http://www.mobilecsharpcafe.com/xamarin-book/" TargetMode="Externa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 and excerpts from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Mobile Application Development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Dan Hermes, published by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http://www.mobilecsharpcafe.com/xamarin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-book/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9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80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Garbage collection: https://developer.xamarin.com/guides/android/advanced_topics/garbage_collection/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71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Activity state: https://</a:t>
            </a:r>
            <a:r>
              <a:rPr lang="en-US" dirty="0" err="1"/>
              <a:t>developer.xamarin.com</a:t>
            </a:r>
            <a:r>
              <a:rPr lang="en-US" dirty="0"/>
              <a:t>/guides/android/</a:t>
            </a:r>
            <a:r>
              <a:rPr lang="en-US" dirty="0" err="1"/>
              <a:t>application_fundamentals</a:t>
            </a:r>
            <a:r>
              <a:rPr lang="en-US" dirty="0"/>
              <a:t>/</a:t>
            </a:r>
            <a:r>
              <a:rPr lang="en-US" dirty="0" err="1"/>
              <a:t>activity_lifecycle</a:t>
            </a:r>
            <a:r>
              <a:rPr lang="en-US" dirty="0"/>
              <a:t>/</a:t>
            </a:r>
            <a:r>
              <a:rPr lang="en-US" dirty="0" err="1"/>
              <a:t>saving_state_walkthrough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52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When you click the button, the text on the button will say how many times it’s been clicked.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 the default code from the empty Android project’s </a:t>
            </a:r>
            <a:r>
              <a:rPr lang="en-US" dirty="0" err="1"/>
              <a:t>MainActivity.cs</a:t>
            </a:r>
            <a:r>
              <a:rPr lang="en-US" dirty="0"/>
              <a:t> file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OnCreate</a:t>
            </a:r>
            <a:r>
              <a:rPr lang="en-US" dirty="0"/>
              <a:t> event handler: https://developer.xamarin.com/guides/android/application_fundamentals/activity_lifecycle/#OnCreate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42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6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Restarting may occur when clicking Android’s back button to go back to a previous state, for example.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9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34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Drag and drop controls from the toolbox in the designer tab or write XML in the source tabs.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Changes in one are reflected in the other automatically.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Android UI guide: https://</a:t>
            </a:r>
            <a:r>
              <a:rPr lang="en-US" dirty="0" err="1"/>
              <a:t>developer.xamarin.com</a:t>
            </a:r>
            <a:r>
              <a:rPr lang="en-US" dirty="0"/>
              <a:t>/guides/android/</a:t>
            </a:r>
            <a:r>
              <a:rPr lang="en-US" dirty="0" err="1"/>
              <a:t>user_interface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Layouts: https://</a:t>
            </a:r>
            <a:r>
              <a:rPr lang="en-US" dirty="0" err="1"/>
              <a:t>developer.xamarin.com</a:t>
            </a:r>
            <a:r>
              <a:rPr lang="en-US" dirty="0"/>
              <a:t>/guides/android/</a:t>
            </a:r>
            <a:r>
              <a:rPr lang="en-US" dirty="0" err="1"/>
              <a:t>user_interface</a:t>
            </a:r>
            <a:r>
              <a:rPr lang="en-US" dirty="0"/>
              <a:t>/#Layouts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0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Restarting may occur when clicking Android’s back button to go back to a previous state, for example.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52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Controls in Android are called views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Fairly extensive. Hundreds of properties, events, etc. on the base class alone.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Xamarin</a:t>
            </a:r>
            <a:r>
              <a:rPr lang="en-US" dirty="0"/>
              <a:t> View class: https://</a:t>
            </a:r>
            <a:r>
              <a:rPr lang="en-US" dirty="0" err="1"/>
              <a:t>developer.xamarin.com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/type/</a:t>
            </a:r>
            <a:r>
              <a:rPr lang="en-US" dirty="0" err="1"/>
              <a:t>Android.Views.View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Android View class: http://</a:t>
            </a:r>
            <a:r>
              <a:rPr lang="en-US" dirty="0" err="1"/>
              <a:t>developer.android.com</a:t>
            </a:r>
            <a:r>
              <a:rPr lang="en-US" dirty="0"/>
              <a:t>/reference/android/view/</a:t>
            </a:r>
            <a:r>
              <a:rPr lang="en-US" dirty="0" err="1"/>
              <a:t>View.html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94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8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Notes: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there are too many nested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LinearLayouts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performance is compromised, and a RelativeLayout should be used.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44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03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Views</a:t>
            </a:r>
            <a:r>
              <a:rPr lang="en-US" baseline="0" dirty="0"/>
              <a:t> can be added to a layout (.</a:t>
            </a:r>
            <a:r>
              <a:rPr lang="en-US" baseline="0" dirty="0" err="1"/>
              <a:t>axml</a:t>
            </a:r>
            <a:r>
              <a:rPr lang="en-US" baseline="0" dirty="0"/>
              <a:t> file) using the designer tool or coded by-hand.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Refer to this </a:t>
            </a:r>
            <a:r>
              <a:rPr lang="en-US" dirty="0" err="1"/>
              <a:t>TextView</a:t>
            </a:r>
            <a:r>
              <a:rPr lang="en-US" dirty="0"/>
              <a:t> in the Activity by its id, </a:t>
            </a:r>
            <a:r>
              <a:rPr lang="en-US" dirty="0" err="1"/>
              <a:t>headerText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63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00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/>
              <a:buNone/>
            </a:pPr>
            <a:r>
              <a:rPr lang="en-US" b="1"/>
              <a:t>Notes:</a:t>
            </a:r>
          </a:p>
          <a:p>
            <a:pPr marL="171450" lvl="0" indent="-171450">
              <a:buFont typeface="Arial"/>
              <a:buChar char="•"/>
            </a:pPr>
            <a:r>
              <a:rPr lang="en-US"/>
              <a:t>Spinner </a:t>
            </a:r>
            <a:r>
              <a:rPr lang="en-US" dirty="0"/>
              <a:t>– a simple drop-down list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err="1"/>
              <a:t>DatePicker</a:t>
            </a:r>
            <a:r>
              <a:rPr lang="en-US" dirty="0"/>
              <a:t> – selection of month, date, and year</a:t>
            </a:r>
          </a:p>
          <a:p>
            <a:pPr marL="171450" lvl="0" indent="-171450">
              <a:buFont typeface="Arial"/>
              <a:buChar char="•"/>
            </a:pPr>
            <a:r>
              <a:rPr lang="en-US" dirty="0" err="1"/>
              <a:t>TimePicker</a:t>
            </a:r>
            <a:r>
              <a:rPr lang="en-US" dirty="0"/>
              <a:t>– selection of hour, minute, and AM/PM</a:t>
            </a:r>
          </a:p>
          <a:p>
            <a:pPr marL="171450" lvl="0" indent="-171450">
              <a:buFont typeface="Arial"/>
              <a:buChar char="•"/>
            </a:pP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pPr marL="171450" lvl="0" indent="-171450">
              <a:buFont typeface="Arial"/>
              <a:buChar char="•"/>
            </a:pP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 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000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/>
              <a:buNone/>
            </a:pPr>
            <a:r>
              <a:rPr lang="en-US" sz="1200" b="1" dirty="0"/>
              <a:t>Notes: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err="1"/>
              <a:t>SeekBar</a:t>
            </a:r>
            <a:r>
              <a:rPr lang="en-US" sz="1200" dirty="0"/>
              <a:t> – sliding input lever for continuous values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Checkbox – a standard Boolean checkbox control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/>
              <a:t>Switch – </a:t>
            </a:r>
            <a:r>
              <a:rPr lang="en-US" sz="1200" dirty="0" err="1"/>
              <a:t>boolean</a:t>
            </a:r>
            <a:r>
              <a:rPr lang="en-US" sz="1200" dirty="0"/>
              <a:t> on-or-off switch 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 err="1"/>
              <a:t>RadioButton</a:t>
            </a:r>
            <a:r>
              <a:rPr lang="en-US" sz="1200" dirty="0"/>
              <a:t> – button groups for single or multiple selection</a:t>
            </a:r>
          </a:p>
          <a:p>
            <a:pPr lvl="0"/>
            <a:endParaRPr lang="en-US" sz="1200" dirty="0"/>
          </a:p>
          <a:p>
            <a:pPr lvl="0"/>
            <a:r>
              <a:rPr lang="en-US" sz="1200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4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 a Spinner in your layout XML (</a:t>
            </a:r>
            <a:r>
              <a:rPr lang="en-US" dirty="0" err="1"/>
              <a:t>spinner.axml</a:t>
            </a:r>
            <a:r>
              <a:rPr lang="en-US" dirty="0"/>
              <a:t>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971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 a Spinner in your layout XML (</a:t>
            </a:r>
            <a:r>
              <a:rPr lang="en-US" dirty="0" err="1"/>
              <a:t>spinner.axml</a:t>
            </a:r>
            <a:r>
              <a:rPr lang="en-US" dirty="0"/>
              <a:t>)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082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another layout that contains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binding to an Adapter to create a list to display. (</a:t>
            </a:r>
            <a:r>
              <a:rPr lang="en-US" dirty="0" err="1"/>
              <a:t>TextViewForSpinner.axml</a:t>
            </a:r>
            <a:r>
              <a:rPr lang="en-US" dirty="0"/>
              <a:t>)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801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Instantiate the spinner in an activity, populate the list, and then bind the list to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Spinner.Adapter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 selection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Spinner.ItemSelected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1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31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49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Xamarin.Android</a:t>
            </a:r>
            <a:r>
              <a:rPr lang="en-US" dirty="0"/>
              <a:t> architecture: https://</a:t>
            </a:r>
            <a:r>
              <a:rPr lang="en-US" dirty="0" err="1"/>
              <a:t>developer.xamarin.com</a:t>
            </a:r>
            <a:r>
              <a:rPr lang="en-US" dirty="0"/>
              <a:t>/guides/android/</a:t>
            </a:r>
            <a:r>
              <a:rPr lang="en-US" dirty="0" err="1"/>
              <a:t>under_the_hood</a:t>
            </a:r>
            <a:r>
              <a:rPr lang="en-US" dirty="0"/>
              <a:t>/architecture/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ART: https://</a:t>
            </a:r>
            <a:r>
              <a:rPr lang="en-US" dirty="0" err="1"/>
              <a:t>source.android.com</a:t>
            </a:r>
            <a:r>
              <a:rPr lang="en-US" dirty="0"/>
              <a:t>/devices/tech/</a:t>
            </a:r>
            <a:r>
              <a:rPr lang="en-US" dirty="0" err="1"/>
              <a:t>dalvik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Android and the Linux kernel: http://</a:t>
            </a:r>
            <a:r>
              <a:rPr lang="en-US" dirty="0" err="1"/>
              <a:t>www.howtogeek.com</a:t>
            </a:r>
            <a:r>
              <a:rPr lang="en-US" dirty="0"/>
              <a:t>/189036/android-is-based-on-</a:t>
            </a:r>
            <a:r>
              <a:rPr lang="en-US" dirty="0" err="1"/>
              <a:t>linux</a:t>
            </a:r>
            <a:r>
              <a:rPr lang="en-US" dirty="0"/>
              <a:t>-but-what-does-that-mean/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37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 smtClean="0"/>
              <a:t>References:</a:t>
            </a:r>
            <a:endParaRPr lang="en-US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Activities: http://</a:t>
            </a:r>
            <a:r>
              <a:rPr lang="en-US" dirty="0" err="1"/>
              <a:t>developer.android.com</a:t>
            </a:r>
            <a:r>
              <a:rPr lang="en-US" dirty="0"/>
              <a:t>/reference/android/app/</a:t>
            </a:r>
            <a:r>
              <a:rPr lang="en-US" dirty="0" err="1"/>
              <a:t>Activity.html</a:t>
            </a:r>
            <a:endParaRPr lang="en-US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86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Main Activity is made</a:t>
            </a:r>
            <a:r>
              <a:rPr lang="en-US" baseline="0" dirty="0"/>
              <a:t> to be the startup activity with by setting </a:t>
            </a:r>
            <a:r>
              <a:rPr lang="en-US" baseline="0" dirty="0" err="1"/>
              <a:t>MainLauncher</a:t>
            </a:r>
            <a:r>
              <a:rPr lang="en-US" baseline="0" dirty="0"/>
              <a:t> = true in the Activity’s attribute.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09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next few slides will explain each 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43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11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1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60" r:id="rId12"/>
    <p:sldLayoutId id="2147483663" r:id="rId13"/>
    <p:sldLayoutId id="2147483664" r:id="rId14"/>
    <p:sldLayoutId id="2147483662" r:id="rId15"/>
    <p:sldLayoutId id="214748366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Cross-Platform Mobile Application Development with </a:t>
            </a:r>
            <a:r>
              <a:rPr lang="en-US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Lesson 4: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Developing Android Apps with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29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Activities: Backgrounded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632272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Completely covered by another activity</a:t>
            </a:r>
          </a:p>
          <a:p>
            <a:pPr>
              <a:buFont typeface="Wingdings" charset="2"/>
              <a:buChar char="§"/>
            </a:pPr>
            <a:r>
              <a:rPr lang="en-US" dirty="0"/>
              <a:t>Retains state, member information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Lowest priority of the three active states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470474" y="182562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0475" y="192421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Running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70474" y="5456566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0475" y="5555154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Stopped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70473" y="3059250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0474" y="3157838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Paused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0473" y="4292875"/>
            <a:ext cx="3883326" cy="7203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0474" y="439146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Backgrounded</a:t>
            </a:r>
          </a:p>
        </p:txBody>
      </p:sp>
      <p:cxnSp>
        <p:nvCxnSpPr>
          <p:cNvPr id="19" name="Straight Arrow Connector 18"/>
          <p:cNvCxnSpPr>
            <a:stCxn id="8" idx="2"/>
            <a:endCxn id="14" idx="0"/>
          </p:cNvCxnSpPr>
          <p:nvPr/>
        </p:nvCxnSpPr>
        <p:spPr>
          <a:xfrm flipH="1">
            <a:off x="9412136" y="2546022"/>
            <a:ext cx="1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0"/>
          </p:cNvCxnSpPr>
          <p:nvPr/>
        </p:nvCxnSpPr>
        <p:spPr>
          <a:xfrm>
            <a:off x="9412136" y="3779647"/>
            <a:ext cx="0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2" idx="0"/>
          </p:cNvCxnSpPr>
          <p:nvPr/>
        </p:nvCxnSpPr>
        <p:spPr>
          <a:xfrm>
            <a:off x="9412136" y="5013272"/>
            <a:ext cx="1" cy="443294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4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Activities: Stopped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632272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Inactive</a:t>
            </a:r>
          </a:p>
          <a:p>
            <a:pPr>
              <a:buFont typeface="Wingdings" charset="2"/>
              <a:buChar char="§"/>
            </a:pPr>
            <a:r>
              <a:rPr lang="en-US" dirty="0"/>
              <a:t>Will be garbage collected quickly</a:t>
            </a:r>
          </a:p>
        </p:txBody>
      </p:sp>
      <p:sp>
        <p:nvSpPr>
          <p:cNvPr id="8" name="Rectangle 7"/>
          <p:cNvSpPr/>
          <p:nvPr/>
        </p:nvSpPr>
        <p:spPr>
          <a:xfrm>
            <a:off x="7470474" y="182562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0475" y="192421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Running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70474" y="5456566"/>
            <a:ext cx="3883326" cy="7203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0475" y="5555154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Stopped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70473" y="3059250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0474" y="3157838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Paused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0473" y="429287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0474" y="439146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Backgrounded</a:t>
            </a:r>
          </a:p>
        </p:txBody>
      </p:sp>
      <p:cxnSp>
        <p:nvCxnSpPr>
          <p:cNvPr id="19" name="Straight Arrow Connector 18"/>
          <p:cNvCxnSpPr>
            <a:stCxn id="8" idx="2"/>
            <a:endCxn id="14" idx="0"/>
          </p:cNvCxnSpPr>
          <p:nvPr/>
        </p:nvCxnSpPr>
        <p:spPr>
          <a:xfrm flipH="1">
            <a:off x="9412136" y="2546022"/>
            <a:ext cx="1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2"/>
            <a:endCxn id="16" idx="0"/>
          </p:cNvCxnSpPr>
          <p:nvPr/>
        </p:nvCxnSpPr>
        <p:spPr>
          <a:xfrm>
            <a:off x="9412136" y="3779647"/>
            <a:ext cx="0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2" idx="0"/>
          </p:cNvCxnSpPr>
          <p:nvPr/>
        </p:nvCxnSpPr>
        <p:spPr>
          <a:xfrm>
            <a:off x="9412136" y="5013272"/>
            <a:ext cx="1" cy="443294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23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Android State Events: Launch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Upon launching an activity, three state events are fired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4"/>
            <a:ext cx="12192000" cy="1701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OnCreate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125571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OnStart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125571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OnResume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7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Activity: </a:t>
            </a:r>
            <a:r>
              <a:rPr lang="en-US" sz="4800" dirty="0" err="1">
                <a:solidFill>
                  <a:srgbClr val="FFFFFF"/>
                </a:solidFill>
              </a:rPr>
              <a:t>OnCreate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protected override void </a:t>
            </a:r>
            <a:r>
              <a:rPr lang="en-US" sz="1800" dirty="0" err="1"/>
              <a:t>OnCreate</a:t>
            </a:r>
            <a:r>
              <a:rPr lang="en-US" sz="1800" dirty="0"/>
              <a:t>(Bundle bundle)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base.OnCreate</a:t>
            </a:r>
            <a:r>
              <a:rPr lang="en-US" sz="1800" dirty="0"/>
              <a:t>(bundle);</a:t>
            </a:r>
          </a:p>
          <a:p>
            <a:r>
              <a:rPr lang="en-US" sz="1800" dirty="0"/>
              <a:t>    // Set our view from the "main" layout resource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SetContentView</a:t>
            </a:r>
            <a:r>
              <a:rPr lang="en-US" sz="1800" dirty="0"/>
              <a:t>(</a:t>
            </a:r>
            <a:r>
              <a:rPr lang="en-US" sz="1800" dirty="0" err="1"/>
              <a:t>Resource.Layout.Main</a:t>
            </a:r>
            <a:r>
              <a:rPr lang="en-US" sz="1800" dirty="0"/>
              <a:t>);</a:t>
            </a:r>
          </a:p>
          <a:p>
            <a:r>
              <a:rPr lang="en-US" sz="1800" dirty="0"/>
              <a:t>    // Get our button from the layout resource and attach an event to it</a:t>
            </a:r>
          </a:p>
          <a:p>
            <a:r>
              <a:rPr lang="en-US" sz="1800" dirty="0"/>
              <a:t>    Button button = </a:t>
            </a:r>
            <a:r>
              <a:rPr lang="en-US" sz="1800" dirty="0" err="1"/>
              <a:t>FindViewById</a:t>
            </a:r>
            <a:r>
              <a:rPr lang="en-US" sz="1800" dirty="0"/>
              <a:t>&lt;Button&gt;(</a:t>
            </a:r>
            <a:r>
              <a:rPr lang="en-US" sz="1800" dirty="0" err="1"/>
              <a:t>Resource.Id.MyButton</a:t>
            </a:r>
            <a:r>
              <a:rPr lang="en-US" sz="1800" dirty="0"/>
              <a:t>);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button.Click</a:t>
            </a:r>
            <a:r>
              <a:rPr lang="en-US" sz="1800" dirty="0"/>
              <a:t> += delegate { </a:t>
            </a:r>
            <a:r>
              <a:rPr lang="en-US" sz="1800" dirty="0" err="1"/>
              <a:t>button.Text</a:t>
            </a:r>
            <a:r>
              <a:rPr lang="en-US" sz="1800" dirty="0"/>
              <a:t> = $"{count++} clicks!"; };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35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Android State Events: Switching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Upon launching new activity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6"/>
            <a:ext cx="12192000" cy="2728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First activity’s </a:t>
            </a:r>
            <a:r>
              <a:rPr lang="en-US" sz="2400" dirty="0" err="1">
                <a:solidFill>
                  <a:srgbClr val="000000"/>
                </a:solidFill>
              </a:rPr>
              <a:t>OnPause</a:t>
            </a:r>
            <a:r>
              <a:rPr lang="en-US" sz="2400" dirty="0">
                <a:solidFill>
                  <a:srgbClr val="000000"/>
                </a:solidFill>
              </a:rPr>
              <a:t> event fired</a:t>
            </a: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Then same events from launch are fired for new activity</a:t>
            </a:r>
          </a:p>
          <a:p>
            <a:pPr marL="1819275" lvl="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OnCreate</a:t>
            </a:r>
            <a:endParaRPr lang="en-US" sz="2400" dirty="0">
              <a:solidFill>
                <a:srgbClr val="000000"/>
              </a:solidFill>
            </a:endParaRPr>
          </a:p>
          <a:p>
            <a:pPr marL="1819275" lvl="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OnStart</a:t>
            </a:r>
            <a:endParaRPr lang="en-US" sz="2400" dirty="0">
              <a:solidFill>
                <a:srgbClr val="000000"/>
              </a:solidFill>
            </a:endParaRPr>
          </a:p>
          <a:p>
            <a:pPr marL="1819275" lvl="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OnResume</a:t>
            </a:r>
            <a:endParaRPr lang="en-US" sz="2400" dirty="0">
              <a:solidFill>
                <a:srgbClr val="000000"/>
              </a:solidFill>
            </a:endParaRP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Then first activity’s </a:t>
            </a:r>
            <a:r>
              <a:rPr lang="en-US" sz="2400" dirty="0" err="1">
                <a:solidFill>
                  <a:srgbClr val="000000"/>
                </a:solidFill>
              </a:rPr>
              <a:t>OnStop</a:t>
            </a:r>
            <a:r>
              <a:rPr lang="en-US" sz="2400" dirty="0">
                <a:solidFill>
                  <a:srgbClr val="000000"/>
                </a:solidFill>
              </a:rPr>
              <a:t> event fired</a:t>
            </a:r>
          </a:p>
        </p:txBody>
      </p:sp>
    </p:spTree>
    <p:extLst>
      <p:ext uri="{BB962C8B-B14F-4D97-AF65-F5344CB8AC3E}">
        <p14:creationId xmlns:p14="http://schemas.microsoft.com/office/powerpoint/2010/main" val="1887099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Android State Events: Restarting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Upon restarting an event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4"/>
            <a:ext cx="12192000" cy="3248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Any other active activity’s </a:t>
            </a:r>
            <a:r>
              <a:rPr lang="en-US" sz="2400" dirty="0" err="1">
                <a:solidFill>
                  <a:srgbClr val="000000"/>
                </a:solidFill>
              </a:rPr>
              <a:t>OnPause</a:t>
            </a:r>
            <a:r>
              <a:rPr lang="en-US" sz="2400" dirty="0">
                <a:solidFill>
                  <a:srgbClr val="000000"/>
                </a:solidFill>
              </a:rPr>
              <a:t> event is fired</a:t>
            </a: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Three events of restarted activity are fired</a:t>
            </a: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OnRestart</a:t>
            </a:r>
            <a:endParaRPr lang="en-US" sz="2400" dirty="0">
              <a:solidFill>
                <a:srgbClr val="000000"/>
              </a:solidFill>
            </a:endParaRP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OnStart</a:t>
            </a:r>
            <a:endParaRPr lang="en-US" sz="2400" dirty="0">
              <a:solidFill>
                <a:srgbClr val="000000"/>
              </a:solidFill>
            </a:endParaRP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OnResume</a:t>
            </a:r>
            <a:endParaRPr lang="en-US" sz="2400" dirty="0">
              <a:solidFill>
                <a:srgbClr val="000000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Then two of newly paused activity’s states are fired</a:t>
            </a: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OnStop</a:t>
            </a:r>
            <a:endParaRPr lang="en-US" sz="2400" dirty="0">
              <a:solidFill>
                <a:srgbClr val="000000"/>
              </a:solidFill>
            </a:endParaRP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OnDestroy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213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Android Activity: Finish()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Close the current activity and return to the previous activity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6"/>
            <a:ext cx="12192000" cy="2580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Finish() is a method of the </a:t>
            </a:r>
            <a:r>
              <a:rPr lang="en-US" sz="2400" dirty="0" smtClean="0">
                <a:solidFill>
                  <a:srgbClr val="000000"/>
                </a:solidFill>
              </a:rPr>
              <a:t>Activity</a:t>
            </a:r>
            <a:endParaRPr lang="en-US" sz="2400" dirty="0">
              <a:solidFill>
                <a:srgbClr val="000000"/>
              </a:solidFill>
            </a:endParaRPr>
          </a:p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Activity.Finish</a:t>
            </a:r>
            <a:r>
              <a:rPr lang="en-US" sz="2400" dirty="0">
                <a:solidFill>
                  <a:srgbClr val="000000"/>
                </a:solidFill>
              </a:rPr>
              <a:t>()</a:t>
            </a:r>
            <a:r>
              <a:rPr lang="en-US" sz="2400" dirty="0" smtClean="0">
                <a:solidFill>
                  <a:srgbClr val="000000"/>
                </a:solidFill>
              </a:rPr>
              <a:t>;</a:t>
            </a:r>
            <a:endParaRPr lang="en-US" sz="2400" dirty="0">
              <a:solidFill>
                <a:srgbClr val="000000"/>
              </a:solidFill>
            </a:endParaRP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Usually called within the </a:t>
            </a:r>
            <a:r>
              <a:rPr lang="en-US" sz="2400" dirty="0" smtClean="0">
                <a:solidFill>
                  <a:srgbClr val="000000"/>
                </a:solidFill>
              </a:rPr>
              <a:t>Activity</a:t>
            </a:r>
            <a:endParaRPr lang="en-US" sz="2400" dirty="0">
              <a:solidFill>
                <a:srgbClr val="000000"/>
              </a:solidFill>
            </a:endParaRPr>
          </a:p>
          <a:p>
            <a:pPr marL="1712913" lvl="1" indent="-342900">
              <a:buFont typeface="Wingdings" charset="2"/>
              <a:buChar char="§"/>
            </a:pPr>
            <a:r>
              <a:rPr lang="en-US" sz="2400" dirty="0" smtClean="0">
                <a:solidFill>
                  <a:srgbClr val="000000"/>
                </a:solidFill>
              </a:rPr>
              <a:t>Finish</a:t>
            </a:r>
            <a:r>
              <a:rPr lang="en-US" sz="2400" dirty="0">
                <a:solidFill>
                  <a:srgbClr val="000000"/>
                </a:solidFill>
              </a:rPr>
              <a:t>()</a:t>
            </a:r>
            <a:r>
              <a:rPr lang="en-US" sz="2400" dirty="0" smtClean="0">
                <a:solidFill>
                  <a:srgbClr val="000000"/>
                </a:solidFill>
              </a:rPr>
              <a:t>;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72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User Interfaces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17501" y="2511767"/>
            <a:ext cx="130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Wikis/Blogs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838200" y="1631294"/>
            <a:ext cx="11353800" cy="4038542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.</a:t>
            </a:r>
            <a:r>
              <a:rPr lang="en-US" i="0" dirty="0" err="1">
                <a:solidFill>
                  <a:srgbClr val="000000"/>
                </a:solidFill>
              </a:rPr>
              <a:t>axml</a:t>
            </a:r>
            <a:r>
              <a:rPr lang="en-US" i="0" dirty="0">
                <a:solidFill>
                  <a:srgbClr val="000000"/>
                </a:solidFill>
              </a:rPr>
              <a:t> files located in ../Resources/Layout/</a:t>
            </a:r>
          </a:p>
          <a:p>
            <a:pPr marL="1257300" lvl="2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sz="2400" i="0" dirty="0">
                <a:solidFill>
                  <a:srgbClr val="000000"/>
                </a:solidFill>
              </a:rPr>
              <a:t>Content tab: drag and drop controls</a:t>
            </a:r>
          </a:p>
          <a:p>
            <a:pPr marL="1257300" lvl="2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sz="2400" i="0" dirty="0">
                <a:solidFill>
                  <a:srgbClr val="000000"/>
                </a:solidFill>
              </a:rPr>
              <a:t>Source tab: edit XML directly</a:t>
            </a:r>
          </a:p>
          <a:p>
            <a:pPr marL="342900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../Resources/ </a:t>
            </a:r>
          </a:p>
          <a:p>
            <a:pPr marL="1262063" lvl="1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One root item, typically </a:t>
            </a:r>
          </a:p>
          <a:p>
            <a:pPr marL="1719263" lvl="3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sz="2400" i="0" dirty="0">
                <a:solidFill>
                  <a:srgbClr val="000000"/>
                </a:solidFill>
              </a:rPr>
              <a:t>a Layout, linear, relative, grid, tab...</a:t>
            </a:r>
          </a:p>
          <a:p>
            <a:pPr marL="1262063" lvl="1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Can hold child items to build out UI</a:t>
            </a:r>
          </a:p>
          <a:p>
            <a:pPr marL="342900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.</a:t>
            </a:r>
            <a:r>
              <a:rPr lang="en-US" i="0" dirty="0" err="1">
                <a:solidFill>
                  <a:srgbClr val="000000"/>
                </a:solidFill>
              </a:rPr>
              <a:t>cs</a:t>
            </a:r>
            <a:r>
              <a:rPr lang="en-US" i="0" dirty="0">
                <a:solidFill>
                  <a:srgbClr val="000000"/>
                </a:solidFill>
              </a:rPr>
              <a:t> file loads .</a:t>
            </a:r>
            <a:r>
              <a:rPr lang="en-US" i="0" dirty="0" err="1">
                <a:solidFill>
                  <a:srgbClr val="000000"/>
                </a:solidFill>
              </a:rPr>
              <a:t>axml</a:t>
            </a:r>
            <a:r>
              <a:rPr lang="en-US" i="0" dirty="0">
                <a:solidFill>
                  <a:srgbClr val="000000"/>
                </a:solidFill>
              </a:rPr>
              <a:t> file</a:t>
            </a:r>
          </a:p>
          <a:p>
            <a:pPr marL="1262063" lvl="1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Put logic in activity’s .</a:t>
            </a:r>
            <a:r>
              <a:rPr lang="en-US" i="0" dirty="0" err="1">
                <a:solidFill>
                  <a:srgbClr val="000000"/>
                </a:solidFill>
              </a:rPr>
              <a:t>cs</a:t>
            </a:r>
            <a:r>
              <a:rPr lang="en-US" i="0" dirty="0">
                <a:solidFill>
                  <a:srgbClr val="000000"/>
                </a:solidFill>
              </a:rPr>
              <a:t> file</a:t>
            </a:r>
          </a:p>
          <a:p>
            <a:pPr marL="1262063" lvl="1" indent="-342900" algn="l">
              <a:spcBef>
                <a:spcPts val="0"/>
              </a:spcBef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Handles events of .</a:t>
            </a:r>
            <a:r>
              <a:rPr lang="en-US" i="0" dirty="0" err="1">
                <a:solidFill>
                  <a:srgbClr val="000000"/>
                </a:solidFill>
              </a:rPr>
              <a:t>axml</a:t>
            </a:r>
            <a:r>
              <a:rPr lang="en-US" i="0" dirty="0">
                <a:solidFill>
                  <a:srgbClr val="000000"/>
                </a:solidFill>
              </a:rPr>
              <a:t> file’s elements</a:t>
            </a:r>
          </a:p>
        </p:txBody>
      </p:sp>
    </p:spTree>
    <p:extLst>
      <p:ext uri="{BB962C8B-B14F-4D97-AF65-F5344CB8AC3E}">
        <p14:creationId xmlns:p14="http://schemas.microsoft.com/office/powerpoint/2010/main" val="2131653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Android Layouts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Most inherit from the Android </a:t>
              </a:r>
              <a:r>
                <a:rPr lang="en-US" i="0" dirty="0" err="1"/>
                <a:t>ViewGroup</a:t>
              </a:r>
              <a:r>
                <a:rPr lang="en-US" i="0" dirty="0"/>
                <a:t> class.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683490" y="2351314"/>
            <a:ext cx="11508509" cy="3248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 err="1">
                <a:solidFill>
                  <a:schemeClr val="tx1"/>
                </a:solidFill>
              </a:rPr>
              <a:t>LinearLayout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 err="1">
                <a:solidFill>
                  <a:schemeClr val="tx1"/>
                </a:solidFill>
              </a:rPr>
              <a:t>RelativeLayout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 err="1">
                <a:solidFill>
                  <a:schemeClr val="tx1"/>
                </a:solidFill>
              </a:rPr>
              <a:t>TableLayout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 err="1">
                <a:solidFill>
                  <a:schemeClr val="tx1"/>
                </a:solidFill>
              </a:rPr>
              <a:t>GridLayout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FrameLayout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ConstraintLayout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chemeClr val="tx1"/>
                </a:solidFill>
              </a:rPr>
              <a:t>And then there are </a:t>
            </a:r>
            <a:r>
              <a:rPr lang="en-US" sz="2400" dirty="0" smtClean="0">
                <a:solidFill>
                  <a:schemeClr val="tx1"/>
                </a:solidFill>
              </a:rPr>
              <a:t>Fragments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792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Android Controls: Views</a:t>
            </a:r>
            <a:endParaRPr lang="en-US" sz="4800" dirty="0">
              <a:solidFill>
                <a:srgbClr val="FF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All views derive from the </a:t>
              </a:r>
              <a:r>
                <a:rPr lang="en-US" altLang="ko-KR" i="0" dirty="0" err="1"/>
                <a:t>Android.Views.View</a:t>
              </a:r>
              <a:r>
                <a:rPr lang="en-US" altLang="ko-KR" i="0" dirty="0"/>
                <a:t> class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4"/>
            <a:ext cx="12192000" cy="232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Maps to </a:t>
            </a:r>
            <a:r>
              <a:rPr lang="en-US" sz="2400" dirty="0" err="1">
                <a:solidFill>
                  <a:srgbClr val="000000"/>
                </a:solidFill>
              </a:rPr>
              <a:t>android.view.View</a:t>
            </a:r>
            <a:r>
              <a:rPr lang="en-US" sz="2400" dirty="0">
                <a:solidFill>
                  <a:srgbClr val="000000"/>
                </a:solidFill>
              </a:rPr>
              <a:t> object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Contains all basic styles, events, properties for visual elements</a:t>
            </a: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Touch events</a:t>
            </a: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Height, width, background	</a:t>
            </a: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Active flag</a:t>
            </a:r>
          </a:p>
        </p:txBody>
      </p:sp>
    </p:spTree>
    <p:extLst>
      <p:ext uri="{BB962C8B-B14F-4D97-AF65-F5344CB8AC3E}">
        <p14:creationId xmlns:p14="http://schemas.microsoft.com/office/powerpoint/2010/main" val="19585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dirty="0"/>
              <a:t>Coding for Android using C#</a:t>
            </a:r>
          </a:p>
          <a:p>
            <a:r>
              <a:rPr lang="en-US" dirty="0"/>
              <a:t>Android development fundamentals:</a:t>
            </a:r>
          </a:p>
          <a:p>
            <a:pPr marL="1262063" indent="-400050">
              <a:buFont typeface="Wingdings" charset="2"/>
              <a:buChar char="§"/>
            </a:pPr>
            <a:r>
              <a:rPr lang="en-US" dirty="0"/>
              <a:t>Activity</a:t>
            </a:r>
          </a:p>
          <a:p>
            <a:pPr marL="1262063" indent="-400050">
              <a:buFont typeface="Wingdings" charset="2"/>
              <a:buChar char="§"/>
            </a:pPr>
            <a:r>
              <a:rPr lang="en-US" dirty="0"/>
              <a:t>Life Cycle</a:t>
            </a:r>
          </a:p>
          <a:p>
            <a:pPr marL="1262063" indent="-400050">
              <a:buFont typeface="Wingdings" charset="2"/>
              <a:buChar char="§"/>
            </a:pPr>
            <a:r>
              <a:rPr lang="en-US" dirty="0"/>
              <a:t>Layouts</a:t>
            </a:r>
          </a:p>
          <a:p>
            <a:pPr marL="1262063" indent="-400050">
              <a:buFont typeface="Wingdings" charset="2"/>
              <a:buChar char="§"/>
            </a:pPr>
            <a:r>
              <a:rPr lang="en-US" dirty="0"/>
              <a:t>Views/Controls</a:t>
            </a:r>
          </a:p>
          <a:p>
            <a:r>
              <a:rPr lang="en-US" dirty="0"/>
              <a:t>Android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516830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Layouts and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&lt;LinearLayout&gt; </a:t>
            </a:r>
          </a:p>
          <a:p>
            <a:pPr marL="0" indent="0">
              <a:buNone/>
            </a:pPr>
            <a:r>
              <a:rPr lang="en-US" dirty="0"/>
              <a:t>  	&lt;</a:t>
            </a:r>
            <a:r>
              <a:rPr lang="en-US" dirty="0" err="1"/>
              <a:t>TextView</a:t>
            </a:r>
            <a:r>
              <a:rPr lang="en-US" dirty="0"/>
              <a:t>/&gt; </a:t>
            </a:r>
          </a:p>
          <a:p>
            <a:pPr marL="0" indent="0">
              <a:buNone/>
            </a:pPr>
            <a:r>
              <a:rPr lang="en-US" dirty="0"/>
              <a:t> 	&lt;LinearLayout&gt; </a:t>
            </a:r>
          </a:p>
          <a:p>
            <a:pPr marL="0" indent="0">
              <a:buNone/>
            </a:pPr>
            <a:r>
              <a:rPr lang="en-US" dirty="0"/>
              <a:t> 	        &lt;Button/&gt; </a:t>
            </a:r>
          </a:p>
          <a:p>
            <a:pPr marL="0" indent="0">
              <a:buNone/>
            </a:pPr>
            <a:r>
              <a:rPr lang="en-US" dirty="0"/>
              <a:t> 	        &lt;Button/&gt; </a:t>
            </a:r>
          </a:p>
          <a:p>
            <a:pPr marL="0" indent="0">
              <a:buNone/>
            </a:pPr>
            <a:r>
              <a:rPr lang="en-US" dirty="0"/>
              <a:t> 	&lt;/LinearLayout&gt; </a:t>
            </a:r>
          </a:p>
          <a:p>
            <a:pPr marL="0" indent="0">
              <a:buNone/>
            </a:pPr>
            <a:r>
              <a:rPr lang="en-US" dirty="0"/>
              <a:t>&lt;/LinearLayout&gt;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41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Views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559561"/>
            <a:ext cx="12160223" cy="2595615"/>
            <a:chOff x="1384300" y="1950630"/>
            <a:chExt cx="9423400" cy="832911"/>
          </a:xfrm>
        </p:grpSpPr>
        <p:sp>
          <p:nvSpPr>
            <p:cNvPr id="5" name="Rectangle 4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571500" marR="0" lvl="0" indent="-5715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Char char="§"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079009" y="1950630"/>
              <a:ext cx="8174681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/>
                <a:t>Button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 err="1"/>
                <a:t>TextView</a:t>
              </a:r>
              <a:endParaRPr lang="en-US" altLang="ko-KR" i="0" dirty="0"/>
            </a:p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 err="1"/>
                <a:t>EditText</a:t>
              </a:r>
              <a:endParaRPr lang="en-US" altLang="ko-KR" i="0" dirty="0"/>
            </a:p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/>
                <a:t>Image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1943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View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59242" y="4421734"/>
            <a:ext cx="10515600" cy="1113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Button </a:t>
            </a:r>
            <a:r>
              <a:rPr lang="en-US" dirty="0" err="1"/>
              <a:t>callButton</a:t>
            </a:r>
            <a:r>
              <a:rPr lang="en-US" dirty="0"/>
              <a:t> = </a:t>
            </a:r>
            <a:r>
              <a:rPr lang="en-US" dirty="0" err="1"/>
              <a:t>FindViewById</a:t>
            </a:r>
            <a:r>
              <a:rPr lang="en-US" dirty="0"/>
              <a:t>&lt;Button&gt;(</a:t>
            </a:r>
            <a:r>
              <a:rPr lang="en-US" dirty="0" err="1"/>
              <a:t>Resource.Id.ButtonName</a:t>
            </a:r>
            <a:r>
              <a:rPr lang="en-US" dirty="0"/>
              <a:t>);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1559562"/>
            <a:ext cx="12160223" cy="2031137"/>
            <a:chOff x="1384300" y="1950630"/>
            <a:chExt cx="9423400" cy="832911"/>
          </a:xfrm>
        </p:grpSpPr>
        <p:sp>
          <p:nvSpPr>
            <p:cNvPr id="6" name="Rectangle 5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571500" marR="0" lvl="0" indent="-5715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Char char="§"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2079009" y="1950630"/>
              <a:ext cx="8174681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/>
                <a:t>Create in Designer (edits .</a:t>
              </a:r>
              <a:r>
                <a:rPr lang="en-US" altLang="ko-KR" i="0" dirty="0" err="1"/>
                <a:t>axml</a:t>
              </a:r>
              <a:r>
                <a:rPr lang="en-US" altLang="ko-KR" i="0" dirty="0"/>
                <a:t>)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/>
                <a:t>Give it an ID/Name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altLang="ko-KR" i="0" dirty="0"/>
                <a:t>Reference it in the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727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a </a:t>
            </a:r>
            <a:r>
              <a:rPr lang="en-US" dirty="0" err="1"/>
              <a:t>TextView</a:t>
            </a:r>
            <a:r>
              <a:rPr lang="en-US" dirty="0"/>
              <a:t> in a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&lt;?xml version="1.0" encoding="utf-8"?&gt;</a:t>
            </a: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LinearLayout</a:t>
            </a:r>
            <a:r>
              <a:rPr lang="en-US" sz="1800" dirty="0"/>
              <a:t> </a:t>
            </a:r>
            <a:r>
              <a:rPr lang="en-US" sz="1800" dirty="0" err="1"/>
              <a:t>xmlns:android</a:t>
            </a:r>
            <a:r>
              <a:rPr lang="en-US" sz="1800" dirty="0"/>
              <a:t>="http://schemas.android.com/</a:t>
            </a:r>
            <a:r>
              <a:rPr lang="en-US" sz="1800" dirty="0" err="1"/>
              <a:t>apk</a:t>
            </a:r>
            <a:r>
              <a:rPr lang="en-US" sz="1800" dirty="0"/>
              <a:t>/res/android"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android:orientation</a:t>
            </a:r>
            <a:r>
              <a:rPr lang="en-US" sz="1800" dirty="0"/>
              <a:t>="vertical"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android:layout_width</a:t>
            </a:r>
            <a:r>
              <a:rPr lang="en-US" sz="1800" dirty="0"/>
              <a:t>="</a:t>
            </a:r>
            <a:r>
              <a:rPr lang="en-US" sz="1800" dirty="0" err="1"/>
              <a:t>fill_parent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android:layout_height</a:t>
            </a:r>
            <a:r>
              <a:rPr lang="en-US" sz="1800" dirty="0"/>
              <a:t>="</a:t>
            </a:r>
            <a:r>
              <a:rPr lang="en-US" sz="1800" dirty="0" err="1"/>
              <a:t>fill_parent</a:t>
            </a:r>
            <a:r>
              <a:rPr lang="en-US" sz="1800" dirty="0"/>
              <a:t>"&gt;</a:t>
            </a:r>
          </a:p>
          <a:p>
            <a:pPr marL="0" indent="0">
              <a:buNone/>
            </a:pPr>
            <a:r>
              <a:rPr lang="en-US" sz="1800" dirty="0"/>
              <a:t> &lt;</a:t>
            </a:r>
            <a:r>
              <a:rPr lang="en-US" sz="1800" dirty="0" err="1"/>
              <a:t>TextView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android:text</a:t>
            </a:r>
            <a:r>
              <a:rPr lang="en-US" sz="1800" dirty="0"/>
              <a:t>="My Items"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android:textAppearance</a:t>
            </a:r>
            <a:r>
              <a:rPr lang="en-US" sz="1800" dirty="0"/>
              <a:t>="?</a:t>
            </a:r>
            <a:r>
              <a:rPr lang="en-US" sz="1800" dirty="0" err="1"/>
              <a:t>android:attr</a:t>
            </a:r>
            <a:r>
              <a:rPr lang="en-US" sz="1800" dirty="0"/>
              <a:t>/</a:t>
            </a:r>
            <a:r>
              <a:rPr lang="en-US" sz="1800" dirty="0" err="1"/>
              <a:t>textAppearanceLarge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android:layout_width</a:t>
            </a:r>
            <a:r>
              <a:rPr lang="en-US" sz="1800" dirty="0"/>
              <a:t>="</a:t>
            </a:r>
            <a:r>
              <a:rPr lang="en-US" sz="1800" dirty="0" err="1"/>
              <a:t>match_parent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android:layout_height</a:t>
            </a:r>
            <a:r>
              <a:rPr lang="en-US" sz="1800" dirty="0"/>
              <a:t>="</a:t>
            </a:r>
            <a:r>
              <a:rPr lang="en-US" sz="1800" dirty="0" err="1"/>
              <a:t>wrap_content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android:id</a:t>
            </a:r>
            <a:r>
              <a:rPr lang="en-US" sz="1800" dirty="0"/>
              <a:t>="@+id/</a:t>
            </a:r>
            <a:r>
              <a:rPr lang="en-US" sz="1800" dirty="0" err="1"/>
              <a:t>headerText</a:t>
            </a:r>
            <a:r>
              <a:rPr lang="en-US" sz="1800" dirty="0"/>
              <a:t>" /&gt;</a:t>
            </a:r>
          </a:p>
          <a:p>
            <a:pPr marL="0" indent="0">
              <a:buNone/>
            </a:pPr>
            <a:r>
              <a:rPr lang="en-US" sz="1800" dirty="0"/>
              <a:t>&lt;/</a:t>
            </a:r>
            <a:r>
              <a:rPr lang="en-US" sz="1800" dirty="0" err="1"/>
              <a:t>LinearLayout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54385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467" y="3098949"/>
            <a:ext cx="10515600" cy="1416865"/>
          </a:xfrm>
          <a:solidFill>
            <a:srgbClr val="D9D9D9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>
                <a:latin typeface="Consolas"/>
                <a:cs typeface="Consolas"/>
              </a:rPr>
              <a:t>button.Click</a:t>
            </a:r>
            <a:r>
              <a:rPr lang="en-US" sz="1800" dirty="0">
                <a:latin typeface="Consolas"/>
                <a:cs typeface="Consolas"/>
              </a:rPr>
              <a:t> += (object sender, </a:t>
            </a:r>
            <a:r>
              <a:rPr lang="en-US" sz="1800" dirty="0" err="1">
                <a:latin typeface="Consolas"/>
                <a:cs typeface="Consolas"/>
              </a:rPr>
              <a:t>EventArgs</a:t>
            </a:r>
            <a:r>
              <a:rPr lang="en-US" sz="1800" dirty="0">
                <a:latin typeface="Consolas"/>
                <a:cs typeface="Consolas"/>
              </a:rPr>
              <a:t> e) =&gt; {…}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>
                <a:latin typeface="Consolas"/>
                <a:cs typeface="Consolas"/>
              </a:rPr>
              <a:t>button.Click</a:t>
            </a:r>
            <a:r>
              <a:rPr lang="en-US" sz="1800" dirty="0">
                <a:latin typeface="Consolas"/>
                <a:cs typeface="Consolas"/>
              </a:rPr>
              <a:t> += delegate {…}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>
                <a:latin typeface="Consolas"/>
                <a:cs typeface="Consolas"/>
              </a:rPr>
              <a:t>button.Click</a:t>
            </a:r>
            <a:r>
              <a:rPr lang="en-US" sz="1800" dirty="0">
                <a:latin typeface="Consolas"/>
                <a:cs typeface="Consolas"/>
              </a:rPr>
              <a:t> += </a:t>
            </a:r>
            <a:r>
              <a:rPr lang="en-US" sz="1800" dirty="0" err="1">
                <a:latin typeface="Consolas"/>
                <a:cs typeface="Consolas"/>
              </a:rPr>
              <a:t>buttonClickHandler</a:t>
            </a:r>
            <a:r>
              <a:rPr lang="en-US" sz="1800" dirty="0">
                <a:latin typeface="Consolas"/>
                <a:cs typeface="Consolas"/>
              </a:rPr>
              <a:t>();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815935"/>
            <a:ext cx="12160223" cy="79175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96471" y="1815935"/>
            <a:ext cx="12133729" cy="79175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0" dirty="0"/>
              <a:t>There are three ways to handle events:</a:t>
            </a:r>
          </a:p>
        </p:txBody>
      </p:sp>
    </p:spTree>
    <p:extLst>
      <p:ext uri="{BB962C8B-B14F-4D97-AF65-F5344CB8AC3E}">
        <p14:creationId xmlns:p14="http://schemas.microsoft.com/office/powerpoint/2010/main" val="97197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Toast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002" y="2430385"/>
            <a:ext cx="10515600" cy="2044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</a:rPr>
              <a:t>Toast Duration</a:t>
            </a:r>
          </a:p>
          <a:p>
            <a:pPr>
              <a:buFont typeface="Wingdings" charset="2"/>
              <a:buChar char="§"/>
            </a:pP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ToastLength.Short</a:t>
            </a:r>
            <a:endParaRPr lang="en-US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Wingdings" charset="2"/>
              <a:buChar char="§"/>
            </a:pP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ToastLength.Long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7" name="Rectangle 6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Popup modal containing text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849" y="2795951"/>
            <a:ext cx="5004036" cy="11200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81816" y="4328868"/>
            <a:ext cx="10316459" cy="923330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Toast.MakeText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(this, “First”,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ToastLength.Long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).Show();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307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951" y="226465"/>
            <a:ext cx="7704667" cy="83819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Selection Controls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016951" y="1295402"/>
            <a:ext cx="9430918" cy="482338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Spinner			</a:t>
            </a:r>
            <a:r>
              <a:rPr lang="en-US" dirty="0" err="1"/>
              <a:t>DatePicker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				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				</a:t>
            </a:r>
            <a:br>
              <a:rPr lang="en-US" dirty="0"/>
            </a:br>
            <a:r>
              <a:rPr lang="en-US" dirty="0"/>
              <a:t>				</a:t>
            </a:r>
            <a:r>
              <a:rPr lang="en-US" dirty="0" err="1"/>
              <a:t>TimePicker</a:t>
            </a:r>
            <a:r>
              <a:rPr lang="en-US" sz="2400" dirty="0"/>
              <a:t>						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57" y="1994572"/>
            <a:ext cx="2240732" cy="42267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35" y="4407011"/>
            <a:ext cx="3568976" cy="15196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623" y="941438"/>
            <a:ext cx="3541334" cy="27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56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951" y="443777"/>
            <a:ext cx="7704667" cy="83819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Selection Controls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016951" y="1447800"/>
            <a:ext cx="9430918" cy="478208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600" dirty="0" err="1"/>
              <a:t>SeekBar</a:t>
            </a:r>
            <a:r>
              <a:rPr lang="en-US" sz="2600" dirty="0"/>
              <a:t>				          Switch</a:t>
            </a:r>
            <a:br>
              <a:rPr lang="en-US" sz="2600" dirty="0"/>
            </a:br>
            <a:endParaRPr lang="en-US" sz="2600" dirty="0"/>
          </a:p>
          <a:p>
            <a:pPr lvl="0"/>
            <a:endParaRPr lang="en-US" sz="2600" dirty="0"/>
          </a:p>
          <a:p>
            <a:pPr marL="0" lvl="0" indent="0">
              <a:buNone/>
            </a:pPr>
            <a:endParaRPr lang="en-US" sz="2600" dirty="0"/>
          </a:p>
          <a:p>
            <a:pPr marL="0" lvl="0" indent="0">
              <a:buNone/>
            </a:pPr>
            <a:r>
              <a:rPr lang="en-US" sz="2600" dirty="0"/>
              <a:t>Checkbox				          </a:t>
            </a:r>
            <a:r>
              <a:rPr lang="en-US" sz="2600" dirty="0" err="1"/>
              <a:t>RadioButton</a:t>
            </a:r>
            <a:r>
              <a:rPr lang="en-US" sz="2600" dirty="0"/>
              <a:t/>
            </a:r>
            <a:br>
              <a:rPr lang="en-US" sz="2600" dirty="0"/>
            </a:br>
            <a:endParaRPr lang="en-US" sz="2600" dirty="0"/>
          </a:p>
          <a:p>
            <a:pPr lvl="0"/>
            <a:endParaRPr lang="en-US" sz="2600" dirty="0"/>
          </a:p>
          <a:p>
            <a:pPr lvl="0"/>
            <a:endParaRPr lang="en-US" sz="2600" dirty="0"/>
          </a:p>
        </p:txBody>
      </p:sp>
      <p:pic>
        <p:nvPicPr>
          <p:cNvPr id="3" name="Picture 2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4"/>
          <a:stretch/>
        </p:blipFill>
        <p:spPr>
          <a:xfrm>
            <a:off x="6629861" y="1954350"/>
            <a:ext cx="4626864" cy="1042416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8" b="9745"/>
          <a:stretch/>
        </p:blipFill>
        <p:spPr>
          <a:xfrm>
            <a:off x="1106812" y="3897460"/>
            <a:ext cx="4626864" cy="1042416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40" b="20426"/>
          <a:stretch/>
        </p:blipFill>
        <p:spPr>
          <a:xfrm>
            <a:off x="6629246" y="3890623"/>
            <a:ext cx="4626864" cy="1042416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12" y="2026246"/>
            <a:ext cx="4626864" cy="10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38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Spinner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13" y="1527175"/>
            <a:ext cx="2695575" cy="50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&lt;Spinner</a:t>
            </a:r>
          </a:p>
          <a:p>
            <a:pPr marL="0" indent="0">
              <a:buNone/>
            </a:pPr>
            <a:r>
              <a:rPr lang="en-US" sz="1800" dirty="0" err="1"/>
              <a:t>android:layout_width</a:t>
            </a:r>
            <a:r>
              <a:rPr lang="en-US" sz="1800" dirty="0"/>
              <a:t>="</a:t>
            </a:r>
            <a:r>
              <a:rPr lang="en-US" sz="1800" dirty="0" err="1"/>
              <a:t>match_parent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err="1"/>
              <a:t>android:layout_height</a:t>
            </a:r>
            <a:r>
              <a:rPr lang="en-US" sz="1800" dirty="0"/>
              <a:t>="</a:t>
            </a:r>
            <a:r>
              <a:rPr lang="en-US" sz="1800" dirty="0" err="1"/>
              <a:t>wrap_content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err="1"/>
              <a:t>android:id</a:t>
            </a:r>
            <a:r>
              <a:rPr lang="en-US" sz="1800" dirty="0"/>
              <a:t>="@+id/spinner" /&gt;</a:t>
            </a:r>
          </a:p>
        </p:txBody>
      </p:sp>
    </p:spTree>
    <p:extLst>
      <p:ext uri="{BB962C8B-B14F-4D97-AF65-F5344CB8AC3E}">
        <p14:creationId xmlns:p14="http://schemas.microsoft.com/office/powerpoint/2010/main" val="40655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63574"/>
            <a:chOff x="0" y="1950630"/>
            <a:chExt cx="12192000" cy="3501265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In this lesson you will learn about: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6835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62063" indent="-400050">
                <a:buFont typeface="Wingdings" charset="2"/>
                <a:buChar char="§"/>
              </a:pPr>
              <a:r>
                <a:rPr lang="en-US" sz="2800" dirty="0"/>
                <a:t>Building an Android application using Xamarin.Android</a:t>
              </a:r>
            </a:p>
            <a:p>
              <a:pPr marL="1262063" indent="-400050">
                <a:buFont typeface="Wingdings" charset="2"/>
                <a:buChar char="§"/>
              </a:pPr>
              <a:r>
                <a:rPr lang="en-US" sz="2800" dirty="0"/>
                <a:t>Basic Android development concepts</a:t>
              </a:r>
            </a:p>
            <a:p>
              <a:pPr marL="1262063" indent="-400050">
                <a:buFont typeface="Wingdings" charset="2"/>
                <a:buChar char="§"/>
              </a:pPr>
              <a:r>
                <a:rPr lang="en-US" sz="2800" dirty="0"/>
                <a:t>User interfaces on the Android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768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Spinner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&lt;?xml version="1.0" encoding="UTF-8"?&gt;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TextView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</a:p>
          <a:p>
            <a:pPr marL="0" indent="0">
              <a:buNone/>
            </a:pP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textItem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android:textSize</a:t>
            </a:r>
            <a:r>
              <a:rPr lang="en-US" dirty="0"/>
              <a:t>="44sp"</a:t>
            </a:r>
          </a:p>
          <a:p>
            <a:pPr marL="0" indent="0">
              <a:buNone/>
            </a:pP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2564236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Spinner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SetContentView</a:t>
            </a:r>
            <a:r>
              <a:rPr lang="en-US" sz="2000" dirty="0"/>
              <a:t> (</a:t>
            </a:r>
            <a:r>
              <a:rPr lang="en-US" sz="2000" dirty="0" err="1"/>
              <a:t>Resource.Layout.Spinner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Spinner </a:t>
            </a:r>
            <a:r>
              <a:rPr lang="en-US" sz="2000" dirty="0" err="1"/>
              <a:t>spinner</a:t>
            </a:r>
            <a:r>
              <a:rPr lang="en-US" sz="2000" dirty="0"/>
              <a:t> = </a:t>
            </a:r>
            <a:r>
              <a:rPr lang="en-US" sz="2000" dirty="0" err="1"/>
              <a:t>FindViewById</a:t>
            </a:r>
            <a:r>
              <a:rPr lang="en-US" sz="2000" dirty="0"/>
              <a:t>&lt;Spinner&gt; (</a:t>
            </a:r>
            <a:r>
              <a:rPr lang="en-US" sz="2000" dirty="0" err="1"/>
              <a:t>Resource.Id.spinner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string[] options = {"one", "two", "three", "four", "five"} 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ArrayAdapter</a:t>
            </a:r>
            <a:r>
              <a:rPr lang="en-US" sz="2000" dirty="0"/>
              <a:t> adapter = new </a:t>
            </a:r>
            <a:r>
              <a:rPr lang="en-US" sz="2000" dirty="0" err="1"/>
              <a:t>ArrayAdapter</a:t>
            </a:r>
            <a:r>
              <a:rPr lang="en-US" sz="2000" dirty="0"/>
              <a:t> (this, </a:t>
            </a:r>
            <a:r>
              <a:rPr lang="en-US" sz="2000" dirty="0" err="1"/>
              <a:t>Resource.Layout.TextViewForSpinner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options);</a:t>
            </a:r>
          </a:p>
          <a:p>
            <a:pPr marL="0" indent="0">
              <a:buNone/>
            </a:pPr>
            <a:r>
              <a:rPr lang="en-US" sz="2000" dirty="0" err="1"/>
              <a:t>spinner.Adapter</a:t>
            </a:r>
            <a:r>
              <a:rPr lang="en-US" sz="2000" dirty="0"/>
              <a:t> = adapter;</a:t>
            </a:r>
          </a:p>
        </p:txBody>
      </p:sp>
    </p:spTree>
    <p:extLst>
      <p:ext uri="{BB962C8B-B14F-4D97-AF65-F5344CB8AC3E}">
        <p14:creationId xmlns:p14="http://schemas.microsoft.com/office/powerpoint/2010/main" val="3634464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9" y="1476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Summary</a:t>
            </a:r>
            <a:endParaRPr lang="en-US" sz="4800" dirty="0"/>
          </a:p>
        </p:txBody>
      </p:sp>
      <p:sp>
        <p:nvSpPr>
          <p:cNvPr id="30" name="Rectangle 29"/>
          <p:cNvSpPr/>
          <p:nvPr/>
        </p:nvSpPr>
        <p:spPr>
          <a:xfrm>
            <a:off x="0" y="2616384"/>
            <a:ext cx="12192000" cy="27905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charset="2"/>
              <a:buChar char="§"/>
            </a:pPr>
            <a:r>
              <a:rPr lang="en-US" sz="2800"/>
              <a:t>To understand Android </a:t>
            </a:r>
            <a:r>
              <a:rPr lang="en-US" sz="2800" dirty="0"/>
              <a:t>development fundamentals:</a:t>
            </a:r>
          </a:p>
          <a:p>
            <a:pPr marL="1371600" lvl="2" indent="-457200">
              <a:buFont typeface="Wingdings" charset="2"/>
              <a:buChar char="§"/>
            </a:pPr>
            <a:r>
              <a:rPr lang="en-US" sz="2800" dirty="0"/>
              <a:t>Activity</a:t>
            </a:r>
          </a:p>
          <a:p>
            <a:pPr marL="1371600" lvl="2" indent="-457200">
              <a:buFont typeface="Wingdings" charset="2"/>
              <a:buChar char="§"/>
            </a:pPr>
            <a:r>
              <a:rPr lang="en-US" sz="2800" dirty="0"/>
              <a:t>Life Cycle</a:t>
            </a:r>
          </a:p>
          <a:p>
            <a:pPr marL="1371600" lvl="2" indent="-457200">
              <a:buFont typeface="Wingdings" charset="2"/>
              <a:buChar char="§"/>
            </a:pPr>
            <a:r>
              <a:rPr lang="en-US" sz="2800" dirty="0"/>
              <a:t>Layouts</a:t>
            </a:r>
          </a:p>
          <a:p>
            <a:pPr marL="1371600" lvl="2" indent="-457200">
              <a:buFont typeface="Wingdings" charset="2"/>
              <a:buChar char="§"/>
            </a:pPr>
            <a:r>
              <a:rPr lang="en-US" sz="2800" dirty="0"/>
              <a:t>Views/Controls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0" y="1783473"/>
            <a:ext cx="12191999" cy="832911"/>
            <a:chOff x="1384300" y="1950630"/>
            <a:chExt cx="9423400" cy="832911"/>
          </a:xfrm>
        </p:grpSpPr>
        <p:sp>
          <p:nvSpPr>
            <p:cNvPr id="34" name="Rectangle 33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1720850" y="1950630"/>
              <a:ext cx="9086850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s-MX" i="0" dirty="0"/>
                <a:t>In this lesson, you have learned: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84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How Does a C# App Talk to Android?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Xamarin.Android is a C# binding to the Android SDK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5"/>
            <a:ext cx="12192000" cy="2232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8888" indent="-346075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Android devices contain the Linux kernel</a:t>
            </a:r>
          </a:p>
          <a:p>
            <a:pPr marL="1258888" indent="-346075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Android Runtime (ART) exposes APIs to device</a:t>
            </a:r>
          </a:p>
          <a:p>
            <a:pPr marL="1716088" lvl="2" indent="-346075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Android.*, Java.* namespaces</a:t>
            </a:r>
          </a:p>
          <a:p>
            <a:pPr marL="1258888" indent="-346075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Xamarin.Android provides bindings to these APIs</a:t>
            </a:r>
          </a:p>
          <a:p>
            <a:pPr marL="1258888" indent="-346075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Calls to bindings compile to pass-</a:t>
            </a:r>
            <a:r>
              <a:rPr lang="en-US" sz="2400" dirty="0" err="1">
                <a:solidFill>
                  <a:srgbClr val="000000"/>
                </a:solidFill>
              </a:rPr>
              <a:t>throughs</a:t>
            </a:r>
            <a:r>
              <a:rPr lang="en-US" sz="2400" dirty="0">
                <a:solidFill>
                  <a:srgbClr val="000000"/>
                </a:solidFill>
              </a:rPr>
              <a:t> to API calls</a:t>
            </a:r>
          </a:p>
        </p:txBody>
      </p:sp>
    </p:spTree>
    <p:extLst>
      <p:ext uri="{BB962C8B-B14F-4D97-AF65-F5344CB8AC3E}">
        <p14:creationId xmlns:p14="http://schemas.microsoft.com/office/powerpoint/2010/main" val="127522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Activity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903198" cy="791753"/>
            <a:chOff x="1384300" y="1950630"/>
            <a:chExt cx="9999159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Main building block of Android applications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45189"/>
            <a:ext cx="12192000" cy="2170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C# class containing a single user action 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Often found behind a full-screen layout (or View)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Acts as a Controller or View-Controller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At least one must be declared as the application’s entry point</a:t>
            </a:r>
          </a:p>
        </p:txBody>
      </p:sp>
    </p:spTree>
    <p:extLst>
      <p:ext uri="{BB962C8B-B14F-4D97-AF65-F5344CB8AC3E}">
        <p14:creationId xmlns:p14="http://schemas.microsoft.com/office/powerpoint/2010/main" val="60377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D9D9D9"/>
          </a:solidFill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[Activity(Label = "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MyActivity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lang="en-US" sz="1800" b="1" i="1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MainLauncher</a:t>
            </a:r>
            <a:r>
              <a:rPr lang="en-US" sz="1800" b="1" i="1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true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Icon = "@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drawable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/icon")]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public class 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MainActivity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Activity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protected override void 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OnCreate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(Bundle bundle)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base.OnCreate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(bundle);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// Set view from the "Main" layout resource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SetContentView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Resource.Layout.Main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// Set up Layout and event handler code here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6479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Android Activities: Lifecycle</a:t>
            </a:r>
          </a:p>
        </p:txBody>
      </p:sp>
      <p:sp>
        <p:nvSpPr>
          <p:cNvPr id="8" name="Rectangle 7"/>
          <p:cNvSpPr/>
          <p:nvPr/>
        </p:nvSpPr>
        <p:spPr>
          <a:xfrm>
            <a:off x="4123425" y="1822450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3426" y="1921038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Running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23425" y="5453391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23426" y="5551979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Stopped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23424" y="305607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3425" y="315466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Paused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23424" y="4289700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23425" y="4388288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Backgrounded</a:t>
            </a:r>
          </a:p>
        </p:txBody>
      </p:sp>
      <p:cxnSp>
        <p:nvCxnSpPr>
          <p:cNvPr id="19" name="Straight Arrow Connector 18"/>
          <p:cNvCxnSpPr>
            <a:stCxn id="8" idx="2"/>
            <a:endCxn id="14" idx="0"/>
          </p:cNvCxnSpPr>
          <p:nvPr/>
        </p:nvCxnSpPr>
        <p:spPr>
          <a:xfrm flipH="1">
            <a:off x="6065087" y="2542847"/>
            <a:ext cx="1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0"/>
          </p:cNvCxnSpPr>
          <p:nvPr/>
        </p:nvCxnSpPr>
        <p:spPr>
          <a:xfrm>
            <a:off x="6065087" y="3776472"/>
            <a:ext cx="0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2" idx="0"/>
          </p:cNvCxnSpPr>
          <p:nvPr/>
        </p:nvCxnSpPr>
        <p:spPr>
          <a:xfrm>
            <a:off x="6065087" y="5010097"/>
            <a:ext cx="1" cy="443294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46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Activities: Running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632272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In the foreground</a:t>
            </a:r>
          </a:p>
          <a:p>
            <a:pPr>
              <a:buFont typeface="Wingdings" charset="2"/>
              <a:buChar char="§"/>
            </a:pPr>
            <a:r>
              <a:rPr lang="en-US" dirty="0"/>
              <a:t>Top of activity stack</a:t>
            </a:r>
          </a:p>
          <a:p>
            <a:pPr>
              <a:buFont typeface="Wingdings" charset="2"/>
              <a:buChar char="§"/>
            </a:pPr>
            <a:r>
              <a:rPr lang="en-US" dirty="0"/>
              <a:t>Highest priority activity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7470474" y="1825625"/>
            <a:ext cx="3883326" cy="7203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0475" y="192421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Running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70474" y="5456566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0475" y="5555154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Stopped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70473" y="3059250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0474" y="3157838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Paused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0473" y="429287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0474" y="439146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Backgrounded</a:t>
            </a:r>
          </a:p>
        </p:txBody>
      </p:sp>
      <p:cxnSp>
        <p:nvCxnSpPr>
          <p:cNvPr id="19" name="Straight Arrow Connector 18"/>
          <p:cNvCxnSpPr>
            <a:stCxn id="8" idx="2"/>
            <a:endCxn id="14" idx="0"/>
          </p:cNvCxnSpPr>
          <p:nvPr/>
        </p:nvCxnSpPr>
        <p:spPr>
          <a:xfrm flipH="1">
            <a:off x="9412136" y="2546022"/>
            <a:ext cx="1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2"/>
            <a:endCxn id="16" idx="0"/>
          </p:cNvCxnSpPr>
          <p:nvPr/>
        </p:nvCxnSpPr>
        <p:spPr>
          <a:xfrm>
            <a:off x="9412136" y="3779647"/>
            <a:ext cx="0" cy="513228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2" idx="0"/>
          </p:cNvCxnSpPr>
          <p:nvPr/>
        </p:nvCxnSpPr>
        <p:spPr>
          <a:xfrm>
            <a:off x="9412136" y="5013272"/>
            <a:ext cx="1" cy="443294"/>
          </a:xfrm>
          <a:prstGeom prst="straightConnector1">
            <a:avLst/>
          </a:prstGeom>
          <a:ln w="57150" cmpd="sng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91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Activities: Paused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63227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device goes to sleep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Activity is visible but hidden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Non-full-sized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Transparent activity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Still alive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Maintains state and member information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Remains attached to window manager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Second highest priority activity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7470474" y="182562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0475" y="192421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Running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70474" y="5456566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0475" y="5555154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Stopped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70473" y="3059250"/>
            <a:ext cx="3883326" cy="7203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0474" y="3157838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Paused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0473" y="4292875"/>
            <a:ext cx="3883326" cy="7203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0474" y="4391463"/>
            <a:ext cx="3883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Activity Backgrounded</a:t>
            </a:r>
          </a:p>
        </p:txBody>
      </p:sp>
      <p:cxnSp>
        <p:nvCxnSpPr>
          <p:cNvPr id="19" name="Straight Arrow Connector 18"/>
          <p:cNvCxnSpPr>
            <a:stCxn id="8" idx="2"/>
            <a:endCxn id="14" idx="0"/>
          </p:cNvCxnSpPr>
          <p:nvPr/>
        </p:nvCxnSpPr>
        <p:spPr>
          <a:xfrm flipH="1">
            <a:off x="9412136" y="2546022"/>
            <a:ext cx="1" cy="513228"/>
          </a:xfrm>
          <a:prstGeom prst="straightConnector1">
            <a:avLst/>
          </a:prstGeom>
          <a:ln w="57150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0"/>
          </p:cNvCxnSpPr>
          <p:nvPr/>
        </p:nvCxnSpPr>
        <p:spPr>
          <a:xfrm>
            <a:off x="9412136" y="3779647"/>
            <a:ext cx="0" cy="513228"/>
          </a:xfrm>
          <a:prstGeom prst="straightConnector1">
            <a:avLst/>
          </a:prstGeom>
          <a:ln w="57150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2" idx="0"/>
          </p:cNvCxnSpPr>
          <p:nvPr/>
        </p:nvCxnSpPr>
        <p:spPr>
          <a:xfrm>
            <a:off x="9412136" y="5013272"/>
            <a:ext cx="1" cy="443294"/>
          </a:xfrm>
          <a:prstGeom prst="straightConnector1">
            <a:avLst/>
          </a:prstGeom>
          <a:ln w="57150">
            <a:solidFill>
              <a:srgbClr val="8D878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218390"/>
      </p:ext>
    </p:extLst>
  </p:cSld>
  <p:clrMapOvr>
    <a:masterClrMapping/>
  </p:clrMapOvr>
</p:sld>
</file>

<file path=ppt/theme/theme1.xml><?xml version="1.0" encoding="utf-8"?>
<a:theme xmlns:a="http://schemas.openxmlformats.org/drawingml/2006/main" name="Clean Azur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Clean Azure Theme.thmx</Template>
  <TotalTime>13606</TotalTime>
  <Words>1440</Words>
  <Application>Microsoft Macintosh PowerPoint</Application>
  <PresentationFormat>Widescreen</PresentationFormat>
  <Paragraphs>339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Calibri</vt:lpstr>
      <vt:lpstr>Consolas</vt:lpstr>
      <vt:lpstr>Lucida Console</vt:lpstr>
      <vt:lpstr>Segoe UI</vt:lpstr>
      <vt:lpstr>Times New Roman</vt:lpstr>
      <vt:lpstr>Wingdings</vt:lpstr>
      <vt:lpstr>맑은 고딕</vt:lpstr>
      <vt:lpstr>Arial</vt:lpstr>
      <vt:lpstr>Clean Azure Theme</vt:lpstr>
      <vt:lpstr>Cross-Platform Mobile Application Development with Xamarin</vt:lpstr>
      <vt:lpstr>Topics</vt:lpstr>
      <vt:lpstr>PowerPoint Presentation</vt:lpstr>
      <vt:lpstr>How Does a C# App Talk to Android?</vt:lpstr>
      <vt:lpstr>Activity</vt:lpstr>
      <vt:lpstr>Main Activity</vt:lpstr>
      <vt:lpstr>Android Activities: Lifecycle</vt:lpstr>
      <vt:lpstr>Android Activities: Running</vt:lpstr>
      <vt:lpstr>Android Activities: Paused</vt:lpstr>
      <vt:lpstr>Android Activities: Backgrounded</vt:lpstr>
      <vt:lpstr>Android Activities: Stopped</vt:lpstr>
      <vt:lpstr>Android State Events: Launch</vt:lpstr>
      <vt:lpstr>Activity: OnCreate</vt:lpstr>
      <vt:lpstr>Android State Events: Switching</vt:lpstr>
      <vt:lpstr>Android State Events: Restarting</vt:lpstr>
      <vt:lpstr>Android Activity: Finish()</vt:lpstr>
      <vt:lpstr>User Interfaces</vt:lpstr>
      <vt:lpstr>Android Layouts</vt:lpstr>
      <vt:lpstr>Android Controls: Views</vt:lpstr>
      <vt:lpstr>Nested Layouts and Views</vt:lpstr>
      <vt:lpstr>Basic Views</vt:lpstr>
      <vt:lpstr>Defining a View</vt:lpstr>
      <vt:lpstr>Place a TextView in a Layout</vt:lpstr>
      <vt:lpstr>Handling Events</vt:lpstr>
      <vt:lpstr>Toast</vt:lpstr>
      <vt:lpstr>Selection Controls</vt:lpstr>
      <vt:lpstr>Selection Controls</vt:lpstr>
      <vt:lpstr>Spinner</vt:lpstr>
      <vt:lpstr>Spinner</vt:lpstr>
      <vt:lpstr>Spinner Cell</vt:lpstr>
      <vt:lpstr>Spinner Implementation</vt:lpstr>
      <vt:lpstr>Summary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BigData</cp:lastModifiedBy>
  <cp:revision>194</cp:revision>
  <cp:lastPrinted>2016-05-10T20:59:33Z</cp:lastPrinted>
  <dcterms:created xsi:type="dcterms:W3CDTF">2016-04-21T18:51:19Z</dcterms:created>
  <dcterms:modified xsi:type="dcterms:W3CDTF">2016-09-10T00:13:25Z</dcterms:modified>
</cp:coreProperties>
</file>