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6"/>
  </p:notesMasterIdLst>
  <p:sldIdLst>
    <p:sldId id="294" r:id="rId5"/>
    <p:sldId id="293" r:id="rId6"/>
    <p:sldId id="311" r:id="rId7"/>
    <p:sldId id="296" r:id="rId8"/>
    <p:sldId id="329" r:id="rId9"/>
    <p:sldId id="389" r:id="rId10"/>
    <p:sldId id="392" r:id="rId11"/>
    <p:sldId id="393" r:id="rId12"/>
    <p:sldId id="394" r:id="rId13"/>
    <p:sldId id="390" r:id="rId14"/>
    <p:sldId id="391" r:id="rId15"/>
    <p:sldId id="395" r:id="rId16"/>
    <p:sldId id="317" r:id="rId17"/>
    <p:sldId id="295" r:id="rId18"/>
    <p:sldId id="360" r:id="rId19"/>
    <p:sldId id="361" r:id="rId20"/>
    <p:sldId id="363" r:id="rId21"/>
    <p:sldId id="327" r:id="rId22"/>
    <p:sldId id="316" r:id="rId23"/>
    <p:sldId id="364" r:id="rId24"/>
    <p:sldId id="365" r:id="rId25"/>
    <p:sldId id="396" r:id="rId26"/>
    <p:sldId id="328" r:id="rId27"/>
    <p:sldId id="297" r:id="rId28"/>
    <p:sldId id="314" r:id="rId29"/>
    <p:sldId id="313" r:id="rId30"/>
    <p:sldId id="331" r:id="rId31"/>
    <p:sldId id="319" r:id="rId32"/>
    <p:sldId id="366" r:id="rId33"/>
    <p:sldId id="315" r:id="rId34"/>
    <p:sldId id="359" r:id="rId35"/>
    <p:sldId id="332" r:id="rId36"/>
    <p:sldId id="367" r:id="rId37"/>
    <p:sldId id="301" r:id="rId38"/>
    <p:sldId id="368" r:id="rId39"/>
    <p:sldId id="369" r:id="rId40"/>
    <p:sldId id="370" r:id="rId41"/>
    <p:sldId id="371" r:id="rId42"/>
    <p:sldId id="372" r:id="rId43"/>
    <p:sldId id="373" r:id="rId44"/>
    <p:sldId id="32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9968" autoAdjust="0"/>
  </p:normalViewPr>
  <p:slideViewPr>
    <p:cSldViewPr snapToGrid="0">
      <p:cViewPr varScale="1">
        <p:scale>
          <a:sx n="85" d="100"/>
          <a:sy n="85" d="100"/>
        </p:scale>
        <p:origin x="1088" y="1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ww.mobilecsharpcafe.com/xamarin-book/"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xamarin.com/guides/xamarin-forms/effects/introduction/" TargetMode="External"/><Relationship Id="rId4" Type="http://schemas.openxmlformats.org/officeDocument/2006/relationships/hyperlink" Target="https://developer.xamarin.com/guides/xamarin-forms/user-interface/layouts/add-platform-controls/"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mobilecsharpcafe.com/xamarin-book/"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mobilecsharpcafe.com/xamarin-book/"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Images and excerpts from </a:t>
            </a:r>
            <a:r>
              <a:rPr lang="en-US" sz="1200" b="0" i="1" kern="1200" dirty="0" err="1">
                <a:solidFill>
                  <a:schemeClr val="tx1"/>
                </a:solidFill>
                <a:effectLst/>
                <a:latin typeface="+mn-lt"/>
                <a:ea typeface="+mn-ea"/>
                <a:cs typeface="+mn-cs"/>
              </a:rPr>
              <a:t>Xamarin</a:t>
            </a:r>
            <a:r>
              <a:rPr lang="en-US" sz="1200" b="0" i="1" kern="1200" dirty="0">
                <a:solidFill>
                  <a:schemeClr val="tx1"/>
                </a:solidFill>
                <a:effectLst/>
                <a:latin typeface="+mn-lt"/>
                <a:ea typeface="+mn-ea"/>
                <a:cs typeface="+mn-cs"/>
              </a:rPr>
              <a:t> Mobile Application Development </a:t>
            </a:r>
            <a:r>
              <a:rPr lang="en-US" sz="1200" b="0" i="0" kern="1200" dirty="0">
                <a:solidFill>
                  <a:schemeClr val="tx1"/>
                </a:solidFill>
                <a:effectLst/>
                <a:latin typeface="+mn-lt"/>
                <a:ea typeface="+mn-ea"/>
                <a:cs typeface="+mn-cs"/>
              </a:rPr>
              <a:t>by Dan Hermes, published by </a:t>
            </a:r>
            <a:r>
              <a:rPr lang="en-US" sz="1200" b="0" i="0" kern="1200" dirty="0" err="1">
                <a:solidFill>
                  <a:schemeClr val="tx1"/>
                </a:solidFill>
                <a:effectLst/>
                <a:latin typeface="+mn-lt"/>
                <a:ea typeface="+mn-ea"/>
                <a:cs typeface="+mn-cs"/>
              </a:rPr>
              <a:t>Apress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hlinkClick r:id="rId3"/>
              </a:rPr>
              <a:t>http://www.mobilecsharpcafe.com/xamarin-book/</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Xamarin.Forms with UWP gives us the Windows 10 phones and desktops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Windows 8 and 8.1 phones still work with Xamarin.Forms but require a Windows 8 Phone project type (not a UWP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99319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lvl="0" indent="-171450">
              <a:buFont typeface="Arial" panose="020B0604020202020204" pitchFamily="34" charset="0"/>
              <a:buChar char="•"/>
            </a:pPr>
            <a:r>
              <a:rPr lang="en-US" dirty="0"/>
              <a:t>generating</a:t>
            </a:r>
            <a:r>
              <a:rPr lang="en-US" baseline="0" dirty="0"/>
              <a:t> UI via code allows for runtime changes to UI</a:t>
            </a:r>
            <a:endParaRPr lang="en-US" dirty="0"/>
          </a:p>
          <a:p>
            <a:pPr marL="171450" lvl="0" indent="-171450">
              <a:buFont typeface="Arial" panose="020B0604020202020204" pitchFamily="34" charset="0"/>
              <a:buChar char="•"/>
            </a:pPr>
            <a:r>
              <a:rPr lang="en-US" dirty="0"/>
              <a:t>Solution 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a:t>
            </a:r>
            <a:r>
              <a:rPr lang="en-US" sz="1200" b="0" i="0" u="none" strike="noStrike" kern="1200" baseline="0" dirty="0" smtClean="0">
                <a:solidFill>
                  <a:schemeClr val="tx1"/>
                </a:solidFill>
                <a:latin typeface="+mn-lt"/>
                <a:ea typeface="+mn-ea"/>
                <a:cs typeface="+mn-cs"/>
              </a:rPr>
              <a:t>Hermes </a:t>
            </a:r>
            <a:r>
              <a:rPr lang="en-US" sz="1200" b="0" i="0" kern="1200" dirty="0" smtClean="0">
                <a:solidFill>
                  <a:schemeClr val="tx1"/>
                </a:solidFill>
                <a:effectLst/>
                <a:latin typeface="+mn-lt"/>
                <a:ea typeface="+mn-ea"/>
                <a:cs typeface="+mn-cs"/>
                <a:hlinkClick r:id="rId3"/>
              </a:rPr>
              <a:t>http://www.mobilecsharpcafe.com/xamarin-book/</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a:solidFill>
                  <a:schemeClr val="tx1"/>
                </a:solidFill>
                <a:effectLst/>
                <a:latin typeface="+mn-lt"/>
                <a:ea typeface="+mn-ea"/>
                <a:cs typeface="+mn-cs"/>
                <a:hlinkClick r:id="rId3"/>
              </a:rPr>
              <a:t>Xamarin.Forms 2.0 Effects</a:t>
            </a:r>
            <a:r>
              <a:rPr lang="en-US" sz="1200" b="0" i="0" kern="1200" dirty="0">
                <a:solidFill>
                  <a:schemeClr val="tx1"/>
                </a:solidFill>
                <a:effectLst/>
                <a:latin typeface="+mn-lt"/>
                <a:ea typeface="+mn-ea"/>
                <a:cs typeface="+mn-cs"/>
              </a:rPr>
              <a:t>, which are a lightweight approach to custom controls, giving access to platform-specific</a:t>
            </a:r>
            <a:r>
              <a:rPr lang="en-US" sz="1200" b="0" i="0" kern="1200" baseline="0" dirty="0">
                <a:solidFill>
                  <a:schemeClr val="tx1"/>
                </a:solidFill>
                <a:effectLst/>
                <a:latin typeface="+mn-lt"/>
                <a:ea typeface="+mn-ea"/>
                <a:cs typeface="+mn-cs"/>
              </a:rPr>
              <a:t> properties on Xamarin.Forms controls</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Also</a:t>
            </a:r>
            <a:r>
              <a:rPr lang="en-US" sz="1200" b="0" i="0" kern="1200" dirty="0">
                <a:solidFill>
                  <a:schemeClr val="tx1"/>
                </a:solidFill>
                <a:effectLst/>
                <a:latin typeface="+mn-lt"/>
                <a:ea typeface="+mn-ea"/>
                <a:cs typeface="+mn-cs"/>
              </a:rPr>
              <a:t>, if you just need a real native control, you can </a:t>
            </a:r>
            <a:r>
              <a:rPr lang="en-US" sz="1200" b="0" i="0" u="none" strike="noStrike" kern="1200" dirty="0">
                <a:solidFill>
                  <a:schemeClr val="tx1"/>
                </a:solidFill>
                <a:effectLst/>
                <a:latin typeface="+mn-lt"/>
                <a:ea typeface="+mn-ea"/>
                <a:cs typeface="+mn-cs"/>
                <a:hlinkClick r:id="rId4"/>
              </a:rPr>
              <a:t>embed native controls</a:t>
            </a:r>
            <a:r>
              <a:rPr lang="en-US" sz="1200" b="0" i="0" kern="1200" dirty="0">
                <a:solidFill>
                  <a:schemeClr val="tx1"/>
                </a:solidFill>
                <a:effectLst/>
                <a:latin typeface="+mn-lt"/>
                <a:ea typeface="+mn-ea"/>
                <a:cs typeface="+mn-cs"/>
              </a:rPr>
              <a:t> right into your Xamarin.Forms pages by adding them as children of a layout just like regular Forms </a:t>
            </a:r>
            <a:r>
              <a:rPr lang="en-US" sz="1200" b="0" i="0" kern="1200" dirty="0" smtClean="0">
                <a:solidFill>
                  <a:schemeClr val="tx1"/>
                </a:solidFill>
                <a:effectLst/>
                <a:latin typeface="+mn-lt"/>
                <a:ea typeface="+mn-ea"/>
                <a:cs typeface="+mn-cs"/>
              </a:rPr>
              <a:t>controls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smtClean="0">
                <a:solidFill>
                  <a:schemeClr val="tx1"/>
                </a:solidFill>
                <a:effectLst/>
                <a:latin typeface="+mn-lt"/>
                <a:ea typeface="+mn-ea"/>
                <a:cs typeface="+mn-cs"/>
                <a:hlinkClick r:id="rId3"/>
              </a:rPr>
              <a:t>Xamarin.Forms 2.0 Effects</a:t>
            </a:r>
            <a:r>
              <a:rPr lang="en-US" sz="1200" b="0" i="0" u="none" strike="noStrike" kern="1200" dirty="0" smtClean="0">
                <a:solidFill>
                  <a:schemeClr val="tx1"/>
                </a:solidFill>
                <a:effectLst/>
                <a:latin typeface="+mn-lt"/>
                <a:ea typeface="+mn-ea"/>
                <a:cs typeface="+mn-cs"/>
              </a:rPr>
              <a:t>: </a:t>
            </a:r>
            <a:r>
              <a:rPr lang="en-US" b="0" dirty="0" smtClean="0"/>
              <a:t>https://</a:t>
            </a:r>
            <a:r>
              <a:rPr lang="en-US" b="0" dirty="0" err="1" smtClean="0"/>
              <a:t>developer.xamarin.com</a:t>
            </a:r>
            <a:r>
              <a:rPr lang="en-US" b="0" dirty="0" smtClean="0"/>
              <a:t>/guides/</a:t>
            </a:r>
            <a:r>
              <a:rPr lang="en-US" b="0" dirty="0" err="1" smtClean="0"/>
              <a:t>xamarin</a:t>
            </a:r>
            <a:r>
              <a:rPr lang="en-US" b="0" dirty="0" smtClean="0"/>
              <a:t>-forms/effects/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smtClean="0">
                <a:solidFill>
                  <a:schemeClr val="tx1"/>
                </a:solidFill>
                <a:effectLst/>
                <a:latin typeface="+mn-lt"/>
                <a:ea typeface="+mn-ea"/>
                <a:cs typeface="+mn-cs"/>
                <a:hlinkClick r:id="rId4"/>
              </a:rPr>
              <a:t>Embed native controls</a:t>
            </a:r>
            <a:r>
              <a:rPr lang="en-US" sz="1200" b="0" i="0" u="none" strike="noStrike" kern="1200" dirty="0" smtClean="0">
                <a:solidFill>
                  <a:schemeClr val="tx1"/>
                </a:solidFill>
                <a:effectLst/>
                <a:latin typeface="+mn-lt"/>
                <a:ea typeface="+mn-ea"/>
                <a:cs typeface="+mn-cs"/>
              </a:rPr>
              <a:t>: </a:t>
            </a:r>
            <a:r>
              <a:rPr lang="en-US" b="0" dirty="0" smtClean="0"/>
              <a:t>https://</a:t>
            </a:r>
            <a:r>
              <a:rPr lang="en-US" b="0" dirty="0" err="1" smtClean="0"/>
              <a:t>developer.xamarin.com</a:t>
            </a:r>
            <a:r>
              <a:rPr lang="en-US" b="0" dirty="0" smtClean="0"/>
              <a:t>/guides/</a:t>
            </a:r>
            <a:r>
              <a:rPr lang="en-US" b="0" dirty="0" err="1" smtClean="0"/>
              <a:t>xamarin</a:t>
            </a:r>
            <a:r>
              <a:rPr lang="en-US" b="0" dirty="0" smtClean="0"/>
              <a:t>-forms/user-interface/layouts/add-platform-controls/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0"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348269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kern="1200" dirty="0" smtClean="0">
                <a:solidFill>
                  <a:schemeClr val="tx1"/>
                </a:solidFill>
                <a:effectLst/>
                <a:latin typeface="+mn-lt"/>
                <a:ea typeface="+mn-ea"/>
                <a:cs typeface="+mn-cs"/>
                <a:hlinkClick r:id="rId3"/>
              </a:rPr>
              <a:t>http://www.mobilecsharpcafe.com/xamarin-book/</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a:t>
            </a:r>
            <a:r>
              <a:rPr lang="en-US" sz="900" b="0" i="0" u="none" strike="noStrike" kern="1200" baseline="0" dirty="0" smtClean="0">
                <a:solidFill>
                  <a:schemeClr val="tx1"/>
                </a:solidFill>
                <a:latin typeface="+mn-lt"/>
                <a:ea typeface="+mn-ea"/>
                <a:cs typeface="+mn-cs"/>
              </a:rPr>
              <a:t>http://</a:t>
            </a:r>
            <a:r>
              <a:rPr lang="en-US" sz="900" b="0" i="0" u="none" strike="noStrike" kern="1200" baseline="0" dirty="0" err="1" smtClean="0">
                <a:solidFill>
                  <a:schemeClr val="tx1"/>
                </a:solidFill>
                <a:latin typeface="+mn-lt"/>
                <a:ea typeface="+mn-ea"/>
                <a:cs typeface="+mn-cs"/>
              </a:rPr>
              <a:t>www.mobilecsharpcafe.com</a:t>
            </a:r>
            <a:r>
              <a:rPr lang="en-US" sz="900" b="0" i="0" u="none" strike="noStrike" kern="1200" baseline="0" dirty="0" smtClean="0">
                <a:solidFill>
                  <a:schemeClr val="tx1"/>
                </a:solidFill>
                <a:latin typeface="+mn-lt"/>
                <a:ea typeface="+mn-ea"/>
                <a:cs typeface="+mn-cs"/>
              </a:rPr>
              <a:t>/</a:t>
            </a:r>
            <a:r>
              <a:rPr lang="en-US" sz="900" b="0" i="0" u="none" strike="noStrike" kern="1200" baseline="0" dirty="0" err="1" smtClean="0">
                <a:solidFill>
                  <a:schemeClr val="tx1"/>
                </a:solidFill>
                <a:latin typeface="+mn-lt"/>
                <a:ea typeface="+mn-ea"/>
                <a:cs typeface="+mn-cs"/>
              </a:rPr>
              <a:t>xamarin</a:t>
            </a:r>
            <a:r>
              <a:rPr lang="en-US" sz="900" b="0" i="0" u="none" strike="noStrike" kern="1200" baseline="0" dirty="0" smtClean="0">
                <a:solidFill>
                  <a:schemeClr val="tx1"/>
                </a:solidFill>
                <a:latin typeface="+mn-lt"/>
                <a:ea typeface="+mn-ea"/>
                <a:cs typeface="+mn-cs"/>
              </a:rPr>
              <a:t>-book/</a:t>
            </a:r>
            <a:endParaRPr lang="en-US" sz="900" b="0" i="0" u="none" strike="noStrike" kern="1200" baseline="0" dirty="0">
              <a:solidFill>
                <a:schemeClr val="tx1"/>
              </a:solidFill>
              <a:latin typeface="+mn-lt"/>
              <a:ea typeface="+mn-ea"/>
              <a:cs typeface="+mn-cs"/>
            </a:endParaRP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37</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38</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First</a:t>
            </a:r>
            <a:r>
              <a:rPr lang="en-US" dirty="0"/>
              <a:t>, create the picker and give it a title.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Handle </a:t>
            </a:r>
            <a:r>
              <a:rPr lang="en-US" dirty="0"/>
              <a:t>Picker selection event: </a:t>
            </a:r>
            <a:r>
              <a:rPr lang="en-US" dirty="0" err="1"/>
              <a:t>SelectedIndexChanged</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This implementation assigns the selected string to the Text property of the </a:t>
            </a:r>
            <a:r>
              <a:rPr lang="en-US" dirty="0" err="1"/>
              <a:t>pageValue</a:t>
            </a:r>
            <a:r>
              <a:rPr lang="en-US" dirty="0"/>
              <a:t> label.</a:t>
            </a:r>
          </a:p>
          <a:p>
            <a:pPr marL="171450" indent="-171450">
              <a:buFont typeface="Arial" charset="0"/>
              <a:buChar char="•"/>
            </a:pPr>
            <a:r>
              <a:rPr lang="en-US" dirty="0"/>
              <a:t>The selected index in the </a:t>
            </a:r>
            <a:r>
              <a:rPr lang="en-US" dirty="0" err="1"/>
              <a:t>Picker.SelectedIndex</a:t>
            </a:r>
            <a:r>
              <a:rPr lang="en-US" dirty="0"/>
              <a:t> property is a zero-based integer index. If Cancel is</a:t>
            </a:r>
          </a:p>
          <a:p>
            <a:pPr marL="171450" indent="-171450">
              <a:buFont typeface="Arial" charset="0"/>
              <a:buChar char="•"/>
            </a:pPr>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a:t>
            </a:r>
            <a:r>
              <a:rPr lang="en-US" baseline="0" dirty="0" smtClean="0"/>
              <a:t>Windows</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kern="1200" dirty="0" smtClean="0">
                <a:solidFill>
                  <a:schemeClr val="tx1"/>
                </a:solidFill>
                <a:effectLst/>
                <a:latin typeface="+mn-lt"/>
                <a:ea typeface="+mn-ea"/>
                <a:cs typeface="+mn-cs"/>
                <a:hlinkClick r:id="rId3"/>
              </a:rPr>
              <a:t>http://www.mobilecsharpcafe.com/xamarin-book/</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0" indent="0">
              <a:buFont typeface="Arial" charset="0"/>
              <a:buNone/>
              <a:defRPr/>
            </a:pPr>
            <a:endParaRPr lang="en-US" sz="2400" b="1" dirty="0" smtClean="0">
              <a:solidFill>
                <a:prstClr val="black"/>
              </a:solidFill>
              <a:latin typeface="Segoe UI"/>
              <a:cs typeface="Segoe UI"/>
            </a:endParaRPr>
          </a:p>
          <a:p>
            <a:pPr marL="342900" lvl="0" indent="-342900">
              <a:buFont typeface="Arial" charset="0"/>
              <a:buChar char="•"/>
              <a:defRPr/>
            </a:pPr>
            <a:r>
              <a:rPr lang="en-US" sz="2400" dirty="0" smtClean="0">
                <a:solidFill>
                  <a:prstClr val="black"/>
                </a:solidFill>
                <a:latin typeface="Segoe UI"/>
                <a:cs typeface="Segoe UI"/>
              </a:rPr>
              <a:t>HTML-like </a:t>
            </a:r>
            <a:r>
              <a:rPr lang="en-US" sz="2400" dirty="0">
                <a:solidFill>
                  <a:prstClr val="black"/>
                </a:solidFill>
                <a:latin typeface="Segoe UI"/>
                <a:cs typeface="Segoe UI"/>
              </a:rPr>
              <a:t>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342900" lvl="0" indent="-342900">
              <a:buFont typeface="Arial" charset="0"/>
              <a:buChar char="•"/>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hasn’t happened 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Creates</a:t>
            </a:r>
            <a:r>
              <a:rPr lang="en-US" baseline="0" dirty="0"/>
              <a:t> 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vert="horz" lIns="91440" tIns="45720" rIns="91440" bIns="45720" rtlCol="0" anchor="t">
            <a:normAutofit/>
          </a:bodyPr>
          <a:lstStyle/>
          <a:p>
            <a:r>
              <a:rPr lang="x-none" sz="4000">
                <a:solidFill>
                  <a:srgbClr val="FFFF00"/>
                </a:solidFill>
              </a:rPr>
              <a:t>Module 3, Lesson </a:t>
            </a:r>
            <a:r>
              <a:rPr lang="en-US"/>
              <a:t>8</a:t>
            </a:r>
            <a:r>
              <a:rPr lang="x-none" sz="4000" smtClean="0">
                <a:solidFill>
                  <a:srgbClr val="FFFF00"/>
                </a:solidFill>
              </a:rPr>
              <a:t>:</a:t>
            </a:r>
            <a:endParaRPr lang="x-none" sz="4000">
              <a:solidFill>
                <a:srgbClr val="FFFF00"/>
              </a:solidFill>
            </a:endParaRPr>
          </a:p>
          <a:p>
            <a:r>
              <a:rPr lang="x-none" dirty="0"/>
              <a:t>Cross-Platform User Interfaces with Xamarin.Forms</a:t>
            </a:r>
            <a:endParaRPr lang="x-none"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Xamarin.Forms Runs on UWP</a:t>
            </a:r>
          </a:p>
        </p:txBody>
      </p:sp>
      <p:sp>
        <p:nvSpPr>
          <p:cNvPr id="6" name="TextBox 5"/>
          <p:cNvSpPr txBox="1"/>
          <p:nvPr/>
        </p:nvSpPr>
        <p:spPr>
          <a:xfrm>
            <a:off x="957686" y="2703029"/>
            <a:ext cx="5573486" cy="1815870"/>
          </a:xfrm>
          <a:prstGeom prst="rect">
            <a:avLst/>
          </a:prstGeom>
          <a:noFill/>
        </p:spPr>
        <p:txBody>
          <a:bodyPr wrap="square" lIns="91428" tIns="45714" rIns="91428" bIns="45714">
            <a:spAutoFit/>
          </a:bodyPr>
          <a:lstStyle/>
          <a:p>
            <a:pPr marL="342900" indent="-342900">
              <a:buFont typeface="Wingdings" charset="2"/>
              <a:buChar char="§"/>
              <a:defRPr/>
            </a:pPr>
            <a:r>
              <a:rPr lang="en-US" sz="2800" dirty="0">
                <a:solidFill>
                  <a:srgbClr val="000000"/>
                </a:solidFill>
                <a:cs typeface="Segoe UI"/>
              </a:rPr>
              <a:t>Windows 10 phones and tablets </a:t>
            </a:r>
          </a:p>
          <a:p>
            <a:pPr marL="342900" indent="-342900">
              <a:buFont typeface="Wingdings" charset="2"/>
              <a:buChar char="§"/>
              <a:defRPr/>
            </a:pPr>
            <a:r>
              <a:rPr lang="en-US" sz="2800" dirty="0">
                <a:solidFill>
                  <a:srgbClr val="000000"/>
                </a:solidFill>
                <a:cs typeface="Segoe UI"/>
              </a:rPr>
              <a:t>Windows 10 PCs</a:t>
            </a:r>
          </a:p>
          <a:p>
            <a:pPr marL="342900" indent="-342900">
              <a:buFont typeface="Wingdings" charset="2"/>
              <a:buChar char="§"/>
              <a:defRPr/>
            </a:pPr>
            <a:r>
              <a:rPr lang="en-US" sz="2800" dirty="0">
                <a:solidFill>
                  <a:srgbClr val="000000"/>
                </a:solidFill>
                <a:cs typeface="Segoe UI"/>
              </a:rPr>
              <a:t>Xbox</a:t>
            </a:r>
          </a:p>
          <a:p>
            <a:pPr marL="342900" indent="-342900">
              <a:buFont typeface="Wingdings" charset="2"/>
              <a:buChar char="§"/>
              <a:defRPr/>
            </a:pPr>
            <a:r>
              <a:rPr lang="en-US" sz="2800" dirty="0">
                <a:solidFill>
                  <a:srgbClr val="000000"/>
                </a:solidFill>
                <a:cs typeface="Segoe UI"/>
              </a:rPr>
              <a:t>HoloLens</a:t>
            </a:r>
          </a:p>
        </p:txBody>
      </p:sp>
      <p:grpSp>
        <p:nvGrpSpPr>
          <p:cNvPr id="7" name="Group 6"/>
          <p:cNvGrpSpPr/>
          <p:nvPr/>
        </p:nvGrpSpPr>
        <p:grpSpPr>
          <a:xfrm>
            <a:off x="1" y="1746422"/>
            <a:ext cx="12191999" cy="791753"/>
            <a:chOff x="979715" y="1950630"/>
            <a:chExt cx="9998962" cy="832911"/>
          </a:xfrm>
        </p:grpSpPr>
        <p:sp>
          <p:nvSpPr>
            <p:cNvPr id="8" name="Rectangle 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cs typeface="Segoe UI"/>
                </a:rPr>
                <a:t>Code in C# using </a:t>
              </a:r>
              <a:r>
                <a:rPr lang="en-US" altLang="en-US" i="0" dirty="0" err="1">
                  <a:solidFill>
                    <a:prstClr val="white"/>
                  </a:solidFill>
                  <a:cs typeface="Segoe UI"/>
                </a:rPr>
                <a:t>Xamarin.Forms</a:t>
              </a:r>
              <a:r>
                <a:rPr lang="en-US" altLang="en-US" i="0" dirty="0">
                  <a:solidFill>
                    <a:prstClr val="white"/>
                  </a:solidFill>
                  <a:cs typeface="Segoe UI"/>
                </a:rPr>
                <a:t> in a UWP project</a:t>
              </a:r>
            </a:p>
          </p:txBody>
        </p:sp>
      </p:grpSp>
    </p:spTree>
    <p:extLst>
      <p:ext uri="{BB962C8B-B14F-4D97-AF65-F5344CB8AC3E}">
        <p14:creationId xmlns:p14="http://schemas.microsoft.com/office/powerpoint/2010/main" val="117544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Windows </a:t>
                </a:r>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Windows</a:t>
            </a: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Finer-grained Customization</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Other approaches to customizing Xamarin.Forms controls</a:t>
              </a:r>
            </a:p>
          </p:txBody>
        </p:sp>
      </p:grpSp>
      <p:sp>
        <p:nvSpPr>
          <p:cNvPr id="37" name="Rectangle 36"/>
          <p:cNvSpPr/>
          <p:nvPr/>
        </p:nvSpPr>
        <p:spPr>
          <a:xfrm>
            <a:off x="0" y="2333169"/>
            <a:ext cx="12192000" cy="1766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Xamarin.Forms 2.0 </a:t>
            </a:r>
            <a:r>
              <a:rPr lang="en-US" sz="2800" dirty="0" smtClean="0">
                <a:solidFill>
                  <a:srgbClr val="000000"/>
                </a:solidFill>
              </a:rPr>
              <a:t>Effects</a:t>
            </a:r>
            <a:endParaRPr lang="en-US" sz="2800" dirty="0">
              <a:solidFill>
                <a:srgbClr val="000000"/>
              </a:solidFill>
            </a:endParaRPr>
          </a:p>
          <a:p>
            <a:pPr marL="1257300" lvl="2" indent="-342900">
              <a:buFont typeface="Wingdings" charset="2"/>
              <a:buChar char="§"/>
            </a:pPr>
            <a:r>
              <a:rPr lang="en-US" sz="2800" dirty="0">
                <a:solidFill>
                  <a:srgbClr val="000000"/>
                </a:solidFill>
              </a:rPr>
              <a:t>Embed native controls</a:t>
            </a:r>
          </a:p>
        </p:txBody>
      </p:sp>
    </p:spTree>
    <p:extLst>
      <p:ext uri="{BB962C8B-B14F-4D97-AF65-F5344CB8AC3E}">
        <p14:creationId xmlns:p14="http://schemas.microsoft.com/office/powerpoint/2010/main" val="57860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2071118"/>
            <a:ext cx="8157368" cy="4222243"/>
            <a:chOff x="2918379" y="1741218"/>
            <a:chExt cx="8157368" cy="4222243"/>
          </a:xfrm>
        </p:grpSpPr>
        <p:grpSp>
          <p:nvGrpSpPr>
            <p:cNvPr id="6" name="Group 5"/>
            <p:cNvGrpSpPr/>
            <p:nvPr/>
          </p:nvGrpSpPr>
          <p:grpSpPr>
            <a:xfrm>
              <a:off x="5467573" y="1741218"/>
              <a:ext cx="5608174" cy="4222243"/>
              <a:chOff x="5467573" y="1741218"/>
              <a:chExt cx="5608174" cy="4222243"/>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a:t>
                  </a:r>
                </a:p>
                <a:p>
                  <a:pPr algn="ctr"/>
                  <a:r>
                    <a:rPr lang="en-US" dirty="0"/>
                    <a:t>SDK</a:t>
                  </a:r>
                </a:p>
              </p:txBody>
            </p:sp>
          </p:grpSp>
          <p:grpSp>
            <p:nvGrpSpPr>
              <p:cNvPr id="14" name="Group 13"/>
              <p:cNvGrpSpPr/>
              <p:nvPr/>
            </p:nvGrpSpPr>
            <p:grpSpPr>
              <a:xfrm>
                <a:off x="5474571" y="1741218"/>
                <a:ext cx="5601176" cy="685786"/>
                <a:chOff x="6271720" y="754990"/>
                <a:chExt cx="5601176" cy="685786"/>
              </a:xfrm>
            </p:grpSpPr>
            <p:grpSp>
              <p:nvGrpSpPr>
                <p:cNvPr id="15" name="Group 14"/>
                <p:cNvGrpSpPr/>
                <p:nvPr/>
              </p:nvGrpSpPr>
              <p:grpSpPr>
                <a:xfrm>
                  <a:off x="10154694" y="765364"/>
                  <a:ext cx="1718202" cy="674085"/>
                  <a:chOff x="10154694" y="765364"/>
                  <a:chExt cx="1718202" cy="674085"/>
                </a:xfrm>
              </p:grpSpPr>
              <p:sp>
                <p:nvSpPr>
                  <p:cNvPr id="22" name="TextBox 21"/>
                  <p:cNvSpPr txBox="1"/>
                  <p:nvPr/>
                </p:nvSpPr>
                <p:spPr>
                  <a:xfrm>
                    <a:off x="10230531" y="765364"/>
                    <a:ext cx="1564584" cy="369332"/>
                  </a:xfrm>
                  <a:prstGeom prst="rect">
                    <a:avLst/>
                  </a:prstGeom>
                  <a:noFill/>
                </p:spPr>
                <p:txBody>
                  <a:bodyPr wrap="square" rtlCol="0">
                    <a:spAutoFit/>
                  </a:bodyPr>
                  <a:lstStyle/>
                  <a:p>
                    <a:pPr algn="ctr"/>
                    <a:r>
                      <a:rPr lang="en-US" dirty="0">
                        <a:solidFill>
                          <a:srgbClr val="000000"/>
                        </a:solidFill>
                      </a:rPr>
                      <a:t>Windows App</a:t>
                    </a: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 xmlns:a16="http://schemas.microsoft.com/office/drawing/2014/main"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5"/>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sz="1800" dirty="0" err="1"/>
              <a:t>StackLayout</a:t>
            </a:r>
            <a:r>
              <a:rPr lang="en-US" sz="1800" dirty="0"/>
              <a:t> </a:t>
            </a:r>
            <a:r>
              <a:rPr lang="en-US" sz="1800" dirty="0" err="1"/>
              <a:t>stackLayout</a:t>
            </a:r>
            <a:r>
              <a:rPr lang="en-US" sz="1800" dirty="0"/>
              <a:t> = new </a:t>
            </a:r>
            <a:r>
              <a:rPr lang="en-US" sz="1800" dirty="0" err="1"/>
              <a:t>StackLayout</a:t>
            </a:r>
            <a:r>
              <a:rPr lang="en-US" sz="1800" dirty="0"/>
              <a:t> {</a:t>
            </a:r>
          </a:p>
          <a:p>
            <a:pPr marL="0" marR="0">
              <a:spcBef>
                <a:spcPts val="0"/>
              </a:spcBef>
              <a:spcAft>
                <a:spcPts val="0"/>
              </a:spcAft>
            </a:pPr>
            <a:r>
              <a:rPr lang="en-US" sz="1800" dirty="0"/>
              <a:t>	Spacing = 0,</a:t>
            </a:r>
          </a:p>
          <a:p>
            <a:pPr marL="0" marR="0">
              <a:spcBef>
                <a:spcPts val="0"/>
              </a:spcBef>
              <a:spcAft>
                <a:spcPts val="0"/>
              </a:spcAft>
            </a:pPr>
            <a:r>
              <a:rPr lang="en-US" sz="1800" dirty="0"/>
              <a:t>	Children = {</a:t>
            </a:r>
          </a:p>
          <a:p>
            <a:pPr marL="0" marR="0">
              <a:spcBef>
                <a:spcPts val="0"/>
              </a:spcBef>
              <a:spcAft>
                <a:spcPts val="0"/>
              </a:spcAft>
            </a:pPr>
            <a:r>
              <a:rPr lang="en-US" sz="1800" dirty="0"/>
              <a:t>		new Label {</a:t>
            </a:r>
          </a:p>
          <a:p>
            <a:pPr marL="0" marR="0">
              <a:spcBef>
                <a:spcPts val="0"/>
              </a:spcBef>
              <a:spcAft>
                <a:spcPts val="0"/>
              </a:spcAft>
            </a:pPr>
            <a:r>
              <a:rPr lang="en-US" sz="1800" dirty="0"/>
              <a:t>			Text = "Start is flush left",</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LayoutOptions.Start</a:t>
            </a:r>
            <a:r>
              <a:rPr lang="en-US" sz="1800" dirty="0"/>
              <a:t>,</a:t>
            </a:r>
          </a:p>
          <a:p>
            <a:pPr marL="0" marR="0">
              <a:spcBef>
                <a:spcPts val="0"/>
              </a:spcBef>
              <a:spcAft>
                <a:spcPts val="0"/>
              </a:spcAft>
            </a:pPr>
            <a:r>
              <a:rPr lang="en-US" sz="1800" dirty="0"/>
              <a:t>		},</a:t>
            </a:r>
          </a:p>
          <a:p>
            <a:pPr marL="0" marR="0">
              <a:spcBef>
                <a:spcPts val="0"/>
              </a:spcBef>
              <a:spcAft>
                <a:spcPts val="0"/>
              </a:spcAft>
            </a:pPr>
            <a:r>
              <a:rPr lang="en-US" sz="1800" dirty="0"/>
              <a:t>		new Label {</a:t>
            </a:r>
          </a:p>
          <a:p>
            <a:pPr marL="0" marR="0">
              <a:spcBef>
                <a:spcPts val="0"/>
              </a:spcBef>
              <a:spcAft>
                <a:spcPts val="0"/>
              </a:spcAft>
            </a:pPr>
            <a:r>
              <a:rPr lang="en-US" sz="1800" dirty="0"/>
              <a:t>			Text = "Center",</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LayoutOptions.Center</a:t>
            </a:r>
            <a:endParaRPr lang="en-US" sz="1800" dirty="0"/>
          </a:p>
          <a:p>
            <a:pPr marL="0" marR="0">
              <a:spcBef>
                <a:spcPts val="0"/>
              </a:spcBef>
              <a:spcAft>
                <a:spcPts val="0"/>
              </a:spcAft>
            </a:pPr>
            <a:r>
              <a:rPr lang="en-US" sz="1800" dirty="0"/>
              <a:t>		},</a:t>
            </a:r>
          </a:p>
          <a:p>
            <a:pPr marL="0" marR="0">
              <a:spcBef>
                <a:spcPts val="0"/>
              </a:spcBef>
              <a:spcAft>
                <a:spcPts val="0"/>
              </a:spcAft>
            </a:pPr>
            <a:r>
              <a:rPr lang="en-US" sz="1800" dirty="0"/>
              <a:t>		new Label {</a:t>
            </a:r>
          </a:p>
          <a:p>
            <a:pPr marL="0" marR="0">
              <a:spcBef>
                <a:spcPts val="0"/>
              </a:spcBef>
              <a:spcAft>
                <a:spcPts val="0"/>
              </a:spcAft>
            </a:pPr>
            <a:r>
              <a:rPr lang="en-US" sz="1800" dirty="0"/>
              <a:t>			Text = "End is flush right",</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LayoutOptions.End</a:t>
            </a:r>
            <a:endParaRPr lang="en-US" sz="1800" dirty="0"/>
          </a:p>
          <a:p>
            <a:pPr marL="0" marR="0">
              <a:spcBef>
                <a:spcPts val="0"/>
              </a:spcBef>
              <a:spcAft>
                <a:spcPts val="0"/>
              </a:spcAft>
            </a:pPr>
            <a:r>
              <a:rPr lang="en-US" sz="1800" dirty="0"/>
              <a:t>		}</a:t>
            </a:r>
          </a:p>
          <a:p>
            <a:pPr marL="0" marR="0">
              <a:spcBef>
                <a:spcPts val="0"/>
              </a:spcBef>
              <a:spcAft>
                <a:spcPts val="800"/>
              </a:spcAft>
            </a:pPr>
            <a:r>
              <a:rPr lang="en-US" sz="1800" dirty="0"/>
              <a:t>	}</a:t>
            </a:r>
          </a:p>
          <a:p>
            <a:pPr marL="0" marR="0">
              <a:spcBef>
                <a:spcPts val="0"/>
              </a:spcBef>
              <a:spcAft>
                <a:spcPts val="800"/>
              </a:spcAft>
            </a:pPr>
            <a:r>
              <a:rPr lang="en-US" sz="1800" dirty="0"/>
              <a:t/>
            </a:r>
            <a:br>
              <a:rPr lang="en-US" sz="1800" dirty="0"/>
            </a:br>
            <a:r>
              <a:rPr lang="en-US" sz="1800" dirty="0" err="1"/>
              <a:t>this.Content</a:t>
            </a:r>
            <a:r>
              <a:rPr lang="en-US" sz="1800" dirty="0"/>
              <a:t> = </a:t>
            </a:r>
            <a:r>
              <a:rPr lang="en-US" sz="1800" dirty="0" err="1"/>
              <a:t>stackLayout</a:t>
            </a:r>
            <a:r>
              <a:rPr lang="en-US" sz="1800" dirty="0"/>
              <a:t>;</a:t>
            </a:r>
          </a:p>
        </p:txBody>
      </p:sp>
    </p:spTree>
    <p:extLst>
      <p:ext uri="{BB962C8B-B14F-4D97-AF65-F5344CB8AC3E}">
        <p14:creationId xmlns:p14="http://schemas.microsoft.com/office/powerpoint/2010/main" val="846996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Windows</a:t>
              </a:r>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err="1">
                <a:solidFill>
                  <a:srgbClr val="000000"/>
                </a:solidFill>
                <a:latin typeface="Segoe UI"/>
                <a:ea typeface="Calibri" panose="020F0502020204030204" pitchFamily="34" charset="0"/>
                <a:cs typeface="Segoe UI"/>
              </a:rPr>
              <a:t>Xamarin</a:t>
            </a:r>
            <a:r>
              <a:rPr lang="en-US" altLang="en-US" dirty="0">
                <a:solidFill>
                  <a:srgbClr val="000000"/>
                </a:solidFill>
                <a:latin typeface="Segoe UI"/>
                <a:ea typeface="Calibri" panose="020F0502020204030204" pitchFamily="34" charset="0"/>
                <a:cs typeface="Segoe UI"/>
              </a:rPr>
              <a:t> </a:t>
            </a:r>
            <a:r>
              <a:rPr lang="en-US" altLang="en-US" dirty="0" smtClean="0">
                <a:solidFill>
                  <a:srgbClr val="000000"/>
                </a:solidFill>
                <a:latin typeface="Segoe UI"/>
                <a:ea typeface="Calibri" panose="020F0502020204030204" pitchFamily="34" charset="0"/>
                <a:cs typeface="Segoe UI"/>
              </a:rPr>
              <a:t>Platform-specific App </a:t>
            </a:r>
            <a:r>
              <a:rPr lang="en-US" altLang="en-US" dirty="0">
                <a:solidFill>
                  <a:srgbClr val="000000"/>
                </a:solidFill>
                <a:latin typeface="Segoe UI"/>
                <a:ea typeface="Calibri" panose="020F0502020204030204" pitchFamily="34" charset="0"/>
                <a:cs typeface="Segoe UI"/>
              </a:rPr>
              <a:t>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p>
          <a:p>
            <a:pPr marL="1257300" lvl="2" indent="-342900">
              <a:buFont typeface="Wingdings" charset="2"/>
              <a:buChar char="§"/>
              <a:defRPr/>
            </a:pPr>
            <a:r>
              <a:rPr lang="en-US" sz="2400" dirty="0">
                <a:solidFill>
                  <a:prstClr val="black"/>
                </a:solidFill>
                <a:latin typeface="Segoe UI"/>
                <a:cs typeface="Segoe UI"/>
              </a:rPr>
              <a:t>Anything you can do in C#,  I can do in XAML</a:t>
            </a: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1243172" cy="1325563"/>
          </a:xfrm>
        </p:spPr>
        <p:txBody>
          <a:bodyPr/>
          <a:lstStyle/>
          <a:p>
            <a:r>
              <a:rPr lang="en-US" altLang="en-US" dirty="0">
                <a:solidFill>
                  <a:srgbClr val="000000"/>
                </a:solidFill>
                <a:ea typeface="Calibri" panose="020F0502020204030204" pitchFamily="34" charset="0"/>
                <a:cs typeface="Segoe UI"/>
              </a:rPr>
              <a:t>Extensible </a:t>
            </a:r>
            <a:r>
              <a:rPr lang="en-US" altLang="en-US" dirty="0" smtClean="0">
                <a:solidFill>
                  <a:srgbClr val="000000"/>
                </a:solidFill>
                <a:ea typeface="Calibri" panose="020F0502020204030204" pitchFamily="34" charset="0"/>
                <a:cs typeface="Segoe UI"/>
              </a:rPr>
              <a:t>Application </a:t>
            </a:r>
            <a:r>
              <a:rPr lang="en-US" altLang="en-US" smtClean="0">
                <a:solidFill>
                  <a:srgbClr val="000000"/>
                </a:solidFill>
                <a:ea typeface="Calibri" panose="020F0502020204030204" pitchFamily="34" charset="0"/>
                <a:cs typeface="Segoe UI"/>
              </a:rPr>
              <a:t>Markup Language </a:t>
            </a:r>
            <a:r>
              <a:rPr lang="en-US" altLang="en-US" dirty="0" smtClean="0">
                <a:solidFill>
                  <a:srgbClr val="000000"/>
                </a:solidFill>
                <a:ea typeface="Calibri" panose="020F0502020204030204" pitchFamily="34" charset="0"/>
                <a:cs typeface="Segoe UI"/>
              </a:rPr>
              <a:t>(XAML</a:t>
            </a:r>
            <a:r>
              <a:rPr lang="en-US" altLang="en-US" dirty="0">
                <a:solidFill>
                  <a:srgbClr val="000000"/>
                </a:solidFill>
                <a:ea typeface="Calibri" panose="020F0502020204030204" pitchFamily="34" charset="0"/>
                <a:cs typeface="Segoe UI"/>
              </a:rPr>
              <a:t>)</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046976"/>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a:t>
            </a:r>
            <a:r>
              <a:rPr lang="en-US" sz="2400" dirty="0" smtClean="0">
                <a:solidFill>
                  <a:prstClr val="black"/>
                </a:solidFill>
                <a:latin typeface="Segoe UI"/>
                <a:cs typeface="Segoe UI"/>
              </a:rPr>
              <a:t>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16638</TotalTime>
  <Words>2620</Words>
  <Application>Microsoft Macintosh PowerPoint</Application>
  <PresentationFormat>Widescreen</PresentationFormat>
  <Paragraphs>560</Paragraphs>
  <Slides>41</Slides>
  <Notes>40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41</vt:i4>
      </vt:variant>
    </vt:vector>
  </HeadingPairs>
  <TitlesOfParts>
    <vt:vector size="55" baseType="lpstr">
      <vt:lpstr>Calibri</vt:lpstr>
      <vt:lpstr>Consolas</vt:lpstr>
      <vt:lpstr>Helvetica Light</vt:lpstr>
      <vt:lpstr>Lucida Console</vt:lpstr>
      <vt:lpstr>Segoe UI</vt:lpstr>
      <vt:lpstr>Segoe UI Light</vt:lpstr>
      <vt:lpstr>Segoe UI Semibold</vt:lpstr>
      <vt:lpstr>Wingdings</vt:lpstr>
      <vt:lpstr>맑은 고딕</vt:lpstr>
      <vt:lpstr>Arial</vt: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Runs on UWP</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Finer-grained Customization</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330</cp:revision>
  <cp:lastPrinted>2016-06-17T17:56:12Z</cp:lastPrinted>
  <dcterms:created xsi:type="dcterms:W3CDTF">2016-04-21T18:51:19Z</dcterms:created>
  <dcterms:modified xsi:type="dcterms:W3CDTF">2016-11-02T08:46:29Z</dcterms:modified>
</cp:coreProperties>
</file>