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5"/>
  </p:notesMasterIdLst>
  <p:sldIdLst>
    <p:sldId id="294" r:id="rId2"/>
    <p:sldId id="293" r:id="rId3"/>
    <p:sldId id="311" r:id="rId4"/>
    <p:sldId id="363" r:id="rId5"/>
    <p:sldId id="364" r:id="rId6"/>
    <p:sldId id="358" r:id="rId7"/>
    <p:sldId id="366" r:id="rId8"/>
    <p:sldId id="365" r:id="rId9"/>
    <p:sldId id="367" r:id="rId10"/>
    <p:sldId id="368" r:id="rId11"/>
    <p:sldId id="339" r:id="rId12"/>
    <p:sldId id="356" r:id="rId13"/>
    <p:sldId id="338" r:id="rId14"/>
    <p:sldId id="357" r:id="rId15"/>
    <p:sldId id="359" r:id="rId16"/>
    <p:sldId id="360" r:id="rId17"/>
    <p:sldId id="351" r:id="rId18"/>
    <p:sldId id="349" r:id="rId19"/>
    <p:sldId id="352" r:id="rId20"/>
    <p:sldId id="350" r:id="rId21"/>
    <p:sldId id="353" r:id="rId22"/>
    <p:sldId id="316" r:id="rId23"/>
    <p:sldId id="35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Hermes" initials="DH" lastIdx="5" clrIdx="0">
    <p:extLst/>
  </p:cmAuthor>
  <p:cmAuthor id="2" name="Mary Kate Reid"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49AFEF"/>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85256" autoAdjust="0"/>
  </p:normalViewPr>
  <p:slideViewPr>
    <p:cSldViewPr snapToGrid="0">
      <p:cViewPr varScale="1">
        <p:scale>
          <a:sx n="91" d="100"/>
          <a:sy n="91" d="100"/>
        </p:scale>
        <p:origin x="872" y="17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11/2/16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 Id="rId3" Type="http://schemas.openxmlformats.org/officeDocument/2006/relationships/hyperlink" Target="http://www.mobilecsharpcafe.com/xamarin-book/"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Images and excerpts from </a:t>
            </a:r>
            <a:r>
              <a:rPr lang="en-US" sz="1200" b="0" i="1" kern="1200" dirty="0" err="1">
                <a:solidFill>
                  <a:schemeClr val="tx1"/>
                </a:solidFill>
                <a:effectLst/>
                <a:latin typeface="+mn-lt"/>
                <a:ea typeface="+mn-ea"/>
                <a:cs typeface="+mn-cs"/>
              </a:rPr>
              <a:t>Xamarin</a:t>
            </a:r>
            <a:r>
              <a:rPr lang="en-US" sz="1200" b="0" i="1" kern="1200" dirty="0">
                <a:solidFill>
                  <a:schemeClr val="tx1"/>
                </a:solidFill>
                <a:effectLst/>
                <a:latin typeface="+mn-lt"/>
                <a:ea typeface="+mn-ea"/>
                <a:cs typeface="+mn-cs"/>
              </a:rPr>
              <a:t> Mobile Application Development </a:t>
            </a:r>
            <a:r>
              <a:rPr lang="en-US" sz="1200" b="0" i="0" kern="1200" dirty="0">
                <a:solidFill>
                  <a:schemeClr val="tx1"/>
                </a:solidFill>
                <a:effectLst/>
                <a:latin typeface="+mn-lt"/>
                <a:ea typeface="+mn-ea"/>
                <a:cs typeface="+mn-cs"/>
              </a:rPr>
              <a:t>by Dan Hermes, published by </a:t>
            </a:r>
            <a:r>
              <a:rPr lang="en-US" sz="1200" b="0" i="0" kern="1200" dirty="0" err="1">
                <a:solidFill>
                  <a:schemeClr val="tx1"/>
                </a:solidFill>
                <a:effectLst/>
                <a:latin typeface="+mn-lt"/>
                <a:ea typeface="+mn-ea"/>
                <a:cs typeface="+mn-cs"/>
              </a:rPr>
              <a:t>Apress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hlinkClick r:id="rId3"/>
              </a:rPr>
              <a:t>http://www.mobilecsharpcafe.com/xamarin</a:t>
            </a:r>
            <a:r>
              <a:rPr lang="en-US" sz="1200" b="0" i="0" kern="1200">
                <a:solidFill>
                  <a:schemeClr val="tx1"/>
                </a:solidFill>
                <a:effectLst/>
                <a:latin typeface="+mn-lt"/>
                <a:ea typeface="+mn-ea"/>
                <a:cs typeface="+mn-cs"/>
                <a:hlinkClick r:id="rId3"/>
              </a:rPr>
              <a:t>-book/</a:t>
            </a:r>
            <a:endParaRPr lang="en-US" sz="1200" b="0" i="0" kern="120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a:effectLst/>
                <a:latin typeface="Segoe UI" panose="020B0502040204020203" pitchFamily="34" charset="0"/>
              </a:rPr>
              <a:t>Notes:</a:t>
            </a:r>
            <a:endParaRPr lang="en-US" sz="1000" dirty="0">
              <a:effectLst/>
            </a:endParaRPr>
          </a:p>
          <a:p>
            <a:pPr marL="171450" indent="-171450" rtl="0">
              <a:buFontTx/>
              <a:buChar char="•"/>
            </a:pPr>
            <a:r>
              <a:rPr lang="en-US" dirty="0">
                <a:effectLst/>
              </a:rPr>
              <a:t>There are two forms of </a:t>
            </a:r>
            <a:r>
              <a:rPr lang="en-US" dirty="0" err="1">
                <a:effectLst/>
              </a:rPr>
              <a:t>auth</a:t>
            </a:r>
            <a:r>
              <a:rPr lang="en-US" dirty="0">
                <a:effectLst/>
              </a:rPr>
              <a:t> and the</a:t>
            </a:r>
            <a:r>
              <a:rPr lang="en-US" baseline="0" dirty="0">
                <a:effectLst/>
              </a:rPr>
              <a:t> first we’ll talk about is server </a:t>
            </a:r>
            <a:r>
              <a:rPr lang="en-US" baseline="0" dirty="0" err="1">
                <a:effectLst/>
              </a:rPr>
              <a:t>auth</a:t>
            </a:r>
            <a:endParaRPr lang="en-US" baseline="0" dirty="0">
              <a:effectLst/>
            </a:endParaRPr>
          </a:p>
          <a:p>
            <a:pPr marL="171450" indent="-171450" rtl="0">
              <a:buFontTx/>
              <a:buChar char="•"/>
            </a:pPr>
            <a:r>
              <a:rPr lang="en-US" baseline="0" dirty="0">
                <a:effectLst/>
              </a:rPr>
              <a:t>This is a basic </a:t>
            </a:r>
            <a:r>
              <a:rPr lang="en-US" baseline="0" dirty="0" err="1">
                <a:effectLst/>
              </a:rPr>
              <a:t>Oauth</a:t>
            </a:r>
            <a:r>
              <a:rPr lang="en-US" baseline="0" dirty="0">
                <a:effectLst/>
              </a:rPr>
              <a:t> flow</a:t>
            </a:r>
          </a:p>
          <a:p>
            <a:pPr marL="171450" indent="-171450" rtl="0">
              <a:buFontTx/>
              <a:buChar char="•"/>
            </a:pPr>
            <a:r>
              <a:rPr lang="en-US" baseline="0" dirty="0">
                <a:effectLst/>
              </a:rPr>
              <a:t>The client device calls a method in the SDK which opens a </a:t>
            </a:r>
            <a:r>
              <a:rPr lang="en-US" baseline="0" dirty="0" err="1">
                <a:effectLst/>
              </a:rPr>
              <a:t>webview</a:t>
            </a:r>
            <a:r>
              <a:rPr lang="en-US" baseline="0" dirty="0">
                <a:effectLst/>
              </a:rPr>
              <a:t> which goes to a specific </a:t>
            </a:r>
            <a:r>
              <a:rPr lang="en-US" baseline="0" dirty="0" err="1">
                <a:effectLst/>
              </a:rPr>
              <a:t>auth</a:t>
            </a:r>
            <a:r>
              <a:rPr lang="en-US" baseline="0" dirty="0">
                <a:effectLst/>
              </a:rPr>
              <a:t> provider</a:t>
            </a:r>
          </a:p>
          <a:p>
            <a:pPr marL="171450" indent="-171450" rtl="0">
              <a:buFontTx/>
              <a:buChar char="•"/>
            </a:pPr>
            <a:r>
              <a:rPr lang="en-US" baseline="0" dirty="0">
                <a:effectLst/>
              </a:rPr>
              <a:t>The user authenticates</a:t>
            </a:r>
          </a:p>
          <a:p>
            <a:pPr marL="171450" indent="-171450" rtl="0">
              <a:buFontTx/>
              <a:buChar char="•"/>
            </a:pPr>
            <a:r>
              <a:rPr lang="en-US" baseline="0" dirty="0">
                <a:effectLst/>
              </a:rPr>
              <a:t>The provider hands back information to the Mobile Service</a:t>
            </a:r>
          </a:p>
          <a:p>
            <a:pPr marL="171450" indent="-171450" rtl="0">
              <a:buFontTx/>
              <a:buChar char="•"/>
            </a:pPr>
            <a:r>
              <a:rPr lang="en-US" baseline="0" dirty="0">
                <a:effectLst/>
              </a:rPr>
              <a:t>The Mobile Service creates an identity which it hands back to the client</a:t>
            </a:r>
          </a:p>
          <a:p>
            <a:pPr marL="171450" indent="-171450" rtl="0">
              <a:buFontTx/>
              <a:buChar char="•"/>
            </a:pPr>
            <a:r>
              <a:rPr lang="en-US" baseline="0" dirty="0">
                <a:effectLst/>
              </a:rPr>
              <a:t>Future requests from the client contain that identity (though it needs to be cached locally for app restarts)</a:t>
            </a:r>
          </a:p>
          <a:p>
            <a:pPr marL="171450" indent="-171450" rtl="0">
              <a:buFontTx/>
              <a:buChar char="•"/>
            </a:pPr>
            <a:r>
              <a:rPr lang="en-US" baseline="0" dirty="0">
                <a:effectLst/>
              </a:rPr>
              <a:t>The Mobile Service now has Graph access to the provider</a:t>
            </a: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42571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Push notifications can occur whether or not an application is in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Push notification capabilities include connecting to Apple, Google, Windows, Amazon and Baidu</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Must enter proper authentication credentials (such as an API key for Google) and then the feature will be added to your downloadable apps with sample usage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wizard-like, step-by-step process can help set up push notifications for web, mobile and API apps in App Service</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3236944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a:effectLst/>
                <a:latin typeface="Segoe UI" panose="020B0502040204020203" pitchFamily="34" charset="0"/>
              </a:rPr>
              <a:t>Notes:</a:t>
            </a:r>
            <a:endParaRPr lang="en-US" sz="1000" dirty="0">
              <a:effectLst/>
            </a:endParaRPr>
          </a:p>
          <a:p>
            <a:pPr marL="171450" indent="-171450" rtl="0">
              <a:buFontTx/>
              <a:buChar char="•"/>
            </a:pPr>
            <a:r>
              <a:rPr lang="en-US" dirty="0">
                <a:effectLst/>
              </a:rPr>
              <a:t>Regardless of what client platform you’re building an app for, this flow is going</a:t>
            </a:r>
            <a:r>
              <a:rPr lang="en-US" baseline="0" dirty="0">
                <a:effectLst/>
              </a:rPr>
              <a:t> to be the same</a:t>
            </a:r>
          </a:p>
          <a:p>
            <a:pPr marL="171450" indent="-171450" rtl="0">
              <a:buFontTx/>
              <a:buChar char="•"/>
            </a:pPr>
            <a:r>
              <a:rPr lang="en-US" baseline="0" dirty="0">
                <a:effectLst/>
              </a:rPr>
              <a:t>Client talks to a Push Notification Service (such as Google Cloud Messaging, Amazon Device Messaging, </a:t>
            </a:r>
            <a:r>
              <a:rPr lang="en-US" baseline="0" dirty="0" err="1">
                <a:effectLst/>
              </a:rPr>
              <a:t>Baidu</a:t>
            </a:r>
            <a:r>
              <a:rPr lang="en-US" baseline="0" dirty="0">
                <a:effectLst/>
              </a:rPr>
              <a:t>)</a:t>
            </a:r>
          </a:p>
          <a:p>
            <a:pPr marL="171450" indent="-171450" rtl="0">
              <a:buFontTx/>
              <a:buChar char="•"/>
            </a:pPr>
            <a:r>
              <a:rPr lang="en-US" baseline="0" dirty="0">
                <a:effectLst/>
              </a:rPr>
              <a:t>Client gets a registration ID that identifies Device and App (but only to PNS)</a:t>
            </a:r>
          </a:p>
          <a:p>
            <a:pPr marL="171450" indent="-171450" rtl="0">
              <a:buFontTx/>
              <a:buChar char="•"/>
            </a:pPr>
            <a:r>
              <a:rPr lang="en-US" baseline="0" dirty="0">
                <a:effectLst/>
              </a:rPr>
              <a:t>Client sends </a:t>
            </a:r>
            <a:r>
              <a:rPr lang="en-US" baseline="0" dirty="0" err="1">
                <a:effectLst/>
              </a:rPr>
              <a:t>reg</a:t>
            </a:r>
            <a:r>
              <a:rPr lang="en-US" baseline="0" dirty="0">
                <a:effectLst/>
              </a:rPr>
              <a:t> ID to Mobile Service</a:t>
            </a:r>
          </a:p>
          <a:p>
            <a:pPr marL="171450" indent="-171450" rtl="0">
              <a:buFontTx/>
              <a:buChar char="•"/>
            </a:pPr>
            <a:r>
              <a:rPr lang="en-US" baseline="0" dirty="0">
                <a:effectLst/>
              </a:rPr>
              <a:t>Mobile Service can then request the PNS to send a push</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454956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a:effectLst/>
                <a:latin typeface="Segoe UI" panose="020B0502040204020203" pitchFamily="34" charset="0"/>
              </a:rPr>
              <a:t>Notes:</a:t>
            </a:r>
            <a:endParaRPr lang="en-US" sz="1000" dirty="0">
              <a:effectLst/>
            </a:endParaRPr>
          </a:p>
          <a:p>
            <a:pPr marL="171450" indent="-171450" rtl="0">
              <a:buFontTx/>
              <a:buChar char="•"/>
            </a:pPr>
            <a:r>
              <a:rPr lang="en-US" dirty="0">
                <a:effectLst/>
              </a:rPr>
              <a:t>Mobile Services is actually using Notification Hubs behind the scenes</a:t>
            </a:r>
          </a:p>
          <a:p>
            <a:pPr marL="171450" indent="-171450" rtl="0">
              <a:buFontTx/>
              <a:buChar char="•"/>
            </a:pPr>
            <a:r>
              <a:rPr lang="en-US" dirty="0">
                <a:effectLst/>
              </a:rPr>
              <a:t>However, Notification</a:t>
            </a:r>
            <a:r>
              <a:rPr lang="en-US" baseline="0" dirty="0">
                <a:effectLst/>
              </a:rPr>
              <a:t> Hubs is a separate feature and can be used independently of Mobile Services (or any compute in Azure)</a:t>
            </a:r>
          </a:p>
          <a:p>
            <a:pPr marL="171450" indent="-171450" rtl="0">
              <a:buFontTx/>
              <a:buChar char="•"/>
            </a:pPr>
            <a:r>
              <a:rPr lang="en-US" baseline="0" dirty="0">
                <a:effectLst/>
              </a:rPr>
              <a:t>Hubs provides for extremely scalable (millions in minutes) of push notifications</a:t>
            </a:r>
          </a:p>
          <a:p>
            <a:pPr marL="171450" indent="-171450" rtl="0">
              <a:buFontTx/>
              <a:buChar char="•"/>
            </a:pPr>
            <a:r>
              <a:rPr lang="en-US" baseline="0" dirty="0">
                <a:effectLst/>
              </a:rPr>
              <a:t>Supports many platforms (</a:t>
            </a:r>
            <a:r>
              <a:rPr lang="en-US" baseline="0" dirty="0" err="1">
                <a:effectLst/>
              </a:rPr>
              <a:t>iOS</a:t>
            </a:r>
            <a:r>
              <a:rPr lang="en-US" baseline="0" dirty="0">
                <a:effectLst/>
              </a:rPr>
              <a:t>, Android, Kindle</a:t>
            </a:r>
            <a:r>
              <a:rPr lang="en-US" baseline="0">
                <a:effectLst/>
              </a:rPr>
              <a:t>, Windows, </a:t>
            </a:r>
            <a:r>
              <a:rPr lang="en-US" baseline="0" dirty="0">
                <a:effectLst/>
              </a:rPr>
              <a:t>Windows Server)</a:t>
            </a:r>
          </a:p>
          <a:p>
            <a:pPr marL="171450" indent="-171450" rtl="0">
              <a:buFontTx/>
              <a:buChar char="•"/>
            </a:pPr>
            <a:r>
              <a:rPr lang="en-US" baseline="0" dirty="0">
                <a:effectLst/>
              </a:rPr>
              <a:t>Tags enable push filtering (who receives it)</a:t>
            </a:r>
          </a:p>
          <a:p>
            <a:pPr marL="171450" indent="-171450" rtl="0">
              <a:buFontTx/>
              <a:buChar char="•"/>
            </a:pPr>
            <a:r>
              <a:rPr lang="en-US" baseline="0" dirty="0">
                <a:effectLst/>
              </a:rPr>
              <a:t>Templates enable single request push to all platforms (hubs puts data in the right format for each PNS)</a:t>
            </a:r>
          </a:p>
          <a:p>
            <a:pPr marL="171450" indent="-171450" rtl="0">
              <a:buFontTx/>
              <a:buChar char="•"/>
            </a:pP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520143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Easy APIs is a feature in App Service that allows for quick connection to an Azure-hosted API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a blank API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To edit the API, you click on the “Edit script” in the API’s “blade” in App Service. Then Visual Studio Online opens in a new tab in your browser, editing a file that defines your API</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719297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Select New &gt; Web + Mobile &gt; Mobile App</a:t>
            </a:r>
          </a:p>
        </p:txBody>
      </p:sp>
      <p:sp>
        <p:nvSpPr>
          <p:cNvPr id="4" name="Slide Number Placeholder 3"/>
          <p:cNvSpPr>
            <a:spLocks noGrp="1"/>
          </p:cNvSpPr>
          <p:nvPr>
            <p:ph type="sldNum" sz="quarter" idx="10"/>
          </p:nvPr>
        </p:nvSpPr>
        <p:spPr/>
        <p:txBody>
          <a:bodyPr/>
          <a:lstStyle/>
          <a:p>
            <a:fld id="{01283FAC-A721-45A3-BBDE-EAF2B09B7CD9}" type="slidenum">
              <a:rPr lang="en-US" smtClean="0"/>
              <a:t>18</a:t>
            </a:fld>
            <a:endParaRPr lang="en-US"/>
          </a:p>
        </p:txBody>
      </p:sp>
    </p:spTree>
    <p:extLst>
      <p:ext uri="{BB962C8B-B14F-4D97-AF65-F5344CB8AC3E}">
        <p14:creationId xmlns:p14="http://schemas.microsoft.com/office/powerpoint/2010/main" val="2643869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Select New &gt; Web + Mobile &gt; Mobile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1 Connect to a Database (create a DB connection)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2 Create a table API (C# or </a:t>
            </a:r>
            <a:r>
              <a:rPr lang="en-US" baseline="0" dirty="0" err="1"/>
              <a:t>Node.js</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3 Configure your client application</a:t>
            </a:r>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835425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20</a:t>
            </a:fld>
            <a:endParaRPr lang="en-US"/>
          </a:p>
        </p:txBody>
      </p:sp>
    </p:spTree>
    <p:extLst>
      <p:ext uri="{BB962C8B-B14F-4D97-AF65-F5344CB8AC3E}">
        <p14:creationId xmlns:p14="http://schemas.microsoft.com/office/powerpoint/2010/main" val="1231707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a:solidFill>
                  <a:schemeClr val="tx1"/>
                </a:solidFill>
                <a:effectLst/>
                <a:latin typeface="+mn-lt"/>
                <a:ea typeface="+mn-ea"/>
                <a:cs typeface="+mn-cs"/>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You can download the solution to a Mac and open it in Xamarin Studio, or you can download the solution to a Windows computer and open it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Visual Studio using a networked Mac for building the iOS app.</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kern="1200" dirty="0">
                <a:solidFill>
                  <a:schemeClr val="tx1"/>
                </a:solidFill>
                <a:effectLst/>
                <a:latin typeface="+mn-lt"/>
                <a:ea typeface="+mn-ea"/>
                <a:cs typeface="+mn-cs"/>
              </a:rPr>
              <a:t>Extract the project that you downloaded, and then open it in Xamarin Studio or Visual Studio.</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466674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of the items in the store are free and some are available for a fee. The fees charged can also be based on the level of service, frequently revolving around volume of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items in the store are pieces of a larger or enterprise-level app that may be helpful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Email sending/management with </a:t>
            </a:r>
            <a:r>
              <a:rPr lang="en-US" baseline="0" dirty="0" err="1"/>
              <a:t>SendGrid</a:t>
            </a:r>
            <a:r>
              <a:rPr lang="en-US" baseline="0" dirty="0"/>
              <a:t> or Office365</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Enterprise-level third-party integration with services like SharePoint, </a:t>
            </a:r>
            <a:r>
              <a:rPr lang="en-US" baseline="0" dirty="0" err="1"/>
              <a:t>SalesForce</a:t>
            </a:r>
            <a:r>
              <a:rPr lang="en-US" baseline="0" dirty="0"/>
              <a:t> and QuickBooks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API access for enterprise-level data services like Bing Search or Global Address Validation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Some items are entire Azure-configured applications or content management systems (</a:t>
            </a:r>
            <a:r>
              <a:rPr lang="en-US" baseline="0" dirty="0" err="1"/>
              <a:t>CMSes</a:t>
            </a:r>
            <a:r>
              <a:rPr lang="en-US" baseline="0" dirty="0"/>
              <a:t>) like WordPress, Umbraco, Drupal,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can speed up the application development process and save time and money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Most of the items in the Azure Marketplace are built with cloud-computing and Azure in mind, removing some of the common Azure-related development tasks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Azure Active Directory is Microsoft’s multi-tenant, cloud-based directory and identity management service. It provides single sign on access to all integrated apps and services. It includes identity management functionality such as multi-factor authentication, password management, role based access control, auditing and security monitoring and alerting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More on the Azure Marketplace: https://azure.microsoft.com/en-us/marketplace/</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402695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Module 3 Lesson 12 Lab should be completed at this time: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https://</a:t>
            </a:r>
            <a:r>
              <a:rPr lang="en-US" baseline="0" dirty="0" err="1"/>
              <a:t>github.com</a:t>
            </a:r>
            <a:r>
              <a:rPr lang="en-US" baseline="0" dirty="0"/>
              <a:t>/</a:t>
            </a:r>
            <a:r>
              <a:rPr lang="en-US" baseline="0" dirty="0" err="1"/>
              <a:t>MSFTImagine</a:t>
            </a:r>
            <a:r>
              <a:rPr lang="en-US" baseline="0" dirty="0"/>
              <a:t>/</a:t>
            </a:r>
            <a:r>
              <a:rPr lang="en-US" baseline="0" dirty="0" err="1"/>
              <a:t>computerscience</a:t>
            </a:r>
            <a:r>
              <a:rPr lang="en-US" baseline="0" dirty="0"/>
              <a:t>/tree/master/Complimentary%20Course%20Content/Module3/Labs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add enterprise features to your app through App Service via a step-by-step, wizard-like setup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After creating a web or mobile app or backend, you can then add features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four features on this slide will be explained in the subsequent slides</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4993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App Service aims to automate the creation of very common line-of-business mobile and web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developers can focus on developing the parts of the app that are unique as opposed to the boilerplate, typical scenarios that must be re-created for each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7619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By following the step-by-step wizard-like process in App Service in the browser, you can add common functionality that’s pre-configured to work with your Azure instance and other apps and services you’ve built in your Azure instance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3668996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000" b="1" dirty="0">
                <a:effectLst/>
                <a:latin typeface="Segoe UI" panose="020B0502040204020203" pitchFamily="34" charset="0"/>
              </a:rPr>
              <a:t>Notes:</a:t>
            </a:r>
            <a:endParaRPr lang="en-US" sz="1000" dirty="0">
              <a:effectLs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effectLst/>
              </a:rPr>
              <a:t>Azure</a:t>
            </a:r>
            <a:r>
              <a:rPr lang="en-US" baseline="0" dirty="0">
                <a:effectLst/>
              </a:rPr>
              <a:t> Mobile Apps is an app type of </a:t>
            </a:r>
            <a:r>
              <a:rPr lang="en-US" dirty="0"/>
              <a:t>Azure App Service (others</a:t>
            </a:r>
            <a:r>
              <a:rPr lang="en-US" baseline="0" dirty="0"/>
              <a:t> types include Web Apps, API Apps, and Logic Apps)</a:t>
            </a:r>
            <a:r>
              <a:rPr lang="en-US" dirty="0"/>
              <a:t/>
            </a:r>
            <a:br>
              <a:rPr lang="en-US" dirty="0"/>
            </a:br>
            <a:endParaRPr lang="en-US" dirty="0"/>
          </a:p>
          <a:p>
            <a:pPr marL="171450" indent="-171450" rtl="0">
              <a:buFontTx/>
              <a:buChar char="•"/>
            </a:pPr>
            <a:r>
              <a:rPr lang="en-US" dirty="0">
                <a:effectLst/>
              </a:rPr>
              <a:t>Users don’t</a:t>
            </a:r>
            <a:r>
              <a:rPr lang="en-US" baseline="0" dirty="0">
                <a:effectLst/>
              </a:rPr>
              <a:t> really care (and usually don’t know) what a mobile app is using for it’s backend</a:t>
            </a:r>
          </a:p>
          <a:p>
            <a:pPr marL="171450" indent="-171450" rtl="0">
              <a:buFontTx/>
              <a:buChar char="•"/>
            </a:pPr>
            <a:r>
              <a:rPr lang="en-US" baseline="0" dirty="0">
                <a:effectLst/>
              </a:rPr>
              <a:t>Users care most about enjoying the app experience</a:t>
            </a:r>
          </a:p>
          <a:p>
            <a:pPr marL="171450" indent="-171450" rtl="0">
              <a:buFontTx/>
              <a:buChar char="•"/>
            </a:pPr>
            <a:r>
              <a:rPr lang="en-US" baseline="0" dirty="0" err="1">
                <a:effectLst/>
              </a:rPr>
              <a:t>Devs</a:t>
            </a:r>
            <a:r>
              <a:rPr lang="en-US" baseline="0" dirty="0">
                <a:effectLst/>
              </a:rPr>
              <a:t> should therefore spend most of their time building the best client experience they can</a:t>
            </a:r>
          </a:p>
          <a:p>
            <a:pPr marL="171450" indent="-171450" rtl="0">
              <a:buFontTx/>
              <a:buChar char="•"/>
            </a:pPr>
            <a:r>
              <a:rPr lang="en-US" baseline="0" dirty="0">
                <a:effectLst/>
              </a:rPr>
              <a:t>Azure Mobile Apps helps </a:t>
            </a:r>
            <a:r>
              <a:rPr lang="en-US" baseline="0" dirty="0" err="1">
                <a:effectLst/>
              </a:rPr>
              <a:t>devs</a:t>
            </a:r>
            <a:r>
              <a:rPr lang="en-US" baseline="0" dirty="0">
                <a:effectLst/>
              </a:rPr>
              <a:t> by providing common mobile app backend features in a turnkey manner</a:t>
            </a:r>
          </a:p>
          <a:p>
            <a:pPr marL="628650" lvl="1" indent="-171450" rtl="0">
              <a:buFontTx/>
              <a:buChar char="•"/>
            </a:pPr>
            <a:r>
              <a:rPr lang="en-US" baseline="0" dirty="0">
                <a:effectLst/>
              </a:rPr>
              <a:t>Data storage powered by SQL Database (but you don’t have to be a Database Admin to use it)</a:t>
            </a:r>
          </a:p>
          <a:p>
            <a:pPr marL="628650" lvl="1" indent="-171450" rtl="0">
              <a:buFontTx/>
              <a:buChar char="•"/>
            </a:pPr>
            <a:r>
              <a:rPr lang="en-US" baseline="0" dirty="0">
                <a:effectLst/>
              </a:rPr>
              <a:t>User Authentication and Data Authorization</a:t>
            </a:r>
          </a:p>
          <a:p>
            <a:pPr marL="628650" lvl="1" indent="-171450" rtl="0">
              <a:buFontTx/>
              <a:buChar char="•"/>
            </a:pPr>
            <a:r>
              <a:rPr lang="en-US" baseline="0" dirty="0">
                <a:effectLst/>
              </a:rPr>
              <a:t>Push Notifications (using services built into Android, iOS, Windows, and more)</a:t>
            </a:r>
            <a:br>
              <a:rPr lang="en-US" baseline="0" dirty="0">
                <a:effectLst/>
              </a:rPr>
            </a:br>
            <a:endParaRPr lang="en-US" baseline="0" dirty="0">
              <a:effectLst/>
            </a:endParaRPr>
          </a:p>
          <a:p>
            <a:pPr marL="0" lvl="0" indent="0" rtl="0">
              <a:buFontTx/>
              <a:buNone/>
            </a:pPr>
            <a:r>
              <a:rPr lang="en-US" baseline="0" dirty="0">
                <a:effectLst/>
              </a:rPr>
              <a:t>Other topics not covered in this lesson:</a:t>
            </a:r>
          </a:p>
          <a:p>
            <a:pPr marL="628650" lvl="1" indent="-171450" rtl="0">
              <a:buFontTx/>
              <a:buChar char="•"/>
            </a:pPr>
            <a:r>
              <a:rPr lang="en-US" baseline="0" dirty="0">
                <a:effectLst/>
              </a:rPr>
              <a:t>Backend job processing using the scheduler</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effectLst/>
              </a:rPr>
              <a:t>Backend Logic</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effectLst/>
              </a:rPr>
              <a:t>Image and text courtesy of Microsoft</a:t>
            </a:r>
          </a:p>
          <a:p>
            <a:pPr marL="628650" lvl="1" indent="-171450" rtl="0">
              <a:buFontTx/>
              <a:buChar char="•"/>
            </a:pPr>
            <a:endParaRPr lang="en-US" baseline="0" dirty="0">
              <a:effectLst/>
            </a:endParaRPr>
          </a:p>
          <a:p>
            <a:pPr marL="171450" indent="-171450" rtl="0">
              <a:buFontTx/>
              <a:buChar char="•"/>
            </a:pP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78022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a:t>Image courtesy of Microsoft</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129960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Easy Tables is a feature in App Service that allows for quick connection to an Azure-hosted table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create the table and modify its schema in the same wizard-like interface in App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When sending records to an Easy Table, any properties on the record are mapped to columns. Any properties that do not map to columns in the table will trigger an addition of a column with the same name as that property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Walkthrough of Easy Tables: https://blog.xamarin.com/getting-started-azure-mobile-apps-easy-tables/</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2120185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Authentication and authorization capabilities include integration with Azure Active Directory, Twitter, Facebook, Google and Microsoft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This allows for people to use their accounts for each of these sites in lieu of creating an account just for your site or app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wizard-like, step-by-step process can help set up authentication and authorization for web, mobile and API apps in App Service</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15811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11/2/16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11/2/16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a:t>Video</a:t>
            </a:r>
          </a:p>
        </p:txBody>
      </p:sp>
    </p:spTree>
    <p:extLst>
      <p:ext uri="{BB962C8B-B14F-4D97-AF65-F5344CB8AC3E}">
        <p14:creationId xmlns:p14="http://schemas.microsoft.com/office/powerpoint/2010/main" val="1504507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a:t>subject</a:t>
            </a:r>
          </a:p>
        </p:txBody>
      </p:sp>
    </p:spTree>
    <p:extLst>
      <p:ext uri="{BB962C8B-B14F-4D97-AF65-F5344CB8AC3E}">
        <p14:creationId xmlns:p14="http://schemas.microsoft.com/office/powerpoint/2010/main" val="381169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130300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11/2/16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11/2/16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11/2/16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11/2/16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11" name="Rectangle 10"/>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12" name="Rectangle 11"/>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11/2/16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11/2/16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60" r:id="rId12"/>
    <p:sldLayoutId id="2147483663" r:id="rId13"/>
    <p:sldLayoutId id="2147483664" r:id="rId14"/>
    <p:sldLayoutId id="2147483662" r:id="rId15"/>
    <p:sldLayoutId id="2147483661" r:id="rId16"/>
    <p:sldLayoutId id="2147483680" r:id="rId17"/>
    <p:sldLayoutId id="2147483682" r:id="rId18"/>
    <p:sldLayoutId id="214748368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Cross-Platform Mobile Application Development with Xamarin</a:t>
            </a:r>
          </a:p>
        </p:txBody>
      </p:sp>
      <p:sp>
        <p:nvSpPr>
          <p:cNvPr id="5" name="Subtitle 4"/>
          <p:cNvSpPr>
            <a:spLocks noGrp="1"/>
          </p:cNvSpPr>
          <p:nvPr>
            <p:ph type="subTitle" idx="1"/>
          </p:nvPr>
        </p:nvSpPr>
        <p:spPr>
          <a:xfrm>
            <a:off x="1524000" y="3602037"/>
            <a:ext cx="9144000" cy="2376731"/>
          </a:xfrm>
        </p:spPr>
        <p:txBody>
          <a:bodyPr vert="horz" lIns="91440" tIns="45720" rIns="91440" bIns="45720" rtlCol="0" anchor="t">
            <a:normAutofit/>
          </a:bodyPr>
          <a:lstStyle/>
          <a:p>
            <a:r>
              <a:rPr lang="x-none" sz="4000" dirty="0">
                <a:solidFill>
                  <a:srgbClr val="FFFF00"/>
                </a:solidFill>
              </a:rPr>
              <a:t>Module 3, Lesson 12:</a:t>
            </a:r>
          </a:p>
          <a:p>
            <a:r>
              <a:rPr lang="x-none" dirty="0"/>
              <a:t>Microsoft Azure App Service</a:t>
            </a:r>
            <a:endParaRPr lang="x-none"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Easy Tables</a:t>
            </a:r>
          </a:p>
        </p:txBody>
      </p:sp>
      <p:sp>
        <p:nvSpPr>
          <p:cNvPr id="4" name="Content Placeholder 3"/>
          <p:cNvSpPr>
            <a:spLocks noGrp="1"/>
          </p:cNvSpPr>
          <p:nvPr>
            <p:ph idx="1"/>
          </p:nvPr>
        </p:nvSpPr>
        <p:spPr/>
        <p:txBody>
          <a:bodyPr>
            <a:normAutofit/>
          </a:bodyPr>
          <a:lstStyle/>
          <a:p>
            <a:r>
              <a:rPr lang="en-US"/>
              <a:t>Add </a:t>
            </a:r>
            <a:r>
              <a:rPr lang="en-US" dirty="0"/>
              <a:t>an Easy Table through App Service</a:t>
            </a:r>
          </a:p>
          <a:p>
            <a:pPr lvl="1"/>
            <a:r>
              <a:rPr lang="en-US" dirty="0"/>
              <a:t>No code to write</a:t>
            </a:r>
          </a:p>
          <a:p>
            <a:pPr lvl="1"/>
            <a:r>
              <a:rPr lang="en-US" dirty="0"/>
              <a:t>Add, modify columns through App Service</a:t>
            </a:r>
          </a:p>
          <a:p>
            <a:pPr lvl="1"/>
            <a:r>
              <a:rPr lang="en-US" dirty="0"/>
              <a:t>Generated app will now have API support for this table</a:t>
            </a:r>
          </a:p>
          <a:p>
            <a:r>
              <a:rPr lang="en-US" dirty="0"/>
              <a:t>Properties of objects sent to an Easy Table map to columns</a:t>
            </a:r>
          </a:p>
          <a:p>
            <a:pPr lvl="1"/>
            <a:r>
              <a:rPr lang="en-US" dirty="0"/>
              <a:t>Missing columns are added</a:t>
            </a:r>
          </a:p>
        </p:txBody>
      </p:sp>
    </p:spTree>
    <p:extLst>
      <p:ext uri="{BB962C8B-B14F-4D97-AF65-F5344CB8AC3E}">
        <p14:creationId xmlns:p14="http://schemas.microsoft.com/office/powerpoint/2010/main" val="148890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Authorization</a:t>
            </a:r>
          </a:p>
        </p:txBody>
      </p:sp>
      <p:sp>
        <p:nvSpPr>
          <p:cNvPr id="4" name="Content Placeholder 3"/>
          <p:cNvSpPr>
            <a:spLocks noGrp="1"/>
          </p:cNvSpPr>
          <p:nvPr>
            <p:ph idx="1"/>
          </p:nvPr>
        </p:nvSpPr>
        <p:spPr>
          <a:xfrm>
            <a:off x="838200" y="3951111"/>
            <a:ext cx="10515600" cy="2225852"/>
          </a:xfrm>
        </p:spPr>
        <p:txBody>
          <a:bodyPr>
            <a:normAutofit/>
          </a:bodyPr>
          <a:lstStyle/>
          <a:p>
            <a:pPr lvl="1"/>
            <a:r>
              <a:rPr lang="en-US" dirty="0"/>
              <a:t>Azure Active Directory</a:t>
            </a:r>
          </a:p>
          <a:p>
            <a:pPr lvl="1"/>
            <a:r>
              <a:rPr lang="en-US" dirty="0"/>
              <a:t>Twitter</a:t>
            </a:r>
          </a:p>
          <a:p>
            <a:pPr lvl="1"/>
            <a:r>
              <a:rPr lang="en-US" dirty="0"/>
              <a:t>Facebook</a:t>
            </a:r>
          </a:p>
          <a:p>
            <a:pPr lvl="1"/>
            <a:r>
              <a:rPr lang="en-US" dirty="0"/>
              <a:t>Google</a:t>
            </a:r>
          </a:p>
          <a:p>
            <a:pPr lvl="1"/>
            <a:r>
              <a:rPr lang="en-US" dirty="0"/>
              <a:t>Microsoft</a:t>
            </a:r>
          </a:p>
        </p:txBody>
      </p:sp>
      <p:grpSp>
        <p:nvGrpSpPr>
          <p:cNvPr id="5" name="Group 4"/>
          <p:cNvGrpSpPr/>
          <p:nvPr/>
        </p:nvGrpSpPr>
        <p:grpSpPr>
          <a:xfrm>
            <a:off x="0" y="1457698"/>
            <a:ext cx="12192000" cy="2409661"/>
            <a:chOff x="0" y="1740835"/>
            <a:chExt cx="12192000" cy="1645831"/>
          </a:xfrm>
        </p:grpSpPr>
        <p:sp>
          <p:nvSpPr>
            <p:cNvPr id="6" name="Rectangle 5"/>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834388" y="1847301"/>
              <a:ext cx="9817669" cy="1390225"/>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Authentication verifies who you are</a:t>
              </a:r>
            </a:p>
            <a:p>
              <a:pPr marL="228600" lvl="0" indent="-228600">
                <a:lnSpc>
                  <a:spcPct val="90000"/>
                </a:lnSpc>
                <a:spcBef>
                  <a:spcPts val="1000"/>
                </a:spcBef>
                <a:buFont typeface="Wingdings" charset="2"/>
                <a:buChar char="§"/>
              </a:pPr>
              <a:r>
                <a:rPr lang="en-US" sz="2800" dirty="0">
                  <a:solidFill>
                    <a:srgbClr val="FFFFFF"/>
                  </a:solidFill>
                </a:rPr>
                <a:t>Authorization verifies what an authenticated user can do</a:t>
              </a:r>
            </a:p>
            <a:p>
              <a:pPr marL="228600" lvl="0" indent="-228600">
                <a:lnSpc>
                  <a:spcPct val="90000"/>
                </a:lnSpc>
                <a:spcBef>
                  <a:spcPts val="1000"/>
                </a:spcBef>
                <a:buFont typeface="Wingdings" charset="2"/>
                <a:buChar char="§"/>
              </a:pPr>
              <a:r>
                <a:rPr lang="en-US" sz="2800" dirty="0">
                  <a:solidFill>
                    <a:srgbClr val="FFFFFF"/>
                  </a:solidFill>
                </a:rPr>
                <a:t>Available in mobile apps and web apps </a:t>
              </a:r>
            </a:p>
            <a:p>
              <a:pPr marL="228600" lvl="0" indent="-228600">
                <a:lnSpc>
                  <a:spcPct val="90000"/>
                </a:lnSpc>
                <a:spcBef>
                  <a:spcPts val="1000"/>
                </a:spcBef>
                <a:buFont typeface="Wingdings" charset="2"/>
                <a:buChar char="§"/>
              </a:pPr>
              <a:r>
                <a:rPr lang="en-US" sz="2800" dirty="0">
                  <a:solidFill>
                    <a:srgbClr val="FFFFFF"/>
                  </a:solidFill>
                </a:rPr>
                <a:t>App Service can integrate with many providers:</a:t>
              </a:r>
            </a:p>
          </p:txBody>
        </p:sp>
      </p:grpSp>
    </p:spTree>
    <p:extLst>
      <p:ext uri="{BB962C8B-B14F-4D97-AF65-F5344CB8AC3E}">
        <p14:creationId xmlns:p14="http://schemas.microsoft.com/office/powerpoint/2010/main" val="199968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lang="en-US" dirty="0" err="1"/>
              <a:t>Auth</a:t>
            </a:r>
            <a:r>
              <a:rPr lang="en-US" dirty="0"/>
              <a:t> Flow (server)</a:t>
            </a:r>
          </a:p>
        </p:txBody>
      </p:sp>
      <p:sp>
        <p:nvSpPr>
          <p:cNvPr id="7" name="Rectangle 6"/>
          <p:cNvSpPr/>
          <p:nvPr/>
        </p:nvSpPr>
        <p:spPr bwMode="auto">
          <a:xfrm>
            <a:off x="8656637" y="1515604"/>
            <a:ext cx="2941638" cy="914400"/>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GOOGLE</a:t>
            </a:r>
          </a:p>
        </p:txBody>
      </p:sp>
      <p:sp>
        <p:nvSpPr>
          <p:cNvPr id="9" name="Rectangle 8"/>
          <p:cNvSpPr/>
          <p:nvPr/>
        </p:nvSpPr>
        <p:spPr bwMode="auto">
          <a:xfrm>
            <a:off x="8656637" y="2582404"/>
            <a:ext cx="2941638" cy="914400"/>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FACEBOOK</a:t>
            </a:r>
          </a:p>
        </p:txBody>
      </p:sp>
      <p:sp>
        <p:nvSpPr>
          <p:cNvPr id="10" name="Rectangle 9"/>
          <p:cNvSpPr/>
          <p:nvPr/>
        </p:nvSpPr>
        <p:spPr bwMode="auto">
          <a:xfrm>
            <a:off x="8656637" y="3649204"/>
            <a:ext cx="2941638" cy="914400"/>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TWITTER</a:t>
            </a:r>
          </a:p>
        </p:txBody>
      </p:sp>
      <p:sp>
        <p:nvSpPr>
          <p:cNvPr id="11" name="Rectangle 10"/>
          <p:cNvSpPr/>
          <p:nvPr/>
        </p:nvSpPr>
        <p:spPr bwMode="auto">
          <a:xfrm>
            <a:off x="4465637" y="5783262"/>
            <a:ext cx="4254611" cy="914400"/>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FFFFFF"/>
                </a:solidFill>
                <a:effectLst/>
                <a:uLnTx/>
                <a:uFillTx/>
              </a:rPr>
              <a:t>MOBILE </a:t>
            </a:r>
            <a:r>
              <a:rPr kumimoji="0" lang="en-US" sz="3200" b="0" i="0" u="none" strike="noStrike" kern="0" cap="none" spc="0" normalizeH="0" baseline="0" noProof="0" dirty="0">
                <a:ln>
                  <a:noFill/>
                </a:ln>
                <a:solidFill>
                  <a:srgbClr val="FFFFFF"/>
                </a:solidFill>
                <a:effectLst/>
                <a:uLnTx/>
                <a:uFillTx/>
              </a:rPr>
              <a:t>SERVICE</a:t>
            </a:r>
          </a:p>
        </p:txBody>
      </p:sp>
      <p:sp>
        <p:nvSpPr>
          <p:cNvPr id="12" name="Rectangle 11"/>
          <p:cNvSpPr/>
          <p:nvPr/>
        </p:nvSpPr>
        <p:spPr bwMode="auto">
          <a:xfrm>
            <a:off x="1112837" y="2557005"/>
            <a:ext cx="2399191" cy="913604"/>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chemeClr val="bg1"/>
                </a:solidFill>
                <a:effectLst/>
                <a:uLnTx/>
                <a:uFillTx/>
              </a:rPr>
              <a:t>DEVICE</a:t>
            </a:r>
            <a:endParaRPr kumimoji="0" lang="en-US" sz="3200" b="0" i="0" u="none" strike="noStrike" kern="0" cap="none" spc="0" normalizeH="0" baseline="0" noProof="0" dirty="0">
              <a:ln>
                <a:noFill/>
              </a:ln>
              <a:solidFill>
                <a:schemeClr val="bg1"/>
              </a:solidFill>
              <a:effectLst/>
              <a:uLnTx/>
              <a:uFillTx/>
            </a:endParaRPr>
          </a:p>
        </p:txBody>
      </p:sp>
      <p:grpSp>
        <p:nvGrpSpPr>
          <p:cNvPr id="13" name="Group 12"/>
          <p:cNvGrpSpPr/>
          <p:nvPr/>
        </p:nvGrpSpPr>
        <p:grpSpPr>
          <a:xfrm>
            <a:off x="3512028" y="1708831"/>
            <a:ext cx="5144609" cy="1304976"/>
            <a:chOff x="3969228" y="1686100"/>
            <a:chExt cx="5144609" cy="1304976"/>
          </a:xfrm>
        </p:grpSpPr>
        <p:cxnSp>
          <p:nvCxnSpPr>
            <p:cNvPr id="14" name="Straight Arrow Connector 13"/>
            <p:cNvCxnSpPr>
              <a:stCxn id="12" idx="3"/>
              <a:endCxn id="7" idx="1"/>
            </p:cNvCxnSpPr>
            <p:nvPr/>
          </p:nvCxnSpPr>
          <p:spPr>
            <a:xfrm flipV="1">
              <a:off x="3969228" y="1950073"/>
              <a:ext cx="5144609" cy="1041003"/>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20924657">
              <a:off x="4399493" y="1686100"/>
              <a:ext cx="3280008" cy="960263"/>
            </a:xfrm>
            <a:prstGeom prst="rect">
              <a:avLst/>
            </a:prstGeom>
            <a:noFill/>
            <a:ln>
              <a:noFill/>
            </a:ln>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0000"/>
                  </a:solidFill>
                  <a:effectLst/>
                  <a:uLnTx/>
                  <a:uFillTx/>
                </a:rPr>
                <a:t>CREDENTIALS </a:t>
              </a:r>
              <a:br>
                <a:rPr kumimoji="0" lang="en-US" sz="2400" b="0" i="0" u="none" strike="noStrike" kern="0" cap="none" spc="0" normalizeH="0" baseline="0" noProof="0" dirty="0">
                  <a:ln>
                    <a:noFill/>
                  </a:ln>
                  <a:solidFill>
                    <a:srgbClr val="000000"/>
                  </a:solidFill>
                  <a:effectLst/>
                  <a:uLnTx/>
                  <a:uFillTx/>
                </a:rPr>
              </a:br>
              <a:r>
                <a:rPr kumimoji="0" lang="en-US" sz="2400" b="0" i="0" u="none" strike="noStrike" kern="0" cap="none" spc="0" normalizeH="0" baseline="0" noProof="0" dirty="0">
                  <a:ln>
                    <a:noFill/>
                  </a:ln>
                  <a:solidFill>
                    <a:srgbClr val="000000"/>
                  </a:solidFill>
                  <a:effectLst/>
                  <a:uLnTx/>
                  <a:uFillTx/>
                </a:rPr>
                <a:t>(via </a:t>
              </a:r>
              <a:r>
                <a:rPr kumimoji="0" lang="en-US" sz="2400" b="0" i="0" u="none" strike="noStrike" kern="0" cap="none" spc="0" normalizeH="0" baseline="0" noProof="0" dirty="0" err="1">
                  <a:ln>
                    <a:noFill/>
                  </a:ln>
                  <a:solidFill>
                    <a:srgbClr val="000000"/>
                  </a:solidFill>
                  <a:effectLst/>
                  <a:uLnTx/>
                  <a:uFillTx/>
                </a:rPr>
                <a:t>oAuth</a:t>
              </a:r>
              <a:r>
                <a:rPr kumimoji="0" lang="en-US" sz="2400" b="0" i="0" u="none" strike="noStrike" kern="0" cap="none" spc="0" normalizeH="0" baseline="0" noProof="0" dirty="0">
                  <a:ln>
                    <a:noFill/>
                  </a:ln>
                  <a:solidFill>
                    <a:srgbClr val="000000"/>
                  </a:solidFill>
                  <a:effectLst/>
                  <a:uLnTx/>
                  <a:uFillTx/>
                </a:rPr>
                <a:t>/</a:t>
              </a:r>
              <a:r>
                <a:rPr kumimoji="0" lang="en-US" sz="2400" b="0" i="0" u="none" strike="noStrike" kern="0" cap="none" spc="0" normalizeH="0" baseline="0" noProof="0" dirty="0" err="1">
                  <a:ln>
                    <a:noFill/>
                  </a:ln>
                  <a:solidFill>
                    <a:srgbClr val="000000"/>
                  </a:solidFill>
                  <a:effectLst/>
                  <a:uLnTx/>
                  <a:uFillTx/>
                </a:rPr>
                <a:t>WebView</a:t>
              </a:r>
              <a:r>
                <a:rPr kumimoji="0" lang="en-US" sz="2400" b="0" i="0" u="none" strike="noStrike" kern="0" cap="none" spc="0" normalizeH="0" baseline="0" noProof="0" dirty="0">
                  <a:ln>
                    <a:noFill/>
                  </a:ln>
                  <a:solidFill>
                    <a:srgbClr val="000000"/>
                  </a:solidFill>
                  <a:effectLst/>
                  <a:uLnTx/>
                  <a:uFillTx/>
                </a:rPr>
                <a:t>) </a:t>
              </a:r>
            </a:p>
          </p:txBody>
        </p:sp>
      </p:grpSp>
      <p:sp>
        <p:nvSpPr>
          <p:cNvPr id="16" name="Rectangle 15"/>
          <p:cNvSpPr/>
          <p:nvPr/>
        </p:nvSpPr>
        <p:spPr bwMode="auto">
          <a:xfrm>
            <a:off x="8656637" y="4716004"/>
            <a:ext cx="2941638" cy="914400"/>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FF"/>
                </a:solidFill>
                <a:effectLst/>
                <a:uLnTx/>
                <a:uFillTx/>
              </a:rPr>
              <a:t>MICROSOFT</a:t>
            </a:r>
          </a:p>
        </p:txBody>
      </p:sp>
      <p:grpSp>
        <p:nvGrpSpPr>
          <p:cNvPr id="18" name="Group 17"/>
          <p:cNvGrpSpPr/>
          <p:nvPr/>
        </p:nvGrpSpPr>
        <p:grpSpPr>
          <a:xfrm>
            <a:off x="3512028" y="3013807"/>
            <a:ext cx="3080915" cy="2769455"/>
            <a:chOff x="3969228" y="2991076"/>
            <a:chExt cx="3080915" cy="2769455"/>
          </a:xfrm>
        </p:grpSpPr>
        <p:cxnSp>
          <p:nvCxnSpPr>
            <p:cNvPr id="20" name="Straight Arrow Connector 19"/>
            <p:cNvCxnSpPr>
              <a:stCxn id="11" idx="0"/>
              <a:endCxn id="12" idx="3"/>
            </p:cNvCxnSpPr>
            <p:nvPr/>
          </p:nvCxnSpPr>
          <p:spPr>
            <a:xfrm flipH="1" flipV="1">
              <a:off x="3969228" y="2991076"/>
              <a:ext cx="3080915" cy="2769455"/>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509262">
              <a:off x="4247451" y="4133339"/>
              <a:ext cx="1921950" cy="634020"/>
            </a:xfrm>
            <a:prstGeom prst="rect">
              <a:avLst/>
            </a:prstGeom>
            <a:noFill/>
            <a:ln>
              <a:no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0000"/>
                  </a:solidFill>
                  <a:effectLst/>
                  <a:uLnTx/>
                  <a:uFillTx/>
                </a:rPr>
                <a:t>IDENTITY</a:t>
              </a:r>
            </a:p>
          </p:txBody>
        </p:sp>
      </p:grpSp>
      <p:grpSp>
        <p:nvGrpSpPr>
          <p:cNvPr id="23" name="Group 22"/>
          <p:cNvGrpSpPr/>
          <p:nvPr/>
        </p:nvGrpSpPr>
        <p:grpSpPr>
          <a:xfrm>
            <a:off x="6592943" y="1972804"/>
            <a:ext cx="2063694" cy="3810458"/>
            <a:chOff x="7050143" y="1542812"/>
            <a:chExt cx="2063694" cy="3810458"/>
          </a:xfrm>
        </p:grpSpPr>
        <p:cxnSp>
          <p:nvCxnSpPr>
            <p:cNvPr id="25" name="Straight Arrow Connector 24"/>
            <p:cNvCxnSpPr>
              <a:stCxn id="7" idx="1"/>
              <a:endCxn id="11" idx="0"/>
            </p:cNvCxnSpPr>
            <p:nvPr/>
          </p:nvCxnSpPr>
          <p:spPr>
            <a:xfrm flipH="1">
              <a:off x="7050143" y="1542812"/>
              <a:ext cx="2063694" cy="3810458"/>
            </a:xfrm>
            <a:prstGeom prst="straightConnector1">
              <a:avLst/>
            </a:prstGeom>
            <a:ln w="92075">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17890773">
              <a:off x="6316510" y="2923284"/>
              <a:ext cx="2860997" cy="634020"/>
            </a:xfrm>
            <a:prstGeom prst="rect">
              <a:avLst/>
            </a:prstGeom>
            <a:noFill/>
            <a:ln>
              <a:noFill/>
            </a:ln>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effectLst/>
                  <a:uLnTx/>
                  <a:uFillTx/>
                </a:rPr>
                <a:t>AUTH TOKEN</a:t>
              </a:r>
            </a:p>
          </p:txBody>
        </p:sp>
      </p:grpSp>
    </p:spTree>
    <p:extLst>
      <p:ext uri="{BB962C8B-B14F-4D97-AF65-F5344CB8AC3E}">
        <p14:creationId xmlns:p14="http://schemas.microsoft.com/office/powerpoint/2010/main" val="129781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Push Notifications</a:t>
            </a:r>
          </a:p>
        </p:txBody>
      </p:sp>
      <p:sp>
        <p:nvSpPr>
          <p:cNvPr id="4" name="Content Placeholder 3"/>
          <p:cNvSpPr>
            <a:spLocks noGrp="1"/>
          </p:cNvSpPr>
          <p:nvPr>
            <p:ph idx="1"/>
          </p:nvPr>
        </p:nvSpPr>
        <p:spPr>
          <a:xfrm>
            <a:off x="838200" y="3428999"/>
            <a:ext cx="11238186" cy="2747963"/>
          </a:xfrm>
        </p:spPr>
        <p:txBody>
          <a:bodyPr>
            <a:normAutofit/>
          </a:bodyPr>
          <a:lstStyle/>
          <a:p>
            <a:pPr lvl="1"/>
            <a:r>
              <a:rPr lang="en-US" sz="2800" dirty="0"/>
              <a:t>Apple</a:t>
            </a:r>
          </a:p>
          <a:p>
            <a:pPr lvl="1"/>
            <a:r>
              <a:rPr lang="en-US" sz="2800" dirty="0"/>
              <a:t>Google</a:t>
            </a:r>
          </a:p>
          <a:p>
            <a:pPr lvl="1"/>
            <a:r>
              <a:rPr lang="en-US" sz="2800" dirty="0"/>
              <a:t>Windows</a:t>
            </a:r>
          </a:p>
          <a:p>
            <a:pPr lvl="1"/>
            <a:r>
              <a:rPr lang="en-US" sz="2800" dirty="0"/>
              <a:t>Amazon</a:t>
            </a:r>
          </a:p>
          <a:p>
            <a:pPr lvl="1"/>
            <a:r>
              <a:rPr lang="en-US" sz="2800" dirty="0" err="1"/>
              <a:t>Baidu</a:t>
            </a:r>
            <a:endParaRPr lang="en-US" sz="2800" dirty="0"/>
          </a:p>
        </p:txBody>
      </p:sp>
      <p:grpSp>
        <p:nvGrpSpPr>
          <p:cNvPr id="5" name="Group 4"/>
          <p:cNvGrpSpPr/>
          <p:nvPr/>
        </p:nvGrpSpPr>
        <p:grpSpPr>
          <a:xfrm>
            <a:off x="0" y="1740835"/>
            <a:ext cx="12192000" cy="1645831"/>
            <a:chOff x="0" y="1740835"/>
            <a:chExt cx="12192000" cy="1645831"/>
          </a:xfrm>
        </p:grpSpPr>
        <p:sp>
          <p:nvSpPr>
            <p:cNvPr id="6" name="Rectangle 5"/>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Rectangle 6"/>
            <p:cNvSpPr/>
            <p:nvPr/>
          </p:nvSpPr>
          <p:spPr>
            <a:xfrm>
              <a:off x="834388" y="1868175"/>
              <a:ext cx="9817669" cy="139115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Let app notify of messages or events, including when app not in use</a:t>
              </a:r>
            </a:p>
            <a:p>
              <a:pPr marL="228600" lvl="0" indent="-228600">
                <a:lnSpc>
                  <a:spcPct val="90000"/>
                </a:lnSpc>
                <a:spcBef>
                  <a:spcPts val="1000"/>
                </a:spcBef>
                <a:buFont typeface="Wingdings" charset="2"/>
                <a:buChar char="§"/>
              </a:pPr>
              <a:r>
                <a:rPr lang="en-US" sz="2800" dirty="0">
                  <a:solidFill>
                    <a:srgbClr val="FFFFFF"/>
                  </a:solidFill>
                </a:rPr>
                <a:t>App Service allows for connecting to many providers:</a:t>
              </a:r>
            </a:p>
          </p:txBody>
        </p:sp>
      </p:grpSp>
    </p:spTree>
    <p:extLst>
      <p:ext uri="{BB962C8B-B14F-4D97-AF65-F5344CB8AC3E}">
        <p14:creationId xmlns:p14="http://schemas.microsoft.com/office/powerpoint/2010/main" val="2616732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Notification Flow</a:t>
            </a:r>
          </a:p>
        </p:txBody>
      </p:sp>
      <p:sp>
        <p:nvSpPr>
          <p:cNvPr id="54" name="Content Placeholder 53"/>
          <p:cNvSpPr>
            <a:spLocks noGrp="1"/>
          </p:cNvSpPr>
          <p:nvPr>
            <p:ph sz="half" idx="1"/>
          </p:nvPr>
        </p:nvSpPr>
        <p:spPr/>
        <p:txBody>
          <a:bodyPr/>
          <a:lstStyle/>
          <a:p>
            <a:pPr marL="514350" indent="-514350">
              <a:buFont typeface="+mj-lt"/>
              <a:buAutoNum type="arabicPeriod"/>
            </a:pPr>
            <a:r>
              <a:rPr lang="en-US" dirty="0"/>
              <a:t>Register for push </a:t>
            </a:r>
          </a:p>
          <a:p>
            <a:pPr marL="514350" indent="-514350">
              <a:buFont typeface="+mj-lt"/>
              <a:buAutoNum type="arabicPeriod"/>
            </a:pPr>
            <a:r>
              <a:rPr lang="en-US" dirty="0"/>
              <a:t>Send ID</a:t>
            </a:r>
          </a:p>
          <a:p>
            <a:pPr marL="514350" indent="-514350">
              <a:buFont typeface="+mj-lt"/>
              <a:buAutoNum type="arabicPeriod"/>
            </a:pPr>
            <a:r>
              <a:rPr lang="en-US" dirty="0"/>
              <a:t>Request push</a:t>
            </a:r>
          </a:p>
          <a:p>
            <a:pPr marL="514350" indent="-514350">
              <a:buFont typeface="+mj-lt"/>
              <a:buAutoNum type="arabicPeriod"/>
            </a:pPr>
            <a:r>
              <a:rPr lang="en-US" dirty="0"/>
              <a:t>Push</a:t>
            </a:r>
          </a:p>
        </p:txBody>
      </p:sp>
      <p:grpSp>
        <p:nvGrpSpPr>
          <p:cNvPr id="7" name="Group 6"/>
          <p:cNvGrpSpPr/>
          <p:nvPr/>
        </p:nvGrpSpPr>
        <p:grpSpPr>
          <a:xfrm>
            <a:off x="5884799" y="1329664"/>
            <a:ext cx="5739063" cy="5160684"/>
            <a:chOff x="5884799" y="1329664"/>
            <a:chExt cx="5739063" cy="5160684"/>
          </a:xfrm>
        </p:grpSpPr>
        <p:sp>
          <p:nvSpPr>
            <p:cNvPr id="9" name="Rounded Rectangle 22"/>
            <p:cNvSpPr/>
            <p:nvPr/>
          </p:nvSpPr>
          <p:spPr bwMode="auto">
            <a:xfrm>
              <a:off x="5884799" y="1554309"/>
              <a:ext cx="1899615" cy="2139459"/>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marL="0" marR="0" lvl="0" indent="0" algn="ctr" defTabSz="913521" eaLnBrk="1" fontAlgn="base" latinLnBrk="0" hangingPunct="1">
                <a:lnSpc>
                  <a:spcPct val="100000"/>
                </a:lnSpc>
                <a:spcBef>
                  <a:spcPts val="600"/>
                </a:spcBef>
                <a:spcAft>
                  <a:spcPts val="600"/>
                </a:spcAft>
                <a:buClrTx/>
                <a:buSzTx/>
                <a:buFontTx/>
                <a:buNone/>
                <a:tabLst/>
                <a:defRPr/>
              </a:pPr>
              <a:r>
                <a:rPr kumimoji="0" lang="en-US" sz="2800" b="0" i="0" u="none" strike="noStrike" kern="0" cap="none" spc="-151" normalizeH="0" baseline="0" noProof="0" dirty="0">
                  <a:ln>
                    <a:noFill/>
                  </a:ln>
                  <a:solidFill>
                    <a:srgbClr val="000000">
                      <a:alpha val="99000"/>
                    </a:srgbClr>
                  </a:solidFill>
                  <a:effectLst/>
                  <a:uLnTx/>
                  <a:uFillTx/>
                  <a:latin typeface="Segoe UI Light" pitchFamily="34" charset="0"/>
                </a:rPr>
                <a:t>Client</a:t>
              </a:r>
            </a:p>
          </p:txBody>
        </p:sp>
        <p:sp>
          <p:nvSpPr>
            <p:cNvPr id="11" name="Rounded Rectangle 21"/>
            <p:cNvSpPr/>
            <p:nvPr/>
          </p:nvSpPr>
          <p:spPr bwMode="auto">
            <a:xfrm>
              <a:off x="9520742" y="1329664"/>
              <a:ext cx="2103120" cy="2103120"/>
            </a:xfrm>
            <a:prstGeom prst="rect">
              <a:avLst/>
            </a:prstGeom>
            <a:solidFill>
              <a:srgbClr val="336FC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marL="0" marR="0" lvl="0" indent="0" defTabSz="1218581" eaLnBrk="1" fontAlgn="base" latinLnBrk="0" hangingPunct="1">
                <a:lnSpc>
                  <a:spcPct val="90000"/>
                </a:lnSpc>
                <a:spcBef>
                  <a:spcPct val="0"/>
                </a:spcBef>
                <a:spcAft>
                  <a:spcPct val="0"/>
                </a:spcAft>
                <a:buClrTx/>
                <a:buSzTx/>
                <a:buFontTx/>
                <a:buNone/>
                <a:tabLst/>
                <a:defRPr/>
              </a:pPr>
              <a:r>
                <a:rPr kumimoji="0" lang="en-US" sz="2000" b="0" i="0" u="none" strike="noStrike" kern="0" cap="none" spc="-51" normalizeH="0" baseline="0" noProof="0" dirty="0">
                  <a:ln>
                    <a:solidFill>
                      <a:srgbClr val="FFFFFF">
                        <a:alpha val="0"/>
                      </a:srgbClr>
                    </a:solidFill>
                  </a:ln>
                  <a:solidFill>
                    <a:srgbClr val="FFFFFF">
                      <a:alpha val="99000"/>
                    </a:srgbClr>
                  </a:solidFill>
                  <a:effectLst/>
                  <a:uLnTx/>
                  <a:uFillTx/>
                  <a:latin typeface="Segoe UI "/>
                  <a:ea typeface="Segoe UI" pitchFamily="34" charset="0"/>
                  <a:cs typeface="Segoe UI "/>
                </a:rPr>
                <a:t>Mobile Services</a:t>
              </a:r>
            </a:p>
          </p:txBody>
        </p:sp>
        <p:sp>
          <p:nvSpPr>
            <p:cNvPr id="14" name="Up-Down Arrow 13"/>
            <p:cNvSpPr/>
            <p:nvPr/>
          </p:nvSpPr>
          <p:spPr bwMode="auto">
            <a:xfrm rot="18607569">
              <a:off x="8046645" y="3263501"/>
              <a:ext cx="393192" cy="3071558"/>
            </a:xfrm>
            <a:prstGeom prst="upDownArrow">
              <a:avLst>
                <a:gd name="adj1" fmla="val 38893"/>
                <a:gd name="adj2" fmla="val 50000"/>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17" name="Up-Down Arrow 16"/>
            <p:cNvSpPr/>
            <p:nvPr/>
          </p:nvSpPr>
          <p:spPr bwMode="auto">
            <a:xfrm rot="5400000">
              <a:off x="8438278" y="1977348"/>
              <a:ext cx="393192"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0" name="Down Arrow 19"/>
            <p:cNvSpPr/>
            <p:nvPr/>
          </p:nvSpPr>
          <p:spPr bwMode="auto">
            <a:xfrm>
              <a:off x="10349398" y="3449496"/>
              <a:ext cx="393192" cy="954443"/>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3" name="Down Arrow 22"/>
            <p:cNvSpPr/>
            <p:nvPr/>
          </p:nvSpPr>
          <p:spPr bwMode="auto">
            <a:xfrm rot="7140000">
              <a:off x="8437519" y="3271244"/>
              <a:ext cx="393192" cy="1773936"/>
            </a:xfrm>
            <a:prstGeom prst="downArrow">
              <a:avLst>
                <a:gd name="adj1" fmla="val 50000"/>
                <a:gd name="adj2" fmla="val 58537"/>
              </a:avLst>
            </a:prstGeom>
            <a:solidFill>
              <a:srgbClr val="49AFEF"/>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913833"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gradFill>
                  <a:gsLst>
                    <a:gs pos="0">
                      <a:srgbClr val="292929"/>
                    </a:gs>
                    <a:gs pos="100000">
                      <a:srgbClr val="292929"/>
                    </a:gs>
                  </a:gsLst>
                  <a:lin ang="5400000" scaled="0"/>
                </a:gradFill>
                <a:effectLst/>
                <a:uLnTx/>
                <a:uFillTx/>
              </a:endParaRPr>
            </a:p>
          </p:txBody>
        </p:sp>
        <p:sp>
          <p:nvSpPr>
            <p:cNvPr id="25" name="Freeform 7"/>
            <p:cNvSpPr>
              <a:spLocks/>
            </p:cNvSpPr>
            <p:nvPr/>
          </p:nvSpPr>
          <p:spPr bwMode="auto">
            <a:xfrm>
              <a:off x="9861540" y="1893802"/>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marL="0" marR="0" lvl="0" indent="0" defTabSz="9140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92929"/>
                </a:solidFill>
                <a:effectLst/>
                <a:uLnTx/>
                <a:uFillTx/>
              </a:endParaRPr>
            </a:p>
          </p:txBody>
        </p:sp>
        <p:grpSp>
          <p:nvGrpSpPr>
            <p:cNvPr id="31" name="Group 30"/>
            <p:cNvGrpSpPr>
              <a:grpSpLocks noChangeAspect="1"/>
            </p:cNvGrpSpPr>
            <p:nvPr/>
          </p:nvGrpSpPr>
          <p:grpSpPr>
            <a:xfrm>
              <a:off x="6399258" y="2097975"/>
              <a:ext cx="870696" cy="1521334"/>
              <a:chOff x="692152" y="3629546"/>
              <a:chExt cx="768348" cy="1342504"/>
            </a:xfrm>
          </p:grpSpPr>
          <p:sp>
            <p:nvSpPr>
              <p:cNvPr id="32" name="Rectangle 31"/>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3" name="Rectangle 32"/>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Oval 33"/>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Oval 34"/>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6" name="Straight Connector 35"/>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9520742" y="4387228"/>
              <a:ext cx="2103120" cy="2103120"/>
              <a:chOff x="9520742" y="4387228"/>
              <a:chExt cx="2103120" cy="2103120"/>
            </a:xfrm>
          </p:grpSpPr>
          <p:sp>
            <p:nvSpPr>
              <p:cNvPr id="12" name="Rounded Rectangle 18"/>
              <p:cNvSpPr/>
              <p:nvPr/>
            </p:nvSpPr>
            <p:spPr bwMode="auto">
              <a:xfrm>
                <a:off x="9520742" y="4387228"/>
                <a:ext cx="2103120" cy="2103120"/>
              </a:xfrm>
              <a:prstGeom prst="rect">
                <a:avLst/>
              </a:prstGeom>
              <a:solidFill>
                <a:srgbClr val="49AFEF"/>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marL="0" marR="0" lvl="0" indent="0" defTabSz="1218581" eaLnBrk="1" fontAlgn="base" latinLnBrk="0" hangingPunct="1">
                  <a:lnSpc>
                    <a:spcPct val="90000"/>
                  </a:lnSpc>
                  <a:spcBef>
                    <a:spcPct val="0"/>
                  </a:spcBef>
                  <a:spcAft>
                    <a:spcPct val="0"/>
                  </a:spcAft>
                  <a:buClrTx/>
                  <a:buSzTx/>
                  <a:buFontTx/>
                  <a:buNone/>
                  <a:tabLst/>
                  <a:defRPr/>
                </a:pPr>
                <a:r>
                  <a:rPr kumimoji="0" lang="en-US" sz="2000" b="0" i="0" u="none" strike="noStrike" kern="0" cap="none" spc="-51" normalizeH="0" baseline="0" noProof="0" dirty="0">
                    <a:ln>
                      <a:solidFill>
                        <a:srgbClr val="FFFFFF">
                          <a:alpha val="0"/>
                        </a:srgbClr>
                      </a:solidFill>
                    </a:ln>
                    <a:solidFill>
                      <a:srgbClr val="FFFFFF">
                        <a:alpha val="99000"/>
                      </a:srgbClr>
                    </a:solidFill>
                    <a:effectLst/>
                    <a:uLnTx/>
                    <a:uFillTx/>
                    <a:latin typeface="Segoe UI"/>
                    <a:ea typeface="Segoe UI" pitchFamily="34" charset="0"/>
                    <a:cs typeface="Segoe UI"/>
                  </a:rPr>
                  <a:t>PNS</a:t>
                </a:r>
              </a:p>
            </p:txBody>
          </p:sp>
          <p:grpSp>
            <p:nvGrpSpPr>
              <p:cNvPr id="3" name="Group 2"/>
              <p:cNvGrpSpPr>
                <a:grpSpLocks noChangeAspect="1"/>
              </p:cNvGrpSpPr>
              <p:nvPr/>
            </p:nvGrpSpPr>
            <p:grpSpPr>
              <a:xfrm>
                <a:off x="10257246" y="5376390"/>
                <a:ext cx="630112" cy="736325"/>
                <a:chOff x="5734733" y="5619670"/>
                <a:chExt cx="345394" cy="403618"/>
              </a:xfrm>
            </p:grpSpPr>
            <p:sp>
              <p:nvSpPr>
                <p:cNvPr id="40" name="Freeform 5"/>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7"/>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8"/>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a:grpSpLocks noChangeAspect="1"/>
              </p:cNvGrpSpPr>
              <p:nvPr/>
            </p:nvGrpSpPr>
            <p:grpSpPr>
              <a:xfrm>
                <a:off x="9663444" y="4537636"/>
                <a:ext cx="656847" cy="736325"/>
                <a:chOff x="5238397" y="5877894"/>
                <a:chExt cx="318343" cy="356852"/>
              </a:xfrm>
            </p:grpSpPr>
            <p:sp>
              <p:nvSpPr>
                <p:cNvPr id="46" name="Freeform 14"/>
                <p:cNvSpPr>
                  <a:spLocks/>
                </p:cNvSpPr>
                <p:nvPr/>
              </p:nvSpPr>
              <p:spPr bwMode="auto">
                <a:xfrm>
                  <a:off x="5238397" y="5961331"/>
                  <a:ext cx="318343" cy="273415"/>
                </a:xfrm>
                <a:custGeom>
                  <a:avLst/>
                  <a:gdLst>
                    <a:gd name="T0" fmla="*/ 603 w 603"/>
                    <a:gd name="T1" fmla="*/ 340 h 521"/>
                    <a:gd name="T2" fmla="*/ 559 w 603"/>
                    <a:gd name="T3" fmla="*/ 422 h 521"/>
                    <a:gd name="T4" fmla="*/ 439 w 603"/>
                    <a:gd name="T5" fmla="*/ 521 h 521"/>
                    <a:gd name="T6" fmla="*/ 323 w 603"/>
                    <a:gd name="T7" fmla="*/ 492 h 521"/>
                    <a:gd name="T8" fmla="*/ 206 w 603"/>
                    <a:gd name="T9" fmla="*/ 521 h 521"/>
                    <a:gd name="T10" fmla="*/ 88 w 603"/>
                    <a:gd name="T11" fmla="*/ 428 h 521"/>
                    <a:gd name="T12" fmla="*/ 49 w 603"/>
                    <a:gd name="T13" fmla="*/ 86 h 521"/>
                    <a:gd name="T14" fmla="*/ 192 w 603"/>
                    <a:gd name="T15" fmla="*/ 0 h 521"/>
                    <a:gd name="T16" fmla="*/ 322 w 603"/>
                    <a:gd name="T17" fmla="*/ 29 h 521"/>
                    <a:gd name="T18" fmla="*/ 452 w 603"/>
                    <a:gd name="T19" fmla="*/ 0 h 521"/>
                    <a:gd name="T20" fmla="*/ 583 w 603"/>
                    <a:gd name="T21" fmla="*/ 69 h 521"/>
                    <a:gd name="T22" fmla="*/ 603 w 603"/>
                    <a:gd name="T23" fmla="*/ 34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3" h="521">
                      <a:moveTo>
                        <a:pt x="603" y="340"/>
                      </a:moveTo>
                      <a:cubicBezTo>
                        <a:pt x="587" y="375"/>
                        <a:pt x="579" y="391"/>
                        <a:pt x="559" y="422"/>
                      </a:cubicBezTo>
                      <a:cubicBezTo>
                        <a:pt x="530" y="466"/>
                        <a:pt x="490" y="520"/>
                        <a:pt x="439" y="521"/>
                      </a:cubicBezTo>
                      <a:cubicBezTo>
                        <a:pt x="395" y="521"/>
                        <a:pt x="384" y="492"/>
                        <a:pt x="323" y="492"/>
                      </a:cubicBezTo>
                      <a:cubicBezTo>
                        <a:pt x="263" y="493"/>
                        <a:pt x="250" y="521"/>
                        <a:pt x="206" y="521"/>
                      </a:cubicBezTo>
                      <a:cubicBezTo>
                        <a:pt x="155" y="520"/>
                        <a:pt x="117" y="471"/>
                        <a:pt x="88" y="428"/>
                      </a:cubicBezTo>
                      <a:cubicBezTo>
                        <a:pt x="8" y="306"/>
                        <a:pt x="0" y="162"/>
                        <a:pt x="49" y="86"/>
                      </a:cubicBezTo>
                      <a:cubicBezTo>
                        <a:pt x="85" y="32"/>
                        <a:pt x="140" y="0"/>
                        <a:pt x="192" y="0"/>
                      </a:cubicBezTo>
                      <a:cubicBezTo>
                        <a:pt x="245" y="0"/>
                        <a:pt x="279" y="29"/>
                        <a:pt x="322" y="29"/>
                      </a:cubicBezTo>
                      <a:cubicBezTo>
                        <a:pt x="365" y="29"/>
                        <a:pt x="391" y="0"/>
                        <a:pt x="452" y="0"/>
                      </a:cubicBezTo>
                      <a:cubicBezTo>
                        <a:pt x="499" y="0"/>
                        <a:pt x="548" y="26"/>
                        <a:pt x="583" y="69"/>
                      </a:cubicBezTo>
                      <a:cubicBezTo>
                        <a:pt x="468" y="132"/>
                        <a:pt x="487" y="296"/>
                        <a:pt x="603" y="34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5"/>
                <p:cNvSpPr>
                  <a:spLocks/>
                </p:cNvSpPr>
                <p:nvPr/>
              </p:nvSpPr>
              <p:spPr bwMode="auto">
                <a:xfrm>
                  <a:off x="5393718" y="5877894"/>
                  <a:ext cx="79586" cy="86646"/>
                </a:xfrm>
                <a:custGeom>
                  <a:avLst/>
                  <a:gdLst>
                    <a:gd name="T0" fmla="*/ 112 w 151"/>
                    <a:gd name="T1" fmla="*/ 110 h 165"/>
                    <a:gd name="T2" fmla="*/ 145 w 151"/>
                    <a:gd name="T3" fmla="*/ 0 h 165"/>
                    <a:gd name="T4" fmla="*/ 41 w 151"/>
                    <a:gd name="T5" fmla="*/ 56 h 165"/>
                    <a:gd name="T6" fmla="*/ 7 w 151"/>
                    <a:gd name="T7" fmla="*/ 164 h 165"/>
                    <a:gd name="T8" fmla="*/ 112 w 151"/>
                    <a:gd name="T9" fmla="*/ 110 h 165"/>
                  </a:gdLst>
                  <a:ahLst/>
                  <a:cxnLst>
                    <a:cxn ang="0">
                      <a:pos x="T0" y="T1"/>
                    </a:cxn>
                    <a:cxn ang="0">
                      <a:pos x="T2" y="T3"/>
                    </a:cxn>
                    <a:cxn ang="0">
                      <a:pos x="T4" y="T5"/>
                    </a:cxn>
                    <a:cxn ang="0">
                      <a:pos x="T6" y="T7"/>
                    </a:cxn>
                    <a:cxn ang="0">
                      <a:pos x="T8" y="T9"/>
                    </a:cxn>
                  </a:cxnLst>
                  <a:rect l="0" t="0" r="r" b="b"/>
                  <a:pathLst>
                    <a:path w="151" h="165">
                      <a:moveTo>
                        <a:pt x="112" y="110"/>
                      </a:moveTo>
                      <a:cubicBezTo>
                        <a:pt x="134" y="82"/>
                        <a:pt x="151" y="41"/>
                        <a:pt x="145" y="0"/>
                      </a:cubicBezTo>
                      <a:cubicBezTo>
                        <a:pt x="109" y="3"/>
                        <a:pt x="66" y="26"/>
                        <a:pt x="41" y="56"/>
                      </a:cubicBezTo>
                      <a:cubicBezTo>
                        <a:pt x="18" y="83"/>
                        <a:pt x="0" y="124"/>
                        <a:pt x="7" y="164"/>
                      </a:cubicBezTo>
                      <a:cubicBezTo>
                        <a:pt x="47" y="165"/>
                        <a:pt x="88" y="141"/>
                        <a:pt x="112" y="11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a:grpSpLocks noChangeAspect="1"/>
              </p:cNvGrpSpPr>
              <p:nvPr/>
            </p:nvGrpSpPr>
            <p:grpSpPr>
              <a:xfrm>
                <a:off x="10758288" y="4537636"/>
                <a:ext cx="735280" cy="736325"/>
                <a:chOff x="7267155" y="5165403"/>
                <a:chExt cx="299052" cy="299486"/>
              </a:xfrm>
            </p:grpSpPr>
            <p:sp>
              <p:nvSpPr>
                <p:cNvPr id="49" name="Freeform 19"/>
                <p:cNvSpPr>
                  <a:spLocks/>
                </p:cNvSpPr>
                <p:nvPr/>
              </p:nvSpPr>
              <p:spPr bwMode="auto">
                <a:xfrm>
                  <a:off x="7404076" y="5165403"/>
                  <a:ext cx="162131" cy="143223"/>
                </a:xfrm>
                <a:custGeom>
                  <a:avLst/>
                  <a:gdLst>
                    <a:gd name="T0" fmla="*/ 0 w 911"/>
                    <a:gd name="T1" fmla="*/ 136 h 807"/>
                    <a:gd name="T2" fmla="*/ 911 w 911"/>
                    <a:gd name="T3" fmla="*/ 0 h 807"/>
                    <a:gd name="T4" fmla="*/ 911 w 911"/>
                    <a:gd name="T5" fmla="*/ 13 h 807"/>
                    <a:gd name="T6" fmla="*/ 911 w 911"/>
                    <a:gd name="T7" fmla="*/ 801 h 807"/>
                    <a:gd name="T8" fmla="*/ 0 w 911"/>
                    <a:gd name="T9" fmla="*/ 807 h 807"/>
                    <a:gd name="T10" fmla="*/ 0 w 911"/>
                    <a:gd name="T11" fmla="*/ 136 h 807"/>
                    <a:gd name="T12" fmla="*/ 0 w 911"/>
                    <a:gd name="T13" fmla="*/ 136 h 807"/>
                  </a:gdLst>
                  <a:ahLst/>
                  <a:cxnLst>
                    <a:cxn ang="0">
                      <a:pos x="T0" y="T1"/>
                    </a:cxn>
                    <a:cxn ang="0">
                      <a:pos x="T2" y="T3"/>
                    </a:cxn>
                    <a:cxn ang="0">
                      <a:pos x="T4" y="T5"/>
                    </a:cxn>
                    <a:cxn ang="0">
                      <a:pos x="T6" y="T7"/>
                    </a:cxn>
                    <a:cxn ang="0">
                      <a:pos x="T8" y="T9"/>
                    </a:cxn>
                    <a:cxn ang="0">
                      <a:pos x="T10" y="T11"/>
                    </a:cxn>
                    <a:cxn ang="0">
                      <a:pos x="T12" y="T13"/>
                    </a:cxn>
                  </a:cxnLst>
                  <a:rect l="0" t="0" r="r" b="b"/>
                  <a:pathLst>
                    <a:path w="911" h="807">
                      <a:moveTo>
                        <a:pt x="0" y="136"/>
                      </a:moveTo>
                      <a:cubicBezTo>
                        <a:pt x="302" y="87"/>
                        <a:pt x="610" y="44"/>
                        <a:pt x="911" y="0"/>
                      </a:cubicBezTo>
                      <a:cubicBezTo>
                        <a:pt x="911" y="13"/>
                        <a:pt x="911" y="13"/>
                        <a:pt x="911" y="13"/>
                      </a:cubicBezTo>
                      <a:cubicBezTo>
                        <a:pt x="911" y="801"/>
                        <a:pt x="911" y="801"/>
                        <a:pt x="911" y="801"/>
                      </a:cubicBezTo>
                      <a:cubicBezTo>
                        <a:pt x="610" y="801"/>
                        <a:pt x="302" y="807"/>
                        <a:pt x="0" y="807"/>
                      </a:cubicBezTo>
                      <a:cubicBezTo>
                        <a:pt x="0" y="585"/>
                        <a:pt x="0" y="358"/>
                        <a:pt x="0" y="136"/>
                      </a:cubicBezTo>
                      <a:cubicBezTo>
                        <a:pt x="0" y="136"/>
                        <a:pt x="0" y="136"/>
                        <a:pt x="0" y="136"/>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0"/>
                <p:cNvSpPr>
                  <a:spLocks/>
                </p:cNvSpPr>
                <p:nvPr/>
              </p:nvSpPr>
              <p:spPr bwMode="auto">
                <a:xfrm>
                  <a:off x="7267155" y="5191700"/>
                  <a:ext cx="122577" cy="118012"/>
                </a:xfrm>
                <a:custGeom>
                  <a:avLst/>
                  <a:gdLst>
                    <a:gd name="T0" fmla="*/ 0 w 689"/>
                    <a:gd name="T1" fmla="*/ 93 h 665"/>
                    <a:gd name="T2" fmla="*/ 689 w 689"/>
                    <a:gd name="T3" fmla="*/ 0 h 665"/>
                    <a:gd name="T4" fmla="*/ 689 w 689"/>
                    <a:gd name="T5" fmla="*/ 659 h 665"/>
                    <a:gd name="T6" fmla="*/ 0 w 689"/>
                    <a:gd name="T7" fmla="*/ 665 h 665"/>
                    <a:gd name="T8" fmla="*/ 0 w 689"/>
                    <a:gd name="T9" fmla="*/ 93 h 665"/>
                    <a:gd name="T10" fmla="*/ 0 w 689"/>
                    <a:gd name="T11" fmla="*/ 93 h 665"/>
                  </a:gdLst>
                  <a:ahLst/>
                  <a:cxnLst>
                    <a:cxn ang="0">
                      <a:pos x="T0" y="T1"/>
                    </a:cxn>
                    <a:cxn ang="0">
                      <a:pos x="T2" y="T3"/>
                    </a:cxn>
                    <a:cxn ang="0">
                      <a:pos x="T4" y="T5"/>
                    </a:cxn>
                    <a:cxn ang="0">
                      <a:pos x="T6" y="T7"/>
                    </a:cxn>
                    <a:cxn ang="0">
                      <a:pos x="T8" y="T9"/>
                    </a:cxn>
                    <a:cxn ang="0">
                      <a:pos x="T10" y="T11"/>
                    </a:cxn>
                  </a:cxnLst>
                  <a:rect l="0" t="0" r="r" b="b"/>
                  <a:pathLst>
                    <a:path w="689" h="665">
                      <a:moveTo>
                        <a:pt x="0" y="93"/>
                      </a:moveTo>
                      <a:cubicBezTo>
                        <a:pt x="227" y="56"/>
                        <a:pt x="455" y="25"/>
                        <a:pt x="689" y="0"/>
                      </a:cubicBezTo>
                      <a:cubicBezTo>
                        <a:pt x="689" y="222"/>
                        <a:pt x="689" y="437"/>
                        <a:pt x="689" y="659"/>
                      </a:cubicBezTo>
                      <a:cubicBezTo>
                        <a:pt x="455" y="659"/>
                        <a:pt x="227" y="665"/>
                        <a:pt x="0" y="665"/>
                      </a:cubicBezTo>
                      <a:cubicBezTo>
                        <a:pt x="0" y="93"/>
                        <a:pt x="0" y="93"/>
                        <a:pt x="0" y="93"/>
                      </a:cubicBezTo>
                      <a:cubicBezTo>
                        <a:pt x="0" y="93"/>
                        <a:pt x="0" y="93"/>
                        <a:pt x="0" y="93"/>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1"/>
                <p:cNvSpPr>
                  <a:spLocks/>
                </p:cNvSpPr>
                <p:nvPr/>
              </p:nvSpPr>
              <p:spPr bwMode="auto">
                <a:xfrm>
                  <a:off x="7267155" y="5321666"/>
                  <a:ext cx="122577" cy="118012"/>
                </a:xfrm>
                <a:custGeom>
                  <a:avLst/>
                  <a:gdLst>
                    <a:gd name="T0" fmla="*/ 0 w 689"/>
                    <a:gd name="T1" fmla="*/ 0 h 665"/>
                    <a:gd name="T2" fmla="*/ 689 w 689"/>
                    <a:gd name="T3" fmla="*/ 0 h 665"/>
                    <a:gd name="T4" fmla="*/ 689 w 689"/>
                    <a:gd name="T5" fmla="*/ 665 h 665"/>
                    <a:gd name="T6" fmla="*/ 0 w 689"/>
                    <a:gd name="T7" fmla="*/ 573 h 665"/>
                    <a:gd name="T8" fmla="*/ 0 w 689"/>
                    <a:gd name="T9" fmla="*/ 0 h 665"/>
                  </a:gdLst>
                  <a:ahLst/>
                  <a:cxnLst>
                    <a:cxn ang="0">
                      <a:pos x="T0" y="T1"/>
                    </a:cxn>
                    <a:cxn ang="0">
                      <a:pos x="T2" y="T3"/>
                    </a:cxn>
                    <a:cxn ang="0">
                      <a:pos x="T4" y="T5"/>
                    </a:cxn>
                    <a:cxn ang="0">
                      <a:pos x="T6" y="T7"/>
                    </a:cxn>
                    <a:cxn ang="0">
                      <a:pos x="T8" y="T9"/>
                    </a:cxn>
                  </a:cxnLst>
                  <a:rect l="0" t="0" r="r" b="b"/>
                  <a:pathLst>
                    <a:path w="689" h="665">
                      <a:moveTo>
                        <a:pt x="0" y="0"/>
                      </a:moveTo>
                      <a:cubicBezTo>
                        <a:pt x="227" y="0"/>
                        <a:pt x="455" y="6"/>
                        <a:pt x="689" y="0"/>
                      </a:cubicBezTo>
                      <a:cubicBezTo>
                        <a:pt x="689" y="222"/>
                        <a:pt x="689" y="443"/>
                        <a:pt x="689" y="665"/>
                      </a:cubicBezTo>
                      <a:cubicBezTo>
                        <a:pt x="455" y="634"/>
                        <a:pt x="227" y="603"/>
                        <a:pt x="0" y="573"/>
                      </a:cubicBez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2"/>
                <p:cNvSpPr>
                  <a:spLocks/>
                </p:cNvSpPr>
                <p:nvPr/>
              </p:nvSpPr>
              <p:spPr bwMode="auto">
                <a:xfrm>
                  <a:off x="7404076" y="5322753"/>
                  <a:ext cx="162131" cy="142136"/>
                </a:xfrm>
                <a:custGeom>
                  <a:avLst/>
                  <a:gdLst>
                    <a:gd name="T0" fmla="*/ 0 w 911"/>
                    <a:gd name="T1" fmla="*/ 0 h 801"/>
                    <a:gd name="T2" fmla="*/ 911 w 911"/>
                    <a:gd name="T3" fmla="*/ 0 h 801"/>
                    <a:gd name="T4" fmla="*/ 911 w 911"/>
                    <a:gd name="T5" fmla="*/ 764 h 801"/>
                    <a:gd name="T6" fmla="*/ 911 w 911"/>
                    <a:gd name="T7" fmla="*/ 801 h 801"/>
                    <a:gd name="T8" fmla="*/ 0 w 911"/>
                    <a:gd name="T9" fmla="*/ 671 h 801"/>
                    <a:gd name="T10" fmla="*/ 0 w 911"/>
                    <a:gd name="T11" fmla="*/ 0 h 801"/>
                  </a:gdLst>
                  <a:ahLst/>
                  <a:cxnLst>
                    <a:cxn ang="0">
                      <a:pos x="T0" y="T1"/>
                    </a:cxn>
                    <a:cxn ang="0">
                      <a:pos x="T2" y="T3"/>
                    </a:cxn>
                    <a:cxn ang="0">
                      <a:pos x="T4" y="T5"/>
                    </a:cxn>
                    <a:cxn ang="0">
                      <a:pos x="T6" y="T7"/>
                    </a:cxn>
                    <a:cxn ang="0">
                      <a:pos x="T8" y="T9"/>
                    </a:cxn>
                    <a:cxn ang="0">
                      <a:pos x="T10" y="T11"/>
                    </a:cxn>
                  </a:cxnLst>
                  <a:rect l="0" t="0" r="r" b="b"/>
                  <a:pathLst>
                    <a:path w="911" h="801">
                      <a:moveTo>
                        <a:pt x="0" y="0"/>
                      </a:moveTo>
                      <a:cubicBezTo>
                        <a:pt x="302" y="0"/>
                        <a:pt x="610" y="0"/>
                        <a:pt x="911" y="0"/>
                      </a:cubicBezTo>
                      <a:cubicBezTo>
                        <a:pt x="911" y="764"/>
                        <a:pt x="911" y="764"/>
                        <a:pt x="911" y="764"/>
                      </a:cubicBezTo>
                      <a:cubicBezTo>
                        <a:pt x="911" y="801"/>
                        <a:pt x="911" y="801"/>
                        <a:pt x="911" y="801"/>
                      </a:cubicBezTo>
                      <a:cubicBezTo>
                        <a:pt x="610" y="751"/>
                        <a:pt x="302" y="714"/>
                        <a:pt x="0" y="671"/>
                      </a:cubicBezTo>
                      <a:cubicBezTo>
                        <a:pt x="0" y="450"/>
                        <a:pt x="0" y="228"/>
                        <a:pt x="0" y="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20066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Notification Hubs</a:t>
            </a:r>
          </a:p>
        </p:txBody>
      </p:sp>
      <p:sp>
        <p:nvSpPr>
          <p:cNvPr id="3" name="Content Placeholder 2"/>
          <p:cNvSpPr>
            <a:spLocks noGrp="1"/>
          </p:cNvSpPr>
          <p:nvPr>
            <p:ph idx="1"/>
          </p:nvPr>
        </p:nvSpPr>
        <p:spPr/>
        <p:txBody>
          <a:bodyPr>
            <a:noAutofit/>
          </a:bodyPr>
          <a:lstStyle/>
          <a:p>
            <a:r>
              <a:rPr lang="en-US" sz="2800" dirty="0"/>
              <a:t>Separate from Mobile Apps</a:t>
            </a:r>
          </a:p>
          <a:p>
            <a:pPr lvl="1"/>
            <a:r>
              <a:rPr lang="en-US" sz="2000" dirty="0"/>
              <a:t>Can be used regardless of whether you’re storing data in Azure</a:t>
            </a:r>
          </a:p>
          <a:p>
            <a:r>
              <a:rPr lang="en-US" sz="2400" dirty="0"/>
              <a:t>Extremely scalable push notifications</a:t>
            </a:r>
          </a:p>
          <a:p>
            <a:r>
              <a:rPr lang="en-US" sz="2400" dirty="0"/>
              <a:t>Cross platform support</a:t>
            </a:r>
          </a:p>
          <a:p>
            <a:pPr lvl="1"/>
            <a:r>
              <a:rPr lang="en-US" sz="2000" dirty="0"/>
              <a:t>Push to </a:t>
            </a:r>
            <a:r>
              <a:rPr lang="en-US" sz="2000" dirty="0" err="1"/>
              <a:t>iOS</a:t>
            </a:r>
            <a:r>
              <a:rPr lang="en-US" sz="2000" dirty="0"/>
              <a:t>, Android, Kindle, Windows, Windows Store</a:t>
            </a:r>
          </a:p>
          <a:p>
            <a:r>
              <a:rPr lang="en-US" sz="2400" dirty="0"/>
              <a:t>Tags (i.e. tie my registration to this topic or user ID)</a:t>
            </a:r>
          </a:p>
          <a:p>
            <a:r>
              <a:rPr lang="en-US" sz="2400" dirty="0"/>
              <a:t>Templates (i.e. when I get a push, send it in this format)</a:t>
            </a:r>
          </a:p>
        </p:txBody>
      </p:sp>
    </p:spTree>
    <p:extLst>
      <p:ext uri="{BB962C8B-B14F-4D97-AF65-F5344CB8AC3E}">
        <p14:creationId xmlns:p14="http://schemas.microsoft.com/office/powerpoint/2010/main" val="242127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Use</a:t>
            </a:r>
            <a:br>
              <a:rPr lang="en-US" dirty="0"/>
            </a:br>
            <a:r>
              <a:rPr lang="en-US" dirty="0"/>
              <a:t>Azure Mobile Apps </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13272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70280"/>
            <a:ext cx="12192000" cy="1836615"/>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itle 2"/>
          <p:cNvSpPr>
            <a:spLocks noGrp="1"/>
          </p:cNvSpPr>
          <p:nvPr>
            <p:ph type="title"/>
          </p:nvPr>
        </p:nvSpPr>
        <p:spPr/>
        <p:txBody>
          <a:bodyPr/>
          <a:lstStyle/>
          <a:p>
            <a:r>
              <a:rPr lang="en-US" dirty="0">
                <a:solidFill>
                  <a:srgbClr val="000000"/>
                </a:solidFill>
              </a:rPr>
              <a:t>How to Use Azure Mobile Apps</a:t>
            </a:r>
          </a:p>
        </p:txBody>
      </p:sp>
      <p:sp>
        <p:nvSpPr>
          <p:cNvPr id="4" name="Content Placeholder 3"/>
          <p:cNvSpPr>
            <a:spLocks noGrp="1"/>
          </p:cNvSpPr>
          <p:nvPr>
            <p:ph idx="1"/>
          </p:nvPr>
        </p:nvSpPr>
        <p:spPr/>
        <p:txBody>
          <a:bodyPr>
            <a:normAutofit/>
          </a:bodyPr>
          <a:lstStyle/>
          <a:p>
            <a:r>
              <a:rPr lang="en-US" dirty="0">
                <a:solidFill>
                  <a:schemeClr val="bg1"/>
                </a:solidFill>
              </a:rPr>
              <a:t>Create a new Azure Mobile App backend</a:t>
            </a:r>
          </a:p>
          <a:p>
            <a:r>
              <a:rPr lang="en-US" dirty="0">
                <a:solidFill>
                  <a:schemeClr val="bg1"/>
                </a:solidFill>
              </a:rPr>
              <a:t>Build, upload, and test the server project</a:t>
            </a:r>
          </a:p>
          <a:p>
            <a:r>
              <a:rPr lang="en-US" dirty="0">
                <a:solidFill>
                  <a:schemeClr val="bg1"/>
                </a:solidFill>
              </a:rPr>
              <a:t>Create a client mobile application</a:t>
            </a:r>
          </a:p>
          <a:p>
            <a:endParaRPr lang="en-US" dirty="0">
              <a:solidFill>
                <a:schemeClr val="bg1"/>
              </a:solidFill>
            </a:endParaRPr>
          </a:p>
        </p:txBody>
      </p:sp>
    </p:spTree>
    <p:extLst>
      <p:ext uri="{BB962C8B-B14F-4D97-AF65-F5344CB8AC3E}">
        <p14:creationId xmlns:p14="http://schemas.microsoft.com/office/powerpoint/2010/main" val="24832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new Azure Mobile App backend</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928" y="1584992"/>
            <a:ext cx="8010144" cy="4998720"/>
          </a:xfrm>
          <a:prstGeom prst="rect">
            <a:avLst/>
          </a:prstGeom>
        </p:spPr>
      </p:pic>
    </p:spTree>
    <p:extLst>
      <p:ext uri="{BB962C8B-B14F-4D97-AF65-F5344CB8AC3E}">
        <p14:creationId xmlns:p14="http://schemas.microsoft.com/office/powerpoint/2010/main" val="2058539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Quick Start in Settings and Connect a DB</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088" y="1467766"/>
            <a:ext cx="8497824" cy="5230368"/>
          </a:xfrm>
          <a:prstGeom prst="rect">
            <a:avLst/>
          </a:prstGeom>
        </p:spPr>
      </p:pic>
    </p:spTree>
    <p:extLst>
      <p:ext uri="{BB962C8B-B14F-4D97-AF65-F5344CB8AC3E}">
        <p14:creationId xmlns:p14="http://schemas.microsoft.com/office/powerpoint/2010/main" val="1830546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lstStyle/>
          <a:p>
            <a:r>
              <a:rPr lang="en-US" dirty="0"/>
              <a:t>Microsoft Azure</a:t>
            </a:r>
          </a:p>
          <a:p>
            <a:r>
              <a:rPr lang="en-US" dirty="0"/>
              <a:t>Azure App Service</a:t>
            </a:r>
          </a:p>
          <a:p>
            <a:r>
              <a:rPr lang="en-US" dirty="0"/>
              <a:t>Cloud-based mobile features</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Table API using C#</a:t>
            </a:r>
          </a:p>
        </p:txBody>
      </p:sp>
      <p:sp>
        <p:nvSpPr>
          <p:cNvPr id="4" name="Content Placeholder 3"/>
          <p:cNvSpPr>
            <a:spLocks noGrp="1"/>
          </p:cNvSpPr>
          <p:nvPr>
            <p:ph idx="1"/>
          </p:nvPr>
        </p:nvSpPr>
        <p:spPr/>
        <p:txBody>
          <a:bodyPr>
            <a:normAutofit/>
          </a:bodyPr>
          <a:lstStyle/>
          <a:p>
            <a:r>
              <a:rPr lang="en-US" dirty="0"/>
              <a:t>Step 2: Click Download</a:t>
            </a:r>
          </a:p>
          <a:p>
            <a:r>
              <a:rPr lang="en-US" dirty="0"/>
              <a:t>Open the extracted solution in Visual Studio</a:t>
            </a:r>
          </a:p>
          <a:p>
            <a:r>
              <a:rPr lang="en-US" dirty="0"/>
              <a:t>Build the project to restore </a:t>
            </a:r>
            <a:r>
              <a:rPr lang="en-US" dirty="0" err="1"/>
              <a:t>NuGet</a:t>
            </a:r>
            <a:r>
              <a:rPr lang="en-US" dirty="0"/>
              <a:t> packages</a:t>
            </a:r>
          </a:p>
          <a:p>
            <a:r>
              <a:rPr lang="en-US" dirty="0"/>
              <a:t>Deploy the project to Azure</a:t>
            </a:r>
          </a:p>
        </p:txBody>
      </p:sp>
    </p:spTree>
    <p:extLst>
      <p:ext uri="{BB962C8B-B14F-4D97-AF65-F5344CB8AC3E}">
        <p14:creationId xmlns:p14="http://schemas.microsoft.com/office/powerpoint/2010/main" val="2512929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000000"/>
                </a:solidFill>
              </a:rPr>
              <a:t>Create a client mobile application</a:t>
            </a:r>
          </a:p>
        </p:txBody>
      </p:sp>
      <p:sp>
        <p:nvSpPr>
          <p:cNvPr id="4" name="Content Placeholder 3"/>
          <p:cNvSpPr>
            <a:spLocks noGrp="1"/>
          </p:cNvSpPr>
          <p:nvPr>
            <p:ph idx="1"/>
          </p:nvPr>
        </p:nvSpPr>
        <p:spPr>
          <a:xfrm>
            <a:off x="838200" y="1825625"/>
            <a:ext cx="4533746" cy="4351338"/>
          </a:xfrm>
        </p:spPr>
        <p:txBody>
          <a:bodyPr>
            <a:normAutofit/>
          </a:bodyPr>
          <a:lstStyle/>
          <a:p>
            <a:r>
              <a:rPr lang="en-US" dirty="0"/>
              <a:t>Step 3, click Create a new app </a:t>
            </a:r>
          </a:p>
          <a:p>
            <a:r>
              <a:rPr lang="en-US" dirty="0"/>
              <a:t>Click the Download button</a:t>
            </a:r>
          </a:p>
          <a:p>
            <a:r>
              <a:rPr lang="en-US" dirty="0"/>
              <a:t>Open Solution in Visual Studio or Xamarin Studio</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5515" y="1825625"/>
            <a:ext cx="6845808" cy="4169664"/>
          </a:xfrm>
          <a:prstGeom prst="rect">
            <a:avLst/>
          </a:prstGeom>
        </p:spPr>
      </p:pic>
    </p:spTree>
    <p:extLst>
      <p:ext uri="{BB962C8B-B14F-4D97-AF65-F5344CB8AC3E}">
        <p14:creationId xmlns:p14="http://schemas.microsoft.com/office/powerpoint/2010/main" val="238174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Marketplace</a:t>
            </a:r>
          </a:p>
        </p:txBody>
      </p:sp>
      <p:sp>
        <p:nvSpPr>
          <p:cNvPr id="4" name="Content Placeholder 3"/>
          <p:cNvSpPr>
            <a:spLocks noGrp="1"/>
          </p:cNvSpPr>
          <p:nvPr>
            <p:ph sz="half" idx="1"/>
          </p:nvPr>
        </p:nvSpPr>
        <p:spPr>
          <a:xfrm>
            <a:off x="206561" y="1825625"/>
            <a:ext cx="5181600" cy="4351338"/>
          </a:xfrm>
        </p:spPr>
        <p:txBody>
          <a:bodyPr>
            <a:normAutofit/>
          </a:bodyPr>
          <a:lstStyle/>
          <a:p>
            <a:pPr>
              <a:buFont typeface="Wingdings" charset="2"/>
              <a:buChar char="§"/>
            </a:pPr>
            <a:r>
              <a:rPr lang="en-US" dirty="0"/>
              <a:t>Online store for Azure-configured apps and services</a:t>
            </a:r>
          </a:p>
          <a:p>
            <a:pPr>
              <a:buFont typeface="Wingdings" charset="2"/>
              <a:buChar char="§"/>
            </a:pPr>
            <a:r>
              <a:rPr lang="en-US" dirty="0"/>
              <a:t>May have components for your app to use or include</a:t>
            </a:r>
          </a:p>
          <a:p>
            <a:pPr lvl="1">
              <a:buFont typeface="Wingdings" charset="2"/>
              <a:buChar char="§"/>
            </a:pPr>
            <a:r>
              <a:rPr lang="en-US" dirty="0"/>
              <a:t>API services and apps for many enterprise-level services</a:t>
            </a:r>
          </a:p>
          <a:p>
            <a:pPr lvl="1">
              <a:buFont typeface="Wingdings" charset="2"/>
              <a:buChar char="§"/>
            </a:pPr>
            <a:r>
              <a:rPr lang="en-US" dirty="0"/>
              <a:t>Azure Active Directory-connected apps</a:t>
            </a:r>
          </a:p>
        </p:txBody>
      </p:sp>
      <p:pic>
        <p:nvPicPr>
          <p:cNvPr id="6" name="Picture 5" descr="Screen Shot 2016-06-28 at 1.56.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4722" y="1471314"/>
            <a:ext cx="6390718" cy="4684105"/>
          </a:xfrm>
          <a:prstGeom prst="rect">
            <a:avLst/>
          </a:prstGeom>
          <a:ln>
            <a:solidFill>
              <a:srgbClr val="979191"/>
            </a:solidFill>
          </a:ln>
        </p:spPr>
      </p:pic>
    </p:spTree>
    <p:extLst>
      <p:ext uri="{BB962C8B-B14F-4D97-AF65-F5344CB8AC3E}">
        <p14:creationId xmlns:p14="http://schemas.microsoft.com/office/powerpoint/2010/main" val="2761579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After completing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SQL Databases</a:t>
              </a:r>
            </a:p>
            <a:p>
              <a:pPr marL="1252538" indent="-457200">
                <a:buFont typeface="Wingdings" charset="2"/>
                <a:buChar char="§"/>
              </a:pPr>
              <a:r>
                <a:rPr lang="en-US" sz="2800" dirty="0">
                  <a:solidFill>
                    <a:prstClr val="white"/>
                  </a:solidFill>
                </a:rPr>
                <a:t>Authentication, authorization</a:t>
              </a:r>
            </a:p>
            <a:p>
              <a:pPr marL="1252538" indent="-457200">
                <a:buFont typeface="Wingdings" charset="2"/>
                <a:buChar char="§"/>
              </a:pPr>
              <a:r>
                <a:rPr lang="en-US" sz="2800" dirty="0">
                  <a:solidFill>
                    <a:prstClr val="white"/>
                  </a:solidFill>
                </a:rPr>
                <a:t>Push notifications</a:t>
              </a:r>
            </a:p>
            <a:p>
              <a:pPr marL="1252538" indent="-457200">
                <a:buFont typeface="Wingdings" charset="2"/>
                <a:buChar char="§"/>
              </a:pPr>
              <a:r>
                <a:rPr lang="en-US" sz="2800" dirty="0">
                  <a:solidFill>
                    <a:prstClr val="white"/>
                  </a:solidFill>
                </a:rPr>
                <a:t>Mobile App Setup Using the Azure Portal</a:t>
              </a:r>
            </a:p>
          </p:txBody>
        </p:sp>
      </p:grpSp>
    </p:spTree>
    <p:extLst>
      <p:ext uri="{BB962C8B-B14F-4D97-AF65-F5344CB8AC3E}">
        <p14:creationId xmlns:p14="http://schemas.microsoft.com/office/powerpoint/2010/main" val="383265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3875634"/>
            <a:chOff x="0" y="1950630"/>
            <a:chExt cx="12192000" cy="3512193"/>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understand:</a:t>
                </a:r>
              </a:p>
            </p:txBody>
          </p:sp>
        </p:grpSp>
        <p:sp>
          <p:nvSpPr>
            <p:cNvPr id="7" name="Rectangle 6"/>
            <p:cNvSpPr/>
            <p:nvPr/>
          </p:nvSpPr>
          <p:spPr>
            <a:xfrm>
              <a:off x="0" y="2783543"/>
              <a:ext cx="12192000" cy="26792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2538" indent="-457200">
                <a:buFont typeface="Wingdings" charset="2"/>
                <a:buChar char="§"/>
              </a:pPr>
              <a:r>
                <a:rPr lang="en-US" sz="2800" dirty="0">
                  <a:solidFill>
                    <a:prstClr val="white"/>
                  </a:solidFill>
                </a:rPr>
                <a:t>SQL Databases</a:t>
              </a:r>
            </a:p>
            <a:p>
              <a:pPr marL="1252538" indent="-457200">
                <a:buFont typeface="Wingdings" charset="2"/>
                <a:buChar char="§"/>
              </a:pPr>
              <a:r>
                <a:rPr lang="en-US" sz="2800" dirty="0">
                  <a:solidFill>
                    <a:prstClr val="white"/>
                  </a:solidFill>
                </a:rPr>
                <a:t>Authentication, authorization</a:t>
              </a:r>
            </a:p>
            <a:p>
              <a:pPr marL="1252538" indent="-457200">
                <a:buFont typeface="Wingdings" charset="2"/>
                <a:buChar char="§"/>
              </a:pPr>
              <a:r>
                <a:rPr lang="en-US" sz="2800" dirty="0">
                  <a:solidFill>
                    <a:prstClr val="white"/>
                  </a:solidFill>
                </a:rPr>
                <a:t>Push notifications</a:t>
              </a:r>
            </a:p>
            <a:p>
              <a:pPr marL="1252538" indent="-457200">
                <a:buFont typeface="Wingdings" charset="2"/>
                <a:buChar char="§"/>
              </a:pPr>
              <a:r>
                <a:rPr lang="en-US" sz="2800" dirty="0">
                  <a:solidFill>
                    <a:prstClr val="white"/>
                  </a:solidFill>
                </a:rPr>
                <a:t>Mobile App Setup Using the Azure Portal</a:t>
              </a:r>
            </a:p>
          </p:txBody>
        </p:sp>
      </p:grpSp>
    </p:spTree>
    <p:extLst>
      <p:ext uri="{BB962C8B-B14F-4D97-AF65-F5344CB8AC3E}">
        <p14:creationId xmlns:p14="http://schemas.microsoft.com/office/powerpoint/2010/main" val="115285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Microsoft Azure App Service?</a:t>
            </a:r>
          </a:p>
        </p:txBody>
      </p:sp>
      <p:sp>
        <p:nvSpPr>
          <p:cNvPr id="4" name="Content Placeholder 3"/>
          <p:cNvSpPr>
            <a:spLocks noGrp="1"/>
          </p:cNvSpPr>
          <p:nvPr>
            <p:ph idx="1"/>
          </p:nvPr>
        </p:nvSpPr>
        <p:spPr>
          <a:xfrm>
            <a:off x="838200" y="3527777"/>
            <a:ext cx="10515600" cy="2649185"/>
          </a:xfrm>
        </p:spPr>
        <p:txBody>
          <a:bodyPr>
            <a:normAutofit/>
          </a:bodyPr>
          <a:lstStyle/>
          <a:p>
            <a:pPr lvl="1"/>
            <a:r>
              <a:rPr lang="en-US" sz="2800" dirty="0"/>
              <a:t>Data storage with Azure SQL Database</a:t>
            </a:r>
          </a:p>
          <a:p>
            <a:pPr lvl="1"/>
            <a:r>
              <a:rPr lang="en-US" sz="2800" dirty="0"/>
              <a:t>API creation</a:t>
            </a:r>
          </a:p>
          <a:p>
            <a:pPr lvl="1"/>
            <a:r>
              <a:rPr lang="en-US" sz="2800" dirty="0"/>
              <a:t>Authentication and Authorization</a:t>
            </a:r>
          </a:p>
          <a:p>
            <a:pPr lvl="1"/>
            <a:r>
              <a:rPr lang="en-US" sz="2800" dirty="0"/>
              <a:t>Push Notifications</a:t>
            </a:r>
          </a:p>
          <a:p>
            <a:pPr lvl="1"/>
            <a:r>
              <a:rPr lang="en-US" sz="2800" dirty="0"/>
              <a:t>Job processing</a:t>
            </a:r>
          </a:p>
        </p:txBody>
      </p:sp>
      <p:grpSp>
        <p:nvGrpSpPr>
          <p:cNvPr id="6" name="Group 5"/>
          <p:cNvGrpSpPr/>
          <p:nvPr/>
        </p:nvGrpSpPr>
        <p:grpSpPr>
          <a:xfrm>
            <a:off x="0" y="1670281"/>
            <a:ext cx="12192000" cy="1801052"/>
            <a:chOff x="0" y="1670281"/>
            <a:chExt cx="12192000" cy="1801052"/>
          </a:xfrm>
        </p:grpSpPr>
        <p:sp>
          <p:nvSpPr>
            <p:cNvPr id="5" name="Rectangle 4"/>
            <p:cNvSpPr/>
            <p:nvPr/>
          </p:nvSpPr>
          <p:spPr>
            <a:xfrm>
              <a:off x="0" y="1670281"/>
              <a:ext cx="12192000" cy="1801052"/>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 name="Rectangle 1"/>
            <p:cNvSpPr/>
            <p:nvPr/>
          </p:nvSpPr>
          <p:spPr>
            <a:xfrm>
              <a:off x="837392" y="1878100"/>
              <a:ext cx="10799436" cy="139115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chemeClr val="bg1"/>
                  </a:solidFill>
                </a:rPr>
                <a:t>A platform-as-a-service (</a:t>
              </a:r>
              <a:r>
                <a:rPr lang="en-US" sz="2800" dirty="0" err="1">
                  <a:solidFill>
                    <a:schemeClr val="bg1"/>
                  </a:solidFill>
                </a:rPr>
                <a:t>PaaS</a:t>
              </a:r>
              <a:r>
                <a:rPr lang="en-US" sz="2800" dirty="0">
                  <a:solidFill>
                    <a:schemeClr val="bg1"/>
                  </a:solidFill>
                </a:rPr>
                <a:t>) offering of Microsoft Azure</a:t>
              </a:r>
            </a:p>
            <a:p>
              <a:pPr marL="228600" lvl="0" indent="-228600">
                <a:lnSpc>
                  <a:spcPct val="90000"/>
                </a:lnSpc>
                <a:spcBef>
                  <a:spcPts val="1000"/>
                </a:spcBef>
                <a:buFont typeface="Wingdings" charset="2"/>
                <a:buChar char="§"/>
              </a:pPr>
              <a:r>
                <a:rPr lang="en-US" sz="2800" dirty="0">
                  <a:solidFill>
                    <a:schemeClr val="bg1"/>
                  </a:solidFill>
                </a:rPr>
                <a:t>Provides a ready made back-end so the developer can focus on the app</a:t>
              </a:r>
            </a:p>
          </p:txBody>
        </p:sp>
      </p:grpSp>
    </p:spTree>
    <p:extLst>
      <p:ext uri="{BB962C8B-B14F-4D97-AF65-F5344CB8AC3E}">
        <p14:creationId xmlns:p14="http://schemas.microsoft.com/office/powerpoint/2010/main" val="292943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Do I Use Azure App Service?</a:t>
            </a:r>
          </a:p>
        </p:txBody>
      </p:sp>
      <p:sp>
        <p:nvSpPr>
          <p:cNvPr id="5" name="Rectangle 4"/>
          <p:cNvSpPr/>
          <p:nvPr/>
        </p:nvSpPr>
        <p:spPr>
          <a:xfrm>
            <a:off x="0" y="1670280"/>
            <a:ext cx="12192000" cy="1836615"/>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Content Placeholder 3"/>
          <p:cNvSpPr>
            <a:spLocks noGrp="1"/>
          </p:cNvSpPr>
          <p:nvPr>
            <p:ph idx="1"/>
          </p:nvPr>
        </p:nvSpPr>
        <p:spPr/>
        <p:txBody>
          <a:bodyPr>
            <a:normAutofit/>
          </a:bodyPr>
          <a:lstStyle/>
          <a:p>
            <a:r>
              <a:rPr lang="en-US" dirty="0">
                <a:solidFill>
                  <a:srgbClr val="FFFFFF"/>
                </a:solidFill>
              </a:rPr>
              <a:t>Azure Portal for configuration of entities</a:t>
            </a:r>
          </a:p>
          <a:p>
            <a:r>
              <a:rPr lang="en-US" dirty="0">
                <a:solidFill>
                  <a:srgbClr val="FFFFFF"/>
                </a:solidFill>
              </a:rPr>
              <a:t>Server SDK in C# or Node.JS</a:t>
            </a:r>
          </a:p>
          <a:p>
            <a:r>
              <a:rPr lang="fr-FR" dirty="0">
                <a:solidFill>
                  <a:srgbClr val="FFFFFF"/>
                </a:solidFill>
              </a:rPr>
              <a:t>Client SDKs for Xamarin</a:t>
            </a:r>
            <a:r>
              <a:rPr lang="en-US" dirty="0">
                <a:solidFill>
                  <a:srgbClr val="FFFFFF"/>
                </a:solidFill>
              </a:rPr>
              <a:t> and third-party products</a:t>
            </a:r>
          </a:p>
        </p:txBody>
      </p:sp>
    </p:spTree>
    <p:extLst>
      <p:ext uri="{BB962C8B-B14F-4D97-AF65-F5344CB8AC3E}">
        <p14:creationId xmlns:p14="http://schemas.microsoft.com/office/powerpoint/2010/main" val="329243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Azure Mobile Apps?</a:t>
            </a:r>
          </a:p>
        </p:txBody>
      </p:sp>
      <p:grpSp>
        <p:nvGrpSpPr>
          <p:cNvPr id="22" name="Group 21"/>
          <p:cNvGrpSpPr/>
          <p:nvPr/>
        </p:nvGrpSpPr>
        <p:grpSpPr>
          <a:xfrm>
            <a:off x="1433872" y="2271676"/>
            <a:ext cx="9324256" cy="3409083"/>
            <a:chOff x="1584442" y="2271676"/>
            <a:chExt cx="9324256" cy="3409083"/>
          </a:xfrm>
        </p:grpSpPr>
        <p:grpSp>
          <p:nvGrpSpPr>
            <p:cNvPr id="14" name="Group 13"/>
            <p:cNvGrpSpPr/>
            <p:nvPr/>
          </p:nvGrpSpPr>
          <p:grpSpPr>
            <a:xfrm>
              <a:off x="6665440" y="2271676"/>
              <a:ext cx="4243258" cy="3409083"/>
              <a:chOff x="7710223" y="1947121"/>
              <a:chExt cx="4243258" cy="3409083"/>
            </a:xfrm>
          </p:grpSpPr>
          <p:pic>
            <p:nvPicPr>
              <p:cNvPr id="19" name="Picture 18" descr="SQL Database (Windows Azur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3169" y="1947121"/>
                <a:ext cx="780288" cy="780288"/>
              </a:xfrm>
              <a:prstGeom prst="rect">
                <a:avLst/>
              </a:prstGeom>
            </p:spPr>
          </p:pic>
          <p:sp>
            <p:nvSpPr>
              <p:cNvPr id="3" name="TextBox 2"/>
              <p:cNvSpPr txBox="1"/>
              <p:nvPr/>
            </p:nvSpPr>
            <p:spPr>
              <a:xfrm>
                <a:off x="8897420" y="2044877"/>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Storage</a:t>
                </a:r>
                <a:endParaRPr kumimoji="0" lang="en-US" sz="4000" b="0" i="0" u="none" strike="noStrike" kern="0" cap="none" spc="0" normalizeH="0" baseline="0" noProof="0" dirty="0">
                  <a:ln>
                    <a:noFill/>
                  </a:ln>
                  <a:solidFill>
                    <a:sysClr val="windowText" lastClr="000000"/>
                  </a:solidFill>
                  <a:effectLst/>
                  <a:uLnTx/>
                  <a:uFillTx/>
                </a:endParaRPr>
              </a:p>
            </p:txBody>
          </p:sp>
          <p:grpSp>
            <p:nvGrpSpPr>
              <p:cNvPr id="13" name="Group 12"/>
              <p:cNvGrpSpPr/>
              <p:nvPr/>
            </p:nvGrpSpPr>
            <p:grpSpPr>
              <a:xfrm>
                <a:off x="7710223" y="3254404"/>
                <a:ext cx="4243258" cy="2101800"/>
                <a:chOff x="7710223" y="3254404"/>
                <a:chExt cx="4243258" cy="2101800"/>
              </a:xfrm>
            </p:grpSpPr>
            <p:pic>
              <p:nvPicPr>
                <p:cNvPr id="9" name="Picture 8" descr="Access Control.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10223" y="3254404"/>
                  <a:ext cx="780288" cy="780288"/>
                </a:xfrm>
                <a:prstGeom prst="rect">
                  <a:avLst/>
                </a:prstGeom>
              </p:spPr>
            </p:pic>
            <p:sp>
              <p:nvSpPr>
                <p:cNvPr id="25" name="TextBox 24"/>
                <p:cNvSpPr txBox="1"/>
                <p:nvPr/>
              </p:nvSpPr>
              <p:spPr>
                <a:xfrm>
                  <a:off x="8897420" y="3352160"/>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Authentication</a:t>
                  </a:r>
                </a:p>
              </p:txBody>
            </p:sp>
            <p:grpSp>
              <p:nvGrpSpPr>
                <p:cNvPr id="12" name="Group 11"/>
                <p:cNvGrpSpPr/>
                <p:nvPr/>
              </p:nvGrpSpPr>
              <p:grpSpPr>
                <a:xfrm>
                  <a:off x="7759271" y="4575916"/>
                  <a:ext cx="4194210" cy="780288"/>
                  <a:chOff x="7759271" y="4575916"/>
                  <a:chExt cx="4194210" cy="780288"/>
                </a:xfrm>
              </p:grpSpPr>
              <p:pic>
                <p:nvPicPr>
                  <p:cNvPr id="16" name="Picture 15" descr="Notification Hub.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59271" y="4575916"/>
                    <a:ext cx="780288" cy="780288"/>
                  </a:xfrm>
                  <a:prstGeom prst="rect">
                    <a:avLst/>
                  </a:prstGeom>
                </p:spPr>
              </p:pic>
              <p:sp>
                <p:nvSpPr>
                  <p:cNvPr id="28" name="TextBox 27"/>
                  <p:cNvSpPr txBox="1"/>
                  <p:nvPr/>
                </p:nvSpPr>
                <p:spPr>
                  <a:xfrm>
                    <a:off x="8897420" y="4673672"/>
                    <a:ext cx="3056061" cy="5847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ysClr val="windowText" lastClr="000000"/>
                        </a:solidFill>
                        <a:effectLst/>
                        <a:uLnTx/>
                        <a:uFillTx/>
                      </a:rPr>
                      <a:t>Push</a:t>
                    </a:r>
                  </a:p>
                </p:txBody>
              </p:sp>
            </p:grpSp>
          </p:grpSp>
        </p:grpSp>
        <p:grpSp>
          <p:nvGrpSpPr>
            <p:cNvPr id="18" name="Group 17"/>
            <p:cNvGrpSpPr/>
            <p:nvPr/>
          </p:nvGrpSpPr>
          <p:grpSpPr>
            <a:xfrm>
              <a:off x="1584442" y="2540453"/>
              <a:ext cx="4764994" cy="2871528"/>
              <a:chOff x="1584442" y="2540453"/>
              <a:chExt cx="4764994" cy="2871528"/>
            </a:xfrm>
          </p:grpSpPr>
          <p:pic>
            <p:nvPicPr>
              <p:cNvPr id="8" name="Picture 7" descr="mobile services (feature).png"/>
              <p:cNvPicPr>
                <a:picLocks noChangeAspect="1"/>
              </p:cNvPicPr>
              <p:nvPr/>
            </p:nvPicPr>
            <p:blipFill rotWithShape="1">
              <a:blip r:embed="rId6" cstate="print">
                <a:extLst>
                  <a:ext uri="{28A0092B-C50C-407E-A947-70E740481C1C}">
                    <a14:useLocalDpi xmlns:a14="http://schemas.microsoft.com/office/drawing/2010/main" val="0"/>
                  </a:ext>
                </a:extLst>
              </a:blip>
              <a:srcRect l="19657" r="19888"/>
              <a:stretch/>
            </p:blipFill>
            <p:spPr>
              <a:xfrm>
                <a:off x="4613768" y="2540453"/>
                <a:ext cx="1735668" cy="2871528"/>
              </a:xfrm>
              <a:prstGeom prst="rect">
                <a:avLst/>
              </a:prstGeom>
            </p:spPr>
          </p:pic>
          <p:grpSp>
            <p:nvGrpSpPr>
              <p:cNvPr id="6" name="Group 5"/>
              <p:cNvGrpSpPr/>
              <p:nvPr/>
            </p:nvGrpSpPr>
            <p:grpSpPr>
              <a:xfrm>
                <a:off x="2476446" y="3726504"/>
                <a:ext cx="1724467" cy="499427"/>
                <a:chOff x="1584165" y="3777597"/>
                <a:chExt cx="3360497" cy="499427"/>
              </a:xfrm>
            </p:grpSpPr>
            <p:sp>
              <p:nvSpPr>
                <p:cNvPr id="5" name="Chevron 4"/>
                <p:cNvSpPr/>
                <p:nvPr/>
              </p:nvSpPr>
              <p:spPr>
                <a:xfrm>
                  <a:off x="2237895" y="3777597"/>
                  <a:ext cx="2706767" cy="499427"/>
                </a:xfrm>
                <a:prstGeom prst="chevron">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Chevron 16"/>
                <p:cNvSpPr/>
                <p:nvPr/>
              </p:nvSpPr>
              <p:spPr>
                <a:xfrm rot="10800000">
                  <a:off x="1584165" y="3777597"/>
                  <a:ext cx="2670849" cy="499427"/>
                </a:xfrm>
                <a:prstGeom prst="chevron">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5" name="Group 14"/>
              <p:cNvGrpSpPr/>
              <p:nvPr/>
            </p:nvGrpSpPr>
            <p:grpSpPr>
              <a:xfrm>
                <a:off x="1584442" y="2540453"/>
                <a:ext cx="450067" cy="2871528"/>
                <a:chOff x="1584442" y="2540453"/>
                <a:chExt cx="450067" cy="2871528"/>
              </a:xfrm>
            </p:grpSpPr>
            <p:grpSp>
              <p:nvGrpSpPr>
                <p:cNvPr id="10" name="Group 9"/>
                <p:cNvGrpSpPr/>
                <p:nvPr/>
              </p:nvGrpSpPr>
              <p:grpSpPr>
                <a:xfrm>
                  <a:off x="1584442" y="3583025"/>
                  <a:ext cx="450067" cy="786384"/>
                  <a:chOff x="1584442" y="3583025"/>
                  <a:chExt cx="450067" cy="786384"/>
                </a:xfrm>
              </p:grpSpPr>
              <p:grpSp>
                <p:nvGrpSpPr>
                  <p:cNvPr id="33" name="Group 32"/>
                  <p:cNvGrpSpPr>
                    <a:grpSpLocks noChangeAspect="1"/>
                  </p:cNvGrpSpPr>
                  <p:nvPr/>
                </p:nvGrpSpPr>
                <p:grpSpPr>
                  <a:xfrm>
                    <a:off x="1584442" y="3583025"/>
                    <a:ext cx="450067" cy="786384"/>
                    <a:chOff x="692152" y="3629546"/>
                    <a:chExt cx="768348" cy="1342504"/>
                  </a:xfrm>
                </p:grpSpPr>
                <p:sp>
                  <p:nvSpPr>
                    <p:cNvPr id="34" name="Rectangle 3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ectangle 3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Oval 3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Oval 3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8" name="Straight Connector 3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a:grpSpLocks noChangeAspect="1"/>
                  </p:cNvGrpSpPr>
                  <p:nvPr/>
                </p:nvGrpSpPr>
                <p:grpSpPr>
                  <a:xfrm>
                    <a:off x="1662499" y="3804467"/>
                    <a:ext cx="293952" cy="343501"/>
                    <a:chOff x="5734733" y="5619670"/>
                    <a:chExt cx="345394" cy="403618"/>
                  </a:xfrm>
                </p:grpSpPr>
                <p:sp>
                  <p:nvSpPr>
                    <p:cNvPr id="62" name="Freeform 5"/>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7"/>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8"/>
                    <p:cNvSpPr>
                      <a:spLocks noEditPoints="1"/>
                    </p:cNvSpPr>
                    <p:nvPr/>
                  </p:nvSpPr>
                  <p:spPr bwMode="auto">
                    <a:xfrm>
                      <a:off x="5734733" y="5746972"/>
                      <a:ext cx="345394" cy="147039"/>
                    </a:xfrm>
                    <a:custGeom>
                      <a:avLst/>
                      <a:gdLst>
                        <a:gd name="T0" fmla="*/ 395 w 425"/>
                        <a:gd name="T1" fmla="*/ 0 h 181"/>
                        <a:gd name="T2" fmla="*/ 365 w 425"/>
                        <a:gd name="T3" fmla="*/ 30 h 181"/>
                        <a:gd name="T4" fmla="*/ 365 w 425"/>
                        <a:gd name="T5" fmla="*/ 150 h 181"/>
                        <a:gd name="T6" fmla="*/ 395 w 425"/>
                        <a:gd name="T7" fmla="*/ 181 h 181"/>
                        <a:gd name="T8" fmla="*/ 425 w 425"/>
                        <a:gd name="T9" fmla="*/ 150 h 181"/>
                        <a:gd name="T10" fmla="*/ 425 w 425"/>
                        <a:gd name="T11" fmla="*/ 30 h 181"/>
                        <a:gd name="T12" fmla="*/ 395 w 425"/>
                        <a:gd name="T13" fmla="*/ 0 h 181"/>
                        <a:gd name="T14" fmla="*/ 30 w 425"/>
                        <a:gd name="T15" fmla="*/ 0 h 181"/>
                        <a:gd name="T16" fmla="*/ 0 w 425"/>
                        <a:gd name="T17" fmla="*/ 30 h 181"/>
                        <a:gd name="T18" fmla="*/ 0 w 425"/>
                        <a:gd name="T19" fmla="*/ 150 h 181"/>
                        <a:gd name="T20" fmla="*/ 30 w 425"/>
                        <a:gd name="T21" fmla="*/ 181 h 181"/>
                        <a:gd name="T22" fmla="*/ 61 w 425"/>
                        <a:gd name="T23" fmla="*/ 150 h 181"/>
                        <a:gd name="T24" fmla="*/ 61 w 425"/>
                        <a:gd name="T25" fmla="*/ 30 h 181"/>
                        <a:gd name="T26" fmla="*/ 30 w 425"/>
                        <a:gd name="T27"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5" h="181">
                          <a:moveTo>
                            <a:pt x="395" y="0"/>
                          </a:moveTo>
                          <a:cubicBezTo>
                            <a:pt x="378" y="0"/>
                            <a:pt x="365" y="13"/>
                            <a:pt x="365" y="30"/>
                          </a:cubicBezTo>
                          <a:cubicBezTo>
                            <a:pt x="365" y="150"/>
                            <a:pt x="365" y="150"/>
                            <a:pt x="365" y="150"/>
                          </a:cubicBezTo>
                          <a:cubicBezTo>
                            <a:pt x="365" y="167"/>
                            <a:pt x="378" y="181"/>
                            <a:pt x="395" y="181"/>
                          </a:cubicBezTo>
                          <a:cubicBezTo>
                            <a:pt x="411" y="181"/>
                            <a:pt x="425" y="167"/>
                            <a:pt x="425" y="150"/>
                          </a:cubicBezTo>
                          <a:cubicBezTo>
                            <a:pt x="425" y="30"/>
                            <a:pt x="425" y="30"/>
                            <a:pt x="425" y="30"/>
                          </a:cubicBezTo>
                          <a:cubicBezTo>
                            <a:pt x="425" y="13"/>
                            <a:pt x="411" y="0"/>
                            <a:pt x="395" y="0"/>
                          </a:cubicBezTo>
                          <a:close/>
                          <a:moveTo>
                            <a:pt x="30" y="0"/>
                          </a:moveTo>
                          <a:cubicBezTo>
                            <a:pt x="14" y="0"/>
                            <a:pt x="0" y="13"/>
                            <a:pt x="0" y="30"/>
                          </a:cubicBezTo>
                          <a:cubicBezTo>
                            <a:pt x="0" y="150"/>
                            <a:pt x="0" y="150"/>
                            <a:pt x="0" y="150"/>
                          </a:cubicBezTo>
                          <a:cubicBezTo>
                            <a:pt x="0" y="167"/>
                            <a:pt x="14" y="181"/>
                            <a:pt x="30" y="181"/>
                          </a:cubicBezTo>
                          <a:cubicBezTo>
                            <a:pt x="47" y="181"/>
                            <a:pt x="61" y="167"/>
                            <a:pt x="61" y="150"/>
                          </a:cubicBezTo>
                          <a:cubicBezTo>
                            <a:pt x="61" y="30"/>
                            <a:pt x="61" y="30"/>
                            <a:pt x="61" y="30"/>
                          </a:cubicBezTo>
                          <a:cubicBezTo>
                            <a:pt x="61" y="13"/>
                            <a:pt x="47" y="0"/>
                            <a:pt x="30" y="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9"/>
                    <p:cNvSpPr>
                      <a:spLocks/>
                    </p:cNvSpPr>
                    <p:nvPr/>
                  </p:nvSpPr>
                  <p:spPr bwMode="auto">
                    <a:xfrm>
                      <a:off x="5798878" y="5747959"/>
                      <a:ext cx="219078" cy="275329"/>
                    </a:xfrm>
                    <a:custGeom>
                      <a:avLst/>
                      <a:gdLst>
                        <a:gd name="T0" fmla="*/ 0 w 269"/>
                        <a:gd name="T1" fmla="*/ 0 h 340"/>
                        <a:gd name="T2" fmla="*/ 0 w 269"/>
                        <a:gd name="T3" fmla="*/ 219 h 340"/>
                        <a:gd name="T4" fmla="*/ 23 w 269"/>
                        <a:gd name="T5" fmla="*/ 242 h 340"/>
                        <a:gd name="T6" fmla="*/ 50 w 269"/>
                        <a:gd name="T7" fmla="*/ 242 h 340"/>
                        <a:gd name="T8" fmla="*/ 50 w 269"/>
                        <a:gd name="T9" fmla="*/ 309 h 340"/>
                        <a:gd name="T10" fmla="*/ 80 w 269"/>
                        <a:gd name="T11" fmla="*/ 340 h 340"/>
                        <a:gd name="T12" fmla="*/ 111 w 269"/>
                        <a:gd name="T13" fmla="*/ 309 h 340"/>
                        <a:gd name="T14" fmla="*/ 111 w 269"/>
                        <a:gd name="T15" fmla="*/ 242 h 340"/>
                        <a:gd name="T16" fmla="*/ 158 w 269"/>
                        <a:gd name="T17" fmla="*/ 242 h 340"/>
                        <a:gd name="T18" fmla="*/ 158 w 269"/>
                        <a:gd name="T19" fmla="*/ 309 h 340"/>
                        <a:gd name="T20" fmla="*/ 188 w 269"/>
                        <a:gd name="T21" fmla="*/ 340 h 340"/>
                        <a:gd name="T22" fmla="*/ 218 w 269"/>
                        <a:gd name="T23" fmla="*/ 309 h 340"/>
                        <a:gd name="T24" fmla="*/ 218 w 269"/>
                        <a:gd name="T25" fmla="*/ 242 h 340"/>
                        <a:gd name="T26" fmla="*/ 245 w 269"/>
                        <a:gd name="T27" fmla="*/ 242 h 340"/>
                        <a:gd name="T28" fmla="*/ 269 w 269"/>
                        <a:gd name="T29" fmla="*/ 219 h 340"/>
                        <a:gd name="T30" fmla="*/ 269 w 269"/>
                        <a:gd name="T31" fmla="*/ 0 h 340"/>
                        <a:gd name="T32" fmla="*/ 0 w 269"/>
                        <a:gd name="T33"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9" h="340">
                          <a:moveTo>
                            <a:pt x="0" y="0"/>
                          </a:moveTo>
                          <a:cubicBezTo>
                            <a:pt x="0" y="219"/>
                            <a:pt x="0" y="219"/>
                            <a:pt x="0" y="219"/>
                          </a:cubicBezTo>
                          <a:cubicBezTo>
                            <a:pt x="0" y="232"/>
                            <a:pt x="10" y="242"/>
                            <a:pt x="23" y="242"/>
                          </a:cubicBezTo>
                          <a:cubicBezTo>
                            <a:pt x="50" y="242"/>
                            <a:pt x="50" y="242"/>
                            <a:pt x="50" y="242"/>
                          </a:cubicBezTo>
                          <a:cubicBezTo>
                            <a:pt x="50" y="309"/>
                            <a:pt x="50" y="309"/>
                            <a:pt x="50" y="309"/>
                          </a:cubicBezTo>
                          <a:cubicBezTo>
                            <a:pt x="50" y="326"/>
                            <a:pt x="64" y="340"/>
                            <a:pt x="80" y="340"/>
                          </a:cubicBezTo>
                          <a:cubicBezTo>
                            <a:pt x="97" y="340"/>
                            <a:pt x="111" y="326"/>
                            <a:pt x="111" y="309"/>
                          </a:cubicBezTo>
                          <a:cubicBezTo>
                            <a:pt x="111" y="242"/>
                            <a:pt x="111" y="242"/>
                            <a:pt x="111" y="242"/>
                          </a:cubicBezTo>
                          <a:cubicBezTo>
                            <a:pt x="158" y="242"/>
                            <a:pt x="158" y="242"/>
                            <a:pt x="158" y="242"/>
                          </a:cubicBezTo>
                          <a:cubicBezTo>
                            <a:pt x="158" y="309"/>
                            <a:pt x="158" y="309"/>
                            <a:pt x="158" y="309"/>
                          </a:cubicBezTo>
                          <a:cubicBezTo>
                            <a:pt x="158" y="326"/>
                            <a:pt x="171" y="340"/>
                            <a:pt x="188" y="340"/>
                          </a:cubicBezTo>
                          <a:cubicBezTo>
                            <a:pt x="205" y="340"/>
                            <a:pt x="218" y="326"/>
                            <a:pt x="218" y="309"/>
                          </a:cubicBezTo>
                          <a:cubicBezTo>
                            <a:pt x="218" y="242"/>
                            <a:pt x="218" y="242"/>
                            <a:pt x="218" y="242"/>
                          </a:cubicBezTo>
                          <a:cubicBezTo>
                            <a:pt x="245" y="242"/>
                            <a:pt x="245" y="242"/>
                            <a:pt x="245" y="242"/>
                          </a:cubicBezTo>
                          <a:cubicBezTo>
                            <a:pt x="258" y="242"/>
                            <a:pt x="269" y="232"/>
                            <a:pt x="269" y="219"/>
                          </a:cubicBezTo>
                          <a:cubicBezTo>
                            <a:pt x="269" y="0"/>
                            <a:pt x="269" y="0"/>
                            <a:pt x="269" y="0"/>
                          </a:cubicBez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0"/>
                    <p:cNvSpPr>
                      <a:spLocks noEditPoints="1"/>
                    </p:cNvSpPr>
                    <p:nvPr/>
                  </p:nvSpPr>
                  <p:spPr bwMode="auto">
                    <a:xfrm>
                      <a:off x="5797891" y="5619670"/>
                      <a:ext cx="219078" cy="112500"/>
                    </a:xfrm>
                    <a:custGeom>
                      <a:avLst/>
                      <a:gdLst>
                        <a:gd name="T0" fmla="*/ 198 w 269"/>
                        <a:gd name="T1" fmla="*/ 44 h 138"/>
                        <a:gd name="T2" fmla="*/ 223 w 269"/>
                        <a:gd name="T3" fmla="*/ 8 h 138"/>
                        <a:gd name="T4" fmla="*/ 222 w 269"/>
                        <a:gd name="T5" fmla="*/ 2 h 138"/>
                        <a:gd name="T6" fmla="*/ 216 w 269"/>
                        <a:gd name="T7" fmla="*/ 3 h 138"/>
                        <a:gd name="T8" fmla="*/ 190 w 269"/>
                        <a:gd name="T9" fmla="*/ 41 h 138"/>
                        <a:gd name="T10" fmla="*/ 135 w 269"/>
                        <a:gd name="T11" fmla="*/ 30 h 138"/>
                        <a:gd name="T12" fmla="*/ 79 w 269"/>
                        <a:gd name="T13" fmla="*/ 41 h 138"/>
                        <a:gd name="T14" fmla="*/ 53 w 269"/>
                        <a:gd name="T15" fmla="*/ 3 h 138"/>
                        <a:gd name="T16" fmla="*/ 47 w 269"/>
                        <a:gd name="T17" fmla="*/ 2 h 138"/>
                        <a:gd name="T18" fmla="*/ 46 w 269"/>
                        <a:gd name="T19" fmla="*/ 8 h 138"/>
                        <a:gd name="T20" fmla="*/ 71 w 269"/>
                        <a:gd name="T21" fmla="*/ 44 h 138"/>
                        <a:gd name="T22" fmla="*/ 0 w 269"/>
                        <a:gd name="T23" fmla="*/ 138 h 138"/>
                        <a:gd name="T24" fmla="*/ 269 w 269"/>
                        <a:gd name="T25" fmla="*/ 138 h 138"/>
                        <a:gd name="T26" fmla="*/ 198 w 269"/>
                        <a:gd name="T27" fmla="*/ 44 h 138"/>
                        <a:gd name="T28" fmla="*/ 78 w 269"/>
                        <a:gd name="T29" fmla="*/ 101 h 138"/>
                        <a:gd name="T30" fmla="*/ 63 w 269"/>
                        <a:gd name="T31" fmla="*/ 86 h 138"/>
                        <a:gd name="T32" fmla="*/ 78 w 269"/>
                        <a:gd name="T33" fmla="*/ 71 h 138"/>
                        <a:gd name="T34" fmla="*/ 93 w 269"/>
                        <a:gd name="T35" fmla="*/ 86 h 138"/>
                        <a:gd name="T36" fmla="*/ 78 w 269"/>
                        <a:gd name="T37" fmla="*/ 101 h 138"/>
                        <a:gd name="T38" fmla="*/ 193 w 269"/>
                        <a:gd name="T39" fmla="*/ 101 h 138"/>
                        <a:gd name="T40" fmla="*/ 178 w 269"/>
                        <a:gd name="T41" fmla="*/ 86 h 138"/>
                        <a:gd name="T42" fmla="*/ 193 w 269"/>
                        <a:gd name="T43" fmla="*/ 71 h 138"/>
                        <a:gd name="T44" fmla="*/ 208 w 269"/>
                        <a:gd name="T45" fmla="*/ 86 h 138"/>
                        <a:gd name="T46" fmla="*/ 193 w 269"/>
                        <a:gd name="T47" fmla="*/ 10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9" h="138">
                          <a:moveTo>
                            <a:pt x="198" y="44"/>
                          </a:moveTo>
                          <a:cubicBezTo>
                            <a:pt x="223" y="8"/>
                            <a:pt x="223" y="8"/>
                            <a:pt x="223" y="8"/>
                          </a:cubicBezTo>
                          <a:cubicBezTo>
                            <a:pt x="225" y="6"/>
                            <a:pt x="224" y="3"/>
                            <a:pt x="222" y="2"/>
                          </a:cubicBezTo>
                          <a:cubicBezTo>
                            <a:pt x="220" y="0"/>
                            <a:pt x="218" y="1"/>
                            <a:pt x="216" y="3"/>
                          </a:cubicBezTo>
                          <a:cubicBezTo>
                            <a:pt x="190" y="41"/>
                            <a:pt x="190" y="41"/>
                            <a:pt x="190" y="41"/>
                          </a:cubicBezTo>
                          <a:cubicBezTo>
                            <a:pt x="173" y="34"/>
                            <a:pt x="154" y="30"/>
                            <a:pt x="135" y="30"/>
                          </a:cubicBezTo>
                          <a:cubicBezTo>
                            <a:pt x="115" y="30"/>
                            <a:pt x="96" y="34"/>
                            <a:pt x="79" y="41"/>
                          </a:cubicBezTo>
                          <a:cubicBezTo>
                            <a:pt x="53" y="3"/>
                            <a:pt x="53" y="3"/>
                            <a:pt x="53" y="3"/>
                          </a:cubicBezTo>
                          <a:cubicBezTo>
                            <a:pt x="52" y="1"/>
                            <a:pt x="49" y="0"/>
                            <a:pt x="47" y="2"/>
                          </a:cubicBezTo>
                          <a:cubicBezTo>
                            <a:pt x="45" y="3"/>
                            <a:pt x="45" y="6"/>
                            <a:pt x="46" y="8"/>
                          </a:cubicBezTo>
                          <a:cubicBezTo>
                            <a:pt x="71" y="44"/>
                            <a:pt x="71" y="44"/>
                            <a:pt x="71" y="44"/>
                          </a:cubicBezTo>
                          <a:cubicBezTo>
                            <a:pt x="31" y="62"/>
                            <a:pt x="4" y="97"/>
                            <a:pt x="0" y="138"/>
                          </a:cubicBezTo>
                          <a:cubicBezTo>
                            <a:pt x="269" y="138"/>
                            <a:pt x="269" y="138"/>
                            <a:pt x="269" y="138"/>
                          </a:cubicBezTo>
                          <a:cubicBezTo>
                            <a:pt x="265" y="97"/>
                            <a:pt x="238" y="62"/>
                            <a:pt x="198" y="44"/>
                          </a:cubicBezTo>
                          <a:close/>
                          <a:moveTo>
                            <a:pt x="78" y="101"/>
                          </a:moveTo>
                          <a:cubicBezTo>
                            <a:pt x="70" y="101"/>
                            <a:pt x="63" y="94"/>
                            <a:pt x="63" y="86"/>
                          </a:cubicBezTo>
                          <a:cubicBezTo>
                            <a:pt x="63" y="78"/>
                            <a:pt x="70" y="71"/>
                            <a:pt x="78" y="71"/>
                          </a:cubicBezTo>
                          <a:cubicBezTo>
                            <a:pt x="86" y="71"/>
                            <a:pt x="93" y="78"/>
                            <a:pt x="93" y="86"/>
                          </a:cubicBezTo>
                          <a:cubicBezTo>
                            <a:pt x="93" y="94"/>
                            <a:pt x="86" y="101"/>
                            <a:pt x="78" y="101"/>
                          </a:cubicBezTo>
                          <a:close/>
                          <a:moveTo>
                            <a:pt x="193" y="101"/>
                          </a:moveTo>
                          <a:cubicBezTo>
                            <a:pt x="185" y="101"/>
                            <a:pt x="178" y="94"/>
                            <a:pt x="178" y="86"/>
                          </a:cubicBezTo>
                          <a:cubicBezTo>
                            <a:pt x="178" y="78"/>
                            <a:pt x="185" y="71"/>
                            <a:pt x="193" y="71"/>
                          </a:cubicBezTo>
                          <a:cubicBezTo>
                            <a:pt x="201" y="71"/>
                            <a:pt x="208" y="78"/>
                            <a:pt x="208" y="86"/>
                          </a:cubicBezTo>
                          <a:cubicBezTo>
                            <a:pt x="208" y="94"/>
                            <a:pt x="201" y="101"/>
                            <a:pt x="193" y="101"/>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 name="Group 10"/>
                <p:cNvGrpSpPr/>
                <p:nvPr/>
              </p:nvGrpSpPr>
              <p:grpSpPr>
                <a:xfrm>
                  <a:off x="1584442" y="4625597"/>
                  <a:ext cx="450067" cy="786384"/>
                  <a:chOff x="1584442" y="4625597"/>
                  <a:chExt cx="450067" cy="786384"/>
                </a:xfrm>
              </p:grpSpPr>
              <p:grpSp>
                <p:nvGrpSpPr>
                  <p:cNvPr id="39" name="Group 38"/>
                  <p:cNvGrpSpPr>
                    <a:grpSpLocks noChangeAspect="1"/>
                  </p:cNvGrpSpPr>
                  <p:nvPr/>
                </p:nvGrpSpPr>
                <p:grpSpPr>
                  <a:xfrm>
                    <a:off x="1584442" y="4625597"/>
                    <a:ext cx="450067" cy="786384"/>
                    <a:chOff x="692152" y="3629546"/>
                    <a:chExt cx="768348" cy="1342504"/>
                  </a:xfrm>
                </p:grpSpPr>
                <p:sp>
                  <p:nvSpPr>
                    <p:cNvPr id="40" name="Rectangle 39"/>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ectangle 40"/>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Oval 41"/>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Oval 42"/>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4" name="Straight Connector 43"/>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a:grpSpLocks noChangeAspect="1"/>
                  </p:cNvGrpSpPr>
                  <p:nvPr/>
                </p:nvGrpSpPr>
                <p:grpSpPr>
                  <a:xfrm>
                    <a:off x="1670192" y="4862652"/>
                    <a:ext cx="278567" cy="312274"/>
                    <a:chOff x="5238397" y="5877894"/>
                    <a:chExt cx="318343" cy="356852"/>
                  </a:xfrm>
                </p:grpSpPr>
                <p:sp>
                  <p:nvSpPr>
                    <p:cNvPr id="69" name="Freeform 14"/>
                    <p:cNvSpPr>
                      <a:spLocks/>
                    </p:cNvSpPr>
                    <p:nvPr/>
                  </p:nvSpPr>
                  <p:spPr bwMode="auto">
                    <a:xfrm>
                      <a:off x="5238397" y="5961331"/>
                      <a:ext cx="318343" cy="273415"/>
                    </a:xfrm>
                    <a:custGeom>
                      <a:avLst/>
                      <a:gdLst>
                        <a:gd name="T0" fmla="*/ 603 w 603"/>
                        <a:gd name="T1" fmla="*/ 340 h 521"/>
                        <a:gd name="T2" fmla="*/ 559 w 603"/>
                        <a:gd name="T3" fmla="*/ 422 h 521"/>
                        <a:gd name="T4" fmla="*/ 439 w 603"/>
                        <a:gd name="T5" fmla="*/ 521 h 521"/>
                        <a:gd name="T6" fmla="*/ 323 w 603"/>
                        <a:gd name="T7" fmla="*/ 492 h 521"/>
                        <a:gd name="T8" fmla="*/ 206 w 603"/>
                        <a:gd name="T9" fmla="*/ 521 h 521"/>
                        <a:gd name="T10" fmla="*/ 88 w 603"/>
                        <a:gd name="T11" fmla="*/ 428 h 521"/>
                        <a:gd name="T12" fmla="*/ 49 w 603"/>
                        <a:gd name="T13" fmla="*/ 86 h 521"/>
                        <a:gd name="T14" fmla="*/ 192 w 603"/>
                        <a:gd name="T15" fmla="*/ 0 h 521"/>
                        <a:gd name="T16" fmla="*/ 322 w 603"/>
                        <a:gd name="T17" fmla="*/ 29 h 521"/>
                        <a:gd name="T18" fmla="*/ 452 w 603"/>
                        <a:gd name="T19" fmla="*/ 0 h 521"/>
                        <a:gd name="T20" fmla="*/ 583 w 603"/>
                        <a:gd name="T21" fmla="*/ 69 h 521"/>
                        <a:gd name="T22" fmla="*/ 603 w 603"/>
                        <a:gd name="T23" fmla="*/ 34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3" h="521">
                          <a:moveTo>
                            <a:pt x="603" y="340"/>
                          </a:moveTo>
                          <a:cubicBezTo>
                            <a:pt x="587" y="375"/>
                            <a:pt x="579" y="391"/>
                            <a:pt x="559" y="422"/>
                          </a:cubicBezTo>
                          <a:cubicBezTo>
                            <a:pt x="530" y="466"/>
                            <a:pt x="490" y="520"/>
                            <a:pt x="439" y="521"/>
                          </a:cubicBezTo>
                          <a:cubicBezTo>
                            <a:pt x="395" y="521"/>
                            <a:pt x="384" y="492"/>
                            <a:pt x="323" y="492"/>
                          </a:cubicBezTo>
                          <a:cubicBezTo>
                            <a:pt x="263" y="493"/>
                            <a:pt x="250" y="521"/>
                            <a:pt x="206" y="521"/>
                          </a:cubicBezTo>
                          <a:cubicBezTo>
                            <a:pt x="155" y="520"/>
                            <a:pt x="117" y="471"/>
                            <a:pt x="88" y="428"/>
                          </a:cubicBezTo>
                          <a:cubicBezTo>
                            <a:pt x="8" y="306"/>
                            <a:pt x="0" y="162"/>
                            <a:pt x="49" y="86"/>
                          </a:cubicBezTo>
                          <a:cubicBezTo>
                            <a:pt x="85" y="32"/>
                            <a:pt x="140" y="0"/>
                            <a:pt x="192" y="0"/>
                          </a:cubicBezTo>
                          <a:cubicBezTo>
                            <a:pt x="245" y="0"/>
                            <a:pt x="279" y="29"/>
                            <a:pt x="322" y="29"/>
                          </a:cubicBezTo>
                          <a:cubicBezTo>
                            <a:pt x="365" y="29"/>
                            <a:pt x="391" y="0"/>
                            <a:pt x="452" y="0"/>
                          </a:cubicBezTo>
                          <a:cubicBezTo>
                            <a:pt x="499" y="0"/>
                            <a:pt x="548" y="26"/>
                            <a:pt x="583" y="69"/>
                          </a:cubicBezTo>
                          <a:cubicBezTo>
                            <a:pt x="468" y="132"/>
                            <a:pt x="487" y="296"/>
                            <a:pt x="603" y="34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5"/>
                    <p:cNvSpPr>
                      <a:spLocks/>
                    </p:cNvSpPr>
                    <p:nvPr/>
                  </p:nvSpPr>
                  <p:spPr bwMode="auto">
                    <a:xfrm>
                      <a:off x="5393718" y="5877894"/>
                      <a:ext cx="79586" cy="86646"/>
                    </a:xfrm>
                    <a:custGeom>
                      <a:avLst/>
                      <a:gdLst>
                        <a:gd name="T0" fmla="*/ 112 w 151"/>
                        <a:gd name="T1" fmla="*/ 110 h 165"/>
                        <a:gd name="T2" fmla="*/ 145 w 151"/>
                        <a:gd name="T3" fmla="*/ 0 h 165"/>
                        <a:gd name="T4" fmla="*/ 41 w 151"/>
                        <a:gd name="T5" fmla="*/ 56 h 165"/>
                        <a:gd name="T6" fmla="*/ 7 w 151"/>
                        <a:gd name="T7" fmla="*/ 164 h 165"/>
                        <a:gd name="T8" fmla="*/ 112 w 151"/>
                        <a:gd name="T9" fmla="*/ 110 h 165"/>
                      </a:gdLst>
                      <a:ahLst/>
                      <a:cxnLst>
                        <a:cxn ang="0">
                          <a:pos x="T0" y="T1"/>
                        </a:cxn>
                        <a:cxn ang="0">
                          <a:pos x="T2" y="T3"/>
                        </a:cxn>
                        <a:cxn ang="0">
                          <a:pos x="T4" y="T5"/>
                        </a:cxn>
                        <a:cxn ang="0">
                          <a:pos x="T6" y="T7"/>
                        </a:cxn>
                        <a:cxn ang="0">
                          <a:pos x="T8" y="T9"/>
                        </a:cxn>
                      </a:cxnLst>
                      <a:rect l="0" t="0" r="r" b="b"/>
                      <a:pathLst>
                        <a:path w="151" h="165">
                          <a:moveTo>
                            <a:pt x="112" y="110"/>
                          </a:moveTo>
                          <a:cubicBezTo>
                            <a:pt x="134" y="82"/>
                            <a:pt x="151" y="41"/>
                            <a:pt x="145" y="0"/>
                          </a:cubicBezTo>
                          <a:cubicBezTo>
                            <a:pt x="109" y="3"/>
                            <a:pt x="66" y="26"/>
                            <a:pt x="41" y="56"/>
                          </a:cubicBezTo>
                          <a:cubicBezTo>
                            <a:pt x="18" y="83"/>
                            <a:pt x="0" y="124"/>
                            <a:pt x="7" y="164"/>
                          </a:cubicBezTo>
                          <a:cubicBezTo>
                            <a:pt x="47" y="165"/>
                            <a:pt x="88" y="141"/>
                            <a:pt x="112" y="11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 name="Group 6"/>
                <p:cNvGrpSpPr/>
                <p:nvPr/>
              </p:nvGrpSpPr>
              <p:grpSpPr>
                <a:xfrm>
                  <a:off x="1584442" y="2540453"/>
                  <a:ext cx="450067" cy="786384"/>
                  <a:chOff x="1584442" y="2540453"/>
                  <a:chExt cx="450067" cy="786384"/>
                </a:xfrm>
              </p:grpSpPr>
              <p:grpSp>
                <p:nvGrpSpPr>
                  <p:cNvPr id="26" name="Group 25"/>
                  <p:cNvGrpSpPr>
                    <a:grpSpLocks noChangeAspect="1"/>
                  </p:cNvGrpSpPr>
                  <p:nvPr/>
                </p:nvGrpSpPr>
                <p:grpSpPr>
                  <a:xfrm>
                    <a:off x="1584442" y="2540453"/>
                    <a:ext cx="450067" cy="786384"/>
                    <a:chOff x="692152" y="3629546"/>
                    <a:chExt cx="768348" cy="1342504"/>
                  </a:xfrm>
                </p:grpSpPr>
                <p:sp>
                  <p:nvSpPr>
                    <p:cNvPr id="27" name="Rectangle 26"/>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28"/>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Oval 29"/>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1" name="Oval 30"/>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2" name="Straight Connector 31"/>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a:grpSpLocks noChangeAspect="1"/>
                  </p:cNvGrpSpPr>
                  <p:nvPr/>
                </p:nvGrpSpPr>
                <p:grpSpPr>
                  <a:xfrm>
                    <a:off x="1680620" y="2804607"/>
                    <a:ext cx="257711" cy="258077"/>
                    <a:chOff x="7267155" y="5165403"/>
                    <a:chExt cx="299052" cy="299486"/>
                  </a:xfrm>
                </p:grpSpPr>
                <p:sp>
                  <p:nvSpPr>
                    <p:cNvPr id="72" name="Freeform 19"/>
                    <p:cNvSpPr>
                      <a:spLocks/>
                    </p:cNvSpPr>
                    <p:nvPr/>
                  </p:nvSpPr>
                  <p:spPr bwMode="auto">
                    <a:xfrm>
                      <a:off x="7404076" y="5165403"/>
                      <a:ext cx="162131" cy="143223"/>
                    </a:xfrm>
                    <a:custGeom>
                      <a:avLst/>
                      <a:gdLst>
                        <a:gd name="T0" fmla="*/ 0 w 911"/>
                        <a:gd name="T1" fmla="*/ 136 h 807"/>
                        <a:gd name="T2" fmla="*/ 911 w 911"/>
                        <a:gd name="T3" fmla="*/ 0 h 807"/>
                        <a:gd name="T4" fmla="*/ 911 w 911"/>
                        <a:gd name="T5" fmla="*/ 13 h 807"/>
                        <a:gd name="T6" fmla="*/ 911 w 911"/>
                        <a:gd name="T7" fmla="*/ 801 h 807"/>
                        <a:gd name="T8" fmla="*/ 0 w 911"/>
                        <a:gd name="T9" fmla="*/ 807 h 807"/>
                        <a:gd name="T10" fmla="*/ 0 w 911"/>
                        <a:gd name="T11" fmla="*/ 136 h 807"/>
                        <a:gd name="T12" fmla="*/ 0 w 911"/>
                        <a:gd name="T13" fmla="*/ 136 h 807"/>
                      </a:gdLst>
                      <a:ahLst/>
                      <a:cxnLst>
                        <a:cxn ang="0">
                          <a:pos x="T0" y="T1"/>
                        </a:cxn>
                        <a:cxn ang="0">
                          <a:pos x="T2" y="T3"/>
                        </a:cxn>
                        <a:cxn ang="0">
                          <a:pos x="T4" y="T5"/>
                        </a:cxn>
                        <a:cxn ang="0">
                          <a:pos x="T6" y="T7"/>
                        </a:cxn>
                        <a:cxn ang="0">
                          <a:pos x="T8" y="T9"/>
                        </a:cxn>
                        <a:cxn ang="0">
                          <a:pos x="T10" y="T11"/>
                        </a:cxn>
                        <a:cxn ang="0">
                          <a:pos x="T12" y="T13"/>
                        </a:cxn>
                      </a:cxnLst>
                      <a:rect l="0" t="0" r="r" b="b"/>
                      <a:pathLst>
                        <a:path w="911" h="807">
                          <a:moveTo>
                            <a:pt x="0" y="136"/>
                          </a:moveTo>
                          <a:cubicBezTo>
                            <a:pt x="302" y="87"/>
                            <a:pt x="610" y="44"/>
                            <a:pt x="911" y="0"/>
                          </a:cubicBezTo>
                          <a:cubicBezTo>
                            <a:pt x="911" y="13"/>
                            <a:pt x="911" y="13"/>
                            <a:pt x="911" y="13"/>
                          </a:cubicBezTo>
                          <a:cubicBezTo>
                            <a:pt x="911" y="801"/>
                            <a:pt x="911" y="801"/>
                            <a:pt x="911" y="801"/>
                          </a:cubicBezTo>
                          <a:cubicBezTo>
                            <a:pt x="610" y="801"/>
                            <a:pt x="302" y="807"/>
                            <a:pt x="0" y="807"/>
                          </a:cubicBezTo>
                          <a:cubicBezTo>
                            <a:pt x="0" y="585"/>
                            <a:pt x="0" y="358"/>
                            <a:pt x="0" y="136"/>
                          </a:cubicBezTo>
                          <a:cubicBezTo>
                            <a:pt x="0" y="136"/>
                            <a:pt x="0" y="136"/>
                            <a:pt x="0" y="136"/>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20"/>
                    <p:cNvSpPr>
                      <a:spLocks/>
                    </p:cNvSpPr>
                    <p:nvPr/>
                  </p:nvSpPr>
                  <p:spPr bwMode="auto">
                    <a:xfrm>
                      <a:off x="7267155" y="5191700"/>
                      <a:ext cx="122577" cy="118012"/>
                    </a:xfrm>
                    <a:custGeom>
                      <a:avLst/>
                      <a:gdLst>
                        <a:gd name="T0" fmla="*/ 0 w 689"/>
                        <a:gd name="T1" fmla="*/ 93 h 665"/>
                        <a:gd name="T2" fmla="*/ 689 w 689"/>
                        <a:gd name="T3" fmla="*/ 0 h 665"/>
                        <a:gd name="T4" fmla="*/ 689 w 689"/>
                        <a:gd name="T5" fmla="*/ 659 h 665"/>
                        <a:gd name="T6" fmla="*/ 0 w 689"/>
                        <a:gd name="T7" fmla="*/ 665 h 665"/>
                        <a:gd name="T8" fmla="*/ 0 w 689"/>
                        <a:gd name="T9" fmla="*/ 93 h 665"/>
                        <a:gd name="T10" fmla="*/ 0 w 689"/>
                        <a:gd name="T11" fmla="*/ 93 h 665"/>
                      </a:gdLst>
                      <a:ahLst/>
                      <a:cxnLst>
                        <a:cxn ang="0">
                          <a:pos x="T0" y="T1"/>
                        </a:cxn>
                        <a:cxn ang="0">
                          <a:pos x="T2" y="T3"/>
                        </a:cxn>
                        <a:cxn ang="0">
                          <a:pos x="T4" y="T5"/>
                        </a:cxn>
                        <a:cxn ang="0">
                          <a:pos x="T6" y="T7"/>
                        </a:cxn>
                        <a:cxn ang="0">
                          <a:pos x="T8" y="T9"/>
                        </a:cxn>
                        <a:cxn ang="0">
                          <a:pos x="T10" y="T11"/>
                        </a:cxn>
                      </a:cxnLst>
                      <a:rect l="0" t="0" r="r" b="b"/>
                      <a:pathLst>
                        <a:path w="689" h="665">
                          <a:moveTo>
                            <a:pt x="0" y="93"/>
                          </a:moveTo>
                          <a:cubicBezTo>
                            <a:pt x="227" y="56"/>
                            <a:pt x="455" y="25"/>
                            <a:pt x="689" y="0"/>
                          </a:cubicBezTo>
                          <a:cubicBezTo>
                            <a:pt x="689" y="222"/>
                            <a:pt x="689" y="437"/>
                            <a:pt x="689" y="659"/>
                          </a:cubicBezTo>
                          <a:cubicBezTo>
                            <a:pt x="455" y="659"/>
                            <a:pt x="227" y="665"/>
                            <a:pt x="0" y="665"/>
                          </a:cubicBezTo>
                          <a:cubicBezTo>
                            <a:pt x="0" y="93"/>
                            <a:pt x="0" y="93"/>
                            <a:pt x="0" y="93"/>
                          </a:cubicBezTo>
                          <a:cubicBezTo>
                            <a:pt x="0" y="93"/>
                            <a:pt x="0" y="93"/>
                            <a:pt x="0" y="93"/>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1"/>
                    <p:cNvSpPr>
                      <a:spLocks/>
                    </p:cNvSpPr>
                    <p:nvPr/>
                  </p:nvSpPr>
                  <p:spPr bwMode="auto">
                    <a:xfrm>
                      <a:off x="7267155" y="5321666"/>
                      <a:ext cx="122577" cy="118012"/>
                    </a:xfrm>
                    <a:custGeom>
                      <a:avLst/>
                      <a:gdLst>
                        <a:gd name="T0" fmla="*/ 0 w 689"/>
                        <a:gd name="T1" fmla="*/ 0 h 665"/>
                        <a:gd name="T2" fmla="*/ 689 w 689"/>
                        <a:gd name="T3" fmla="*/ 0 h 665"/>
                        <a:gd name="T4" fmla="*/ 689 w 689"/>
                        <a:gd name="T5" fmla="*/ 665 h 665"/>
                        <a:gd name="T6" fmla="*/ 0 w 689"/>
                        <a:gd name="T7" fmla="*/ 573 h 665"/>
                        <a:gd name="T8" fmla="*/ 0 w 689"/>
                        <a:gd name="T9" fmla="*/ 0 h 665"/>
                      </a:gdLst>
                      <a:ahLst/>
                      <a:cxnLst>
                        <a:cxn ang="0">
                          <a:pos x="T0" y="T1"/>
                        </a:cxn>
                        <a:cxn ang="0">
                          <a:pos x="T2" y="T3"/>
                        </a:cxn>
                        <a:cxn ang="0">
                          <a:pos x="T4" y="T5"/>
                        </a:cxn>
                        <a:cxn ang="0">
                          <a:pos x="T6" y="T7"/>
                        </a:cxn>
                        <a:cxn ang="0">
                          <a:pos x="T8" y="T9"/>
                        </a:cxn>
                      </a:cxnLst>
                      <a:rect l="0" t="0" r="r" b="b"/>
                      <a:pathLst>
                        <a:path w="689" h="665">
                          <a:moveTo>
                            <a:pt x="0" y="0"/>
                          </a:moveTo>
                          <a:cubicBezTo>
                            <a:pt x="227" y="0"/>
                            <a:pt x="455" y="6"/>
                            <a:pt x="689" y="0"/>
                          </a:cubicBezTo>
                          <a:cubicBezTo>
                            <a:pt x="689" y="222"/>
                            <a:pt x="689" y="443"/>
                            <a:pt x="689" y="665"/>
                          </a:cubicBezTo>
                          <a:cubicBezTo>
                            <a:pt x="455" y="634"/>
                            <a:pt x="227" y="603"/>
                            <a:pt x="0" y="573"/>
                          </a:cubicBezTo>
                          <a:lnTo>
                            <a:pt x="0" y="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2"/>
                    <p:cNvSpPr>
                      <a:spLocks/>
                    </p:cNvSpPr>
                    <p:nvPr/>
                  </p:nvSpPr>
                  <p:spPr bwMode="auto">
                    <a:xfrm>
                      <a:off x="7404076" y="5322753"/>
                      <a:ext cx="162131" cy="142136"/>
                    </a:xfrm>
                    <a:custGeom>
                      <a:avLst/>
                      <a:gdLst>
                        <a:gd name="T0" fmla="*/ 0 w 911"/>
                        <a:gd name="T1" fmla="*/ 0 h 801"/>
                        <a:gd name="T2" fmla="*/ 911 w 911"/>
                        <a:gd name="T3" fmla="*/ 0 h 801"/>
                        <a:gd name="T4" fmla="*/ 911 w 911"/>
                        <a:gd name="T5" fmla="*/ 764 h 801"/>
                        <a:gd name="T6" fmla="*/ 911 w 911"/>
                        <a:gd name="T7" fmla="*/ 801 h 801"/>
                        <a:gd name="T8" fmla="*/ 0 w 911"/>
                        <a:gd name="T9" fmla="*/ 671 h 801"/>
                        <a:gd name="T10" fmla="*/ 0 w 911"/>
                        <a:gd name="T11" fmla="*/ 0 h 801"/>
                      </a:gdLst>
                      <a:ahLst/>
                      <a:cxnLst>
                        <a:cxn ang="0">
                          <a:pos x="T0" y="T1"/>
                        </a:cxn>
                        <a:cxn ang="0">
                          <a:pos x="T2" y="T3"/>
                        </a:cxn>
                        <a:cxn ang="0">
                          <a:pos x="T4" y="T5"/>
                        </a:cxn>
                        <a:cxn ang="0">
                          <a:pos x="T6" y="T7"/>
                        </a:cxn>
                        <a:cxn ang="0">
                          <a:pos x="T8" y="T9"/>
                        </a:cxn>
                        <a:cxn ang="0">
                          <a:pos x="T10" y="T11"/>
                        </a:cxn>
                      </a:cxnLst>
                      <a:rect l="0" t="0" r="r" b="b"/>
                      <a:pathLst>
                        <a:path w="911" h="801">
                          <a:moveTo>
                            <a:pt x="0" y="0"/>
                          </a:moveTo>
                          <a:cubicBezTo>
                            <a:pt x="302" y="0"/>
                            <a:pt x="610" y="0"/>
                            <a:pt x="911" y="0"/>
                          </a:cubicBezTo>
                          <a:cubicBezTo>
                            <a:pt x="911" y="764"/>
                            <a:pt x="911" y="764"/>
                            <a:pt x="911" y="764"/>
                          </a:cubicBezTo>
                          <a:cubicBezTo>
                            <a:pt x="911" y="801"/>
                            <a:pt x="911" y="801"/>
                            <a:pt x="911" y="801"/>
                          </a:cubicBezTo>
                          <a:cubicBezTo>
                            <a:pt x="610" y="751"/>
                            <a:pt x="302" y="714"/>
                            <a:pt x="0" y="671"/>
                          </a:cubicBezTo>
                          <a:cubicBezTo>
                            <a:pt x="0" y="450"/>
                            <a:pt x="0" y="228"/>
                            <a:pt x="0" y="0"/>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grpSp>
    </p:spTree>
    <p:extLst>
      <p:ext uri="{BB962C8B-B14F-4D97-AF65-F5344CB8AC3E}">
        <p14:creationId xmlns:p14="http://schemas.microsoft.com/office/powerpoint/2010/main" val="3426896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t>Storage, Authentication, </a:t>
            </a:r>
            <a:br>
              <a:rPr lang="en-US" sz="4000" dirty="0"/>
            </a:br>
            <a:r>
              <a:rPr lang="en-US" sz="4000" dirty="0"/>
              <a:t>and Push Notifications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068" y="1690688"/>
            <a:ext cx="9305864" cy="4882640"/>
          </a:xfrm>
          <a:prstGeom prst="rect">
            <a:avLst/>
          </a:prstGeom>
        </p:spPr>
      </p:pic>
    </p:spTree>
    <p:extLst>
      <p:ext uri="{BB962C8B-B14F-4D97-AF65-F5344CB8AC3E}">
        <p14:creationId xmlns:p14="http://schemas.microsoft.com/office/powerpoint/2010/main" val="53560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a:t>
            </a:r>
          </a:p>
        </p:txBody>
      </p:sp>
      <p:sp>
        <p:nvSpPr>
          <p:cNvPr id="3" name="Content Placeholder 2"/>
          <p:cNvSpPr>
            <a:spLocks noGrp="1"/>
          </p:cNvSpPr>
          <p:nvPr>
            <p:ph idx="1"/>
          </p:nvPr>
        </p:nvSpPr>
        <p:spPr>
          <a:xfrm>
            <a:off x="838200" y="3457221"/>
            <a:ext cx="10515600" cy="2719741"/>
          </a:xfrm>
        </p:spPr>
        <p:txBody>
          <a:bodyPr>
            <a:normAutofit/>
          </a:bodyPr>
          <a:lstStyle/>
          <a:p>
            <a:pPr lvl="1"/>
            <a:r>
              <a:rPr lang="en-US" dirty="0"/>
              <a:t>Azure Portal</a:t>
            </a:r>
          </a:p>
          <a:p>
            <a:pPr lvl="1"/>
            <a:r>
              <a:rPr lang="en-US" dirty="0"/>
              <a:t>SQL Portal (Silverlight)</a:t>
            </a:r>
          </a:p>
          <a:p>
            <a:pPr lvl="1"/>
            <a:r>
              <a:rPr lang="en-US" dirty="0"/>
              <a:t>SQL Management Studio</a:t>
            </a:r>
          </a:p>
          <a:p>
            <a:pPr lvl="1"/>
            <a:r>
              <a:rPr lang="en-US" dirty="0"/>
              <a:t>REST API</a:t>
            </a:r>
          </a:p>
          <a:p>
            <a:pPr lvl="1"/>
            <a:r>
              <a:rPr lang="en-US" dirty="0"/>
              <a:t>Azure CLI Tools</a:t>
            </a:r>
          </a:p>
          <a:p>
            <a:pPr lvl="1"/>
            <a:r>
              <a:rPr lang="en-US" dirty="0"/>
              <a:t>SQL CLI</a:t>
            </a:r>
          </a:p>
        </p:txBody>
      </p:sp>
      <p:grpSp>
        <p:nvGrpSpPr>
          <p:cNvPr id="7" name="Group 6"/>
          <p:cNvGrpSpPr/>
          <p:nvPr/>
        </p:nvGrpSpPr>
        <p:grpSpPr>
          <a:xfrm>
            <a:off x="0" y="1740835"/>
            <a:ext cx="12192000" cy="1645831"/>
            <a:chOff x="0" y="1740835"/>
            <a:chExt cx="12192000" cy="1645831"/>
          </a:xfrm>
        </p:grpSpPr>
        <p:sp>
          <p:nvSpPr>
            <p:cNvPr id="4" name="Rectangle 3"/>
            <p:cNvSpPr/>
            <p:nvPr/>
          </p:nvSpPr>
          <p:spPr>
            <a:xfrm>
              <a:off x="0" y="1740835"/>
              <a:ext cx="12192000" cy="1645831"/>
            </a:xfrm>
            <a:prstGeom prst="rect">
              <a:avLst/>
            </a:prstGeom>
            <a:solidFill>
              <a:srgbClr val="346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Rectangle 5"/>
            <p:cNvSpPr/>
            <p:nvPr/>
          </p:nvSpPr>
          <p:spPr>
            <a:xfrm>
              <a:off x="834388" y="1804055"/>
              <a:ext cx="9817669" cy="1519390"/>
            </a:xfrm>
            <a:prstGeom prst="rect">
              <a:avLst/>
            </a:prstGeom>
          </p:spPr>
          <p:txBody>
            <a:bodyPr>
              <a:spAutoFit/>
            </a:bodyPr>
            <a:lstStyle/>
            <a:p>
              <a:pPr marL="228600" lvl="0" indent="-228600">
                <a:lnSpc>
                  <a:spcPct val="90000"/>
                </a:lnSpc>
                <a:spcBef>
                  <a:spcPts val="1000"/>
                </a:spcBef>
                <a:buFont typeface="Wingdings" charset="2"/>
                <a:buChar char="§"/>
              </a:pPr>
              <a:r>
                <a:rPr lang="en-US" sz="2800" dirty="0">
                  <a:solidFill>
                    <a:srgbClr val="FFFFFF"/>
                  </a:solidFill>
                </a:rPr>
                <a:t>Table-based SQL database</a:t>
              </a:r>
            </a:p>
            <a:p>
              <a:pPr marL="228600" lvl="0" indent="-228600">
                <a:lnSpc>
                  <a:spcPct val="90000"/>
                </a:lnSpc>
                <a:spcBef>
                  <a:spcPts val="1000"/>
                </a:spcBef>
                <a:buFont typeface="Wingdings" charset="2"/>
                <a:buChar char="§"/>
              </a:pPr>
              <a:r>
                <a:rPr lang="en-US" sz="2800" dirty="0">
                  <a:solidFill>
                    <a:srgbClr val="FFFFFF"/>
                  </a:solidFill>
                </a:rPr>
                <a:t>Instances configurable using the Azure portal</a:t>
              </a:r>
            </a:p>
            <a:p>
              <a:pPr marL="228600" lvl="0" indent="-228600">
                <a:lnSpc>
                  <a:spcPct val="90000"/>
                </a:lnSpc>
                <a:spcBef>
                  <a:spcPts val="1000"/>
                </a:spcBef>
                <a:buFont typeface="Wingdings" charset="2"/>
                <a:buChar char="§"/>
              </a:pPr>
              <a:r>
                <a:rPr lang="en-US" sz="2800" dirty="0">
                  <a:solidFill>
                    <a:srgbClr val="FFFFFF"/>
                  </a:solidFill>
                </a:rPr>
                <a:t>Data management in:</a:t>
              </a:r>
            </a:p>
          </p:txBody>
        </p:sp>
      </p:grpSp>
    </p:spTree>
    <p:extLst>
      <p:ext uri="{BB962C8B-B14F-4D97-AF65-F5344CB8AC3E}">
        <p14:creationId xmlns:p14="http://schemas.microsoft.com/office/powerpoint/2010/main" val="281712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SQL Database</a:t>
            </a:r>
          </a:p>
        </p:txBody>
      </p:sp>
      <p:sp>
        <p:nvSpPr>
          <p:cNvPr id="3" name="Content Placeholder 2"/>
          <p:cNvSpPr>
            <a:spLocks noGrp="1"/>
          </p:cNvSpPr>
          <p:nvPr>
            <p:ph idx="1"/>
          </p:nvPr>
        </p:nvSpPr>
        <p:spPr/>
        <p:txBody>
          <a:bodyPr/>
          <a:lstStyle/>
          <a:p>
            <a:r>
              <a:rPr lang="en-US" dirty="0"/>
              <a:t>Threat detection and alerts</a:t>
            </a:r>
          </a:p>
          <a:p>
            <a:pPr lvl="1"/>
            <a:r>
              <a:rPr lang="en-US" dirty="0"/>
              <a:t>Auditing</a:t>
            </a:r>
          </a:p>
          <a:p>
            <a:pPr lvl="1"/>
            <a:r>
              <a:rPr lang="en-US" dirty="0"/>
              <a:t>Email upon anomaly detection</a:t>
            </a:r>
          </a:p>
          <a:p>
            <a:r>
              <a:rPr lang="en-US" dirty="0"/>
              <a:t>Automatic tuning</a:t>
            </a:r>
          </a:p>
          <a:p>
            <a:pPr lvl="1"/>
            <a:r>
              <a:rPr lang="en-US" dirty="0"/>
              <a:t>Index(create and drop), query parameter, schema recommendations</a:t>
            </a:r>
          </a:p>
          <a:p>
            <a:r>
              <a:rPr lang="en-US" dirty="0"/>
              <a:t>No administration required</a:t>
            </a:r>
          </a:p>
          <a:p>
            <a:pPr lvl="1"/>
            <a:r>
              <a:rPr lang="en-US" dirty="0"/>
              <a:t>Automatic backups and updates</a:t>
            </a:r>
          </a:p>
        </p:txBody>
      </p:sp>
    </p:spTree>
    <p:extLst>
      <p:ext uri="{BB962C8B-B14F-4D97-AF65-F5344CB8AC3E}">
        <p14:creationId xmlns:p14="http://schemas.microsoft.com/office/powerpoint/2010/main" val="1422425030"/>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24971</TotalTime>
  <Words>1625</Words>
  <Application>Microsoft Macintosh PowerPoint</Application>
  <PresentationFormat>Widescreen</PresentationFormat>
  <Paragraphs>238</Paragraphs>
  <Slides>23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Calibri</vt:lpstr>
      <vt:lpstr>Consolas</vt:lpstr>
      <vt:lpstr>Lucida Console</vt:lpstr>
      <vt:lpstr>Segoe UI</vt:lpstr>
      <vt:lpstr>Segoe UI </vt:lpstr>
      <vt:lpstr>Segoe UI Light</vt:lpstr>
      <vt:lpstr>Wingdings</vt:lpstr>
      <vt:lpstr>Arial</vt:lpstr>
      <vt:lpstr>Clean Azure Theme</vt:lpstr>
      <vt:lpstr>Cross-Platform Mobile Application Development with Xamarin</vt:lpstr>
      <vt:lpstr>Topics</vt:lpstr>
      <vt:lpstr>PowerPoint Presentation</vt:lpstr>
      <vt:lpstr>What is Microsoft Azure App Service?</vt:lpstr>
      <vt:lpstr>How Do I Use Azure App Service?</vt:lpstr>
      <vt:lpstr>What are Azure Mobile Apps?</vt:lpstr>
      <vt:lpstr>Storage, Authentication,  and Push Notifications</vt:lpstr>
      <vt:lpstr>Azure SQL Database</vt:lpstr>
      <vt:lpstr>Azure SQL Database</vt:lpstr>
      <vt:lpstr>Easy Tables</vt:lpstr>
      <vt:lpstr>Authentication, Authorization</vt:lpstr>
      <vt:lpstr>User Auth Flow (server)</vt:lpstr>
      <vt:lpstr>Push Notifications</vt:lpstr>
      <vt:lpstr>Push Notification Flow</vt:lpstr>
      <vt:lpstr>Notification Hubs</vt:lpstr>
      <vt:lpstr>How to Use Azure Mobile Apps </vt:lpstr>
      <vt:lpstr>How to Use Azure Mobile Apps</vt:lpstr>
      <vt:lpstr>Create a new Azure Mobile App backend</vt:lpstr>
      <vt:lpstr>Quick Start in Settings and Connect a DB</vt:lpstr>
      <vt:lpstr>Create a Table API using C#</vt:lpstr>
      <vt:lpstr>Create a client mobile application</vt:lpstr>
      <vt:lpstr>Azure Marketplace</vt:lpstr>
      <vt:lpstr>PowerPoint Presentation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BigData</cp:lastModifiedBy>
  <cp:revision>552</cp:revision>
  <dcterms:created xsi:type="dcterms:W3CDTF">2016-04-21T18:51:19Z</dcterms:created>
  <dcterms:modified xsi:type="dcterms:W3CDTF">2016-11-02T08:42:41Z</dcterms:modified>
</cp:coreProperties>
</file>