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4" r:id="rId2"/>
    <p:sldId id="293" r:id="rId3"/>
    <p:sldId id="311" r:id="rId4"/>
    <p:sldId id="346" r:id="rId5"/>
    <p:sldId id="362" r:id="rId6"/>
    <p:sldId id="366" r:id="rId7"/>
    <p:sldId id="383" r:id="rId8"/>
    <p:sldId id="364" r:id="rId9"/>
    <p:sldId id="323" r:id="rId10"/>
    <p:sldId id="374" r:id="rId11"/>
    <p:sldId id="384" r:id="rId12"/>
    <p:sldId id="369" r:id="rId13"/>
    <p:sldId id="370" r:id="rId14"/>
    <p:sldId id="348" r:id="rId15"/>
    <p:sldId id="349" r:id="rId16"/>
    <p:sldId id="376" r:id="rId17"/>
    <p:sldId id="368" r:id="rId18"/>
    <p:sldId id="350" r:id="rId19"/>
    <p:sldId id="367" r:id="rId20"/>
    <p:sldId id="382" r:id="rId21"/>
    <p:sldId id="357" r:id="rId22"/>
    <p:sldId id="380" r:id="rId23"/>
    <p:sldId id="359" r:id="rId24"/>
    <p:sldId id="360" r:id="rId25"/>
    <p:sldId id="361" r:id="rId26"/>
    <p:sldId id="373" r:id="rId27"/>
    <p:sldId id="353" r:id="rId28"/>
    <p:sldId id="354" r:id="rId29"/>
    <p:sldId id="355" r:id="rId30"/>
    <p:sldId id="375" r:id="rId31"/>
    <p:sldId id="356" r:id="rId32"/>
    <p:sldId id="371" r:id="rId33"/>
    <p:sldId id="372" r:id="rId34"/>
    <p:sldId id="377" r:id="rId35"/>
    <p:sldId id="378" r:id="rId36"/>
    <p:sldId id="379" r:id="rId37"/>
    <p:sldId id="34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gData" initials="B" lastIdx="1" clrIdx="0">
    <p:extLst>
      <p:ext uri="{19B8F6BF-5375-455C-9EA6-DF929625EA0E}">
        <p15:presenceInfo xmlns:p15="http://schemas.microsoft.com/office/powerpoint/2012/main" userId="" providerId=""/>
      </p:ext>
    </p:extLst>
  </p:cmAuthor>
  <p:cmAuthor id="2" name="BigData" initials="B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A6A6A6"/>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72917" autoAdjust="0"/>
  </p:normalViewPr>
  <p:slideViewPr>
    <p:cSldViewPr snapToGrid="0">
      <p:cViewPr varScale="1">
        <p:scale>
          <a:sx n="76" d="100"/>
          <a:sy n="76" d="100"/>
        </p:scale>
        <p:origin x="1456" y="2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msdn.microsoft.com/en-us/library/azure/mt691741(v=azure.10).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867FBD-904F-408C-958C-D41F77A68F4E}" type="slidenum">
              <a:rPr lang="en-US" smtClean="0"/>
              <a:t>11</a:t>
            </a:fld>
            <a:endParaRPr lang="en-US"/>
          </a:p>
        </p:txBody>
      </p:sp>
    </p:spTree>
    <p:extLst>
      <p:ext uri="{BB962C8B-B14F-4D97-AF65-F5344CB8AC3E}">
        <p14:creationId xmlns:p14="http://schemas.microsoft.com/office/powerpoint/2010/main" val="107031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Create and Read are good academic terms but a bit stodgy for method names.  Let’s use New and Get instead</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Initialization is done in the service’s constructor, </a:t>
            </a:r>
            <a:r>
              <a:rPr lang="en-US" dirty="0" err="1"/>
              <a:t>AzureDataService</a:t>
            </a:r>
            <a:r>
              <a:rPr lang="en-US" dirty="0"/>
              <a:t> (),</a:t>
            </a:r>
            <a:r>
              <a:rPr lang="en-US" baseline="0" dirty="0"/>
              <a:t> or in an explicitly called initializer like Initialize().</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29525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Create and Read are good academic terms but perhaps a bit stodgy for method names.  Let’s use New and Get instead.</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83262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 </a:t>
            </a:r>
            <a:r>
              <a:rPr lang="en-US" sz="1200" dirty="0" err="1"/>
              <a:t>MobileServiceTableQuery</a:t>
            </a:r>
            <a:r>
              <a:rPr lang="en-US" sz="1200" dirty="0"/>
              <a:t> to define</a:t>
            </a:r>
            <a:r>
              <a:rPr lang="en-US" sz="1200" baseline="0" dirty="0"/>
              <a:t> a particular query, for sorts, pages, columns, etc.</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Sort Descending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OrderByDescending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todoItem</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todoItem.Text</a:t>
            </a:r>
            <a:r>
              <a:rPr lang="en-US" sz="1200" kern="1200" dirty="0">
                <a:solidFill>
                  <a:schemeClr val="tx1"/>
                </a:solidFill>
                <a:effectLst/>
                <a:latin typeface="+mn-lt"/>
                <a:ea typeface="+mn-ea"/>
                <a:cs typeface="+mn-cs"/>
              </a:rPr>
              <a:t>)</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23980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the backend returns only the first 50 rows.  Customize the rows returned with Take() and Skip().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t>todoTable.Take</a:t>
            </a:r>
            <a:r>
              <a:rPr lang="en-US" sz="1200" dirty="0"/>
              <a:t>(3)</a:t>
            </a:r>
            <a:r>
              <a:rPr lang="en-US" sz="1200" baseline="0" dirty="0"/>
              <a:t> selects only three rows.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Skip rows using Skip():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MobileServiceTableQuery</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TodoItem</a:t>
            </a:r>
            <a:r>
              <a:rPr lang="en-US" sz="1200" kern="1200" dirty="0">
                <a:solidFill>
                  <a:schemeClr val="tx1"/>
                </a:solidFill>
                <a:effectLst/>
                <a:latin typeface="+mn-lt"/>
                <a:ea typeface="+mn-ea"/>
                <a:cs typeface="+mn-cs"/>
              </a:rPr>
              <a:t>&gt; query = </a:t>
            </a:r>
            <a:r>
              <a:rPr lang="en-US" sz="1200" kern="1200" dirty="0" err="1">
                <a:solidFill>
                  <a:schemeClr val="tx1"/>
                </a:solidFill>
                <a:effectLst/>
                <a:latin typeface="+mn-lt"/>
                <a:ea typeface="+mn-ea"/>
                <a:cs typeface="+mn-cs"/>
              </a:rPr>
              <a:t>todoTable</a:t>
            </a:r>
            <a:r>
              <a:rPr lang="en-US" sz="1200" kern="1200" dirty="0">
                <a:solidFill>
                  <a:schemeClr val="tx1"/>
                </a:solidFill>
                <a:effectLst/>
                <a:latin typeface="+mn-lt"/>
                <a:ea typeface="+mn-ea"/>
                <a:cs typeface="+mn-cs"/>
              </a:rPr>
              <a:t> .Skip(3) .Take(3);</a:t>
            </a:r>
            <a:endParaRPr lang="en-US" sz="120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119308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935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https://azure.microsoft.com/en-us/documentation/articles/app-service-mobile-dotnet-how-to-use-client-library/#optimisticconcurrency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586980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References:</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https://azure.microsoft.com/en-us/documentation/articles/app-service-mobile-dotnet-how-to-use-client-library/#optimisticconcurrency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984096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mj-lt"/>
              <a:buAutoNum type="arabicPeriod"/>
            </a:pPr>
            <a:r>
              <a:rPr lang="en-US" dirty="0" smtClean="0"/>
              <a:t>Client </a:t>
            </a:r>
            <a:r>
              <a:rPr lang="en-US" dirty="0"/>
              <a:t>1 initiates a transaction, and checks the current version: 1.0</a:t>
            </a:r>
            <a:endParaRPr lang="en-US" sz="1200" dirty="0"/>
          </a:p>
          <a:p>
            <a:pPr marL="228600" indent="-228600">
              <a:buFont typeface="+mj-lt"/>
              <a:buAutoNum type="arabicPeriod"/>
            </a:pPr>
            <a:r>
              <a:rPr lang="en-US" sz="1200" dirty="0" smtClean="0"/>
              <a:t>Client </a:t>
            </a:r>
            <a:r>
              <a:rPr lang="en-US" sz="1200" dirty="0"/>
              <a:t>2 Committed First, so the commit is successful, and updates the version.</a:t>
            </a:r>
          </a:p>
          <a:p>
            <a:pPr marL="228600" indent="-228600">
              <a:buFont typeface="+mj-lt"/>
              <a:buAutoNum type="arabicPeriod"/>
            </a:pPr>
            <a:r>
              <a:rPr lang="en-US" sz="1200" smtClean="0"/>
              <a:t>Client </a:t>
            </a:r>
            <a:r>
              <a:rPr lang="en-US" sz="1200" dirty="0"/>
              <a:t>1 commit checks the original version (1.0) with the current version (1.1) and they differ so the commit fails.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08109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7105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indent="-171450">
              <a:buFont typeface="Arial" charset="0"/>
              <a:buChar char="•"/>
            </a:pPr>
            <a:r>
              <a:rPr lang="en-US" sz="1200" b="0" i="1" u="none" strike="noStrike" kern="1200" baseline="0" dirty="0" smtClean="0">
                <a:solidFill>
                  <a:schemeClr val="tx1"/>
                </a:solidFill>
                <a:latin typeface="+mn-lt"/>
                <a:ea typeface="+mn-ea"/>
                <a:cs typeface="+mn-cs"/>
              </a:rPr>
              <a:t>SQLite </a:t>
            </a:r>
            <a:r>
              <a:rPr lang="en-US" sz="1200" b="0" i="0" u="none" strike="noStrike" kern="1200" baseline="0" dirty="0">
                <a:solidFill>
                  <a:schemeClr val="tx1"/>
                </a:solidFill>
                <a:latin typeface="+mn-lt"/>
                <a:ea typeface="+mn-ea"/>
                <a:cs typeface="+mn-cs"/>
              </a:rPr>
              <a:t>is a C-based relational database designed in the spring of 2000 by D. Richard </a:t>
            </a:r>
            <a:r>
              <a:rPr lang="en-US" sz="1200" b="0" i="0" u="none" strike="noStrike" kern="1200" baseline="0" dirty="0" err="1">
                <a:solidFill>
                  <a:schemeClr val="tx1"/>
                </a:solidFill>
                <a:latin typeface="+mn-lt"/>
                <a:ea typeface="+mn-ea"/>
                <a:cs typeface="+mn-cs"/>
              </a:rPr>
              <a:t>Hipp</a:t>
            </a:r>
            <a:r>
              <a:rPr lang="en-US" sz="1200" b="0" i="0" u="none" strike="noStrike" kern="1200" baseline="0" dirty="0">
                <a:solidFill>
                  <a:schemeClr val="tx1"/>
                </a:solidFill>
                <a:latin typeface="+mn-lt"/>
                <a:ea typeface="+mn-ea"/>
                <a:cs typeface="+mn-cs"/>
              </a:rPr>
              <a:t>. </a:t>
            </a:r>
          </a:p>
          <a:p>
            <a:pPr marL="171450" indent="-171450">
              <a:buFont typeface="Arial" charset="0"/>
              <a:buChar char="•"/>
            </a:pPr>
            <a:r>
              <a:rPr lang="en-US" sz="1200" b="0" i="0" u="none" strike="noStrike" kern="1200" baseline="0" dirty="0">
                <a:solidFill>
                  <a:schemeClr val="tx1"/>
                </a:solidFill>
                <a:latin typeface="+mn-lt"/>
                <a:ea typeface="+mn-ea"/>
                <a:cs typeface="+mn-cs"/>
              </a:rPr>
              <a:t>It is now a standby database engine included in many operating systems, </a:t>
            </a:r>
            <a:r>
              <a:rPr lang="en-US" sz="1200" b="0" i="0" u="none" strike="noStrike" kern="1200" baseline="0" dirty="0" smtClean="0">
                <a:solidFill>
                  <a:schemeClr val="tx1"/>
                </a:solidFill>
                <a:latin typeface="+mn-lt"/>
                <a:ea typeface="+mn-ea"/>
                <a:cs typeface="+mn-cs"/>
              </a:rPr>
              <a:t>including iOS </a:t>
            </a:r>
            <a:r>
              <a:rPr lang="en-US" sz="1200" b="0" i="0" u="none" strike="noStrike" kern="1200" baseline="0" dirty="0">
                <a:solidFill>
                  <a:schemeClr val="tx1"/>
                </a:solidFill>
                <a:latin typeface="+mn-lt"/>
                <a:ea typeface="+mn-ea"/>
                <a:cs typeface="+mn-cs"/>
              </a:rPr>
              <a:t>and Android (but not in Windows 10, so it must be shipped manually). </a:t>
            </a:r>
            <a:endParaRPr lang="en-US" sz="1200" b="0" i="0" u="none" strike="noStrike" kern="1200" baseline="0" dirty="0" smtClean="0">
              <a:solidFill>
                <a:schemeClr val="tx1"/>
              </a:solidFill>
              <a:latin typeface="+mn-lt"/>
              <a:ea typeface="+mn-ea"/>
              <a:cs typeface="+mn-cs"/>
            </a:endParaRPr>
          </a:p>
          <a:p>
            <a:pPr marL="171450" indent="-171450">
              <a:buFont typeface="Arial" charset="0"/>
              <a:buChar char="•"/>
            </a:pPr>
            <a:r>
              <a:rPr lang="en-US" sz="1200" b="0" i="0" u="none" strike="noStrike" kern="1200" baseline="0" dirty="0" smtClean="0">
                <a:solidFill>
                  <a:schemeClr val="tx1"/>
                </a:solidFill>
                <a:latin typeface="+mn-lt"/>
                <a:ea typeface="+mn-ea"/>
                <a:cs typeface="+mn-cs"/>
              </a:rPr>
              <a:t>SQLite </a:t>
            </a:r>
            <a:r>
              <a:rPr lang="en-US" sz="1200" b="0" i="0" u="none" strike="noStrike" kern="1200" baseline="0" dirty="0">
                <a:solidFill>
                  <a:schemeClr val="tx1"/>
                </a:solidFill>
                <a:latin typeface="+mn-lt"/>
                <a:ea typeface="+mn-ea"/>
                <a:cs typeface="+mn-cs"/>
              </a:rPr>
              <a:t>implements most </a:t>
            </a:r>
            <a:r>
              <a:rPr lang="en-US" sz="1200" b="0" i="0" u="none" strike="noStrike" kern="1200" baseline="0" dirty="0" smtClean="0">
                <a:solidFill>
                  <a:schemeClr val="tx1"/>
                </a:solidFill>
                <a:latin typeface="+mn-lt"/>
                <a:ea typeface="+mn-ea"/>
                <a:cs typeface="+mn-cs"/>
              </a:rPr>
              <a:t>of the </a:t>
            </a:r>
            <a:r>
              <a:rPr lang="en-US" sz="1200" b="0" i="0" u="none" strike="noStrike" kern="1200" baseline="0" dirty="0">
                <a:solidFill>
                  <a:schemeClr val="tx1"/>
                </a:solidFill>
                <a:latin typeface="+mn-lt"/>
                <a:ea typeface="+mn-ea"/>
                <a:cs typeface="+mn-cs"/>
              </a:rPr>
              <a:t>SQL standard and has no stand-alone database server process but instead is linked as a </a:t>
            </a:r>
            <a:r>
              <a:rPr lang="en-US" sz="1200" b="0" i="0" u="none" strike="noStrike" kern="1200" baseline="0" dirty="0" smtClean="0">
                <a:solidFill>
                  <a:schemeClr val="tx1"/>
                </a:solidFill>
                <a:latin typeface="+mn-lt"/>
                <a:ea typeface="+mn-ea"/>
                <a:cs typeface="+mn-cs"/>
              </a:rPr>
              <a:t>library-accessed </a:t>
            </a:r>
            <a:r>
              <a:rPr lang="en-US" sz="1200" b="0" i="0" u="none" strike="noStrike" kern="1200" baseline="0" dirty="0" err="1" smtClean="0">
                <a:solidFill>
                  <a:schemeClr val="tx1"/>
                </a:solidFill>
                <a:latin typeface="+mn-lt"/>
                <a:ea typeface="+mn-ea"/>
                <a:cs typeface="+mn-cs"/>
              </a:rPr>
              <a:t>datastore</a:t>
            </a:r>
            <a:r>
              <a:rPr lang="en-US" sz="1200" b="0" i="0" u="none" strike="noStrike" kern="1200" baseline="0" dirty="0">
                <a:solidFill>
                  <a:schemeClr val="tx1"/>
                </a:solidFill>
                <a:latin typeface="+mn-lt"/>
                <a:ea typeface="+mn-ea"/>
                <a:cs typeface="+mn-cs"/>
              </a:rPr>
              <a:t>, providing an on-demand, app-specific database.</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384269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indent="-171450">
              <a:buFont typeface="Arial" charset="0"/>
              <a:buChar char="•"/>
            </a:pPr>
            <a:r>
              <a:rPr lang="en-US" sz="1200" b="0" i="0" u="none" strike="noStrike" kern="1200" baseline="0" dirty="0">
                <a:solidFill>
                  <a:schemeClr val="tx1"/>
                </a:solidFill>
                <a:latin typeface="+mn-lt"/>
                <a:ea typeface="+mn-ea"/>
                <a:cs typeface="+mn-cs"/>
              </a:rPr>
              <a:t>The SQLite database engine ships with iOS and Android but not with Windows 10, so you must ship it </a:t>
            </a:r>
            <a:r>
              <a:rPr lang="en-US" sz="1200" b="0" i="0" u="none" strike="noStrike" kern="1200" baseline="0" dirty="0" smtClean="0">
                <a:solidFill>
                  <a:schemeClr val="tx1"/>
                </a:solidFill>
                <a:latin typeface="+mn-lt"/>
                <a:ea typeface="+mn-ea"/>
                <a:cs typeface="+mn-cs"/>
              </a:rPr>
              <a:t>with your </a:t>
            </a:r>
            <a:r>
              <a:rPr lang="en-US" sz="1200" b="0" i="0" u="none" strike="noStrike" kern="1200" baseline="0" dirty="0">
                <a:solidFill>
                  <a:schemeClr val="tx1"/>
                </a:solidFill>
                <a:latin typeface="+mn-lt"/>
                <a:ea typeface="+mn-ea"/>
                <a:cs typeface="+mn-cs"/>
              </a:rPr>
              <a:t>own app. </a:t>
            </a:r>
          </a:p>
          <a:p>
            <a:pPr marL="171450" indent="-171450">
              <a:buFont typeface="Arial" charset="0"/>
              <a:buChar char="•"/>
            </a:pPr>
            <a:endParaRPr lang="en-US" sz="1200" b="0" i="0" u="none" strike="noStrike" kern="1200" baseline="0" dirty="0">
              <a:solidFill>
                <a:schemeClr val="tx1"/>
              </a:solidFill>
              <a:latin typeface="+mn-lt"/>
              <a:ea typeface="+mn-ea"/>
              <a:cs typeface="+mn-cs"/>
            </a:endParaRPr>
          </a:p>
          <a:p>
            <a:pPr marL="171450" indent="-171450">
              <a:buFont typeface="Arial" charset="0"/>
              <a:buChar char="•"/>
            </a:pPr>
            <a:r>
              <a:rPr lang="en-US" sz="1200" b="0" i="0" u="none" strike="noStrike" kern="1200" baseline="0" dirty="0">
                <a:solidFill>
                  <a:schemeClr val="tx1"/>
                </a:solidFill>
                <a:latin typeface="+mn-lt"/>
                <a:ea typeface="+mn-ea"/>
                <a:cs typeface="+mn-cs"/>
              </a:rPr>
              <a:t>Windows 10 (UWP): In Visual Studio 2015, i</a:t>
            </a:r>
            <a:r>
              <a:rPr lang="en-US" sz="1200" b="0" i="0" kern="1200" dirty="0">
                <a:solidFill>
                  <a:schemeClr val="tx1"/>
                </a:solidFill>
                <a:effectLst/>
                <a:latin typeface="+mn-lt"/>
                <a:ea typeface="+mn-ea"/>
                <a:cs typeface="+mn-cs"/>
              </a:rPr>
              <a:t>nstall “sqlite-uap-3081101.VSIX “from </a:t>
            </a:r>
            <a:r>
              <a:rPr lang="en-US" sz="1200" b="1" i="0" kern="1200" dirty="0">
                <a:solidFill>
                  <a:schemeClr val="tx1"/>
                </a:solidFill>
                <a:effectLst/>
                <a:latin typeface="+mn-lt"/>
                <a:ea typeface="+mn-ea"/>
                <a:cs typeface="+mn-cs"/>
              </a:rPr>
              <a:t>Extensions and </a:t>
            </a:r>
            <a:r>
              <a:rPr lang="en-US" sz="1200" b="1" i="0" kern="1200" dirty="0" smtClean="0">
                <a:solidFill>
                  <a:schemeClr val="tx1"/>
                </a:solidFill>
                <a:effectLst/>
                <a:latin typeface="+mn-lt"/>
                <a:ea typeface="+mn-ea"/>
                <a:cs typeface="+mn-cs"/>
              </a:rPr>
              <a:t>Updates</a:t>
            </a:r>
            <a:r>
              <a:rPr lang="en-US" sz="1200" b="0" i="0" kern="1200" baseline="0" dirty="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VS </a:t>
            </a:r>
            <a:r>
              <a:rPr lang="en-US" sz="1200" b="0" i="0" kern="1200" dirty="0">
                <a:solidFill>
                  <a:schemeClr val="tx1"/>
                </a:solidFill>
                <a:effectLst/>
                <a:latin typeface="+mn-lt"/>
                <a:ea typeface="+mn-ea"/>
                <a:cs typeface="+mn-cs"/>
              </a:rPr>
              <a:t>2015 -&gt; Tools -&gt; Extensions and update -&gt; search </a:t>
            </a:r>
            <a:r>
              <a:rPr lang="en-US" sz="1200" b="0" i="0" kern="1200" dirty="0" err="1">
                <a:solidFill>
                  <a:schemeClr val="tx1"/>
                </a:solidFill>
                <a:effectLst/>
                <a:latin typeface="+mn-lt"/>
                <a:ea typeface="+mn-ea"/>
                <a:cs typeface="+mn-cs"/>
              </a:rPr>
              <a:t>sqlite-uap</a:t>
            </a:r>
            <a:r>
              <a:rPr lang="en-US" sz="1200" b="0" i="0" kern="1200" dirty="0">
                <a:solidFill>
                  <a:schemeClr val="tx1"/>
                </a:solidFill>
                <a:effectLst/>
                <a:latin typeface="+mn-lt"/>
                <a:ea typeface="+mn-ea"/>
                <a:cs typeface="+mn-cs"/>
              </a:rPr>
              <a:t> -&gt; Click Install -&gt; Restart VS </a:t>
            </a:r>
            <a:r>
              <a:rPr lang="en-US" sz="1200" b="0" i="0" kern="1200" dirty="0" smtClean="0">
                <a:solidFill>
                  <a:schemeClr val="tx1"/>
                </a:solidFill>
                <a:effectLst/>
                <a:latin typeface="+mn-lt"/>
                <a:ea typeface="+mn-ea"/>
                <a:cs typeface="+mn-cs"/>
              </a:rPr>
              <a:t>2015</a:t>
            </a:r>
          </a:p>
          <a:p>
            <a:pPr marL="171450" indent="-171450">
              <a:buFont typeface="Arial" charset="0"/>
              <a:buChar char="•"/>
            </a:pPr>
            <a:endParaRPr lang="en-US" sz="1200" b="0" i="0" u="none" strike="noStrike" kern="1200" baseline="0" dirty="0">
              <a:solidFill>
                <a:schemeClr val="tx1"/>
              </a:solidFill>
              <a:effectLst/>
              <a:latin typeface="+mn-lt"/>
              <a:ea typeface="+mn-ea"/>
              <a:cs typeface="+mn-cs"/>
            </a:endParaRPr>
          </a:p>
          <a:p>
            <a:pPr marL="171450" indent="-171450">
              <a:buFont typeface="Arial" charset="0"/>
              <a:buChar char="•"/>
            </a:pPr>
            <a:r>
              <a:rPr lang="en-US" sz="1200" b="0" i="0" u="none" strike="noStrike" kern="1200" baseline="0" dirty="0" smtClean="0">
                <a:solidFill>
                  <a:schemeClr val="tx1"/>
                </a:solidFill>
                <a:latin typeface="+mn-lt"/>
                <a:ea typeface="+mn-ea"/>
                <a:cs typeface="+mn-cs"/>
              </a:rPr>
              <a:t>Windows </a:t>
            </a:r>
            <a:r>
              <a:rPr lang="en-US" sz="1200" b="0" i="0" u="none" strike="noStrike" kern="1200" baseline="0" dirty="0">
                <a:solidFill>
                  <a:schemeClr val="tx1"/>
                </a:solidFill>
                <a:latin typeface="+mn-lt"/>
                <a:ea typeface="+mn-ea"/>
                <a:cs typeface="+mn-cs"/>
              </a:rPr>
              <a:t>8 Phone: Download the Precompiled Binaries for Windows Phone 8 (</a:t>
            </a:r>
            <a:r>
              <a:rPr lang="en-US" sz="1200" b="0" i="0" u="none" strike="noStrike" kern="1200" baseline="0" dirty="0" smtClean="0">
                <a:solidFill>
                  <a:schemeClr val="tx1"/>
                </a:solidFill>
                <a:latin typeface="+mn-lt"/>
                <a:ea typeface="+mn-ea"/>
                <a:cs typeface="+mn-cs"/>
              </a:rPr>
              <a:t>sqlite-wp80-winrt-xxxxxx.vsix) from </a:t>
            </a:r>
            <a:r>
              <a:rPr lang="en-US" sz="1200" b="0" i="0" u="none" strike="noStrike" kern="1200" baseline="0" dirty="0">
                <a:solidFill>
                  <a:schemeClr val="tx1"/>
                </a:solidFill>
                <a:latin typeface="+mn-lt"/>
                <a:ea typeface="+mn-ea"/>
                <a:cs typeface="+mn-cs"/>
              </a:rPr>
              <a:t>sqlite.org. Install this Visual Studio extension and restart Visual Studio. Add this reference to </a:t>
            </a:r>
            <a:r>
              <a:rPr lang="en-US" sz="1200" b="0" i="0" u="none" strike="noStrike" kern="1200" baseline="0" dirty="0" smtClean="0">
                <a:solidFill>
                  <a:schemeClr val="tx1"/>
                </a:solidFill>
                <a:latin typeface="+mn-lt"/>
                <a:ea typeface="+mn-ea"/>
                <a:cs typeface="+mn-cs"/>
              </a:rPr>
              <a:t>your project</a:t>
            </a:r>
            <a:r>
              <a:rPr lang="en-US" sz="1200" b="0" i="0" u="none" strike="noStrike" kern="1200" baseline="0" dirty="0">
                <a:solidFill>
                  <a:schemeClr val="tx1"/>
                </a:solidFill>
                <a:latin typeface="+mn-lt"/>
                <a:ea typeface="+mn-ea"/>
                <a:cs typeface="+mn-cs"/>
              </a:rPr>
              <a:t>: the Windows Phone Extension called SQLite for Windows Phone.</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954155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r>
              <a:rPr lang="en-US" sz="1200" b="0" i="1" u="none" strike="noStrike" kern="1200" baseline="0" dirty="0">
                <a:solidFill>
                  <a:schemeClr val="tx1"/>
                </a:solidFill>
                <a:latin typeface="+mn-lt"/>
                <a:ea typeface="+mn-ea"/>
                <a:cs typeface="+mn-cs"/>
              </a:rPr>
              <a:t>PCL Setup</a:t>
            </a:r>
            <a:r>
              <a:rPr lang="en-US" sz="1200" b="0" i="0" u="none" strike="noStrike" kern="1200" baseline="0" dirty="0">
                <a:solidFill>
                  <a:schemeClr val="tx1"/>
                </a:solidFill>
                <a:latin typeface="+mn-lt"/>
                <a:ea typeface="+mn-ea"/>
                <a:cs typeface="+mn-cs"/>
              </a:rPr>
              <a:t>: The best option for using SQLite.NET with PCLs is the </a:t>
            </a:r>
            <a:r>
              <a:rPr lang="en-US" sz="1200" b="0" i="0" u="none" strike="noStrike" kern="1200" baseline="0" dirty="0" err="1">
                <a:solidFill>
                  <a:schemeClr val="tx1"/>
                </a:solidFill>
                <a:latin typeface="+mn-lt"/>
                <a:ea typeface="+mn-ea"/>
                <a:cs typeface="+mn-cs"/>
              </a:rPr>
              <a:t>NuGet</a:t>
            </a:r>
            <a:r>
              <a:rPr lang="en-US" sz="1200" b="0" i="0" u="none" strike="noStrike" kern="1200" baseline="0" dirty="0">
                <a:solidFill>
                  <a:schemeClr val="tx1"/>
                </a:solidFill>
                <a:latin typeface="+mn-lt"/>
                <a:ea typeface="+mn-ea"/>
                <a:cs typeface="+mn-cs"/>
              </a:rPr>
              <a:t> package called SQLite.NET PCL. There are a few of these with similar names, so be certain to use the package with these attributes:</a:t>
            </a:r>
          </a:p>
          <a:p>
            <a:r>
              <a:rPr lang="en-US" sz="1200" b="0" i="0" u="none" strike="noStrike" kern="1200" baseline="0" dirty="0">
                <a:solidFill>
                  <a:schemeClr val="tx1"/>
                </a:solidFill>
                <a:latin typeface="+mn-lt"/>
                <a:ea typeface="+mn-ea"/>
                <a:cs typeface="+mn-cs"/>
              </a:rPr>
              <a:t>• Name: SQLite-Net PCL</a:t>
            </a:r>
          </a:p>
          <a:p>
            <a:r>
              <a:rPr lang="en-US" sz="1200" b="0" i="0" u="none" strike="noStrike" kern="1200" baseline="0" dirty="0">
                <a:solidFill>
                  <a:schemeClr val="tx1"/>
                </a:solidFill>
                <a:latin typeface="+mn-lt"/>
                <a:ea typeface="+mn-ea"/>
                <a:cs typeface="+mn-cs"/>
              </a:rPr>
              <a:t>• Created by: Frank A. Krueger</a:t>
            </a:r>
          </a:p>
          <a:p>
            <a:r>
              <a:rPr lang="en-US" sz="1200" b="0" i="0" u="none" strike="noStrike" kern="1200" baseline="0" dirty="0">
                <a:solidFill>
                  <a:schemeClr val="tx1"/>
                </a:solidFill>
                <a:latin typeface="+mn-lt"/>
                <a:ea typeface="+mn-ea"/>
                <a:cs typeface="+mn-cs"/>
              </a:rPr>
              <a:t>• ID: </a:t>
            </a:r>
            <a:r>
              <a:rPr lang="en-US" sz="1200" b="0" i="0" u="none" strike="noStrike" kern="1200" baseline="0" dirty="0" err="1">
                <a:solidFill>
                  <a:schemeClr val="tx1"/>
                </a:solidFill>
                <a:latin typeface="+mn-lt"/>
                <a:ea typeface="+mn-ea"/>
                <a:cs typeface="+mn-cs"/>
              </a:rPr>
              <a:t>sqlite</a:t>
            </a:r>
            <a:r>
              <a:rPr lang="en-US" sz="1200" b="0" i="0" u="none" strike="noStrike" kern="1200" baseline="0" dirty="0">
                <a:solidFill>
                  <a:schemeClr val="tx1"/>
                </a:solidFill>
                <a:latin typeface="+mn-lt"/>
                <a:ea typeface="+mn-ea"/>
                <a:cs typeface="+mn-cs"/>
              </a:rPr>
              <a:t>-net-</a:t>
            </a:r>
            <a:r>
              <a:rPr lang="en-US" sz="1200" b="0" i="0" u="none" strike="noStrike" kern="1200" baseline="0" dirty="0" err="1">
                <a:solidFill>
                  <a:schemeClr val="tx1"/>
                </a:solidFill>
                <a:latin typeface="+mn-lt"/>
                <a:ea typeface="+mn-ea"/>
                <a:cs typeface="+mn-cs"/>
              </a:rPr>
              <a:t>pcl</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NuGet</a:t>
            </a:r>
            <a:r>
              <a:rPr lang="en-US" sz="1200" b="0" i="0" u="none" strike="noStrike" kern="1200" baseline="0" dirty="0">
                <a:solidFill>
                  <a:schemeClr val="tx1"/>
                </a:solidFill>
                <a:latin typeface="+mn-lt"/>
                <a:ea typeface="+mn-ea"/>
                <a:cs typeface="+mn-cs"/>
              </a:rPr>
              <a:t> link: </a:t>
            </a:r>
            <a:r>
              <a:rPr lang="en-US" sz="1200" b="0" i="0" u="none" strike="noStrike" kern="1200" baseline="0" dirty="0" err="1">
                <a:solidFill>
                  <a:schemeClr val="tx1"/>
                </a:solidFill>
                <a:latin typeface="+mn-lt"/>
                <a:ea typeface="+mn-ea"/>
                <a:cs typeface="+mn-cs"/>
              </a:rPr>
              <a:t>sqlite</a:t>
            </a:r>
            <a:r>
              <a:rPr lang="en-US" sz="1200" b="0" i="0" u="none" strike="noStrike" kern="1200" baseline="0" dirty="0">
                <a:solidFill>
                  <a:schemeClr val="tx1"/>
                </a:solidFill>
                <a:latin typeface="+mn-lt"/>
                <a:ea typeface="+mn-ea"/>
                <a:cs typeface="+mn-cs"/>
              </a:rPr>
              <a:t>-net-</a:t>
            </a:r>
            <a:r>
              <a:rPr lang="en-US" sz="1200" b="0" i="0" u="none" strike="noStrike" kern="1200" baseline="0" dirty="0" err="1">
                <a:solidFill>
                  <a:schemeClr val="tx1"/>
                </a:solidFill>
                <a:latin typeface="+mn-lt"/>
                <a:ea typeface="+mn-ea"/>
                <a:cs typeface="+mn-cs"/>
              </a:rPr>
              <a:t>pcl</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Install SQLite-</a:t>
            </a:r>
            <a:r>
              <a:rPr lang="en-US" sz="1200" b="0" i="0" u="none" strike="noStrike" kern="1200" baseline="0" dirty="0">
                <a:solidFill>
                  <a:schemeClr val="tx1"/>
                </a:solidFill>
                <a:latin typeface="+mn-lt"/>
                <a:ea typeface="+mn-ea"/>
                <a:cs typeface="+mn-cs"/>
              </a:rPr>
              <a:t>Net PCL in the projects where you’ll need it, usually most if not all of them in your solution. Do not manually add the </a:t>
            </a:r>
            <a:r>
              <a:rPr lang="en-US" sz="1200" b="0" i="0" u="none" strike="noStrike" kern="1200" baseline="0" dirty="0" err="1">
                <a:solidFill>
                  <a:schemeClr val="tx1"/>
                </a:solidFill>
                <a:latin typeface="+mn-lt"/>
                <a:ea typeface="+mn-ea"/>
                <a:cs typeface="+mn-cs"/>
              </a:rPr>
              <a:t>SQLite.cs</a:t>
            </a:r>
            <a:r>
              <a:rPr lang="en-US" sz="1200" b="0" i="0" u="none" strike="noStrike" kern="1200" baseline="0" dirty="0">
                <a:solidFill>
                  <a:schemeClr val="tx1"/>
                </a:solidFill>
                <a:latin typeface="+mn-lt"/>
                <a:ea typeface="+mn-ea"/>
                <a:cs typeface="+mn-cs"/>
              </a:rPr>
              <a:t> file to your project(s). See the downloadable code solution </a:t>
            </a:r>
            <a:r>
              <a:rPr lang="en-US" sz="1200" b="0" i="0" u="none" strike="noStrike" kern="1200" baseline="0" dirty="0" err="1">
                <a:solidFill>
                  <a:schemeClr val="tx1"/>
                </a:solidFill>
                <a:latin typeface="+mn-lt"/>
                <a:ea typeface="+mn-ea"/>
                <a:cs typeface="+mn-cs"/>
              </a:rPr>
              <a:t>SQLiteNetPCL</a:t>
            </a:r>
            <a:r>
              <a:rPr lang="en-US" sz="1200" b="0" i="1" u="none" strike="noStrike" kern="1200" baseline="0" dirty="0">
                <a:solidFill>
                  <a:schemeClr val="tx1"/>
                </a:solidFill>
                <a:latin typeface="+mn-lt"/>
                <a:ea typeface="+mn-ea"/>
                <a:cs typeface="+mn-cs"/>
              </a:rPr>
              <a:t>.</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Shared project setup</a:t>
            </a:r>
            <a:r>
              <a:rPr lang="en-US" sz="1200" b="0" i="0" u="none" strike="noStrike" kern="1200" baseline="0" dirty="0">
                <a:solidFill>
                  <a:schemeClr val="tx1"/>
                </a:solidFill>
                <a:latin typeface="+mn-lt"/>
                <a:ea typeface="+mn-ea"/>
                <a:cs typeface="+mn-cs"/>
              </a:rPr>
              <a:t>: Add a file to your shared project called </a:t>
            </a:r>
            <a:r>
              <a:rPr lang="en-US" sz="1200" b="0" i="0" u="none" strike="noStrike" kern="1200" baseline="0" dirty="0" err="1">
                <a:solidFill>
                  <a:schemeClr val="tx1"/>
                </a:solidFill>
                <a:latin typeface="+mn-lt"/>
                <a:ea typeface="+mn-ea"/>
                <a:cs typeface="+mn-cs"/>
              </a:rPr>
              <a:t>SQLite.cs</a:t>
            </a:r>
            <a:r>
              <a:rPr lang="en-US" sz="1200" b="0" i="0" u="none" strike="noStrike" kern="1200" baseline="0" dirty="0">
                <a:solidFill>
                  <a:schemeClr val="tx1"/>
                </a:solidFill>
                <a:latin typeface="+mn-lt"/>
                <a:ea typeface="+mn-ea"/>
                <a:cs typeface="+mn-cs"/>
              </a:rPr>
              <a:t> from the </a:t>
            </a:r>
            <a:r>
              <a:rPr lang="en-US" sz="1200" b="0" i="0" u="none" strike="noStrike" kern="1200" baseline="0" dirty="0" err="1">
                <a:solidFill>
                  <a:schemeClr val="tx1"/>
                </a:solidFill>
                <a:latin typeface="+mn-lt"/>
                <a:ea typeface="+mn-ea"/>
                <a:cs typeface="+mn-cs"/>
              </a:rPr>
              <a:t>sqlite</a:t>
            </a:r>
            <a:r>
              <a:rPr lang="en-US" sz="1200" b="0" i="0" u="none" strike="noStrike" kern="1200" baseline="0" dirty="0">
                <a:solidFill>
                  <a:schemeClr val="tx1"/>
                </a:solidFill>
                <a:latin typeface="+mn-lt"/>
                <a:ea typeface="+mn-ea"/>
                <a:cs typeface="+mn-cs"/>
              </a:rPr>
              <a:t>-net GitHub project by downloading it and then clicking your application solution and selecting Add File. See the downloadable code solution </a:t>
            </a:r>
            <a:r>
              <a:rPr lang="en-US" sz="1200" b="0" i="0" u="none" strike="noStrike" kern="1200" baseline="0" dirty="0" err="1">
                <a:solidFill>
                  <a:schemeClr val="tx1"/>
                </a:solidFill>
                <a:latin typeface="+mn-lt"/>
                <a:ea typeface="+mn-ea"/>
                <a:cs typeface="+mn-cs"/>
              </a:rPr>
              <a:t>SQLiteNETSharedProject</a:t>
            </a:r>
            <a:r>
              <a:rPr lang="en-US" sz="1200" b="0" i="0" u="none" strike="noStrike" kern="1200" baseline="0" dirty="0">
                <a:solidFill>
                  <a:schemeClr val="tx1"/>
                </a:solidFill>
                <a:latin typeface="+mn-lt"/>
                <a:ea typeface="+mn-ea"/>
                <a:cs typeface="+mn-cs"/>
              </a:rPr>
              <a:t>.</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212769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indent="-171450">
              <a:buFont typeface="Arial" charset="0"/>
              <a:buChar char="•"/>
            </a:pPr>
            <a:r>
              <a:rPr lang="en-US" sz="1200" b="0" i="0" u="none" strike="noStrike" kern="1200" baseline="0" dirty="0">
                <a:solidFill>
                  <a:schemeClr val="tx1"/>
                </a:solidFill>
                <a:latin typeface="+mn-lt"/>
                <a:ea typeface="+mn-ea"/>
                <a:cs typeface="+mn-cs"/>
              </a:rPr>
              <a:t>Standalone - Create a new SQLite database by establishing a database connection to a database filename that includes the folder path. You can open a SQLite connection and use it throughout your app without closing it.</a:t>
            </a:r>
          </a:p>
          <a:p>
            <a:pPr marL="171450" indent="-171450">
              <a:buFont typeface="Arial" charset="0"/>
              <a:buChar char="•"/>
            </a:pPr>
            <a:r>
              <a:rPr lang="en-US" sz="1200" b="0" i="0" u="none" strike="noStrike" kern="1200" baseline="0" dirty="0">
                <a:solidFill>
                  <a:schemeClr val="tx1"/>
                </a:solidFill>
                <a:latin typeface="+mn-lt"/>
                <a:ea typeface="+mn-ea"/>
                <a:cs typeface="+mn-cs"/>
              </a:rPr>
              <a:t>First locate the folder that the database should go into and create the database folder path. No check is needed to see if the file already exists. It will be created if it does not yet exist; otherwise, it will simply be opened.</a:t>
            </a:r>
          </a:p>
          <a:p>
            <a:pPr marL="171450" indent="-171450">
              <a:buFont typeface="Arial" charset="0"/>
              <a:buChar cha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indent="-171450">
              <a:buFont typeface="Arial" charset="0"/>
              <a:buChar char="•"/>
            </a:pPr>
            <a:r>
              <a:rPr kumimoji="0" lang="en-US" sz="1200" b="0" i="0" u="none" strike="noStrike" kern="1200" cap="none" spc="0" normalizeH="0" baseline="0" noProof="0" dirty="0">
                <a:ln>
                  <a:noFill/>
                </a:ln>
                <a:solidFill>
                  <a:prstClr val="black"/>
                </a:solidFill>
                <a:effectLst/>
                <a:uLnTx/>
                <a:uFillTx/>
                <a:latin typeface="+mn-lt"/>
                <a:ea typeface="+mn-ea"/>
                <a:cs typeface="+mn-cs"/>
              </a:rPr>
              <a:t>Azure sync – Azure Mobile Client handles the SQLite interaction when the sync API is used. The local database name must be specified and assigned to a </a:t>
            </a:r>
            <a:r>
              <a:rPr kumimoji="0" lang="en-US" sz="1200" b="0" i="0" u="none" strike="noStrike" kern="1200" cap="none" spc="0" normalizeH="0" baseline="0" noProof="0" dirty="0" err="1">
                <a:ln>
                  <a:noFill/>
                </a:ln>
                <a:solidFill>
                  <a:prstClr val="black"/>
                </a:solidFill>
                <a:effectLst/>
                <a:uLnTx/>
                <a:uFillTx/>
                <a:latin typeface="+mn-lt"/>
                <a:ea typeface="+mn-ea"/>
                <a:cs typeface="+mn-cs"/>
              </a:rPr>
              <a:t>MobileServiceSQListStore</a:t>
            </a:r>
            <a:r>
              <a:rPr kumimoji="0" lang="en-US" sz="1200" b="0" i="0" u="none" strike="noStrike" kern="1200" cap="none" spc="0" normalizeH="0" baseline="0" noProof="0" dirty="0">
                <a:ln>
                  <a:noFill/>
                </a:ln>
                <a:solidFill>
                  <a:prstClr val="black"/>
                </a:solidFill>
                <a:effectLst/>
                <a:uLnTx/>
                <a:uFillTx/>
                <a:latin typeface="+mn-lt"/>
                <a:ea typeface="+mn-ea"/>
                <a:cs typeface="+mn-cs"/>
              </a:rPr>
              <a:t> object.  This store will be </a:t>
            </a:r>
            <a:r>
              <a:rPr kumimoji="0" lang="en-US" sz="1200" b="0" i="0" u="none" strike="noStrike" kern="1200" cap="none" spc="0" normalizeH="0" baseline="0" noProof="0" dirty="0" err="1">
                <a:ln>
                  <a:noFill/>
                </a:ln>
                <a:solidFill>
                  <a:prstClr val="black"/>
                </a:solidFill>
                <a:effectLst/>
                <a:uLnTx/>
                <a:uFillTx/>
                <a:latin typeface="+mn-lt"/>
                <a:ea typeface="+mn-ea"/>
                <a:cs typeface="+mn-cs"/>
              </a:rPr>
              <a:t>be</a:t>
            </a:r>
            <a:r>
              <a:rPr kumimoji="0" lang="en-US" sz="1200" b="0" i="0" u="none" strike="noStrike" kern="1200" cap="none" spc="0" normalizeH="0" baseline="0" noProof="0" dirty="0">
                <a:ln>
                  <a:noFill/>
                </a:ln>
                <a:solidFill>
                  <a:prstClr val="black"/>
                </a:solidFill>
                <a:effectLst/>
                <a:uLnTx/>
                <a:uFillTx/>
                <a:latin typeface="+mn-lt"/>
                <a:ea typeface="+mn-ea"/>
                <a:cs typeface="+mn-cs"/>
              </a:rPr>
              <a:t> used in the synchronization initialization call covered later in this lesson.</a:t>
            </a:r>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20104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38724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These </a:t>
            </a:r>
            <a:r>
              <a:rPr kumimoji="0" lang="en-US" sz="1200" b="0" i="0" u="none" strike="noStrike" kern="1200" cap="none" spc="0" normalizeH="0" baseline="0" noProof="0" dirty="0">
                <a:ln>
                  <a:noFill/>
                </a:ln>
                <a:solidFill>
                  <a:prstClr val="black"/>
                </a:solidFill>
                <a:effectLst/>
                <a:uLnTx/>
                <a:uFillTx/>
                <a:latin typeface="+mn-lt"/>
                <a:ea typeface="+mn-ea"/>
                <a:cs typeface="+mn-cs"/>
              </a:rPr>
              <a:t>cloud storage options play well with Xamarin and suit the needs of many Xamarin development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778594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lesson uses SQLite with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These are obviously Microsoft-specific options. Others from the Cloud Storage slide could be substituted, ex. SQLite with AWS.</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2350680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581696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Sync local SQLite database with Azure cloud data store (SQL Database). These are the ways:</a:t>
            </a:r>
            <a:br>
              <a:rPr kumimoji="0" lang="en-US" sz="1200" b="0" i="0" u="none" strike="noStrike" kern="1200" cap="none" spc="0" normalizeH="0" baseline="0" noProof="0" dirty="0">
                <a:ln>
                  <a:noFill/>
                </a:ln>
                <a:solidFill>
                  <a:prstClr val="black"/>
                </a:solidFill>
                <a:effectLst/>
                <a:uLnTx/>
                <a:uFillTx/>
                <a:latin typeface="+mn-lt"/>
                <a:ea typeface="+mn-ea"/>
                <a:cs typeface="+mn-cs"/>
              </a:rPr>
            </a:b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PushAsync</a:t>
            </a:r>
            <a:r>
              <a:rPr kumimoji="0" lang="en-US" sz="1200" b="1" i="0" u="none" strike="noStrike" kern="1200" cap="none" spc="0" normalizeH="0" baseline="0" noProof="0" dirty="0">
                <a:ln>
                  <a:noFill/>
                </a:ln>
                <a:solidFill>
                  <a:prstClr val="black"/>
                </a:solidFill>
                <a:effectLst/>
                <a:uLnTx/>
                <a:uFillTx/>
                <a:latin typeface="+mn-lt"/>
                <a:ea typeface="+mn-ea"/>
                <a:cs typeface="+mn-cs"/>
              </a:rPr>
              <a:t> - </a:t>
            </a:r>
            <a:r>
              <a:rPr lang="en-US" sz="1200" b="0" i="0" kern="1200" dirty="0">
                <a:solidFill>
                  <a:schemeClr val="tx1"/>
                </a:solidFill>
                <a:effectLst/>
                <a:latin typeface="+mn-lt"/>
                <a:ea typeface="+mn-ea"/>
                <a:cs typeface="+mn-cs"/>
              </a:rPr>
              <a:t>takes local changes to all tables and applies them to Azure cloud</a:t>
            </a:r>
            <a:r>
              <a:rPr lang="en-US" sz="1200" b="0" i="0" kern="1200" baseline="0" dirty="0">
                <a:solidFill>
                  <a:schemeClr val="tx1"/>
                </a:solidFill>
                <a:effectLst/>
                <a:latin typeface="+mn-lt"/>
                <a:ea typeface="+mn-ea"/>
                <a:cs typeface="+mn-cs"/>
              </a:rPr>
              <a:t> data store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Push is executed on the whole context, not on particular tables. It’s implemented this way to maintain the relationships between rows in different tables, i.e. foreign keys.</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PullAsync</a:t>
            </a:r>
            <a:r>
              <a:rPr kumimoji="0" lang="en-US" sz="1200" b="1" i="0" u="none" strike="noStrike" kern="1200" cap="none" spc="0" normalizeH="0" baseline="0" noProof="0" dirty="0">
                <a:ln>
                  <a:noFill/>
                </a:ln>
                <a:solidFill>
                  <a:prstClr val="black"/>
                </a:solidFill>
                <a:effectLst/>
                <a:uLnTx/>
                <a:uFillTx/>
                <a:latin typeface="+mn-lt"/>
                <a:ea typeface="+mn-ea"/>
                <a:cs typeface="+mn-cs"/>
              </a:rPr>
              <a:t> - </a:t>
            </a:r>
            <a:r>
              <a:rPr lang="en-US" sz="1200" b="0" i="0" kern="1200" dirty="0">
                <a:solidFill>
                  <a:schemeClr val="tx1"/>
                </a:solidFill>
                <a:effectLst/>
                <a:latin typeface="+mn-lt"/>
                <a:ea typeface="+mn-ea"/>
                <a:cs typeface="+mn-cs"/>
              </a:rPr>
              <a:t> grab data from Azure and bring it local to the device</a:t>
            </a:r>
            <a:r>
              <a:rPr lang="en-US" sz="1200" b="0" i="0" kern="1200" baseline="0" dirty="0">
                <a:solidFill>
                  <a:schemeClr val="tx1"/>
                </a:solidFill>
                <a:effectLst/>
                <a:latin typeface="+mn-lt"/>
                <a:ea typeface="+mn-ea"/>
                <a:cs typeface="+mn-cs"/>
              </a:rPr>
              <a:t> – automatically pushes first</a:t>
            </a:r>
            <a:r>
              <a:rPr lang="en-US" sz="1200" b="0" i="0" kern="1200" dirty="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This is the most commonly-used offline sync function.</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PurgeAsync</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a:ln>
                  <a:noFill/>
                </a:ln>
                <a:solidFill>
                  <a:schemeClr val="tx1"/>
                </a:solidFill>
                <a:effectLst/>
                <a:uLnTx/>
                <a:uFillTx/>
                <a:latin typeface="+mn-lt"/>
                <a:ea typeface="+mn-ea"/>
                <a:cs typeface="+mn-cs"/>
              </a:rPr>
              <a:t>d</a:t>
            </a:r>
            <a:r>
              <a:rPr lang="en-US" sz="1200" b="0" i="0" kern="1200" dirty="0" err="1">
                <a:solidFill>
                  <a:schemeClr val="tx1"/>
                </a:solidFill>
                <a:effectLst/>
                <a:latin typeface="+mn-lt"/>
                <a:ea typeface="+mn-ea"/>
                <a:cs typeface="+mn-cs"/>
              </a:rPr>
              <a:t>eletes</a:t>
            </a:r>
            <a:r>
              <a:rPr lang="en-US" sz="1200" b="0" i="0" kern="1200" dirty="0">
                <a:solidFill>
                  <a:schemeClr val="tx1"/>
                </a:solidFill>
                <a:effectLst/>
                <a:latin typeface="+mn-lt"/>
                <a:ea typeface="+mn-ea"/>
                <a:cs typeface="+mn-cs"/>
              </a:rPr>
              <a:t> items in local table that match the query</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param</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lang="en-US" sz="1200" b="0" i="0" kern="1200" baseline="0" dirty="0">
                <a:solidFill>
                  <a:schemeClr val="tx1"/>
                </a:solidFill>
                <a:effectLst/>
                <a:latin typeface="+mn-lt"/>
                <a:ea typeface="+mn-ea"/>
                <a:cs typeface="+mn-cs"/>
              </a:rPr>
              <a:t>automatically pushes first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Generally used when ‘soft deletes’ not enabled on server.</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628650" lvl="1" indent="-171450">
              <a:buFont typeface="Arial" charset="0"/>
              <a:buChar char="•"/>
            </a:pPr>
            <a:r>
              <a:rPr lang="en-US" sz="1200" kern="1200" dirty="0">
                <a:solidFill>
                  <a:schemeClr val="tx1"/>
                </a:solidFill>
                <a:latin typeface="+mn-lt"/>
                <a:ea typeface="+mn-ea"/>
                <a:cs typeface="+mn-cs"/>
              </a:rPr>
              <a:t> </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600953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Mobile Client SDK 3.0 brought some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SQLite Batteries initialization is now required for all </a:t>
            </a:r>
            <a:r>
              <a:rPr lang="en-US" baseline="0" dirty="0" err="1"/>
              <a:t>Oses</a:t>
            </a:r>
            <a:r>
              <a:rPr lang="en-US" baseline="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Android, the path folder for the </a:t>
            </a:r>
            <a:r>
              <a:rPr lang="en-US" baseline="0" dirty="0" err="1"/>
              <a:t>MobileServiceClient</a:t>
            </a:r>
            <a:r>
              <a:rPr lang="en-US" baseline="0" dirty="0"/>
              <a:t> call is not supplied.  This must be determined manually.  Generally this is done in the Android project and injected back into the Xamarin.Forms PCL.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Define a </a:t>
            </a:r>
            <a:r>
              <a:rPr lang="en-US" baseline="0" dirty="0" err="1"/>
              <a:t>SQLitePath</a:t>
            </a:r>
            <a:r>
              <a:rPr lang="en-US" baseline="0" dirty="0"/>
              <a:t> class in the Xamarin.Forms project with a property called </a:t>
            </a:r>
            <a:r>
              <a:rPr lang="en-US" baseline="0" dirty="0" err="1"/>
              <a:t>PathName</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public class </a:t>
            </a:r>
            <a:r>
              <a:rPr lang="en-US" baseline="0" dirty="0" err="1"/>
              <a:t>SQLitePath</a:t>
            </a:r>
            <a:endParaRPr lang="en-US" baseline="0" dirty="0"/>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public static string </a:t>
            </a:r>
            <a:r>
              <a:rPr lang="en-US" baseline="0" dirty="0" err="1"/>
              <a:t>PathName</a:t>
            </a:r>
            <a:r>
              <a:rPr lang="en-US" baseline="0" dirty="0"/>
              <a:t> { get; set; } = "</a:t>
            </a:r>
            <a:r>
              <a:rPr lang="en-US" baseline="0" dirty="0" err="1"/>
              <a:t>localstore.db</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br>
              <a:rPr lang="en-US" baseline="0" dirty="0"/>
            </a:br>
            <a:endParaRPr lang="en-US" baseline="0"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a:t>
            </a:r>
            <a:r>
              <a:rPr lang="en-US" baseline="0" dirty="0" err="1"/>
              <a:t>AzureDataServicesSync</a:t>
            </a:r>
            <a:r>
              <a:rPr lang="en-US" baseline="0" dirty="0"/>
              <a:t> </a:t>
            </a:r>
            <a:r>
              <a:rPr lang="en-US" baseline="0" dirty="0" err="1"/>
              <a:t>contructor</a:t>
            </a:r>
            <a:r>
              <a:rPr lang="en-US" baseline="0" dirty="0"/>
              <a:t> shown in the slide, replace the ‘store’ assignment with this code:</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a:t>var</a:t>
            </a:r>
            <a:r>
              <a:rPr lang="en-US" baseline="0" dirty="0"/>
              <a:t> path = "</a:t>
            </a:r>
            <a:r>
              <a:rPr lang="en-US" baseline="0" dirty="0" err="1"/>
              <a:t>localstore.db</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path = </a:t>
            </a:r>
            <a:r>
              <a:rPr lang="en-US" baseline="0" dirty="0" err="1"/>
              <a:t>SQLitePath.PathName</a:t>
            </a:r>
            <a:r>
              <a:rPr lang="en-US" baseline="0" dirty="0"/>
              <a:t>; </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r>
              <a:rPr lang="en-US" baseline="0" dirty="0" err="1"/>
              <a:t>var</a:t>
            </a:r>
            <a:r>
              <a:rPr lang="en-US" baseline="0" dirty="0"/>
              <a:t> store = new </a:t>
            </a:r>
            <a:r>
              <a:rPr lang="en-US" baseline="0" dirty="0" err="1"/>
              <a:t>MobileServiceSQLiteStore</a:t>
            </a:r>
            <a:r>
              <a:rPr lang="en-US" baseline="0" dirty="0"/>
              <a:t>(path);</a:t>
            </a:r>
            <a:br>
              <a:rPr lang="en-US" baseline="0" dirty="0"/>
            </a:br>
            <a:endParaRPr lang="en-US" baseline="0"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Android activity (such as </a:t>
            </a:r>
            <a:r>
              <a:rPr lang="en-US" baseline="0" dirty="0" err="1"/>
              <a:t>MainActivity.cs</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r>
              <a:rPr lang="en-US" baseline="0" dirty="0" err="1"/>
              <a:t>SQLitePath.PathName</a:t>
            </a:r>
            <a:r>
              <a:rPr lang="en-US" baseline="0" dirty="0"/>
              <a:t> = </a:t>
            </a:r>
            <a:r>
              <a:rPr lang="en-US" baseline="0" dirty="0" err="1"/>
              <a:t>Path.Combine</a:t>
            </a:r>
            <a:r>
              <a:rPr lang="en-US" baseline="0" dirty="0"/>
              <a:t>(</a:t>
            </a:r>
            <a:r>
              <a:rPr lang="en-US" baseline="0" dirty="0" err="1"/>
              <a:t>System.Environment.GetFolderPath</a:t>
            </a:r>
            <a:r>
              <a:rPr lang="en-US" baseline="0" dirty="0"/>
              <a:t>(</a:t>
            </a:r>
            <a:r>
              <a:rPr lang="en-US" baseline="0" dirty="0" err="1"/>
              <a:t>System.Environment.SpecialFolder.Personal</a:t>
            </a:r>
            <a:r>
              <a:rPr lang="en-US" baseline="0" dirty="0"/>
              <a:t>), </a:t>
            </a:r>
            <a:r>
              <a:rPr lang="en-US" baseline="0" dirty="0" err="1"/>
              <a:t>SQLitePath.PathName</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if (!</a:t>
            </a:r>
            <a:r>
              <a:rPr lang="en-US" baseline="0" dirty="0" err="1"/>
              <a:t>File.Exists</a:t>
            </a:r>
            <a:r>
              <a:rPr lang="en-US" baseline="0" dirty="0"/>
              <a:t>(</a:t>
            </a:r>
            <a:r>
              <a:rPr lang="en-US" baseline="0" dirty="0" err="1"/>
              <a:t>SQLitePath.PathName</a:t>
            </a:r>
            <a:r>
              <a:rPr lang="en-US" baseline="0" dirty="0"/>
              <a: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r>
              <a:rPr lang="en-US" baseline="0" dirty="0" err="1"/>
              <a:t>File.Create</a:t>
            </a:r>
            <a:r>
              <a:rPr lang="en-US" baseline="0" dirty="0"/>
              <a:t>(</a:t>
            </a:r>
            <a:r>
              <a:rPr lang="en-US" baseline="0" dirty="0" err="1"/>
              <a:t>SQLitePath.PathName</a:t>
            </a:r>
            <a:r>
              <a:rPr lang="en-US" baseline="0" dirty="0"/>
              <a:t>).Dispose();</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See detail in Lab 5.</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220793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First </a:t>
            </a:r>
            <a:r>
              <a:rPr lang="en-US" baseline="0" dirty="0" err="1"/>
              <a:t>PullSync</a:t>
            </a:r>
            <a:r>
              <a:rPr lang="en-US" baseline="0" dirty="0"/>
              <a:t> parameter “</a:t>
            </a:r>
            <a:r>
              <a:rPr lang="en-US" baseline="0" dirty="0" err="1"/>
              <a:t>allTasks</a:t>
            </a:r>
            <a:r>
              <a:rPr lang="en-US" baseline="0" dirty="0"/>
              <a:t>” is a name given to the query generated by the next parameter.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Second parameter creates query to select all rows in the </a:t>
            </a:r>
            <a:r>
              <a:rPr lang="en-US" baseline="0" dirty="0" err="1"/>
              <a:t>TodoTable</a:t>
            </a:r>
            <a:r>
              <a:rPr lang="en-US" baseline="0"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371102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indent="-171450">
              <a:buFont typeface="Arial" charset="0"/>
              <a:buChar char="•"/>
            </a:pPr>
            <a:r>
              <a:rPr lang="en-US" dirty="0" err="1">
                <a:solidFill>
                  <a:schemeClr val="bg1"/>
                </a:solidFill>
              </a:rPr>
              <a:t>MobileServicePushFailedException</a:t>
            </a:r>
            <a:r>
              <a:rPr lang="en-US" dirty="0">
                <a:solidFill>
                  <a:schemeClr val="bg1"/>
                </a:solidFill>
              </a:rPr>
              <a:t> will be thrown</a:t>
            </a:r>
          </a:p>
          <a:p>
            <a:pPr marL="171450" indent="-171450">
              <a:buFont typeface="Arial" charset="0"/>
              <a:buChar char="•"/>
            </a:pPr>
            <a:r>
              <a:rPr lang="en-US" dirty="0">
                <a:solidFill>
                  <a:schemeClr val="bg1"/>
                </a:solidFill>
              </a:rPr>
              <a:t>Professional apps implement </a:t>
            </a:r>
            <a:r>
              <a:rPr lang="en-US" dirty="0" err="1">
                <a:solidFill>
                  <a:schemeClr val="bg1"/>
                </a:solidFill>
              </a:rPr>
              <a:t>IMobileServiceSyncHandler</a:t>
            </a:r>
            <a:r>
              <a:rPr lang="en-US" dirty="0">
                <a:solidFill>
                  <a:schemeClr val="bg1"/>
                </a:solidFill>
              </a:rPr>
              <a:t> to handle these errors</a:t>
            </a:r>
          </a:p>
          <a:p>
            <a:pPr marL="171450" indent="-171450">
              <a:buFont typeface="Arial" charset="0"/>
              <a:buChar char="•"/>
            </a:pPr>
            <a:r>
              <a:rPr lang="en-US" dirty="0">
                <a:solidFill>
                  <a:schemeClr val="bg1"/>
                </a:solidFill>
              </a:rPr>
              <a:t>For now use a simpler approach with a try/catch around your sync</a:t>
            </a:r>
            <a:r>
              <a:rPr lang="en-US" baseline="0" dirty="0">
                <a:solidFill>
                  <a:schemeClr val="bg1"/>
                </a:solidFill>
              </a:rPr>
              <a:t> </a:t>
            </a:r>
            <a:r>
              <a:rPr lang="en-US" dirty="0">
                <a:solidFill>
                  <a:schemeClr val="bg1"/>
                </a:solidFill>
              </a:rPr>
              <a:t>and collect errors in </a:t>
            </a:r>
            <a:r>
              <a:rPr lang="fr-FR" dirty="0" err="1" smtClean="0">
                <a:solidFill>
                  <a:schemeClr val="bg1"/>
                </a:solidFill>
              </a:rPr>
              <a:t>MobileServicePushFailedException</a:t>
            </a:r>
            <a:endParaRPr lang="fr-FR" dirty="0" smtClean="0">
              <a:solidFill>
                <a:schemeClr val="bg1"/>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050122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First </a:t>
            </a:r>
            <a:r>
              <a:rPr lang="en-US" baseline="0" dirty="0" err="1"/>
              <a:t>PullSync</a:t>
            </a:r>
            <a:r>
              <a:rPr lang="en-US" baseline="0" dirty="0"/>
              <a:t> parameter “</a:t>
            </a:r>
            <a:r>
              <a:rPr lang="en-US" baseline="0" dirty="0" err="1"/>
              <a:t>allTasks</a:t>
            </a:r>
            <a:r>
              <a:rPr lang="en-US" baseline="0" dirty="0"/>
              <a:t>” is a name given to the query generated by the next parameter.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Second parameter creates query to select all rows in the </a:t>
            </a:r>
            <a:r>
              <a:rPr lang="en-US" baseline="0" dirty="0" err="1"/>
              <a:t>TodoTable</a:t>
            </a:r>
            <a:r>
              <a:rPr lang="en-US" baseline="0"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954491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charset="0"/>
              <a:buChar char="•"/>
            </a:pPr>
            <a:r>
              <a:rPr lang="en-US" dirty="0" err="1"/>
              <a:t>PushAsync</a:t>
            </a:r>
            <a:r>
              <a:rPr lang="en-US" dirty="0"/>
              <a:t>, </a:t>
            </a:r>
            <a:r>
              <a:rPr lang="en-US" dirty="0" err="1"/>
              <a:t>PullAsync</a:t>
            </a:r>
            <a:r>
              <a:rPr lang="en-US" dirty="0"/>
              <a:t>, </a:t>
            </a:r>
            <a:r>
              <a:rPr lang="en-US" dirty="0" err="1"/>
              <a:t>PurgeAsync</a:t>
            </a:r>
            <a:r>
              <a:rPr lang="en-US" dirty="0"/>
              <a:t> are the ways to sync data using the Azure Mobile Client API.  More in the next slide</a:t>
            </a:r>
            <a:r>
              <a:rPr lang="en-US" dirty="0" smtClean="0"/>
              <a:t>.</a:t>
            </a:r>
            <a:endParaRPr lang="en-US" dirty="0"/>
          </a:p>
          <a:p>
            <a:pPr marL="171450" indent="-171450">
              <a:buFont typeface="Arial" charset="0"/>
              <a:buChar char="•"/>
            </a:pPr>
            <a:r>
              <a:rPr lang="en-US" sz="1200" b="0" i="0" kern="1200" dirty="0">
                <a:solidFill>
                  <a:schemeClr val="tx1"/>
                </a:solidFill>
                <a:effectLst/>
                <a:latin typeface="+mn-lt"/>
                <a:ea typeface="+mn-ea"/>
                <a:cs typeface="+mn-cs"/>
              </a:rPr>
              <a:t>All writes go</a:t>
            </a:r>
            <a:r>
              <a:rPr lang="en-US" sz="1200" b="0" i="0" kern="1200" baseline="0" dirty="0">
                <a:solidFill>
                  <a:schemeClr val="tx1"/>
                </a:solidFill>
                <a:effectLst/>
                <a:latin typeface="+mn-lt"/>
                <a:ea typeface="+mn-ea"/>
                <a:cs typeface="+mn-cs"/>
              </a:rPr>
              <a:t> to </a:t>
            </a:r>
            <a:r>
              <a:rPr lang="en-US" sz="1200" b="0" i="0" kern="1200" dirty="0">
                <a:solidFill>
                  <a:schemeClr val="tx1"/>
                </a:solidFill>
                <a:effectLst/>
                <a:latin typeface="+mn-lt"/>
                <a:ea typeface="+mn-ea"/>
                <a:cs typeface="+mn-cs"/>
              </a:rPr>
              <a:t>the local SQLite database. Nothing goes to Azure unless we sync explicitly</a:t>
            </a:r>
            <a:r>
              <a:rPr lang="en-US" sz="1200" b="0" i="0" kern="1200" baseline="0" dirty="0">
                <a:solidFill>
                  <a:schemeClr val="tx1"/>
                </a:solidFill>
                <a:effectLst/>
                <a:latin typeface="+mn-lt"/>
                <a:ea typeface="+mn-ea"/>
                <a:cs typeface="+mn-cs"/>
              </a:rPr>
              <a:t> using </a:t>
            </a:r>
            <a:r>
              <a:rPr lang="en-US" sz="1200" b="0" i="0" kern="1200" baseline="0" dirty="0" err="1">
                <a:solidFill>
                  <a:schemeClr val="tx1"/>
                </a:solidFill>
                <a:effectLst/>
                <a:latin typeface="+mn-lt"/>
                <a:ea typeface="+mn-ea"/>
                <a:cs typeface="+mn-cs"/>
              </a:rPr>
              <a:t>PushAsync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PullAsync</a:t>
            </a:r>
            <a:r>
              <a:rPr lang="en-US" sz="1200" b="0" i="0" kern="1200" baseline="0" dirty="0">
                <a:solidFill>
                  <a:schemeClr val="tx1"/>
                </a:solidFill>
                <a:effectLst/>
                <a:latin typeface="+mn-lt"/>
                <a:ea typeface="+mn-ea"/>
                <a:cs typeface="+mn-cs"/>
              </a:rPr>
              <a:t>, or </a:t>
            </a:r>
            <a:r>
              <a:rPr lang="en-US" sz="1200" b="0" i="0" kern="1200" baseline="0" dirty="0" err="1">
                <a:solidFill>
                  <a:schemeClr val="tx1"/>
                </a:solidFill>
                <a:effectLst/>
                <a:latin typeface="+mn-lt"/>
                <a:ea typeface="+mn-ea"/>
                <a:cs typeface="+mn-cs"/>
              </a:rPr>
              <a:t>PurgeAsync</a:t>
            </a:r>
            <a:r>
              <a:rPr lang="en-US" sz="1200" b="0" i="0" kern="1200" baseline="0" dirty="0" smtClean="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171450" indent="-171450">
              <a:buFont typeface="Arial" charset="0"/>
              <a:buChar char="•"/>
            </a:pPr>
            <a:r>
              <a:rPr lang="en-US" sz="1200" b="0" i="0" kern="1200" baseline="0" dirty="0">
                <a:solidFill>
                  <a:schemeClr val="tx1"/>
                </a:solidFill>
                <a:effectLst/>
                <a:latin typeface="+mn-lt"/>
                <a:ea typeface="+mn-ea"/>
                <a:cs typeface="+mn-cs"/>
              </a:rPr>
              <a:t>Sync errors throw </a:t>
            </a:r>
            <a:r>
              <a:rPr lang="fr-FR" dirty="0" err="1">
                <a:solidFill>
                  <a:schemeClr val="bg1"/>
                </a:solidFill>
              </a:rPr>
              <a:t>MobileServicePushFailedException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3356786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These are the kinds of applications that can be built through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following slides will explain each kind of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38111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previous lesson, we created an Azure Mobile App project and published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project contained a </a:t>
            </a:r>
            <a:r>
              <a:rPr lang="en-US" baseline="0" dirty="0" err="1"/>
              <a:t>referecne</a:t>
            </a:r>
            <a:r>
              <a:rPr lang="en-US" baseline="0" dirty="0"/>
              <a:t> to an Azure SQL Database containing the </a:t>
            </a:r>
            <a:r>
              <a:rPr lang="en-US" baseline="0" dirty="0" err="1"/>
              <a:t>TodoItem</a:t>
            </a:r>
            <a:r>
              <a:rPr lang="en-US" baseline="0" dirty="0"/>
              <a:t>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That’s the starting point for this lesson.</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815900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charset="0"/>
              <a:buChar char="•"/>
            </a:pPr>
            <a:r>
              <a:rPr lang="en-US" dirty="0" smtClean="0"/>
              <a:t>Calls </a:t>
            </a:r>
            <a:r>
              <a:rPr lang="en-US" dirty="0"/>
              <a:t>to the data store can be made in the</a:t>
            </a:r>
            <a:r>
              <a:rPr lang="en-US" baseline="0" dirty="0"/>
              <a:t> app directly from the places in the app that need data.  </a:t>
            </a:r>
          </a:p>
          <a:p>
            <a:pPr marL="171450" indent="-171450">
              <a:buFont typeface="Arial" charset="0"/>
              <a:buChar char="•"/>
            </a:pPr>
            <a:r>
              <a:rPr lang="en-US" baseline="0" dirty="0"/>
              <a:t>This is a functional approach, but eventually can lead to unmaintainable, spaghetti code.</a:t>
            </a:r>
          </a:p>
          <a:p>
            <a:pPr marL="171450" indent="-171450">
              <a:buFont typeface="Arial" charset="0"/>
              <a:buChar char="•"/>
            </a:pPr>
            <a:r>
              <a:rPr lang="en-US" baseline="0" dirty="0"/>
              <a:t>In professional grade apps this is considered an anti-pattern, a programming practice to avoid.</a:t>
            </a:r>
          </a:p>
          <a:p>
            <a:pPr marL="171450" indent="-171450">
              <a:buFont typeface="Arial" charset="0"/>
              <a:buChar char="•"/>
            </a:pPr>
            <a:r>
              <a:rPr lang="en-US" baseline="0" dirty="0"/>
              <a:t>In formal terms this hard-coded approach violates Separation of Concerns (SOC)</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70425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Access Azure tables using the </a:t>
            </a:r>
            <a:r>
              <a:rPr lang="en-US" sz="1200" b="0" i="0" kern="1200" dirty="0" err="1">
                <a:solidFill>
                  <a:schemeClr val="tx1"/>
                </a:solidFill>
                <a:effectLst/>
                <a:latin typeface="+mn-lt"/>
                <a:ea typeface="+mn-ea"/>
                <a:cs typeface="+mn-cs"/>
              </a:rPr>
              <a:t>the</a:t>
            </a:r>
            <a:r>
              <a:rPr lang="en-US" dirty="0" err="1"/>
              <a:t>MobileServiceTable</a:t>
            </a:r>
            <a:r>
              <a:rPr lang="en-US" sz="1200" b="0" i="0" kern="1200" dirty="0">
                <a:solidFill>
                  <a:schemeClr val="tx1"/>
                </a:solidFill>
                <a:effectLst/>
                <a:latin typeface="+mn-lt"/>
                <a:ea typeface="+mn-ea"/>
                <a:cs typeface="+mn-cs"/>
              </a:rPr>
              <a:t> object.  Obtain a reference by instantiating </a:t>
            </a:r>
            <a:r>
              <a:rPr lang="en-US" sz="1200" b="0" i="0" kern="1200" dirty="0" err="1">
                <a:solidFill>
                  <a:schemeClr val="tx1"/>
                </a:solidFill>
                <a:effectLst/>
                <a:latin typeface="+mn-lt"/>
                <a:ea typeface="+mn-ea"/>
                <a:cs typeface="+mn-cs"/>
              </a:rPr>
              <a:t>MobileServiceClient</a:t>
            </a:r>
            <a:r>
              <a:rPr lang="en-US" sz="1200" b="0" i="0" kern="1200" dirty="0">
                <a:solidFill>
                  <a:schemeClr val="tx1"/>
                </a:solidFill>
                <a:effectLst/>
                <a:latin typeface="+mn-lt"/>
                <a:ea typeface="+mn-ea"/>
                <a:cs typeface="+mn-cs"/>
              </a:rPr>
              <a:t> pointing to the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Obtain a reference to a table using </a:t>
            </a:r>
            <a:r>
              <a:rPr lang="en-US" sz="1200" b="0" i="0" kern="1200" dirty="0" err="1">
                <a:solidFill>
                  <a:schemeClr val="tx1"/>
                </a:solidFill>
                <a:effectLst/>
                <a:latin typeface="+mn-lt"/>
                <a:ea typeface="+mn-ea"/>
                <a:cs typeface="+mn-cs"/>
              </a:rPr>
              <a:t>GetTable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either a typed or </a:t>
            </a:r>
            <a:r>
              <a:rPr lang="en-US" sz="1200" b="0" i="0" kern="1200" baseline="0" dirty="0" err="1">
                <a:solidFill>
                  <a:schemeClr val="tx1"/>
                </a:solidFill>
                <a:effectLst/>
                <a:latin typeface="+mn-lt"/>
                <a:ea typeface="+mn-ea"/>
                <a:cs typeface="+mn-cs"/>
              </a:rPr>
              <a:t>untyped</a:t>
            </a:r>
            <a:r>
              <a:rPr lang="en-US" sz="1200" b="0" i="0" kern="1200" baseline="0" dirty="0">
                <a:solidFill>
                  <a:schemeClr val="tx1"/>
                </a:solidFill>
                <a:effectLst/>
                <a:latin typeface="+mn-lt"/>
                <a:ea typeface="+mn-ea"/>
                <a:cs typeface="+mn-cs"/>
              </a:rPr>
              <a:t> reference</a:t>
            </a:r>
            <a:r>
              <a:rPr lang="en-US" sz="1200" b="0" i="0" kern="1200" baseline="0" dirty="0" smtClean="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171450" indent="-171450">
              <a:buFont typeface="Arial" charset="0"/>
              <a:buChar char="•"/>
            </a:pPr>
            <a:r>
              <a:rPr lang="en-US" dirty="0"/>
              <a:t>Create an </a:t>
            </a:r>
            <a:r>
              <a:rPr lang="en-US" dirty="0" err="1"/>
              <a:t>untyped</a:t>
            </a:r>
            <a:r>
              <a:rPr lang="en-US" dirty="0"/>
              <a:t> </a:t>
            </a:r>
            <a:r>
              <a:rPr lang="en-US" dirty="0" smtClean="0"/>
              <a:t>reference</a:t>
            </a:r>
            <a:endParaRPr lang="en-US" sz="1800" dirty="0"/>
          </a:p>
          <a:p>
            <a:pPr marL="457200" lvl="1" indent="0">
              <a:buNone/>
            </a:pPr>
            <a:r>
              <a:rPr lang="en-US" sz="1800" dirty="0" err="1"/>
              <a:t>IMobileServiceTable</a:t>
            </a:r>
            <a:r>
              <a:rPr lang="en-US" sz="1800" dirty="0"/>
              <a:t> </a:t>
            </a:r>
            <a:r>
              <a:rPr lang="en-US" sz="1800" dirty="0" err="1"/>
              <a:t>untypedTodoTable</a:t>
            </a:r>
            <a:r>
              <a:rPr lang="en-US" sz="1800" dirty="0"/>
              <a:t> = </a:t>
            </a:r>
            <a:r>
              <a:rPr lang="en-US" sz="1800" dirty="0" err="1"/>
              <a:t>client.GetTable</a:t>
            </a:r>
            <a:r>
              <a:rPr lang="en-US" sz="1800" dirty="0"/>
              <a:t>("</a:t>
            </a:r>
            <a:r>
              <a:rPr lang="en-US" sz="1800" dirty="0" err="1"/>
              <a:t>TodoItem</a:t>
            </a:r>
            <a:r>
              <a:rPr lang="en-US" sz="180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3292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CRUD is the standard set of database transactions needed as an interface for most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Item is an object of type </a:t>
            </a:r>
            <a:r>
              <a:rPr kumimoji="0" lang="en-US" sz="1200" b="0" i="0" u="none" strike="noStrike" kern="1200" cap="none" spc="0" normalizeH="0" baseline="0" noProof="0" dirty="0" err="1">
                <a:ln>
                  <a:noFill/>
                </a:ln>
                <a:solidFill>
                  <a:prstClr val="black"/>
                </a:solidFill>
                <a:effectLst/>
                <a:uLnTx/>
                <a:uFillTx/>
                <a:latin typeface="+mn-lt"/>
                <a:ea typeface="+mn-ea"/>
                <a:cs typeface="+mn-cs"/>
              </a:rPr>
              <a:t>TodoItem</a:t>
            </a:r>
            <a:r>
              <a:rPr kumimoji="0" lang="en-US" sz="1200" b="0" i="0" u="none" strike="noStrike" kern="1200" cap="none" spc="0" normalizeH="0" baseline="0" noProof="0" dirty="0">
                <a:ln>
                  <a:noFill/>
                </a:ln>
                <a:solidFill>
                  <a:prstClr val="black"/>
                </a:solidFill>
                <a:effectLst/>
                <a:uLnTx/>
                <a:uFillTx/>
                <a:latin typeface="+mn-lt"/>
                <a:ea typeface="+mn-ea"/>
                <a:cs typeface="+mn-cs"/>
              </a:rPr>
              <a:t>.  It must have an ID property for many of these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transactions.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When executing a query using an </a:t>
            </a:r>
            <a:r>
              <a:rPr lang="en-US" sz="1200" b="0" i="0" kern="1200" dirty="0" err="1">
                <a:solidFill>
                  <a:schemeClr val="tx1"/>
                </a:solidFill>
                <a:effectLst/>
                <a:latin typeface="+mn-lt"/>
                <a:ea typeface="+mn-ea"/>
                <a:cs typeface="+mn-cs"/>
              </a:rPr>
              <a:t>untyped</a:t>
            </a:r>
            <a:r>
              <a:rPr lang="en-US" sz="1200" b="0" i="0" kern="1200" dirty="0">
                <a:solidFill>
                  <a:schemeClr val="tx1"/>
                </a:solidFill>
                <a:effectLst/>
                <a:latin typeface="+mn-lt"/>
                <a:ea typeface="+mn-ea"/>
                <a:cs typeface="+mn-cs"/>
              </a:rPr>
              <a:t> table object, you must explicitly specify the OData query string by calling </a:t>
            </a:r>
            <a:r>
              <a:rPr lang="en-US" sz="1200" b="0" i="0" u="none" strike="noStrike" kern="1200" dirty="0">
                <a:solidFill>
                  <a:schemeClr val="tx1"/>
                </a:solidFill>
                <a:effectLst/>
                <a:latin typeface="+mn-lt"/>
                <a:ea typeface="+mn-ea"/>
                <a:cs typeface="+mn-cs"/>
                <a:hlinkClick r:id="rId3"/>
              </a:rPr>
              <a:t>ReadAsync</a:t>
            </a:r>
            <a:r>
              <a:rPr lang="en-US" sz="1200" b="0" i="0" u="none" strike="noStrike" kern="1200" dirty="0">
                <a:solidFill>
                  <a:schemeClr val="tx1"/>
                </a:solidFill>
                <a:effectLst/>
                <a:latin typeface="+mn-lt"/>
                <a:ea typeface="+mn-ea"/>
                <a:cs typeface="+mn-cs"/>
              </a:rPr>
              <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Notes:</a:t>
            </a:r>
          </a:p>
          <a:p>
            <a:pPr marL="171450" indent="-171450">
              <a:buFont typeface="Arial" charset="0"/>
              <a:buChar char="•"/>
            </a:pPr>
            <a:r>
              <a:rPr lang="en-US" sz="1200" b="0" i="0" u="none" strike="noStrike" kern="1200" baseline="0" dirty="0">
                <a:solidFill>
                  <a:schemeClr val="tx1"/>
                </a:solidFill>
                <a:latin typeface="+mn-lt"/>
                <a:ea typeface="+mn-ea"/>
                <a:cs typeface="+mn-cs"/>
              </a:rPr>
              <a:t>At the heart of many enterprise-grade Xamarin data access layers is an implementation of the repository pattern. </a:t>
            </a:r>
            <a:endParaRPr lang="en-US" sz="1200" b="0" i="0" u="none" strike="noStrike" kern="1200" baseline="0" dirty="0" smtClean="0">
              <a:solidFill>
                <a:schemeClr val="tx1"/>
              </a:solidFill>
              <a:latin typeface="+mn-lt"/>
              <a:ea typeface="+mn-ea"/>
              <a:cs typeface="+mn-cs"/>
            </a:endParaRPr>
          </a:p>
          <a:p>
            <a:pPr marL="171450" indent="-171450">
              <a:buFont typeface="Arial" charset="0"/>
              <a:buChar char="•"/>
            </a:pPr>
            <a:r>
              <a:rPr lang="en-US" sz="1200" b="0" i="0" u="none" strike="noStrike" kern="1200" baseline="0" dirty="0" smtClean="0">
                <a:solidFill>
                  <a:schemeClr val="tx1"/>
                </a:solidFill>
                <a:latin typeface="+mn-lt"/>
                <a:ea typeface="+mn-ea"/>
                <a:cs typeface="+mn-cs"/>
              </a:rPr>
              <a:t>This </a:t>
            </a:r>
            <a:r>
              <a:rPr lang="en-US" sz="1200" b="0" i="0" u="none" strike="noStrike" kern="1200" baseline="0" dirty="0">
                <a:solidFill>
                  <a:schemeClr val="tx1"/>
                </a:solidFill>
                <a:latin typeface="+mn-lt"/>
                <a:ea typeface="+mn-ea"/>
                <a:cs typeface="+mn-cs"/>
              </a:rPr>
              <a:t>abstraction placed between the business layer and the data layer (Azure Mobile Client </a:t>
            </a:r>
            <a:r>
              <a:rPr lang="en-US" sz="1200" b="0" i="0" u="none" strike="noStrike" kern="1200" baseline="0" dirty="0" smtClean="0">
                <a:solidFill>
                  <a:schemeClr val="tx1"/>
                </a:solidFill>
                <a:latin typeface="+mn-lt"/>
                <a:ea typeface="+mn-ea"/>
                <a:cs typeface="+mn-cs"/>
              </a:rPr>
              <a:t>SDK) provides </a:t>
            </a:r>
            <a:r>
              <a:rPr lang="en-US" sz="1200" b="0" i="0" u="none" strike="noStrike" kern="1200" baseline="0" dirty="0">
                <a:solidFill>
                  <a:schemeClr val="tx1"/>
                </a:solidFill>
                <a:latin typeface="+mn-lt"/>
                <a:ea typeface="+mn-ea"/>
                <a:cs typeface="+mn-cs"/>
              </a:rPr>
              <a:t>app-specific CRUD methods using object collections, without exposing details of data source implementations (databases, XML, JSON, flat files, and so forth). </a:t>
            </a:r>
            <a:endParaRPr lang="en-US" sz="1200" b="0" i="0" u="none" strike="noStrike" kern="1200" baseline="0" dirty="0" smtClean="0">
              <a:solidFill>
                <a:schemeClr val="tx1"/>
              </a:solidFill>
              <a:latin typeface="+mn-lt"/>
              <a:ea typeface="+mn-ea"/>
              <a:cs typeface="+mn-cs"/>
            </a:endParaRPr>
          </a:p>
          <a:p>
            <a:pPr marL="171450" indent="-171450">
              <a:buFont typeface="Arial" charset="0"/>
              <a:buChar char="•"/>
            </a:pPr>
            <a:r>
              <a:rPr lang="en-US" sz="1200" b="0" i="0" u="none" strike="noStrike" kern="1200" baseline="0" dirty="0" smtClean="0">
                <a:solidFill>
                  <a:schemeClr val="tx1"/>
                </a:solidFill>
                <a:latin typeface="+mn-lt"/>
                <a:ea typeface="+mn-ea"/>
                <a:cs typeface="+mn-cs"/>
              </a:rPr>
              <a:t>Use </a:t>
            </a:r>
            <a:r>
              <a:rPr lang="en-US" sz="1200" b="0" i="0" u="none" strike="noStrike" kern="1200" baseline="0" dirty="0">
                <a:solidFill>
                  <a:schemeClr val="tx1"/>
                </a:solidFill>
                <a:latin typeface="+mn-lt"/>
                <a:ea typeface="+mn-ea"/>
                <a:cs typeface="+mn-cs"/>
              </a:rPr>
              <a:t>this pattern to abstract away the details of database implementation, such as syncing. </a:t>
            </a:r>
            <a:endParaRPr lang="en-US" sz="1200" b="0" i="0" u="none" strike="noStrike" kern="1200" baseline="0" dirty="0" smtClean="0">
              <a:solidFill>
                <a:schemeClr val="tx1"/>
              </a:solidFill>
              <a:latin typeface="+mn-lt"/>
              <a:ea typeface="+mn-ea"/>
              <a:cs typeface="+mn-cs"/>
            </a:endParaRPr>
          </a:p>
          <a:p>
            <a:pPr marL="171450" indent="-171450">
              <a:buFont typeface="Arial" charset="0"/>
              <a:buChar char="•"/>
            </a:pPr>
            <a:r>
              <a:rPr lang="en-US" sz="1200" b="0" i="0" u="none" strike="noStrike" kern="1200" baseline="0" dirty="0" smtClean="0">
                <a:solidFill>
                  <a:schemeClr val="tx1"/>
                </a:solidFill>
                <a:latin typeface="+mn-lt"/>
                <a:ea typeface="+mn-ea"/>
                <a:cs typeface="+mn-cs"/>
              </a:rPr>
              <a:t>Later </a:t>
            </a:r>
            <a:r>
              <a:rPr lang="en-US" sz="1200" b="0" i="0" u="none" strike="noStrike" kern="1200" baseline="0" dirty="0">
                <a:solidFill>
                  <a:schemeClr val="tx1"/>
                </a:solidFill>
                <a:latin typeface="+mn-lt"/>
                <a:ea typeface="+mn-ea"/>
                <a:cs typeface="+mn-cs"/>
              </a:rPr>
              <a:t>you can couple your repository with the singleton pattern to maintain the database reference.</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9559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marL="228600" indent="-228600">
              <a:buFont typeface="Wingdings" charset="2"/>
              <a:buChar char="§"/>
              <a:defRPr/>
            </a:lvl1pPr>
            <a:lvl2pPr marL="685800" indent="-228600">
              <a:buFont typeface="Wingdings" charset="2"/>
              <a:buChar char="§"/>
              <a:defRPr/>
            </a:lvl2pPr>
            <a:lvl3pPr marL="1143000" indent="-228600">
              <a:buFont typeface="Wingdings" charset="2"/>
              <a:buChar char="§"/>
              <a:defRPr/>
            </a:lvl3pPr>
            <a:lvl4pPr marL="1600200" indent="-228600">
              <a:buFont typeface="Wingdings" charset="2"/>
              <a:buChar char="§"/>
              <a:defRPr/>
            </a:lvl4pPr>
            <a:lvl5pPr marL="2057400" indent="-228600">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marL="228600" indent="-228600">
              <a:buFont typeface="Wingdings" charset="2"/>
              <a:buChar char="§"/>
              <a:defRPr/>
            </a:lvl1pPr>
            <a:lvl2pPr marL="685800" indent="-228600">
              <a:buFont typeface="Wingdings" charset="2"/>
              <a:buChar char="§"/>
              <a:defRPr/>
            </a:lvl2pPr>
            <a:lvl3pPr marL="1143000" indent="-228600">
              <a:buFont typeface="Wingdings" charset="2"/>
              <a:buChar char="§"/>
              <a:defRPr/>
            </a:lvl3pPr>
            <a:lvl4pPr marL="1600200" indent="-228600">
              <a:buFont typeface="Wingdings" charset="2"/>
              <a:buChar char="§"/>
              <a:defRPr/>
            </a:lvl4pPr>
            <a:lvl5pPr marL="2057400" indent="-228600">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228600" indent="-228600">
              <a:buFont typeface="Wingdings" charset="2"/>
              <a:buChar char="§"/>
              <a:defRPr sz="3200"/>
            </a:lvl1pPr>
            <a:lvl2pPr marL="685800" indent="-228600">
              <a:buFont typeface="Wingdings" charset="2"/>
              <a:buChar char="§"/>
              <a:defRPr sz="2800"/>
            </a:lvl2pPr>
            <a:lvl3pPr marL="1143000" indent="-228600">
              <a:buFont typeface="Wingdings" charset="2"/>
              <a:buChar char="§"/>
              <a:defRPr sz="2400"/>
            </a:lvl3pPr>
            <a:lvl4pPr marL="1600200" indent="-228600">
              <a:buFont typeface="Wingdings" charset="2"/>
              <a:buChar char="§"/>
              <a:defRPr sz="2000"/>
            </a:lvl4pPr>
            <a:lvl5pPr marL="2057400" indent="-228600">
              <a:buFont typeface="Wingdings" charset="2"/>
              <a:buChar cha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Wingdings" charset="2"/>
              <a:buChar char="§"/>
              <a:defRPr/>
            </a:lvl1pPr>
            <a:lvl2pPr marL="685800" indent="-228600">
              <a:buFont typeface="Wingdings" charset="2"/>
              <a:buChar char="§"/>
              <a:defRPr/>
            </a:lvl2pPr>
            <a:lvl3pPr marL="1143000" indent="-228600">
              <a:buFont typeface="Wingdings" charset="2"/>
              <a:buChar char="§"/>
              <a:defRPr/>
            </a:lvl3pPr>
            <a:lvl4pPr marL="1600200" indent="-228600">
              <a:buFont typeface="Wingdings" charset="2"/>
              <a:buChar char="§"/>
              <a:defRPr/>
            </a:lvl4pPr>
            <a:lvl5pPr marL="2057400" indent="-228600">
              <a:buFont typeface="Wingdings"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marL="228600" indent="-228600">
              <a:buFont typeface="Wingdings" charset="2"/>
              <a:buChar char="§"/>
              <a:defRPr sz="2400">
                <a:solidFill>
                  <a:schemeClr val="bg1"/>
                </a:solidFill>
              </a:defRPr>
            </a:lvl1pPr>
            <a:lvl2pPr marL="685800" indent="-228600">
              <a:buFont typeface="Wingdings" charset="2"/>
              <a:buChar char="§"/>
              <a:defRPr sz="2000">
                <a:solidFill>
                  <a:schemeClr val="bg1"/>
                </a:solidFill>
              </a:defRPr>
            </a:lvl2pPr>
            <a:lvl3pPr marL="1143000" indent="-228600">
              <a:buFont typeface="Wingdings" charset="2"/>
              <a:buChar char="§"/>
              <a:defRPr sz="1800">
                <a:solidFill>
                  <a:schemeClr val="bg1"/>
                </a:solidFill>
              </a:defRPr>
            </a:lvl3pPr>
            <a:lvl4pPr marL="1600200" indent="-228600">
              <a:buFont typeface="Wingdings" charset="2"/>
              <a:buChar char="§"/>
              <a:defRPr sz="1600">
                <a:solidFill>
                  <a:schemeClr val="bg1"/>
                </a:solidFill>
              </a:defRPr>
            </a:lvl4pPr>
            <a:lvl5pPr marL="2057400" indent="-228600">
              <a:buFont typeface="Wingdings" charset="2"/>
              <a:buChar cha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marL="228600" indent="-228600">
              <a:buFont typeface="Wingdings" charset="2"/>
              <a:buChar char="§"/>
              <a:defRPr/>
            </a:lvl1pPr>
            <a:lvl2pPr marL="685800" indent="-228600">
              <a:buFont typeface="Wingdings" charset="2"/>
              <a:buChar char="§"/>
              <a:defRPr/>
            </a:lvl2pPr>
            <a:lvl3pPr marL="1143000" indent="-228600">
              <a:buFont typeface="Wingdings" charset="2"/>
              <a:buChar char="§"/>
              <a:defRPr/>
            </a:lvl3pPr>
            <a:lvl4pPr marL="1600200" indent="-228600">
              <a:buFont typeface="Wingdings" charset="2"/>
              <a:buChar char="§"/>
              <a:defRPr/>
            </a:lvl4pPr>
            <a:lvl5pPr marL="2057400" indent="-228600">
              <a:buFont typeface="Wingdings"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marL="228600" indent="-228600">
              <a:buFont typeface="Wingdings" charset="2"/>
              <a:buChar char="§"/>
              <a:defRPr/>
            </a:lvl1pPr>
            <a:lvl2pPr marL="685800" indent="-228600">
              <a:buFont typeface="Wingdings" charset="2"/>
              <a:buChar char="§"/>
              <a:defRPr/>
            </a:lvl2pPr>
            <a:lvl3pPr marL="1143000" indent="-228600">
              <a:buFont typeface="Wingdings" charset="2"/>
              <a:buChar char="§"/>
              <a:defRPr/>
            </a:lvl3pPr>
            <a:lvl4pPr marL="1600200" indent="-228600">
              <a:buFont typeface="Wingdings" charset="2"/>
              <a:buChar char="§"/>
              <a:defRPr/>
            </a:lvl4pPr>
            <a:lvl5pPr marL="2057400" indent="-228600">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13:</a:t>
            </a:r>
            <a:endParaRPr lang="en-US" sz="4000" dirty="0">
              <a:solidFill>
                <a:srgbClr val="FFFF00"/>
              </a:solidFill>
            </a:endParaRPr>
          </a:p>
          <a:p>
            <a:r>
              <a:rPr lang="en-US" dirty="0"/>
              <a:t>Data Access with Azure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Repository Pattern</a:t>
            </a:r>
          </a:p>
        </p:txBody>
      </p:sp>
      <p:grpSp>
        <p:nvGrpSpPr>
          <p:cNvPr id="17" name="Group 16"/>
          <p:cNvGrpSpPr/>
          <p:nvPr/>
        </p:nvGrpSpPr>
        <p:grpSpPr>
          <a:xfrm>
            <a:off x="0" y="1690688"/>
            <a:ext cx="12192000" cy="1814512"/>
            <a:chOff x="0" y="1690688"/>
            <a:chExt cx="12192000" cy="1814512"/>
          </a:xfrm>
        </p:grpSpPr>
        <p:sp>
          <p:nvSpPr>
            <p:cNvPr id="18" name="Rectangle 17"/>
            <p:cNvSpPr/>
            <p:nvPr/>
          </p:nvSpPr>
          <p:spPr>
            <a:xfrm>
              <a:off x="0" y="1690688"/>
              <a:ext cx="12192000" cy="181451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9" name="TextBox 18"/>
            <p:cNvSpPr txBox="1"/>
            <p:nvPr/>
          </p:nvSpPr>
          <p:spPr>
            <a:xfrm>
              <a:off x="838200" y="1865227"/>
              <a:ext cx="10515600" cy="1384995"/>
            </a:xfrm>
            <a:prstGeom prst="rect">
              <a:avLst/>
            </a:prstGeom>
            <a:noFill/>
          </p:spPr>
          <p:txBody>
            <a:bodyPr wrap="square" rtlCol="0">
              <a:spAutoFit/>
            </a:bodyPr>
            <a:lstStyle/>
            <a:p>
              <a:pPr>
                <a:buFont typeface="Wingdings" charset="2"/>
                <a:buChar char="§"/>
              </a:pPr>
              <a:r>
                <a:rPr lang="fr-FR" sz="2800" dirty="0">
                  <a:solidFill>
                    <a:schemeClr val="bg1"/>
                  </a:solidFill>
                </a:rPr>
                <a:t>Abstraction </a:t>
              </a:r>
              <a:r>
                <a:rPr lang="fr-FR" sz="2800" dirty="0" err="1">
                  <a:solidFill>
                    <a:schemeClr val="bg1"/>
                  </a:solidFill>
                </a:rPr>
                <a:t>between</a:t>
              </a:r>
              <a:r>
                <a:rPr lang="fr-FR" sz="2800" dirty="0">
                  <a:solidFill>
                    <a:schemeClr val="bg1"/>
                  </a:solidFill>
                </a:rPr>
                <a:t> business and data layer</a:t>
              </a:r>
            </a:p>
            <a:p>
              <a:pPr>
                <a:buFont typeface="Wingdings" charset="2"/>
                <a:buChar char="§"/>
              </a:pPr>
              <a:r>
                <a:rPr lang="fr-FR" sz="2800" dirty="0">
                  <a:solidFill>
                    <a:schemeClr val="bg1"/>
                  </a:solidFill>
                </a:rPr>
                <a:t>Table-</a:t>
              </a:r>
              <a:r>
                <a:rPr lang="fr-FR" sz="2800" dirty="0" err="1">
                  <a:solidFill>
                    <a:schemeClr val="bg1"/>
                  </a:solidFill>
                </a:rPr>
                <a:t>specific</a:t>
              </a:r>
              <a:r>
                <a:rPr lang="fr-FR" sz="2800" dirty="0">
                  <a:solidFill>
                    <a:schemeClr val="bg1"/>
                  </a:solidFill>
                </a:rPr>
                <a:t> CRUD </a:t>
              </a:r>
              <a:r>
                <a:rPr lang="fr-FR" sz="2800" dirty="0" err="1">
                  <a:solidFill>
                    <a:schemeClr val="bg1"/>
                  </a:solidFill>
                </a:rPr>
                <a:t>methods</a:t>
              </a:r>
              <a:endParaRPr lang="fr-FR" sz="2800" dirty="0">
                <a:solidFill>
                  <a:schemeClr val="bg1"/>
                </a:solidFill>
              </a:endParaRPr>
            </a:p>
            <a:p>
              <a:pPr>
                <a:buFont typeface="Wingdings" charset="2"/>
                <a:buChar char="§"/>
              </a:pPr>
              <a:r>
                <a:rPr lang="fr-FR" sz="2800" dirty="0" err="1">
                  <a:solidFill>
                    <a:schemeClr val="bg1"/>
                  </a:solidFill>
                </a:rPr>
                <a:t>Encapsulate</a:t>
              </a:r>
              <a:r>
                <a:rPr lang="fr-FR" sz="2800" dirty="0">
                  <a:solidFill>
                    <a:schemeClr val="bg1"/>
                  </a:solidFill>
                </a:rPr>
                <a:t> </a:t>
              </a:r>
              <a:r>
                <a:rPr lang="fr-FR" sz="2800" dirty="0" err="1">
                  <a:solidFill>
                    <a:schemeClr val="bg1"/>
                  </a:solidFill>
                </a:rPr>
                <a:t>implementation</a:t>
              </a:r>
              <a:r>
                <a:rPr lang="fr-FR" sz="2800" dirty="0">
                  <a:solidFill>
                    <a:schemeClr val="bg1"/>
                  </a:solidFill>
                </a:rPr>
                <a:t> </a:t>
              </a:r>
              <a:r>
                <a:rPr lang="fr-FR" sz="2800" dirty="0" err="1">
                  <a:solidFill>
                    <a:schemeClr val="bg1"/>
                  </a:solidFill>
                </a:rPr>
                <a:t>details</a:t>
              </a:r>
              <a:r>
                <a:rPr lang="fr-FR" sz="2800" dirty="0">
                  <a:solidFill>
                    <a:schemeClr val="bg1"/>
                  </a:solidFill>
                </a:rPr>
                <a:t> </a:t>
              </a:r>
              <a:r>
                <a:rPr lang="fr-FR" sz="2800" dirty="0" err="1">
                  <a:solidFill>
                    <a:schemeClr val="bg1"/>
                  </a:solidFill>
                </a:rPr>
                <a:t>such</a:t>
              </a:r>
              <a:r>
                <a:rPr lang="fr-FR" sz="2800" dirty="0">
                  <a:solidFill>
                    <a:schemeClr val="bg1"/>
                  </a:solidFill>
                </a:rPr>
                <a:t> as </a:t>
              </a:r>
              <a:r>
                <a:rPr lang="fr-FR" sz="2800" dirty="0" err="1">
                  <a:solidFill>
                    <a:schemeClr val="bg1"/>
                  </a:solidFill>
                </a:rPr>
                <a:t>locking</a:t>
              </a:r>
              <a:r>
                <a:rPr lang="fr-FR" sz="2800" dirty="0">
                  <a:solidFill>
                    <a:schemeClr val="bg1"/>
                  </a:solidFill>
                </a:rPr>
                <a:t> and </a:t>
              </a:r>
              <a:r>
                <a:rPr lang="fr-FR" sz="2800" dirty="0" err="1">
                  <a:solidFill>
                    <a:schemeClr val="bg1"/>
                  </a:solidFill>
                </a:rPr>
                <a:t>sync</a:t>
              </a:r>
              <a:endParaRPr lang="fr-FR" sz="2800" dirty="0">
                <a:solidFill>
                  <a:schemeClr val="bg1"/>
                </a:solidFill>
              </a:endParaRPr>
            </a:p>
          </p:txBody>
        </p:sp>
      </p:grpSp>
    </p:spTree>
    <p:extLst>
      <p:ext uri="{BB962C8B-B14F-4D97-AF65-F5344CB8AC3E}">
        <p14:creationId xmlns:p14="http://schemas.microsoft.com/office/powerpoint/2010/main" val="1894791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r>
              <a:rPr lang="en-US" dirty="0" smtClean="0"/>
              <a:t>Pattern</a:t>
            </a:r>
            <a:endParaRPr lang="en-US" sz="1600" dirty="0"/>
          </a:p>
        </p:txBody>
      </p:sp>
      <p:grpSp>
        <p:nvGrpSpPr>
          <p:cNvPr id="31" name="Group 30"/>
          <p:cNvGrpSpPr/>
          <p:nvPr/>
        </p:nvGrpSpPr>
        <p:grpSpPr>
          <a:xfrm>
            <a:off x="856293" y="1690687"/>
            <a:ext cx="10479414" cy="4207695"/>
            <a:chOff x="1055076" y="1690687"/>
            <a:chExt cx="10479414" cy="4207695"/>
          </a:xfrm>
        </p:grpSpPr>
        <p:sp>
          <p:nvSpPr>
            <p:cNvPr id="23" name="Flowchart: Magnetic Disk 22"/>
            <p:cNvSpPr/>
            <p:nvPr/>
          </p:nvSpPr>
          <p:spPr>
            <a:xfrm>
              <a:off x="8861629" y="2725152"/>
              <a:ext cx="2672861" cy="2833635"/>
            </a:xfrm>
            <a:prstGeom prst="flowChartMagneticDisk">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a:solidFill>
                    <a:schemeClr val="bg1"/>
                  </a:solidFill>
                </a:rPr>
                <a:t>Data Store</a:t>
              </a:r>
            </a:p>
          </p:txBody>
        </p:sp>
        <p:grpSp>
          <p:nvGrpSpPr>
            <p:cNvPr id="30" name="Group 29"/>
            <p:cNvGrpSpPr/>
            <p:nvPr/>
          </p:nvGrpSpPr>
          <p:grpSpPr>
            <a:xfrm>
              <a:off x="1055076" y="1690687"/>
              <a:ext cx="7121769" cy="4207695"/>
              <a:chOff x="1055076" y="1690687"/>
              <a:chExt cx="7121769" cy="4207695"/>
            </a:xfrm>
          </p:grpSpPr>
          <p:sp>
            <p:nvSpPr>
              <p:cNvPr id="4" name="Rectangle: Rounded Corners 3"/>
              <p:cNvSpPr/>
              <p:nvPr/>
            </p:nvSpPr>
            <p:spPr>
              <a:xfrm>
                <a:off x="1055076" y="1690687"/>
                <a:ext cx="7121769" cy="4207695"/>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a:solidFill>
                      <a:schemeClr val="bg1"/>
                    </a:solidFill>
                  </a:rPr>
                  <a:t>  </a:t>
                </a:r>
                <a:r>
                  <a:rPr lang="en-US" sz="3200" smtClean="0">
                    <a:solidFill>
                      <a:schemeClr val="bg1"/>
                    </a:solidFill>
                  </a:rPr>
                  <a:t>App</a:t>
                </a:r>
                <a:endParaRPr lang="en-US" sz="3200" dirty="0">
                  <a:solidFill>
                    <a:schemeClr val="bg1"/>
                  </a:solidFill>
                </a:endParaRPr>
              </a:p>
            </p:txBody>
          </p:sp>
          <p:sp>
            <p:nvSpPr>
              <p:cNvPr id="5" name="Rectangle: Rounded Corners 4"/>
              <p:cNvSpPr/>
              <p:nvPr/>
            </p:nvSpPr>
            <p:spPr>
              <a:xfrm>
                <a:off x="5064546" y="2855781"/>
                <a:ext cx="2743200" cy="2572378"/>
              </a:xfrm>
              <a:prstGeom prst="roundRect">
                <a:avLst>
                  <a:gd name="adj" fmla="val 0"/>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
                </a:r>
                <a:br>
                  <a:rPr lang="en-US" sz="2800" b="1" dirty="0">
                    <a:solidFill>
                      <a:schemeClr val="tx1"/>
                    </a:solidFill>
                  </a:rPr>
                </a:br>
                <a:r>
                  <a:rPr lang="en-US" sz="2800" b="1" dirty="0">
                    <a:solidFill>
                      <a:schemeClr val="tx1"/>
                    </a:solidFill>
                  </a:rPr>
                  <a:t/>
                </a:r>
                <a:br>
                  <a:rPr lang="en-US" sz="2800" b="1" dirty="0">
                    <a:solidFill>
                      <a:schemeClr val="tx1"/>
                    </a:solidFill>
                  </a:rPr>
                </a:br>
                <a:r>
                  <a:rPr lang="en-US" sz="2800" b="1" dirty="0">
                    <a:solidFill>
                      <a:schemeClr val="tx1"/>
                    </a:solidFill>
                  </a:rPr>
                  <a:t>Repository</a:t>
                </a:r>
                <a:r>
                  <a:rPr lang="en-US" sz="2800" dirty="0">
                    <a:solidFill>
                      <a:schemeClr val="tx1"/>
                    </a:solidFill>
                  </a:rPr>
                  <a:t/>
                </a:r>
                <a:br>
                  <a:rPr lang="en-US" sz="2800" dirty="0">
                    <a:solidFill>
                      <a:schemeClr val="tx1"/>
                    </a:solidFill>
                  </a:rPr>
                </a:br>
                <a:r>
                  <a:rPr lang="en-US" dirty="0">
                    <a:solidFill>
                      <a:schemeClr val="tx1"/>
                    </a:solidFill>
                  </a:rPr>
                  <a:t/>
                </a:r>
                <a:br>
                  <a:rPr lang="en-US" dirty="0">
                    <a:solidFill>
                      <a:schemeClr val="tx1"/>
                    </a:solidFill>
                  </a:rPr>
                </a:br>
                <a:r>
                  <a:rPr lang="en-US" dirty="0">
                    <a:solidFill>
                      <a:schemeClr val="tx1"/>
                    </a:solidFill>
                  </a:rPr>
                  <a:t>Create</a:t>
                </a:r>
                <a:br>
                  <a:rPr lang="en-US" dirty="0">
                    <a:solidFill>
                      <a:schemeClr val="tx1"/>
                    </a:solidFill>
                  </a:rPr>
                </a:br>
                <a:r>
                  <a:rPr lang="en-US" dirty="0">
                    <a:solidFill>
                      <a:schemeClr val="tx1"/>
                    </a:solidFill>
                  </a:rPr>
                  <a:t>Read</a:t>
                </a:r>
                <a:br>
                  <a:rPr lang="en-US" dirty="0">
                    <a:solidFill>
                      <a:schemeClr val="tx1"/>
                    </a:solidFill>
                  </a:rPr>
                </a:br>
                <a:r>
                  <a:rPr lang="en-US" dirty="0">
                    <a:solidFill>
                      <a:schemeClr val="tx1"/>
                    </a:solidFill>
                  </a:rPr>
                  <a:t>Update</a:t>
                </a:r>
                <a:br>
                  <a:rPr lang="en-US" dirty="0">
                    <a:solidFill>
                      <a:schemeClr val="tx1"/>
                    </a:solidFill>
                  </a:rPr>
                </a:br>
                <a:r>
                  <a:rPr lang="en-US" dirty="0">
                    <a:solidFill>
                      <a:schemeClr val="tx1"/>
                    </a:solidFill>
                  </a:rPr>
                  <a:t>Delete</a:t>
                </a:r>
                <a:r>
                  <a:rPr lang="en-US" sz="2800" dirty="0">
                    <a:solidFill>
                      <a:schemeClr val="tx1"/>
                    </a:solidFill>
                  </a:rPr>
                  <a:t/>
                </a:r>
                <a:br>
                  <a:rPr lang="en-US" sz="2800" dirty="0">
                    <a:solidFill>
                      <a:schemeClr val="tx1"/>
                    </a:solidFill>
                  </a:rPr>
                </a:br>
                <a:r>
                  <a:rPr lang="en-US" sz="2800" dirty="0">
                    <a:solidFill>
                      <a:schemeClr val="tx1"/>
                    </a:solidFill>
                  </a:rPr>
                  <a:t/>
                </a:r>
                <a:br>
                  <a:rPr lang="en-US" sz="2800" dirty="0">
                    <a:solidFill>
                      <a:schemeClr val="tx1"/>
                    </a:solidFill>
                  </a:rPr>
                </a:br>
                <a:endParaRPr lang="en-US" sz="2800" dirty="0">
                  <a:solidFill>
                    <a:schemeClr val="tx1"/>
                  </a:solidFill>
                </a:endParaRPr>
              </a:p>
            </p:txBody>
          </p:sp>
          <p:cxnSp>
            <p:nvCxnSpPr>
              <p:cNvPr id="13" name="Straight Arrow Connector 12"/>
              <p:cNvCxnSpPr>
                <a:stCxn id="14" idx="3"/>
                <a:endCxn id="5" idx="1"/>
              </p:cNvCxnSpPr>
              <p:nvPr/>
            </p:nvCxnSpPr>
            <p:spPr>
              <a:xfrm>
                <a:off x="3550950" y="4125677"/>
                <a:ext cx="1513596" cy="16293"/>
              </a:xfrm>
              <a:prstGeom prst="straightConnector1">
                <a:avLst/>
              </a:prstGeom>
              <a:ln w="76200">
                <a:solidFill>
                  <a:schemeClr val="bg2">
                    <a:lumMod val="75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2" idx="3"/>
              </p:cNvCxnSpPr>
              <p:nvPr/>
            </p:nvCxnSpPr>
            <p:spPr>
              <a:xfrm>
                <a:off x="3550950" y="2974201"/>
                <a:ext cx="1513596" cy="530246"/>
              </a:xfrm>
              <a:prstGeom prst="straightConnector1">
                <a:avLst/>
              </a:prstGeom>
              <a:ln w="76200">
                <a:solidFill>
                  <a:schemeClr val="bg2">
                    <a:lumMod val="75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3"/>
              </p:cNvCxnSpPr>
              <p:nvPr/>
            </p:nvCxnSpPr>
            <p:spPr>
              <a:xfrm flipV="1">
                <a:off x="3550950" y="4528863"/>
                <a:ext cx="1513596" cy="748290"/>
              </a:xfrm>
              <a:prstGeom prst="straightConnector1">
                <a:avLst/>
              </a:prstGeom>
              <a:ln w="76200">
                <a:solidFill>
                  <a:schemeClr val="bg2">
                    <a:lumMod val="75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 name="Rectangle: Rounded Corners 3"/>
              <p:cNvSpPr/>
              <p:nvPr/>
            </p:nvSpPr>
            <p:spPr>
              <a:xfrm>
                <a:off x="1132739" y="2440468"/>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a:t>
                </a:r>
                <a:r>
                  <a:rPr lang="en-US" sz="2400" dirty="0" smtClean="0">
                    <a:solidFill>
                      <a:schemeClr val="bg1"/>
                    </a:solidFill>
                  </a:rPr>
                  <a:t>Calls</a:t>
                </a:r>
                <a:endParaRPr lang="en-US" sz="2400" dirty="0">
                  <a:solidFill>
                    <a:schemeClr val="bg1"/>
                  </a:solidFill>
                </a:endParaRPr>
              </a:p>
            </p:txBody>
          </p:sp>
          <p:sp>
            <p:nvSpPr>
              <p:cNvPr id="14" name="Rectangle: Rounded Corners 3"/>
              <p:cNvSpPr/>
              <p:nvPr/>
            </p:nvSpPr>
            <p:spPr>
              <a:xfrm>
                <a:off x="1132739" y="3591944"/>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a:t>
                </a:r>
                <a:r>
                  <a:rPr lang="en-US" sz="2400" dirty="0" smtClean="0">
                    <a:solidFill>
                      <a:schemeClr val="bg1"/>
                    </a:solidFill>
                  </a:rPr>
                  <a:t>Calls</a:t>
                </a:r>
                <a:endParaRPr lang="en-US" sz="2400" dirty="0">
                  <a:solidFill>
                    <a:schemeClr val="bg1"/>
                  </a:solidFill>
                </a:endParaRPr>
              </a:p>
            </p:txBody>
          </p:sp>
          <p:sp>
            <p:nvSpPr>
              <p:cNvPr id="15" name="Rectangle: Rounded Corners 3"/>
              <p:cNvSpPr/>
              <p:nvPr/>
            </p:nvSpPr>
            <p:spPr>
              <a:xfrm>
                <a:off x="1132739" y="4743420"/>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a:t>
                </a:r>
                <a:r>
                  <a:rPr lang="en-US" sz="2400" dirty="0" smtClean="0">
                    <a:solidFill>
                      <a:schemeClr val="bg1"/>
                    </a:solidFill>
                  </a:rPr>
                  <a:t>Calls</a:t>
                </a:r>
                <a:endParaRPr lang="en-US" sz="2400" dirty="0">
                  <a:solidFill>
                    <a:schemeClr val="bg1"/>
                  </a:solidFill>
                </a:endParaRPr>
              </a:p>
            </p:txBody>
          </p:sp>
        </p:grpSp>
        <p:cxnSp>
          <p:nvCxnSpPr>
            <p:cNvPr id="27" name="Straight Arrow Connector 26"/>
            <p:cNvCxnSpPr>
              <a:stCxn id="5" idx="3"/>
              <a:endCxn id="23" idx="2"/>
            </p:cNvCxnSpPr>
            <p:nvPr/>
          </p:nvCxnSpPr>
          <p:spPr>
            <a:xfrm>
              <a:off x="7807746" y="4141970"/>
              <a:ext cx="1053883" cy="0"/>
            </a:xfrm>
            <a:prstGeom prst="straightConnector1">
              <a:avLst/>
            </a:prstGeom>
            <a:ln w="762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3318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CRUD Implementation Using Repository</a:t>
            </a:r>
          </a:p>
        </p:txBody>
      </p:sp>
      <p:sp>
        <p:nvSpPr>
          <p:cNvPr id="4" name="Content Placeholder 3"/>
          <p:cNvSpPr>
            <a:spLocks noGrp="1"/>
          </p:cNvSpPr>
          <p:nvPr>
            <p:ph idx="1"/>
          </p:nvPr>
        </p:nvSpPr>
        <p:spPr/>
        <p:txBody>
          <a:bodyPr>
            <a:normAutofit/>
          </a:bodyPr>
          <a:lstStyle/>
          <a:p>
            <a:pPr marL="0" indent="0">
              <a:buNone/>
            </a:pPr>
            <a:r>
              <a:rPr lang="en-US" dirty="0"/>
              <a:t>public class </a:t>
            </a:r>
            <a:r>
              <a:rPr lang="en-US" dirty="0" err="1"/>
              <a:t>AzureDataService</a:t>
            </a:r>
            <a:endParaRPr lang="en-US" dirty="0"/>
          </a:p>
          <a:p>
            <a:pPr marL="0" indent="0">
              <a:buNone/>
            </a:pPr>
            <a:r>
              <a:rPr lang="en-US" dirty="0"/>
              <a:t>{</a:t>
            </a:r>
            <a:br>
              <a:rPr lang="en-US" dirty="0"/>
            </a:br>
            <a:r>
              <a:rPr lang="en-US" dirty="0"/>
              <a:t>    </a:t>
            </a:r>
            <a:r>
              <a:rPr lang="en-US" dirty="0" err="1"/>
              <a:t>MobileServiceClient</a:t>
            </a:r>
            <a:r>
              <a:rPr lang="en-US" dirty="0"/>
              <a:t> </a:t>
            </a:r>
            <a:r>
              <a:rPr lang="en-US" dirty="0" err="1"/>
              <a:t>MobileService</a:t>
            </a:r>
            <a:r>
              <a:rPr lang="en-US" dirty="0"/>
              <a:t>;</a:t>
            </a:r>
          </a:p>
          <a:p>
            <a:pPr marL="0" indent="0">
              <a:buNone/>
            </a:pPr>
            <a:r>
              <a:rPr lang="en-US" dirty="0"/>
              <a:t>    </a:t>
            </a:r>
            <a:r>
              <a:rPr lang="en-US" dirty="0" err="1"/>
              <a:t>IMobileServiceTable</a:t>
            </a:r>
            <a:r>
              <a:rPr lang="en-US" dirty="0"/>
              <a:t>&lt;</a:t>
            </a:r>
            <a:r>
              <a:rPr lang="en-US" dirty="0" err="1"/>
              <a:t>TodoItem</a:t>
            </a:r>
            <a:r>
              <a:rPr lang="en-US" dirty="0"/>
              <a:t>&gt; </a:t>
            </a:r>
            <a:r>
              <a:rPr lang="en-US" dirty="0" err="1"/>
              <a:t>todoTable</a:t>
            </a:r>
            <a:r>
              <a:rPr lang="en-US" dirty="0"/>
              <a:t>;</a:t>
            </a:r>
          </a:p>
          <a:p>
            <a:pPr marL="0" indent="0">
              <a:buNone/>
            </a:pPr>
            <a:r>
              <a:rPr lang="en-US" dirty="0"/>
              <a:t>    public </a:t>
            </a:r>
            <a:r>
              <a:rPr lang="en-US" dirty="0" err="1"/>
              <a:t>async</a:t>
            </a:r>
            <a:r>
              <a:rPr lang="en-US" dirty="0"/>
              <a:t> Task </a:t>
            </a:r>
            <a:r>
              <a:rPr lang="en-US" dirty="0" err="1"/>
              <a:t>NewTask</a:t>
            </a:r>
            <a:r>
              <a:rPr lang="en-US" dirty="0"/>
              <a:t>(</a:t>
            </a:r>
            <a:r>
              <a:rPr lang="en-US" dirty="0" err="1"/>
              <a:t>TodoItem</a:t>
            </a:r>
            <a:r>
              <a:rPr lang="en-US" dirty="0"/>
              <a:t> item) { }</a:t>
            </a:r>
          </a:p>
          <a:p>
            <a:pPr marL="0" indent="0">
              <a:buNone/>
            </a:pPr>
            <a:r>
              <a:rPr lang="en-US" dirty="0"/>
              <a:t>    public </a:t>
            </a:r>
            <a:r>
              <a:rPr lang="en-US" dirty="0" err="1"/>
              <a:t>async</a:t>
            </a:r>
            <a:r>
              <a:rPr lang="en-US" dirty="0"/>
              <a:t> Task&lt;</a:t>
            </a:r>
            <a:r>
              <a:rPr lang="en-US" dirty="0" err="1"/>
              <a:t>ObservableCollection</a:t>
            </a:r>
            <a:r>
              <a:rPr lang="en-US" dirty="0"/>
              <a:t>&lt;</a:t>
            </a:r>
            <a:r>
              <a:rPr lang="en-US" dirty="0" err="1"/>
              <a:t>TodoItem</a:t>
            </a:r>
            <a:r>
              <a:rPr lang="en-US" dirty="0"/>
              <a:t>&gt;&gt; </a:t>
            </a:r>
            <a:r>
              <a:rPr lang="en-US" dirty="0" err="1"/>
              <a:t>GetTasks</a:t>
            </a:r>
            <a:r>
              <a:rPr lang="en-US" dirty="0"/>
              <a:t>() { }</a:t>
            </a:r>
          </a:p>
          <a:p>
            <a:pPr marL="0" indent="0">
              <a:buNone/>
            </a:pPr>
            <a:r>
              <a:rPr lang="en-US" dirty="0"/>
              <a:t>    public </a:t>
            </a:r>
            <a:r>
              <a:rPr lang="en-US" dirty="0" err="1"/>
              <a:t>async</a:t>
            </a:r>
            <a:r>
              <a:rPr lang="en-US" dirty="0"/>
              <a:t> Task </a:t>
            </a:r>
            <a:r>
              <a:rPr lang="en-US" dirty="0" err="1"/>
              <a:t>UpdateTask</a:t>
            </a:r>
            <a:r>
              <a:rPr lang="en-US" dirty="0"/>
              <a:t>(</a:t>
            </a:r>
            <a:r>
              <a:rPr lang="en-US" dirty="0" err="1"/>
              <a:t>TodoItem</a:t>
            </a:r>
            <a:r>
              <a:rPr lang="en-US" dirty="0"/>
              <a:t> item) { }</a:t>
            </a:r>
          </a:p>
          <a:p>
            <a:pPr marL="0" indent="0">
              <a:buNone/>
            </a:pPr>
            <a:r>
              <a:rPr lang="en-US" dirty="0"/>
              <a:t>    public </a:t>
            </a:r>
            <a:r>
              <a:rPr lang="en-US" dirty="0" err="1"/>
              <a:t>async</a:t>
            </a:r>
            <a:r>
              <a:rPr lang="en-US" dirty="0"/>
              <a:t> Task </a:t>
            </a:r>
            <a:r>
              <a:rPr lang="en-US" dirty="0" err="1"/>
              <a:t>DeleteTask</a:t>
            </a:r>
            <a:r>
              <a:rPr lang="en-US" dirty="0"/>
              <a:t>(</a:t>
            </a:r>
            <a:r>
              <a:rPr lang="en-US" dirty="0" err="1"/>
              <a:t>TodoItem</a:t>
            </a:r>
            <a:r>
              <a:rPr lang="en-US" dirty="0"/>
              <a:t> item) { }</a:t>
            </a:r>
          </a:p>
          <a:p>
            <a:pPr marL="0" indent="0">
              <a:buNone/>
            </a:pPr>
            <a:r>
              <a:rPr lang="en-US" dirty="0"/>
              <a:t>}</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636163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CRUD Implementation</a:t>
            </a:r>
          </a:p>
        </p:txBody>
      </p:sp>
      <p:sp>
        <p:nvSpPr>
          <p:cNvPr id="4" name="Content Placeholder 3"/>
          <p:cNvSpPr>
            <a:spLocks noGrp="1"/>
          </p:cNvSpPr>
          <p:nvPr>
            <p:ph idx="1"/>
          </p:nvPr>
        </p:nvSpPr>
        <p:spPr/>
        <p:txBody>
          <a:bodyPr>
            <a:normAutofit fontScale="92500" lnSpcReduction="10000"/>
          </a:bodyPr>
          <a:lstStyle/>
          <a:p>
            <a:pPr marL="0" indent="0">
              <a:buNone/>
            </a:pPr>
            <a:r>
              <a:rPr lang="en-US" dirty="0"/>
              <a:t>        private </a:t>
            </a:r>
            <a:r>
              <a:rPr lang="en-US" dirty="0" err="1"/>
              <a:t>AzureDataService</a:t>
            </a:r>
            <a:r>
              <a:rPr lang="en-US" dirty="0"/>
              <a:t>()</a:t>
            </a:r>
            <a:br>
              <a:rPr lang="en-US" dirty="0"/>
            </a:br>
            <a:r>
              <a:rPr lang="en-US" dirty="0"/>
              <a:t>        {</a:t>
            </a:r>
            <a:br>
              <a:rPr lang="en-US" dirty="0"/>
            </a:br>
            <a:r>
              <a:rPr lang="en-US" dirty="0"/>
              <a:t>            </a:t>
            </a:r>
            <a:r>
              <a:rPr lang="en-US" dirty="0" err="1"/>
              <a:t>mobileService</a:t>
            </a:r>
            <a:r>
              <a:rPr lang="en-US" dirty="0"/>
              <a:t> = new </a:t>
            </a:r>
            <a:r>
              <a:rPr lang="en-US" dirty="0" err="1"/>
              <a:t>MobileServiceClient</a:t>
            </a:r>
            <a:r>
              <a:rPr lang="en-US" dirty="0"/>
              <a:t>(</a:t>
            </a:r>
            <a:r>
              <a:rPr lang="en-US" dirty="0" err="1"/>
              <a:t>Constants.ApplicationURL</a:t>
            </a:r>
            <a:r>
              <a:rPr lang="en-US" dirty="0"/>
              <a:t>);</a:t>
            </a:r>
            <a:br>
              <a:rPr lang="en-US" dirty="0"/>
            </a:br>
            <a:r>
              <a:rPr lang="en-US" dirty="0"/>
              <a:t>            </a:t>
            </a:r>
            <a:r>
              <a:rPr lang="en-US" dirty="0" err="1"/>
              <a:t>this.todoTable</a:t>
            </a:r>
            <a:r>
              <a:rPr lang="en-US" dirty="0"/>
              <a:t> = </a:t>
            </a:r>
            <a:r>
              <a:rPr lang="en-US" dirty="0" err="1"/>
              <a:t>mobileService.GetTable</a:t>
            </a:r>
            <a:r>
              <a:rPr lang="en-US" dirty="0"/>
              <a:t>&lt;</a:t>
            </a:r>
            <a:r>
              <a:rPr lang="en-US" dirty="0" err="1"/>
              <a:t>TodoItem</a:t>
            </a:r>
            <a:r>
              <a:rPr lang="en-US" dirty="0"/>
              <a:t>&gt;();</a:t>
            </a:r>
            <a:br>
              <a:rPr lang="en-US" dirty="0"/>
            </a:br>
            <a:r>
              <a:rPr lang="en-US" dirty="0"/>
              <a:t>        }</a:t>
            </a:r>
          </a:p>
          <a:p>
            <a:pPr marL="0" indent="0">
              <a:buNone/>
            </a:pPr>
            <a:r>
              <a:rPr lang="en-US" dirty="0"/>
              <a:t>        public </a:t>
            </a:r>
            <a:r>
              <a:rPr lang="en-US" dirty="0" err="1"/>
              <a:t>async</a:t>
            </a:r>
            <a:r>
              <a:rPr lang="en-US" dirty="0"/>
              <a:t> Task </a:t>
            </a:r>
            <a:r>
              <a:rPr lang="en-US" dirty="0" err="1"/>
              <a:t>NewTask</a:t>
            </a:r>
            <a:r>
              <a:rPr lang="en-US" dirty="0"/>
              <a:t>(</a:t>
            </a:r>
            <a:r>
              <a:rPr lang="en-US" dirty="0" err="1"/>
              <a:t>TodoItem</a:t>
            </a:r>
            <a:r>
              <a:rPr lang="en-US" dirty="0"/>
              <a:t> item)</a:t>
            </a:r>
            <a:br>
              <a:rPr lang="en-US" dirty="0"/>
            </a:br>
            <a:r>
              <a:rPr lang="en-US" dirty="0"/>
              <a:t>        {</a:t>
            </a:r>
            <a:br>
              <a:rPr lang="en-US" dirty="0"/>
            </a:br>
            <a:r>
              <a:rPr lang="en-US" dirty="0"/>
              <a:t>            await </a:t>
            </a:r>
            <a:r>
              <a:rPr lang="en-US" dirty="0" err="1"/>
              <a:t>todoTable.InsertAsync</a:t>
            </a:r>
            <a:r>
              <a:rPr lang="en-US" dirty="0"/>
              <a:t>(item);</a:t>
            </a:r>
            <a:br>
              <a:rPr lang="en-US" dirty="0"/>
            </a:br>
            <a:r>
              <a:rPr lang="en-US" dirty="0"/>
              <a:t>        }</a:t>
            </a:r>
          </a:p>
          <a:p>
            <a:pPr marL="0" indent="0">
              <a:buNone/>
            </a:pPr>
            <a:r>
              <a:rPr lang="en-US" dirty="0"/>
              <a:t>        public </a:t>
            </a:r>
            <a:r>
              <a:rPr lang="en-US" dirty="0" err="1"/>
              <a:t>async</a:t>
            </a:r>
            <a:r>
              <a:rPr lang="en-US" dirty="0"/>
              <a:t> Task&lt;</a:t>
            </a:r>
            <a:r>
              <a:rPr lang="en-US" dirty="0" err="1"/>
              <a:t>ObservableCollection</a:t>
            </a:r>
            <a:r>
              <a:rPr lang="en-US" dirty="0"/>
              <a:t>&lt;</a:t>
            </a:r>
            <a:r>
              <a:rPr lang="en-US" dirty="0" err="1"/>
              <a:t>TodoItem</a:t>
            </a:r>
            <a:r>
              <a:rPr lang="en-US" dirty="0"/>
              <a:t>&gt;&gt; </a:t>
            </a:r>
            <a:r>
              <a:rPr lang="en-US" dirty="0" err="1"/>
              <a:t>GetTasks</a:t>
            </a:r>
            <a:r>
              <a:rPr lang="en-US" dirty="0"/>
              <a:t>()</a:t>
            </a:r>
            <a:br>
              <a:rPr lang="en-US" dirty="0"/>
            </a:br>
            <a:r>
              <a:rPr lang="en-US" dirty="0"/>
              <a:t>        {</a:t>
            </a:r>
            <a:br>
              <a:rPr lang="en-US" dirty="0"/>
            </a:br>
            <a:r>
              <a:rPr lang="en-US" dirty="0"/>
              <a:t>             </a:t>
            </a:r>
            <a:r>
              <a:rPr lang="en-US" dirty="0" err="1"/>
              <a:t>IEnumerable</a:t>
            </a:r>
            <a:r>
              <a:rPr lang="en-US" dirty="0"/>
              <a:t>&lt;</a:t>
            </a:r>
            <a:r>
              <a:rPr lang="en-US" dirty="0" err="1"/>
              <a:t>TodoItem</a:t>
            </a:r>
            <a:r>
              <a:rPr lang="en-US" dirty="0"/>
              <a:t>&gt; items = await </a:t>
            </a:r>
            <a:r>
              <a:rPr lang="en-US" dirty="0" err="1"/>
              <a:t>todoTable</a:t>
            </a:r>
            <a:r>
              <a:rPr lang="en-US" dirty="0"/>
              <a:t/>
            </a:r>
            <a:br>
              <a:rPr lang="en-US" dirty="0"/>
            </a:br>
            <a:r>
              <a:rPr lang="en-US" dirty="0"/>
              <a:t>             .Where(</a:t>
            </a:r>
            <a:r>
              <a:rPr lang="en-US" dirty="0" err="1"/>
              <a:t>todoItem</a:t>
            </a:r>
            <a:r>
              <a:rPr lang="en-US" dirty="0"/>
              <a:t> =&gt; !</a:t>
            </a:r>
            <a:r>
              <a:rPr lang="en-US" dirty="0" err="1"/>
              <a:t>todoItem.Done</a:t>
            </a:r>
            <a:r>
              <a:rPr lang="en-US" dirty="0"/>
              <a:t>)</a:t>
            </a:r>
            <a:br>
              <a:rPr lang="en-US" dirty="0"/>
            </a:br>
            <a:r>
              <a:rPr lang="en-US" dirty="0"/>
              <a:t>             .</a:t>
            </a:r>
            <a:r>
              <a:rPr lang="en-US" dirty="0" err="1"/>
              <a:t>ToEnumerableAsync</a:t>
            </a:r>
            <a:r>
              <a:rPr lang="en-US" dirty="0"/>
              <a:t>();</a:t>
            </a:r>
            <a:br>
              <a:rPr lang="en-US" dirty="0"/>
            </a:br>
            <a:r>
              <a:rPr lang="en-US" dirty="0"/>
              <a:t>             return new </a:t>
            </a:r>
            <a:r>
              <a:rPr lang="en-US" dirty="0" err="1"/>
              <a:t>ObservableCollection</a:t>
            </a:r>
            <a:r>
              <a:rPr lang="en-US" dirty="0"/>
              <a:t>&lt;</a:t>
            </a:r>
            <a:r>
              <a:rPr lang="en-US" dirty="0" err="1"/>
              <a:t>TodoItem</a:t>
            </a:r>
            <a:r>
              <a:rPr lang="en-US" dirty="0"/>
              <a:t>&gt;(items);</a:t>
            </a:r>
            <a:br>
              <a:rPr lang="en-US" dirty="0"/>
            </a:br>
            <a:r>
              <a:rPr lang="en-US" dirty="0"/>
              <a:t>        }</a:t>
            </a:r>
          </a:p>
          <a:p>
            <a:pPr marL="0" indent="0">
              <a:buNone/>
            </a:pPr>
            <a:r>
              <a:rPr lang="en-US" dirty="0"/>
              <a:t>        public </a:t>
            </a:r>
            <a:r>
              <a:rPr lang="en-US" dirty="0" err="1"/>
              <a:t>async</a:t>
            </a:r>
            <a:r>
              <a:rPr lang="en-US" dirty="0"/>
              <a:t> Task </a:t>
            </a:r>
            <a:r>
              <a:rPr lang="en-US" dirty="0" err="1"/>
              <a:t>UpdateTask</a:t>
            </a:r>
            <a:r>
              <a:rPr lang="en-US" dirty="0"/>
              <a:t>(</a:t>
            </a:r>
            <a:r>
              <a:rPr lang="en-US" dirty="0" err="1"/>
              <a:t>TodoItem</a:t>
            </a:r>
            <a:r>
              <a:rPr lang="en-US" dirty="0"/>
              <a:t> item)</a:t>
            </a:r>
          </a:p>
          <a:p>
            <a:pPr marL="0" indent="0">
              <a:buNone/>
            </a:pPr>
            <a:r>
              <a:rPr lang="en-US" dirty="0"/>
              <a:t>        {</a:t>
            </a:r>
            <a:br>
              <a:rPr lang="en-US" dirty="0"/>
            </a:br>
            <a:r>
              <a:rPr lang="en-US" dirty="0"/>
              <a:t>              await </a:t>
            </a:r>
            <a:r>
              <a:rPr lang="en-US" dirty="0" err="1"/>
              <a:t>todoTable.UpdateAsync</a:t>
            </a:r>
            <a:r>
              <a:rPr lang="en-US" dirty="0"/>
              <a:t>(item);</a:t>
            </a:r>
            <a:br>
              <a:rPr lang="en-US" dirty="0"/>
            </a:br>
            <a:r>
              <a:rPr lang="en-US" dirty="0"/>
              <a:t>         }</a:t>
            </a:r>
          </a:p>
          <a:p>
            <a:pPr marL="0" indent="0">
              <a:buNone/>
            </a:pPr>
            <a:r>
              <a:rPr lang="en-US" dirty="0"/>
              <a:t>        public </a:t>
            </a:r>
            <a:r>
              <a:rPr lang="en-US" dirty="0" err="1"/>
              <a:t>async</a:t>
            </a:r>
            <a:r>
              <a:rPr lang="en-US" dirty="0"/>
              <a:t> Task </a:t>
            </a:r>
            <a:r>
              <a:rPr lang="en-US" dirty="0" err="1"/>
              <a:t>DeleteTask</a:t>
            </a:r>
            <a:r>
              <a:rPr lang="en-US" dirty="0"/>
              <a:t>(</a:t>
            </a:r>
            <a:r>
              <a:rPr lang="en-US" dirty="0" err="1"/>
              <a:t>TodoItem</a:t>
            </a:r>
            <a:r>
              <a:rPr lang="en-US" dirty="0"/>
              <a:t> item)</a:t>
            </a:r>
          </a:p>
          <a:p>
            <a:pPr marL="0" indent="0">
              <a:buNone/>
            </a:pPr>
            <a:r>
              <a:rPr lang="en-US" dirty="0"/>
              <a:t>        {</a:t>
            </a:r>
            <a:br>
              <a:rPr lang="en-US" dirty="0"/>
            </a:br>
            <a:r>
              <a:rPr lang="en-US" dirty="0"/>
              <a:t>              await </a:t>
            </a:r>
            <a:r>
              <a:rPr lang="en-US" dirty="0" err="1"/>
              <a:t>todoTable.DeleteAsync</a:t>
            </a:r>
            <a:r>
              <a:rPr lang="en-US" dirty="0"/>
              <a:t>(item);</a:t>
            </a:r>
            <a:br>
              <a:rPr lang="en-US" dirty="0"/>
            </a:br>
            <a:r>
              <a:rPr lang="en-US" dirty="0"/>
              <a:t>        }</a:t>
            </a:r>
          </a:p>
        </p:txBody>
      </p:sp>
    </p:spTree>
    <p:extLst>
      <p:ext uri="{BB962C8B-B14F-4D97-AF65-F5344CB8AC3E}">
        <p14:creationId xmlns:p14="http://schemas.microsoft.com/office/powerpoint/2010/main" val="516834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Queries: Filtering and Sorting</a:t>
            </a:r>
          </a:p>
        </p:txBody>
      </p:sp>
      <p:sp>
        <p:nvSpPr>
          <p:cNvPr id="4" name="Content Placeholder 3"/>
          <p:cNvSpPr>
            <a:spLocks noGrp="1"/>
          </p:cNvSpPr>
          <p:nvPr>
            <p:ph idx="1"/>
          </p:nvPr>
        </p:nvSpPr>
        <p:spPr/>
        <p:txBody>
          <a:bodyPr>
            <a:normAutofit/>
          </a:bodyPr>
          <a:lstStyle/>
          <a:p>
            <a:pPr>
              <a:buFont typeface="Wingdings" charset="2"/>
              <a:buChar char="§"/>
            </a:pPr>
            <a:r>
              <a:rPr lang="en-US" dirty="0"/>
              <a:t>Filter returned </a:t>
            </a:r>
            <a:r>
              <a:rPr lang="en-US" dirty="0" smtClean="0"/>
              <a:t>data</a:t>
            </a:r>
          </a:p>
          <a:p>
            <a:pPr>
              <a:buFont typeface="Wingdings" charset="2"/>
              <a:buChar char="§"/>
            </a:pPr>
            <a:endParaRPr lang="en-US" dirty="0"/>
          </a:p>
          <a:p>
            <a:pPr>
              <a:buFont typeface="Wingdings" charset="2"/>
              <a:buChar char="§"/>
            </a:pPr>
            <a:endParaRPr lang="en-US" dirty="0" smtClean="0"/>
          </a:p>
          <a:p>
            <a:pPr>
              <a:buFont typeface="Wingdings" charset="2"/>
              <a:buChar char="§"/>
            </a:pPr>
            <a:endParaRPr lang="en-US" dirty="0"/>
          </a:p>
          <a:p>
            <a:pPr>
              <a:buFont typeface="Wingdings" charset="2"/>
              <a:buChar char="§"/>
            </a:pPr>
            <a:r>
              <a:rPr lang="en-US" dirty="0"/>
              <a:t>Sort returned </a:t>
            </a:r>
            <a:r>
              <a:rPr lang="en-US" dirty="0" smtClean="0"/>
              <a:t>data</a:t>
            </a:r>
            <a:endParaRPr lang="en-US" dirty="0"/>
          </a:p>
        </p:txBody>
      </p:sp>
      <p:sp>
        <p:nvSpPr>
          <p:cNvPr id="5" name="Content Placeholder 2"/>
          <p:cNvSpPr txBox="1">
            <a:spLocks/>
          </p:cNvSpPr>
          <p:nvPr/>
        </p:nvSpPr>
        <p:spPr>
          <a:xfrm>
            <a:off x="575733" y="2344774"/>
            <a:ext cx="11040534" cy="1346692"/>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List&lt;</a:t>
            </a:r>
            <a:r>
              <a:rPr lang="en-US" sz="1800" dirty="0" err="1"/>
              <a:t>TodoItem</a:t>
            </a:r>
            <a:r>
              <a:rPr lang="en-US" sz="1800" dirty="0"/>
              <a:t>&gt; items = await </a:t>
            </a:r>
            <a:r>
              <a:rPr lang="en-US" sz="1800" dirty="0" err="1"/>
              <a:t>todoTable</a:t>
            </a:r>
            <a:endParaRPr lang="en-US" sz="1800" dirty="0"/>
          </a:p>
          <a:p>
            <a:pPr lvl="1"/>
            <a:r>
              <a:rPr lang="en-US" sz="1800" dirty="0"/>
              <a:t>     .Where(</a:t>
            </a:r>
            <a:r>
              <a:rPr lang="en-US" sz="1800" dirty="0" err="1"/>
              <a:t>todoItem</a:t>
            </a:r>
            <a:r>
              <a:rPr lang="en-US" sz="1800" dirty="0"/>
              <a:t> =&gt; </a:t>
            </a:r>
            <a:r>
              <a:rPr lang="en-US" sz="1800" dirty="0" err="1"/>
              <a:t>todoItem.Complete</a:t>
            </a:r>
            <a:r>
              <a:rPr lang="en-US" sz="1800" dirty="0"/>
              <a:t> == true)</a:t>
            </a:r>
          </a:p>
          <a:p>
            <a:pPr lvl="1"/>
            <a:r>
              <a:rPr lang="en-US" sz="1800" dirty="0"/>
              <a:t>     .</a:t>
            </a:r>
            <a:r>
              <a:rPr lang="en-US" sz="1800" dirty="0" err="1"/>
              <a:t>ToListAsync</a:t>
            </a:r>
            <a:r>
              <a:rPr lang="en-US" sz="1800" dirty="0"/>
              <a:t>();</a:t>
            </a:r>
            <a:endParaRPr lang="en-US" sz="1800" dirty="0"/>
          </a:p>
        </p:txBody>
      </p:sp>
      <p:sp>
        <p:nvSpPr>
          <p:cNvPr id="6" name="Content Placeholder 2"/>
          <p:cNvSpPr txBox="1">
            <a:spLocks/>
          </p:cNvSpPr>
          <p:nvPr/>
        </p:nvSpPr>
        <p:spPr>
          <a:xfrm>
            <a:off x="575733" y="4345552"/>
            <a:ext cx="11040534" cy="140666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err="1"/>
              <a:t>MobileServiceTableQuery</a:t>
            </a:r>
            <a:r>
              <a:rPr lang="en-US" sz="1800" dirty="0"/>
              <a:t>&lt;</a:t>
            </a:r>
            <a:r>
              <a:rPr lang="en-US" sz="1800" dirty="0" err="1"/>
              <a:t>TodoItem</a:t>
            </a:r>
            <a:r>
              <a:rPr lang="en-US" sz="1800" dirty="0"/>
              <a:t>&gt; query = </a:t>
            </a:r>
            <a:r>
              <a:rPr lang="en-US" sz="1800" dirty="0" err="1"/>
              <a:t>todoTable</a:t>
            </a:r>
            <a:endParaRPr lang="en-US" sz="1800" dirty="0"/>
          </a:p>
          <a:p>
            <a:pPr lvl="1"/>
            <a:r>
              <a:rPr lang="en-US" sz="1800" dirty="0"/>
              <a:t>                .</a:t>
            </a:r>
            <a:r>
              <a:rPr lang="en-US" sz="1800" dirty="0" err="1"/>
              <a:t>OrderBy</a:t>
            </a:r>
            <a:r>
              <a:rPr lang="en-US" sz="1800" dirty="0"/>
              <a:t>(</a:t>
            </a:r>
            <a:r>
              <a:rPr lang="en-US" sz="1800" dirty="0" err="1"/>
              <a:t>todoItem</a:t>
            </a:r>
            <a:r>
              <a:rPr lang="en-US" sz="1800" dirty="0"/>
              <a:t> =&gt; </a:t>
            </a:r>
            <a:r>
              <a:rPr lang="en-US" sz="1800" dirty="0" err="1"/>
              <a:t>todoItem.Text</a:t>
            </a:r>
            <a:r>
              <a:rPr lang="en-US" sz="1800" dirty="0"/>
              <a:t>)</a:t>
            </a:r>
          </a:p>
          <a:p>
            <a:pPr lvl="1"/>
            <a:r>
              <a:rPr lang="en-US" sz="1800" dirty="0"/>
              <a:t>List&lt;</a:t>
            </a:r>
            <a:r>
              <a:rPr lang="en-US" sz="1800" dirty="0" err="1"/>
              <a:t>TodoItem</a:t>
            </a:r>
            <a:r>
              <a:rPr lang="en-US" sz="1800" dirty="0"/>
              <a:t>&gt; items = await </a:t>
            </a:r>
            <a:r>
              <a:rPr lang="en-US" sz="1800" dirty="0" err="1"/>
              <a:t>query.ToListAsync</a:t>
            </a:r>
            <a:r>
              <a:rPr lang="en-US" sz="1800" dirty="0"/>
              <a:t>();</a:t>
            </a:r>
            <a:endParaRPr lang="en-US" sz="1800" dirty="0"/>
          </a:p>
        </p:txBody>
      </p:sp>
    </p:spTree>
    <p:extLst>
      <p:ext uri="{BB962C8B-B14F-4D97-AF65-F5344CB8AC3E}">
        <p14:creationId xmlns:p14="http://schemas.microsoft.com/office/powerpoint/2010/main" val="4220196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Queries: Rows, Columns, and IDs</a:t>
            </a:r>
          </a:p>
        </p:txBody>
      </p:sp>
      <p:sp>
        <p:nvSpPr>
          <p:cNvPr id="4" name="Content Placeholder 3"/>
          <p:cNvSpPr>
            <a:spLocks noGrp="1"/>
          </p:cNvSpPr>
          <p:nvPr>
            <p:ph idx="1"/>
          </p:nvPr>
        </p:nvSpPr>
        <p:spPr/>
        <p:txBody>
          <a:bodyPr>
            <a:normAutofit/>
          </a:bodyPr>
          <a:lstStyle/>
          <a:p>
            <a:pPr>
              <a:buFont typeface="Wingdings" charset="2"/>
              <a:buChar char="§"/>
            </a:pPr>
            <a:r>
              <a:rPr lang="en-US" dirty="0"/>
              <a:t>Select specific rows</a:t>
            </a:r>
          </a:p>
          <a:p>
            <a:pPr marL="457200" lvl="1" indent="0">
              <a:buNone/>
            </a:pPr>
            <a:endParaRPr lang="en-US" sz="2000" dirty="0" smtClean="0"/>
          </a:p>
          <a:p>
            <a:pPr marL="457200" lvl="1" indent="0">
              <a:buNone/>
            </a:pPr>
            <a:r>
              <a:rPr lang="en-US" sz="2000" dirty="0"/>
              <a:t/>
            </a:r>
            <a:br>
              <a:rPr lang="en-US" sz="2000" dirty="0"/>
            </a:br>
            <a:endParaRPr lang="en-US" sz="2000" dirty="0"/>
          </a:p>
          <a:p>
            <a:pPr>
              <a:buFont typeface="Wingdings" charset="2"/>
              <a:buChar char="§"/>
            </a:pPr>
            <a:r>
              <a:rPr lang="en-US" dirty="0"/>
              <a:t>Select specific columns</a:t>
            </a:r>
          </a:p>
          <a:p>
            <a:pPr marL="457200" lvl="1" indent="0">
              <a:buNone/>
            </a:pPr>
            <a:endParaRPr lang="en-US" sz="2000" dirty="0" smtClean="0"/>
          </a:p>
          <a:p>
            <a:pPr marL="457200" lvl="1" indent="0">
              <a:buNone/>
            </a:pPr>
            <a:r>
              <a:rPr lang="en-US" sz="2000" dirty="0"/>
              <a:t/>
            </a:r>
            <a:br>
              <a:rPr lang="en-US" sz="2000" dirty="0"/>
            </a:br>
            <a:endParaRPr lang="en-US" sz="2000" dirty="0"/>
          </a:p>
          <a:p>
            <a:pPr>
              <a:buFont typeface="Wingdings" charset="2"/>
              <a:buChar char="§"/>
            </a:pPr>
            <a:r>
              <a:rPr lang="en-US" dirty="0" smtClean="0"/>
              <a:t>Look </a:t>
            </a:r>
            <a:r>
              <a:rPr lang="en-US" dirty="0"/>
              <a:t>up a record by Id</a:t>
            </a:r>
          </a:p>
          <a:p>
            <a:pPr marL="457200" lvl="1" indent="0">
              <a:buNone/>
            </a:pPr>
            <a:endParaRPr lang="en-US" sz="2000" dirty="0" err="1"/>
          </a:p>
        </p:txBody>
      </p:sp>
      <p:sp>
        <p:nvSpPr>
          <p:cNvPr id="5" name="Content Placeholder 2"/>
          <p:cNvSpPr txBox="1">
            <a:spLocks/>
          </p:cNvSpPr>
          <p:nvPr/>
        </p:nvSpPr>
        <p:spPr>
          <a:xfrm>
            <a:off x="677332" y="2317940"/>
            <a:ext cx="11040534" cy="91440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err="1"/>
              <a:t>MobileServiceTableQuery</a:t>
            </a:r>
            <a:r>
              <a:rPr lang="en-US" sz="1800" dirty="0"/>
              <a:t>&lt;</a:t>
            </a:r>
            <a:r>
              <a:rPr lang="en-US" sz="1800" dirty="0" err="1"/>
              <a:t>TodoItem</a:t>
            </a:r>
            <a:r>
              <a:rPr lang="en-US" sz="1800" dirty="0"/>
              <a:t>&gt; query = </a:t>
            </a:r>
            <a:r>
              <a:rPr lang="en-US" sz="1800" dirty="0" err="1"/>
              <a:t>todoTable.Take</a:t>
            </a:r>
            <a:r>
              <a:rPr lang="en-US" sz="1800" dirty="0"/>
              <a:t>(3);</a:t>
            </a:r>
          </a:p>
          <a:p>
            <a:pPr lvl="1"/>
            <a:r>
              <a:rPr lang="en-US" sz="1800" dirty="0" smtClean="0"/>
              <a:t>List&lt;</a:t>
            </a:r>
            <a:r>
              <a:rPr lang="en-US" sz="1800" dirty="0" err="1" smtClean="0"/>
              <a:t>TodoItem</a:t>
            </a:r>
            <a:r>
              <a:rPr lang="en-US" sz="1800" dirty="0" smtClean="0"/>
              <a:t>&gt; items = await </a:t>
            </a:r>
            <a:r>
              <a:rPr lang="en-US" sz="1800" dirty="0" err="1" smtClean="0"/>
              <a:t>query.ToListAsync</a:t>
            </a:r>
            <a:r>
              <a:rPr lang="en-US" sz="1800" dirty="0" smtClean="0"/>
              <a:t>();</a:t>
            </a:r>
            <a:endParaRPr lang="en-US" sz="1800" dirty="0"/>
          </a:p>
        </p:txBody>
      </p:sp>
      <p:sp>
        <p:nvSpPr>
          <p:cNvPr id="6" name="Content Placeholder 2"/>
          <p:cNvSpPr txBox="1">
            <a:spLocks/>
          </p:cNvSpPr>
          <p:nvPr/>
        </p:nvSpPr>
        <p:spPr>
          <a:xfrm>
            <a:off x="677332" y="3724655"/>
            <a:ext cx="11040534" cy="91440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err="1"/>
              <a:t>MobileServiceTableQuery</a:t>
            </a:r>
            <a:r>
              <a:rPr lang="en-US" sz="1800" dirty="0"/>
              <a:t>&lt;</a:t>
            </a:r>
            <a:r>
              <a:rPr lang="en-US" sz="1800" dirty="0" err="1"/>
              <a:t>TodoItem</a:t>
            </a:r>
            <a:r>
              <a:rPr lang="en-US" sz="1800" dirty="0"/>
              <a:t>&gt; query = </a:t>
            </a:r>
            <a:r>
              <a:rPr lang="en-US" sz="1800" dirty="0" err="1"/>
              <a:t>todoTable</a:t>
            </a:r>
            <a:r>
              <a:rPr lang="en-US" sz="1800" dirty="0"/>
              <a:t/>
            </a:r>
            <a:br>
              <a:rPr lang="en-US" sz="1800" dirty="0"/>
            </a:br>
            <a:r>
              <a:rPr lang="en-US" sz="1800" dirty="0"/>
              <a:t>        .Select(</a:t>
            </a:r>
            <a:r>
              <a:rPr lang="en-US" sz="1800" dirty="0" err="1"/>
              <a:t>todoItem</a:t>
            </a:r>
            <a:r>
              <a:rPr lang="en-US" sz="1800" dirty="0"/>
              <a:t> =&gt; </a:t>
            </a:r>
            <a:r>
              <a:rPr lang="en-US" sz="1800" dirty="0" err="1"/>
              <a:t>todoItem.Text</a:t>
            </a:r>
            <a:r>
              <a:rPr lang="en-US" sz="1800" dirty="0"/>
              <a:t>);</a:t>
            </a:r>
          </a:p>
          <a:p>
            <a:pPr lvl="1"/>
            <a:r>
              <a:rPr lang="en-US" sz="1800" dirty="0"/>
              <a:t>List&lt;string&gt; items = await </a:t>
            </a:r>
            <a:r>
              <a:rPr lang="en-US" sz="1800" dirty="0" err="1"/>
              <a:t>query.ToListAsync</a:t>
            </a:r>
            <a:r>
              <a:rPr lang="en-US" sz="1800" dirty="0" smtClean="0"/>
              <a:t>();</a:t>
            </a:r>
            <a:endParaRPr lang="en-US" sz="1800" dirty="0"/>
          </a:p>
        </p:txBody>
      </p:sp>
      <p:sp>
        <p:nvSpPr>
          <p:cNvPr id="7" name="Content Placeholder 2"/>
          <p:cNvSpPr txBox="1">
            <a:spLocks/>
          </p:cNvSpPr>
          <p:nvPr/>
        </p:nvSpPr>
        <p:spPr>
          <a:xfrm>
            <a:off x="677332" y="5262563"/>
            <a:ext cx="11040534" cy="91440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err="1"/>
              <a:t>TodoItem</a:t>
            </a:r>
            <a:r>
              <a:rPr lang="en-US" sz="1800" dirty="0"/>
              <a:t> item = await </a:t>
            </a:r>
            <a:r>
              <a:rPr lang="en-US" sz="1800" dirty="0" err="1"/>
              <a:t>todoTable.LookupAsync</a:t>
            </a:r>
            <a:r>
              <a:rPr lang="en-US" sz="1800" dirty="0"/>
              <a:t>("3");</a:t>
            </a:r>
            <a:endParaRPr lang="en-US" sz="1800" dirty="0"/>
          </a:p>
        </p:txBody>
      </p:sp>
    </p:spTree>
    <p:extLst>
      <p:ext uri="{BB962C8B-B14F-4D97-AF65-F5344CB8AC3E}">
        <p14:creationId xmlns:p14="http://schemas.microsoft.com/office/powerpoint/2010/main" val="332713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Table</a:t>
            </a:r>
          </a:p>
        </p:txBody>
      </p:sp>
      <p:sp>
        <p:nvSpPr>
          <p:cNvPr id="4" name="Rectangle 3"/>
          <p:cNvSpPr/>
          <p:nvPr/>
        </p:nvSpPr>
        <p:spPr>
          <a:xfrm>
            <a:off x="0" y="1644047"/>
            <a:ext cx="12192000" cy="1928887"/>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 name="Content Placeholder 2"/>
          <p:cNvSpPr>
            <a:spLocks noGrp="1"/>
          </p:cNvSpPr>
          <p:nvPr>
            <p:ph idx="1"/>
          </p:nvPr>
        </p:nvSpPr>
        <p:spPr/>
        <p:txBody>
          <a:bodyPr/>
          <a:lstStyle/>
          <a:p>
            <a:r>
              <a:rPr lang="en-US" dirty="0">
                <a:solidFill>
                  <a:schemeClr val="bg1"/>
                </a:solidFill>
              </a:rPr>
              <a:t>SQL: CREATE TABLE</a:t>
            </a:r>
          </a:p>
          <a:p>
            <a:r>
              <a:rPr lang="en-US" dirty="0">
                <a:solidFill>
                  <a:schemeClr val="bg1"/>
                </a:solidFill>
              </a:rPr>
              <a:t>Easy Tables</a:t>
            </a:r>
          </a:p>
          <a:p>
            <a:r>
              <a:rPr lang="en-US" dirty="0">
                <a:solidFill>
                  <a:schemeClr val="bg1"/>
                </a:solidFill>
              </a:rPr>
              <a:t>Entity Framework</a:t>
            </a:r>
          </a:p>
        </p:txBody>
      </p:sp>
    </p:spTree>
    <p:extLst>
      <p:ext uri="{BB962C8B-B14F-4D97-AF65-F5344CB8AC3E}">
        <p14:creationId xmlns:p14="http://schemas.microsoft.com/office/powerpoint/2010/main" val="324781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Easy Tables</a:t>
            </a:r>
          </a:p>
        </p:txBody>
      </p:sp>
      <p:sp>
        <p:nvSpPr>
          <p:cNvPr id="4" name="Content Placeholder 3"/>
          <p:cNvSpPr>
            <a:spLocks noGrp="1"/>
          </p:cNvSpPr>
          <p:nvPr>
            <p:ph sz="half" idx="1"/>
          </p:nvPr>
        </p:nvSpPr>
        <p:spPr/>
        <p:txBody>
          <a:bodyPr>
            <a:normAutofit fontScale="92500"/>
          </a:bodyPr>
          <a:lstStyle/>
          <a:p>
            <a:pPr>
              <a:buFont typeface="Wingdings" panose="05000000000000000000" pitchFamily="2" charset="2"/>
              <a:buChar char="§"/>
            </a:pPr>
            <a:r>
              <a:rPr lang="en-US" dirty="0"/>
              <a:t>In Azure Portal under Mobile is a </a:t>
            </a:r>
            <a:br>
              <a:rPr lang="en-US" dirty="0"/>
            </a:br>
            <a:r>
              <a:rPr lang="en-US" dirty="0"/>
              <a:t>section called </a:t>
            </a:r>
            <a:r>
              <a:rPr lang="en-US" i="1" dirty="0"/>
              <a:t>Easy </a:t>
            </a:r>
            <a:r>
              <a:rPr lang="en-US" i="1" dirty="0" smtClean="0"/>
              <a:t>Tables</a:t>
            </a:r>
            <a:endParaRPr lang="en-US" i="1" dirty="0"/>
          </a:p>
          <a:p>
            <a:pPr>
              <a:buFont typeface="Wingdings" panose="05000000000000000000" pitchFamily="2" charset="2"/>
              <a:buChar char="§"/>
            </a:pPr>
            <a:r>
              <a:rPr lang="en-US" dirty="0"/>
              <a:t>Add a table manually and give permissions to </a:t>
            </a:r>
            <a:br>
              <a:rPr lang="en-US" dirty="0"/>
            </a:br>
            <a:r>
              <a:rPr lang="en-US" dirty="0"/>
              <a:t>auto-modify via API  (anonymous vs. authenticated</a:t>
            </a:r>
            <a:r>
              <a:rPr lang="en-US" dirty="0" smtClean="0"/>
              <a:t>)</a:t>
            </a:r>
            <a:endParaRPr lang="en-US" dirty="0"/>
          </a:p>
          <a:p>
            <a:pPr>
              <a:buFont typeface="Wingdings" panose="05000000000000000000" pitchFamily="2" charset="2"/>
              <a:buChar char="§"/>
            </a:pPr>
            <a:r>
              <a:rPr lang="en-US" dirty="0"/>
              <a:t>Automatically updates and adds columns in </a:t>
            </a:r>
            <a:br>
              <a:rPr lang="en-US" dirty="0"/>
            </a:br>
            <a:r>
              <a:rPr lang="en-US" dirty="0"/>
              <a:t>the table dynamically based upon data added </a:t>
            </a:r>
            <a:br>
              <a:rPr lang="en-US" dirty="0"/>
            </a:br>
            <a:r>
              <a:rPr lang="en-US" dirty="0"/>
              <a:t>to the table</a:t>
            </a:r>
          </a:p>
        </p:txBody>
      </p:sp>
      <p:pic>
        <p:nvPicPr>
          <p:cNvPr id="5" name="Picture 4"/>
          <p:cNvPicPr>
            <a:picLocks noChangeAspect="1"/>
          </p:cNvPicPr>
          <p:nvPr/>
        </p:nvPicPr>
        <p:blipFill>
          <a:blip r:embed="rId3"/>
          <a:stretch>
            <a:fillRect/>
          </a:stretch>
        </p:blipFill>
        <p:spPr>
          <a:xfrm>
            <a:off x="8993135" y="1310142"/>
            <a:ext cx="2978731" cy="4661951"/>
          </a:xfrm>
          <a:prstGeom prst="rect">
            <a:avLst/>
          </a:prstGeom>
          <a:ln>
            <a:solidFill>
              <a:schemeClr val="bg1">
                <a:lumMod val="65000"/>
              </a:schemeClr>
            </a:solidFill>
          </a:ln>
        </p:spPr>
      </p:pic>
      <p:pic>
        <p:nvPicPr>
          <p:cNvPr id="6" name="Picture 5"/>
          <p:cNvPicPr>
            <a:picLocks noChangeAspect="1"/>
          </p:cNvPicPr>
          <p:nvPr/>
        </p:nvPicPr>
        <p:blipFill>
          <a:blip r:embed="rId4"/>
          <a:stretch>
            <a:fillRect/>
          </a:stretch>
        </p:blipFill>
        <p:spPr>
          <a:xfrm>
            <a:off x="6019800" y="2398326"/>
            <a:ext cx="2808618" cy="2485582"/>
          </a:xfrm>
          <a:prstGeom prst="rect">
            <a:avLst/>
          </a:prstGeom>
          <a:ln>
            <a:solidFill>
              <a:schemeClr val="bg1">
                <a:lumMod val="65000"/>
              </a:schemeClr>
            </a:solidFill>
          </a:ln>
        </p:spPr>
      </p:pic>
    </p:spTree>
    <p:extLst>
      <p:ext uri="{BB962C8B-B14F-4D97-AF65-F5344CB8AC3E}">
        <p14:creationId xmlns:p14="http://schemas.microsoft.com/office/powerpoint/2010/main" val="243347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Optimistic Concurrency</a:t>
            </a:r>
          </a:p>
        </p:txBody>
      </p:sp>
      <p:sp>
        <p:nvSpPr>
          <p:cNvPr id="4" name="Content Placeholder 3"/>
          <p:cNvSpPr>
            <a:spLocks noGrp="1"/>
          </p:cNvSpPr>
          <p:nvPr>
            <p:ph idx="1"/>
          </p:nvPr>
        </p:nvSpPr>
        <p:spPr/>
        <p:txBody>
          <a:bodyPr>
            <a:normAutofit/>
          </a:bodyPr>
          <a:lstStyle/>
          <a:p>
            <a:pPr>
              <a:buFont typeface="Wingdings" charset="2"/>
              <a:buChar char="§"/>
            </a:pPr>
            <a:r>
              <a:rPr lang="en-US" dirty="0"/>
              <a:t>Two or more clients may write to a table concurrently</a:t>
            </a:r>
          </a:p>
          <a:p>
            <a:pPr>
              <a:buFont typeface="Wingdings" charset="2"/>
              <a:buChar char="§"/>
            </a:pPr>
            <a:r>
              <a:rPr lang="en-US" dirty="0"/>
              <a:t>Optimistic Concurrency control doesn’t lock the table</a:t>
            </a:r>
          </a:p>
          <a:p>
            <a:pPr>
              <a:buFont typeface="Wingdings" charset="2"/>
              <a:buChar char="§"/>
            </a:pPr>
            <a:r>
              <a:rPr lang="en-US" dirty="0"/>
              <a:t>Each transaction checks the Version system column on a table</a:t>
            </a:r>
          </a:p>
          <a:p>
            <a:pPr>
              <a:buFont typeface="Wingdings" charset="2"/>
              <a:buChar char="§"/>
            </a:pPr>
            <a:r>
              <a:rPr lang="en-US" dirty="0"/>
              <a:t>If the Version is  different than when the transaction began then the transaction is rolled back</a:t>
            </a:r>
          </a:p>
        </p:txBody>
      </p:sp>
    </p:spTree>
    <p:extLst>
      <p:ext uri="{BB962C8B-B14F-4D97-AF65-F5344CB8AC3E}">
        <p14:creationId xmlns:p14="http://schemas.microsoft.com/office/powerpoint/2010/main" val="2528679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 Optimistic Concurrency</a:t>
            </a:r>
          </a:p>
        </p:txBody>
      </p:sp>
      <p:sp>
        <p:nvSpPr>
          <p:cNvPr id="4" name="Content Placeholder 3"/>
          <p:cNvSpPr>
            <a:spLocks noGrp="1"/>
          </p:cNvSpPr>
          <p:nvPr>
            <p:ph sz="half" idx="1"/>
          </p:nvPr>
        </p:nvSpPr>
        <p:spPr/>
        <p:txBody>
          <a:bodyPr>
            <a:normAutofit/>
          </a:bodyPr>
          <a:lstStyle/>
          <a:p>
            <a:r>
              <a:rPr lang="en-US" dirty="0"/>
              <a:t>Define the Version field in your table</a:t>
            </a:r>
          </a:p>
          <a:p>
            <a:r>
              <a:rPr lang="en-US" dirty="0"/>
              <a:t>And in your model</a:t>
            </a:r>
          </a:p>
          <a:p>
            <a:r>
              <a:rPr lang="en-US" dirty="0"/>
              <a:t>A conflict triggers the </a:t>
            </a:r>
            <a:r>
              <a:rPr lang="en-US" dirty="0" err="1"/>
              <a:t>MobileServicePreconditionFailedException</a:t>
            </a:r>
            <a:r>
              <a:rPr lang="en-US" dirty="0"/>
              <a:t>&lt;T&gt; </a:t>
            </a:r>
            <a:r>
              <a:rPr lang="en-US" dirty="0" smtClean="0"/>
              <a:t>exception</a:t>
            </a:r>
            <a:endParaRPr lang="en-US" dirty="0"/>
          </a:p>
        </p:txBody>
      </p:sp>
      <p:sp>
        <p:nvSpPr>
          <p:cNvPr id="5" name="Content Placeholder 4"/>
          <p:cNvSpPr>
            <a:spLocks noGrp="1"/>
          </p:cNvSpPr>
          <p:nvPr>
            <p:ph idx="13"/>
          </p:nvPr>
        </p:nvSpPr>
        <p:spPr/>
        <p:txBody>
          <a:bodyPr/>
          <a:lstStyle/>
          <a:p>
            <a:pPr lvl="1"/>
            <a:r>
              <a:rPr lang="en-US" dirty="0"/>
              <a:t/>
            </a:r>
            <a:br>
              <a:rPr lang="en-US" dirty="0"/>
            </a:br>
            <a:r>
              <a:rPr lang="en-US" dirty="0"/>
              <a:t>public class </a:t>
            </a:r>
            <a:r>
              <a:rPr lang="en-US" dirty="0" err="1"/>
              <a:t>TodoItem</a:t>
            </a:r>
            <a:endParaRPr lang="en-US" dirty="0"/>
          </a:p>
          <a:p>
            <a:pPr lvl="1"/>
            <a:r>
              <a:rPr lang="en-US" dirty="0"/>
              <a:t>{</a:t>
            </a:r>
          </a:p>
          <a:p>
            <a:pPr lvl="1"/>
            <a:r>
              <a:rPr lang="en-US" dirty="0"/>
              <a:t>    public string Id { get; set; }</a:t>
            </a:r>
          </a:p>
          <a:p>
            <a:pPr lvl="1"/>
            <a:endParaRPr lang="en-US" dirty="0"/>
          </a:p>
          <a:p>
            <a:pPr lvl="1"/>
            <a:r>
              <a:rPr lang="en-US" dirty="0"/>
              <a:t>    [</a:t>
            </a:r>
            <a:r>
              <a:rPr lang="en-US" dirty="0" err="1"/>
              <a:t>JsonProperty</a:t>
            </a:r>
            <a:r>
              <a:rPr lang="en-US" dirty="0"/>
              <a:t>(</a:t>
            </a:r>
            <a:r>
              <a:rPr lang="en-US" dirty="0" err="1"/>
              <a:t>PropertyName</a:t>
            </a:r>
            <a:r>
              <a:rPr lang="en-US" dirty="0"/>
              <a:t> = "text")]</a:t>
            </a:r>
          </a:p>
          <a:p>
            <a:pPr lvl="1"/>
            <a:r>
              <a:rPr lang="en-US" dirty="0"/>
              <a:t>    public string Text { get; set; }</a:t>
            </a:r>
          </a:p>
          <a:p>
            <a:pPr lvl="1"/>
            <a:endParaRPr lang="en-US" dirty="0"/>
          </a:p>
          <a:p>
            <a:pPr lvl="1"/>
            <a:r>
              <a:rPr lang="en-US" dirty="0"/>
              <a:t>    [</a:t>
            </a:r>
            <a:r>
              <a:rPr lang="en-US" dirty="0" err="1"/>
              <a:t>JsonProperty</a:t>
            </a:r>
            <a:r>
              <a:rPr lang="en-US" dirty="0"/>
              <a:t>(</a:t>
            </a:r>
            <a:r>
              <a:rPr lang="en-US" dirty="0" err="1"/>
              <a:t>PropertyName</a:t>
            </a:r>
            <a:r>
              <a:rPr lang="en-US" dirty="0"/>
              <a:t> = "complete")]</a:t>
            </a:r>
          </a:p>
          <a:p>
            <a:pPr lvl="1"/>
            <a:r>
              <a:rPr lang="en-US" dirty="0"/>
              <a:t>    public bool Complete { get; set; }</a:t>
            </a:r>
          </a:p>
          <a:p>
            <a:pPr lvl="1"/>
            <a:endParaRPr lang="en-US" dirty="0"/>
          </a:p>
          <a:p>
            <a:pPr lvl="1"/>
            <a:r>
              <a:rPr lang="en-US" b="1" dirty="0"/>
              <a:t>    [</a:t>
            </a:r>
            <a:r>
              <a:rPr lang="en-US" b="1" dirty="0" err="1"/>
              <a:t>JsonProperty</a:t>
            </a:r>
            <a:r>
              <a:rPr lang="en-US" b="1" dirty="0"/>
              <a:t>(</a:t>
            </a:r>
            <a:r>
              <a:rPr lang="en-US" b="1" dirty="0" err="1"/>
              <a:t>PropertyName</a:t>
            </a:r>
            <a:r>
              <a:rPr lang="en-US" b="1" dirty="0"/>
              <a:t> = "version")]</a:t>
            </a:r>
          </a:p>
          <a:p>
            <a:pPr lvl="1"/>
            <a:r>
              <a:rPr lang="en-US" b="1" dirty="0"/>
              <a:t>    public string Version { set; get; }</a:t>
            </a:r>
          </a:p>
          <a:p>
            <a:pPr lvl="1"/>
            <a:r>
              <a:rPr lang="en-US" dirty="0"/>
              <a:t>}</a:t>
            </a:r>
            <a:br>
              <a:rPr lang="en-US" dirty="0"/>
            </a:br>
            <a:endParaRPr lang="en-US" dirty="0"/>
          </a:p>
          <a:p>
            <a:endParaRPr lang="en-US" dirty="0"/>
          </a:p>
        </p:txBody>
      </p:sp>
    </p:spTree>
    <p:extLst>
      <p:ext uri="{BB962C8B-B14F-4D97-AF65-F5344CB8AC3E}">
        <p14:creationId xmlns:p14="http://schemas.microsoft.com/office/powerpoint/2010/main" val="288890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Tables in Azure SQL Database</a:t>
            </a:r>
          </a:p>
          <a:p>
            <a:r>
              <a:rPr lang="en-US" dirty="0"/>
              <a:t>Queries</a:t>
            </a:r>
          </a:p>
          <a:p>
            <a:r>
              <a:rPr lang="en-US" dirty="0"/>
              <a:t>Local and Cloud Storage</a:t>
            </a:r>
          </a:p>
          <a:p>
            <a:r>
              <a:rPr lang="en-US" dirty="0"/>
              <a:t>Data Sync</a:t>
            </a:r>
          </a:p>
        </p:txBody>
      </p:sp>
    </p:spTree>
    <p:extLst>
      <p:ext uri="{BB962C8B-B14F-4D97-AF65-F5344CB8AC3E}">
        <p14:creationId xmlns:p14="http://schemas.microsoft.com/office/powerpoint/2010/main" val="516830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a:t>
            </a:r>
            <a:r>
              <a:rPr lang="en-US" dirty="0" smtClean="0"/>
              <a:t>Concurrency</a:t>
            </a:r>
            <a:endParaRPr lang="en-US" sz="1800" dirty="0"/>
          </a:p>
        </p:txBody>
      </p:sp>
      <p:sp>
        <p:nvSpPr>
          <p:cNvPr id="26" name="TextBox 25"/>
          <p:cNvSpPr txBox="1"/>
          <p:nvPr/>
        </p:nvSpPr>
        <p:spPr>
          <a:xfrm>
            <a:off x="195827" y="5990753"/>
            <a:ext cx="240772" cy="400110"/>
          </a:xfrm>
          <a:prstGeom prst="rect">
            <a:avLst/>
          </a:prstGeom>
          <a:noFill/>
        </p:spPr>
        <p:txBody>
          <a:bodyPr wrap="none" rtlCol="0">
            <a:spAutoFit/>
          </a:bodyPr>
          <a:lstStyle/>
          <a:p>
            <a:r>
              <a:rPr lang="en-US" sz="2000" dirty="0"/>
              <a:t>.</a:t>
            </a:r>
          </a:p>
        </p:txBody>
      </p:sp>
      <p:grpSp>
        <p:nvGrpSpPr>
          <p:cNvPr id="24" name="Group 23"/>
          <p:cNvGrpSpPr/>
          <p:nvPr/>
        </p:nvGrpSpPr>
        <p:grpSpPr>
          <a:xfrm>
            <a:off x="1199961" y="1770648"/>
            <a:ext cx="9792079" cy="3808238"/>
            <a:chOff x="1326383" y="1770648"/>
            <a:chExt cx="9792079" cy="3808238"/>
          </a:xfrm>
        </p:grpSpPr>
        <p:sp>
          <p:nvSpPr>
            <p:cNvPr id="4" name="Flowchart: Magnetic Disk 3"/>
            <p:cNvSpPr/>
            <p:nvPr/>
          </p:nvSpPr>
          <p:spPr>
            <a:xfrm>
              <a:off x="7199604" y="1770648"/>
              <a:ext cx="3918858" cy="3645641"/>
            </a:xfrm>
            <a:prstGeom prst="flowChartMagneticDisk">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solidFill>
                    <a:schemeClr val="bg1"/>
                  </a:solidFill>
                </a:rPr>
                <a:t>Azure SQL </a:t>
              </a:r>
              <a:r>
                <a:rPr lang="en-US" sz="2400" dirty="0" smtClean="0">
                  <a:solidFill>
                    <a:schemeClr val="bg1"/>
                  </a:solidFill>
                </a:rPr>
                <a:t>Database</a:t>
              </a:r>
            </a:p>
            <a:p>
              <a:pPr algn="ctr"/>
              <a:r>
                <a:rPr lang="en-US" sz="2400" dirty="0" smtClean="0">
                  <a:solidFill>
                    <a:schemeClr val="bg1"/>
                  </a:solidFill>
                </a:rPr>
                <a:t>(Version 1.1)</a:t>
              </a:r>
              <a:endParaRPr lang="en-US" sz="2400" dirty="0">
                <a:solidFill>
                  <a:schemeClr val="bg1"/>
                </a:solidFill>
              </a:endParaRPr>
            </a:p>
          </p:txBody>
        </p:sp>
        <p:sp>
          <p:nvSpPr>
            <p:cNvPr id="5" name="Rectangle: Rounded Corners 4"/>
            <p:cNvSpPr/>
            <p:nvPr/>
          </p:nvSpPr>
          <p:spPr>
            <a:xfrm>
              <a:off x="1346479" y="2160395"/>
              <a:ext cx="2682910" cy="1577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Access Client 1</a:t>
              </a:r>
            </a:p>
          </p:txBody>
        </p:sp>
        <p:sp>
          <p:nvSpPr>
            <p:cNvPr id="7" name="Rectangle: Rounded Corners 6"/>
            <p:cNvSpPr/>
            <p:nvPr/>
          </p:nvSpPr>
          <p:spPr>
            <a:xfrm>
              <a:off x="1326383" y="4001294"/>
              <a:ext cx="2682910" cy="1577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Access Client 2</a:t>
              </a:r>
            </a:p>
          </p:txBody>
        </p:sp>
        <p:cxnSp>
          <p:nvCxnSpPr>
            <p:cNvPr id="8" name="Straight Arrow Connector 7"/>
            <p:cNvCxnSpPr>
              <a:stCxn id="5" idx="3"/>
              <a:endCxn id="25" idx="1"/>
            </p:cNvCxnSpPr>
            <p:nvPr/>
          </p:nvCxnSpPr>
          <p:spPr>
            <a:xfrm>
              <a:off x="4029389" y="2949191"/>
              <a:ext cx="412862" cy="18079"/>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7" idx="3"/>
              <a:endCxn id="4" idx="2"/>
            </p:cNvCxnSpPr>
            <p:nvPr/>
          </p:nvCxnSpPr>
          <p:spPr>
            <a:xfrm flipV="1">
              <a:off x="4009293" y="3593469"/>
              <a:ext cx="3190311" cy="1196621"/>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4442251" y="2727832"/>
              <a:ext cx="1505496" cy="478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Version 1.0</a:t>
              </a:r>
            </a:p>
          </p:txBody>
        </p:sp>
        <p:cxnSp>
          <p:nvCxnSpPr>
            <p:cNvPr id="18" name="Straight Arrow Connector 17"/>
            <p:cNvCxnSpPr>
              <a:stCxn id="25" idx="3"/>
              <a:endCxn id="4" idx="2"/>
            </p:cNvCxnSpPr>
            <p:nvPr/>
          </p:nvCxnSpPr>
          <p:spPr>
            <a:xfrm>
              <a:off x="5947747" y="2967270"/>
              <a:ext cx="1251857" cy="626199"/>
            </a:xfrm>
            <a:prstGeom prst="straightConnector1">
              <a:avLst/>
            </a:prstGeom>
            <a:ln w="76200">
              <a:solidFill>
                <a:schemeClr val="bg2">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316373">
              <a:off x="4064079" y="4317225"/>
              <a:ext cx="2783454" cy="646331"/>
            </a:xfrm>
            <a:prstGeom prst="rect">
              <a:avLst/>
            </a:prstGeom>
            <a:noFill/>
          </p:spPr>
          <p:txBody>
            <a:bodyPr wrap="none" rtlCol="0">
              <a:spAutoFit/>
            </a:bodyPr>
            <a:lstStyle/>
            <a:p>
              <a:pPr algn="ctr"/>
              <a:r>
                <a:rPr lang="en-US" dirty="0" smtClean="0"/>
                <a:t>Updates to Version 1.1</a:t>
              </a:r>
            </a:p>
            <a:p>
              <a:pPr algn="ctr"/>
              <a:r>
                <a:rPr lang="en-US" dirty="0" smtClean="0"/>
                <a:t>(committed before Client 1)</a:t>
              </a:r>
              <a:endParaRPr lang="en-US" dirty="0"/>
            </a:p>
          </p:txBody>
        </p:sp>
        <p:sp>
          <p:nvSpPr>
            <p:cNvPr id="22" name="TextBox 21"/>
            <p:cNvSpPr txBox="1"/>
            <p:nvPr/>
          </p:nvSpPr>
          <p:spPr>
            <a:xfrm rot="1562531">
              <a:off x="5880838" y="2866614"/>
              <a:ext cx="1353704" cy="369332"/>
            </a:xfrm>
            <a:prstGeom prst="rect">
              <a:avLst/>
            </a:prstGeom>
            <a:noFill/>
          </p:spPr>
          <p:txBody>
            <a:bodyPr wrap="none" rtlCol="0">
              <a:spAutoFit/>
            </a:bodyPr>
            <a:lstStyle/>
            <a:p>
              <a:r>
                <a:rPr lang="en-US" smtClean="0"/>
                <a:t>Commit fails</a:t>
              </a:r>
              <a:endParaRPr lang="en-US" dirty="0"/>
            </a:p>
          </p:txBody>
        </p:sp>
      </p:grpSp>
    </p:spTree>
    <p:extLst>
      <p:ext uri="{BB962C8B-B14F-4D97-AF65-F5344CB8AC3E}">
        <p14:creationId xmlns:p14="http://schemas.microsoft.com/office/powerpoint/2010/main" val="1323853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Access Using </a:t>
            </a:r>
            <a:br>
              <a:rPr lang="en-US" dirty="0"/>
            </a:br>
            <a:r>
              <a:rPr lang="en-US" dirty="0"/>
              <a:t>Local and Cloud Storage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05162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Sync Data?</a:t>
            </a:r>
          </a:p>
        </p:txBody>
      </p:sp>
      <p:sp>
        <p:nvSpPr>
          <p:cNvPr id="11" name="TextBox 10"/>
          <p:cNvSpPr txBox="1"/>
          <p:nvPr/>
        </p:nvSpPr>
        <p:spPr>
          <a:xfrm>
            <a:off x="6967387" y="2235268"/>
            <a:ext cx="3615477" cy="584775"/>
          </a:xfrm>
          <a:prstGeom prst="rect">
            <a:avLst/>
          </a:prstGeom>
          <a:noFill/>
        </p:spPr>
        <p:txBody>
          <a:bodyPr wrap="none" rtlCol="0">
            <a:spAutoFit/>
          </a:bodyPr>
          <a:lstStyle/>
          <a:p>
            <a:r>
              <a:rPr lang="en-US" sz="3200" dirty="0">
                <a:solidFill>
                  <a:schemeClr val="bg1"/>
                </a:solidFill>
              </a:rPr>
              <a:t>Cloud Data Service</a:t>
            </a:r>
          </a:p>
        </p:txBody>
      </p:sp>
      <p:grpSp>
        <p:nvGrpSpPr>
          <p:cNvPr id="41" name="Group 40"/>
          <p:cNvGrpSpPr/>
          <p:nvPr/>
        </p:nvGrpSpPr>
        <p:grpSpPr>
          <a:xfrm>
            <a:off x="1455904" y="2189056"/>
            <a:ext cx="10477483" cy="3221259"/>
            <a:chOff x="1455904" y="2189056"/>
            <a:chExt cx="10477483" cy="3221259"/>
          </a:xfrm>
        </p:grpSpPr>
        <p:grpSp>
          <p:nvGrpSpPr>
            <p:cNvPr id="38" name="Group 37"/>
            <p:cNvGrpSpPr/>
            <p:nvPr/>
          </p:nvGrpSpPr>
          <p:grpSpPr>
            <a:xfrm>
              <a:off x="1455904" y="2189056"/>
              <a:ext cx="1843604" cy="3221259"/>
              <a:chOff x="1455904" y="2189056"/>
              <a:chExt cx="1843604" cy="3221259"/>
            </a:xfrm>
          </p:grpSpPr>
          <p:grpSp>
            <p:nvGrpSpPr>
              <p:cNvPr id="35" name="Group 34"/>
              <p:cNvGrpSpPr/>
              <p:nvPr/>
            </p:nvGrpSpPr>
            <p:grpSpPr>
              <a:xfrm>
                <a:off x="1455904" y="2189056"/>
                <a:ext cx="1843604" cy="3221259"/>
                <a:chOff x="1455904" y="2189056"/>
                <a:chExt cx="1843604" cy="3221259"/>
              </a:xfrm>
            </p:grpSpPr>
            <p:grpSp>
              <p:nvGrpSpPr>
                <p:cNvPr id="34" name="Group 33"/>
                <p:cNvGrpSpPr/>
                <p:nvPr/>
              </p:nvGrpSpPr>
              <p:grpSpPr>
                <a:xfrm>
                  <a:off x="1455904" y="2189056"/>
                  <a:ext cx="1843604" cy="3221259"/>
                  <a:chOff x="1455904" y="2189056"/>
                  <a:chExt cx="1843604" cy="3221259"/>
                </a:xfrm>
              </p:grpSpPr>
              <p:grpSp>
                <p:nvGrpSpPr>
                  <p:cNvPr id="15" name="Group 14"/>
                  <p:cNvGrpSpPr>
                    <a:grpSpLocks noChangeAspect="1"/>
                  </p:cNvGrpSpPr>
                  <p:nvPr/>
                </p:nvGrpSpPr>
                <p:grpSpPr>
                  <a:xfrm>
                    <a:off x="1455904" y="2189056"/>
                    <a:ext cx="1843604" cy="3221259"/>
                    <a:chOff x="692152" y="3629546"/>
                    <a:chExt cx="768348" cy="1342504"/>
                  </a:xfrm>
                </p:grpSpPr>
                <p:sp>
                  <p:nvSpPr>
                    <p:cNvPr id="16" name="Rectangle 15"/>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0" name="Straight Connector 19"/>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810083" y="2449514"/>
                    <a:ext cx="1135247" cy="830997"/>
                  </a:xfrm>
                  <a:prstGeom prst="rect">
                    <a:avLst/>
                  </a:prstGeom>
                  <a:noFill/>
                </p:spPr>
                <p:txBody>
                  <a:bodyPr wrap="none" rtlCol="0">
                    <a:spAutoFit/>
                  </a:bodyPr>
                  <a:lstStyle/>
                  <a:p>
                    <a:pPr algn="ctr"/>
                    <a:r>
                      <a:rPr lang="en-US" sz="2400" dirty="0" smtClean="0">
                        <a:solidFill>
                          <a:schemeClr val="bg1"/>
                        </a:solidFill>
                      </a:rPr>
                      <a:t>Mobile </a:t>
                    </a:r>
                  </a:p>
                  <a:p>
                    <a:pPr algn="ctr"/>
                    <a:r>
                      <a:rPr lang="en-US" sz="2400" dirty="0" smtClean="0">
                        <a:solidFill>
                          <a:schemeClr val="bg1"/>
                        </a:solidFill>
                      </a:rPr>
                      <a:t>Device</a:t>
                    </a:r>
                    <a:endParaRPr lang="en-US" sz="2400" dirty="0">
                      <a:solidFill>
                        <a:schemeClr val="bg1"/>
                      </a:solidFill>
                    </a:endParaRPr>
                  </a:p>
                </p:txBody>
              </p:sp>
            </p:grpSp>
            <p:sp>
              <p:nvSpPr>
                <p:cNvPr id="26" name="Flowchart: Magnetic Disk 26"/>
                <p:cNvSpPr>
                  <a:spLocks noChangeAspect="1"/>
                </p:cNvSpPr>
                <p:nvPr/>
              </p:nvSpPr>
              <p:spPr>
                <a:xfrm>
                  <a:off x="1711134" y="3465225"/>
                  <a:ext cx="1364321" cy="1147320"/>
                </a:xfrm>
                <a:prstGeom prst="flowChartMagneticDisk">
                  <a:avLst/>
                </a:prstGeom>
                <a:solidFill>
                  <a:srgbClr val="0070C0"/>
                </a:solidFill>
                <a:ln w="381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7" name="TextBox 36"/>
              <p:cNvSpPr txBox="1"/>
              <p:nvPr/>
            </p:nvSpPr>
            <p:spPr>
              <a:xfrm>
                <a:off x="1547126" y="4552550"/>
                <a:ext cx="1661160" cy="646331"/>
              </a:xfrm>
              <a:prstGeom prst="rect">
                <a:avLst/>
              </a:prstGeom>
              <a:noFill/>
            </p:spPr>
            <p:txBody>
              <a:bodyPr wrap="none" rtlCol="0">
                <a:spAutoFit/>
              </a:bodyPr>
              <a:lstStyle/>
              <a:p>
                <a:pPr lvl="0" algn="ctr"/>
                <a:r>
                  <a:rPr lang="en-US" dirty="0">
                    <a:solidFill>
                      <a:prstClr val="white"/>
                    </a:solidFill>
                  </a:rPr>
                  <a:t>Local data store</a:t>
                </a:r>
              </a:p>
              <a:p>
                <a:endParaRPr lang="en-US" dirty="0"/>
              </a:p>
            </p:txBody>
          </p:sp>
        </p:grpSp>
        <p:grpSp>
          <p:nvGrpSpPr>
            <p:cNvPr id="40" name="Group 39"/>
            <p:cNvGrpSpPr/>
            <p:nvPr/>
          </p:nvGrpSpPr>
          <p:grpSpPr>
            <a:xfrm>
              <a:off x="5979857" y="2497875"/>
              <a:ext cx="5953530" cy="2593298"/>
              <a:chOff x="5979857" y="2497875"/>
              <a:chExt cx="5953530" cy="2593298"/>
            </a:xfrm>
          </p:grpSpPr>
          <p:grpSp>
            <p:nvGrpSpPr>
              <p:cNvPr id="4" name="Group 3"/>
              <p:cNvGrpSpPr/>
              <p:nvPr/>
            </p:nvGrpSpPr>
            <p:grpSpPr>
              <a:xfrm>
                <a:off x="5979857" y="2497875"/>
                <a:ext cx="5953530" cy="2593298"/>
                <a:chOff x="7499862" y="-134281"/>
                <a:chExt cx="5523925" cy="2116056"/>
              </a:xfrm>
            </p:grpSpPr>
            <p:grpSp>
              <p:nvGrpSpPr>
                <p:cNvPr id="21" name="Group 20"/>
                <p:cNvGrpSpPr>
                  <a:grpSpLocks noChangeAspect="1"/>
                </p:cNvGrpSpPr>
                <p:nvPr/>
              </p:nvGrpSpPr>
              <p:grpSpPr>
                <a:xfrm>
                  <a:off x="7499862" y="-134281"/>
                  <a:ext cx="5523925" cy="2116056"/>
                  <a:chOff x="5942550" y="3352373"/>
                  <a:chExt cx="5851525" cy="2241550"/>
                </a:xfrm>
                <a:solidFill>
                  <a:schemeClr val="bg1">
                    <a:lumMod val="50000"/>
                  </a:schemeClr>
                </a:solidFill>
              </p:grpSpPr>
              <p:grpSp>
                <p:nvGrpSpPr>
                  <p:cNvPr id="22" name="Group 5"/>
                  <p:cNvGrpSpPr>
                    <a:grpSpLocks noChangeAspect="1"/>
                  </p:cNvGrpSpPr>
                  <p:nvPr/>
                </p:nvGrpSpPr>
                <p:grpSpPr bwMode="auto">
                  <a:xfrm>
                    <a:off x="5942550" y="3352373"/>
                    <a:ext cx="5851525" cy="2241550"/>
                    <a:chOff x="537" y="880"/>
                    <a:chExt cx="3686" cy="1412"/>
                  </a:xfrm>
                  <a:grpFill/>
                </p:grpSpPr>
                <p:sp>
                  <p:nvSpPr>
                    <p:cNvPr id="24"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5"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3" name="TextBox 22"/>
                  <p:cNvSpPr txBox="1"/>
                  <p:nvPr/>
                </p:nvSpPr>
                <p:spPr>
                  <a:xfrm>
                    <a:off x="7080451" y="3749442"/>
                    <a:ext cx="2478132" cy="399046"/>
                  </a:xfrm>
                  <a:prstGeom prst="rect">
                    <a:avLst/>
                  </a:prstGeom>
                  <a:noFill/>
                </p:spPr>
                <p:txBody>
                  <a:bodyPr wrap="none" rtlCol="0">
                    <a:spAutoFit/>
                  </a:bodyPr>
                  <a:lstStyle/>
                  <a:p>
                    <a:pPr algn="ctr"/>
                    <a:r>
                      <a:rPr lang="en-US" sz="2400" dirty="0" smtClean="0">
                        <a:solidFill>
                          <a:schemeClr val="bg1"/>
                        </a:solidFill>
                      </a:rPr>
                      <a:t>Cloud Data Service</a:t>
                    </a:r>
                    <a:endParaRPr lang="en-US" sz="2400" dirty="0">
                      <a:solidFill>
                        <a:schemeClr val="bg1"/>
                      </a:solidFill>
                    </a:endParaRPr>
                  </a:p>
                </p:txBody>
              </p:sp>
            </p:grpSp>
            <p:sp>
              <p:nvSpPr>
                <p:cNvPr id="27" name="Flowchart: Magnetic Disk 26"/>
                <p:cNvSpPr>
                  <a:spLocks noChangeAspect="1"/>
                </p:cNvSpPr>
                <p:nvPr/>
              </p:nvSpPr>
              <p:spPr>
                <a:xfrm>
                  <a:off x="8775917" y="585600"/>
                  <a:ext cx="2210056" cy="1144146"/>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9" name="Rectangle 38"/>
              <p:cNvSpPr/>
              <p:nvPr/>
            </p:nvSpPr>
            <p:spPr>
              <a:xfrm>
                <a:off x="7684154" y="4721841"/>
                <a:ext cx="1723933" cy="369332"/>
              </a:xfrm>
              <a:prstGeom prst="rect">
                <a:avLst/>
              </a:prstGeom>
            </p:spPr>
            <p:txBody>
              <a:bodyPr wrap="none">
                <a:spAutoFit/>
              </a:bodyPr>
              <a:lstStyle/>
              <a:p>
                <a:pPr algn="ctr"/>
                <a:r>
                  <a:rPr lang="en-US" dirty="0">
                    <a:solidFill>
                      <a:schemeClr val="bg1"/>
                    </a:solidFill>
                  </a:rPr>
                  <a:t>Cloud data store</a:t>
                </a:r>
                <a:endParaRPr lang="en-US" dirty="0">
                  <a:solidFill>
                    <a:schemeClr val="bg1"/>
                  </a:solidFill>
                </a:endParaRPr>
              </a:p>
            </p:txBody>
          </p:sp>
        </p:grpSp>
        <p:grpSp>
          <p:nvGrpSpPr>
            <p:cNvPr id="32" name="Group 31"/>
            <p:cNvGrpSpPr/>
            <p:nvPr/>
          </p:nvGrpSpPr>
          <p:grpSpPr>
            <a:xfrm>
              <a:off x="3058112" y="3824001"/>
              <a:ext cx="4312472" cy="429768"/>
              <a:chOff x="3058112" y="3824001"/>
              <a:chExt cx="4312472" cy="429768"/>
            </a:xfrm>
          </p:grpSpPr>
          <p:sp>
            <p:nvSpPr>
              <p:cNvPr id="29" name="Chevron 28"/>
              <p:cNvSpPr/>
              <p:nvPr/>
            </p:nvSpPr>
            <p:spPr>
              <a:xfrm rot="10800000">
                <a:off x="4051913" y="3824001"/>
                <a:ext cx="2196742" cy="429768"/>
              </a:xfrm>
              <a:prstGeom prst="chevron">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Chevron 29"/>
              <p:cNvSpPr/>
              <p:nvPr/>
            </p:nvSpPr>
            <p:spPr>
              <a:xfrm>
                <a:off x="5979857"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Chevron 30"/>
              <p:cNvSpPr/>
              <p:nvPr/>
            </p:nvSpPr>
            <p:spPr>
              <a:xfrm rot="10800000">
                <a:off x="3058112"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spTree>
    <p:extLst>
      <p:ext uri="{BB962C8B-B14F-4D97-AF65-F5344CB8AC3E}">
        <p14:creationId xmlns:p14="http://schemas.microsoft.com/office/powerpoint/2010/main" val="3243759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Storage: SQLite</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
            </a:pPr>
            <a:r>
              <a:rPr lang="en-US" dirty="0"/>
              <a:t>C-based relational database</a:t>
            </a:r>
          </a:p>
          <a:p>
            <a:pPr>
              <a:buFont typeface="Wingdings" panose="05000000000000000000" pitchFamily="2" charset="2"/>
              <a:buChar char="§"/>
            </a:pPr>
            <a:r>
              <a:rPr lang="en-US" dirty="0"/>
              <a:t>Implements most of the SQL standard </a:t>
            </a:r>
          </a:p>
          <a:p>
            <a:pPr>
              <a:buFont typeface="Wingdings" panose="05000000000000000000" pitchFamily="2" charset="2"/>
              <a:buChar char="§"/>
            </a:pPr>
            <a:r>
              <a:rPr lang="en-US" dirty="0"/>
              <a:t>Has no stand-alone database server process (!) </a:t>
            </a:r>
          </a:p>
          <a:p>
            <a:pPr>
              <a:buFont typeface="Wingdings" panose="05000000000000000000" pitchFamily="2" charset="2"/>
              <a:buChar char="§"/>
            </a:pPr>
            <a:r>
              <a:rPr lang="en-US" dirty="0"/>
              <a:t>Linked as a library-accessed </a:t>
            </a:r>
            <a:r>
              <a:rPr lang="en-US" dirty="0" err="1"/>
              <a:t>datastore</a:t>
            </a:r>
            <a:endParaRPr lang="fr-FR" dirty="0"/>
          </a:p>
        </p:txBody>
      </p:sp>
    </p:spTree>
    <p:extLst>
      <p:ext uri="{BB962C8B-B14F-4D97-AF65-F5344CB8AC3E}">
        <p14:creationId xmlns:p14="http://schemas.microsoft.com/office/powerpoint/2010/main" val="1966463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a:t>SQLite</a:t>
            </a:r>
            <a:r>
              <a:rPr lang="fr-FR" dirty="0"/>
              <a:t> </a:t>
            </a:r>
            <a:r>
              <a:rPr lang="fr-FR" dirty="0" err="1"/>
              <a:t>Runtime</a:t>
            </a:r>
            <a:endParaRPr lang="en-US" dirty="0"/>
          </a:p>
        </p:txBody>
      </p:sp>
      <p:grpSp>
        <p:nvGrpSpPr>
          <p:cNvPr id="5" name="Group 4"/>
          <p:cNvGrpSpPr/>
          <p:nvPr/>
        </p:nvGrpSpPr>
        <p:grpSpPr>
          <a:xfrm>
            <a:off x="0" y="1677913"/>
            <a:ext cx="12192000" cy="1776487"/>
            <a:chOff x="0" y="1677913"/>
            <a:chExt cx="12192000" cy="1776487"/>
          </a:xfrm>
        </p:grpSpPr>
        <p:sp>
          <p:nvSpPr>
            <p:cNvPr id="6" name="Rectangle 5"/>
            <p:cNvSpPr/>
            <p:nvPr/>
          </p:nvSpPr>
          <p:spPr>
            <a:xfrm>
              <a:off x="0" y="1677913"/>
              <a:ext cx="12192000" cy="1776487"/>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TextBox 6"/>
            <p:cNvSpPr txBox="1"/>
            <p:nvPr/>
          </p:nvSpPr>
          <p:spPr>
            <a:xfrm>
              <a:off x="838201" y="2089103"/>
              <a:ext cx="10515599" cy="954107"/>
            </a:xfrm>
            <a:prstGeom prst="rect">
              <a:avLst/>
            </a:prstGeom>
            <a:noFill/>
          </p:spPr>
          <p:txBody>
            <a:bodyPr wrap="square" rtlCol="0">
              <a:spAutoFit/>
            </a:bodyPr>
            <a:lstStyle/>
            <a:p>
              <a:pPr>
                <a:buFont typeface="Wingdings" charset="2"/>
                <a:buChar char="§"/>
              </a:pPr>
              <a:r>
                <a:rPr lang="en-US" sz="2800" dirty="0">
                  <a:solidFill>
                    <a:schemeClr val="bg1"/>
                  </a:solidFill>
                </a:rPr>
                <a:t>Preinstalled on iOS and Android</a:t>
              </a:r>
            </a:p>
            <a:p>
              <a:pPr>
                <a:buFont typeface="Wingdings" charset="2"/>
                <a:buChar char="§"/>
              </a:pPr>
              <a:r>
                <a:rPr lang="en-US" sz="2800" dirty="0">
                  <a:solidFill>
                    <a:schemeClr val="bg1"/>
                  </a:solidFill>
                </a:rPr>
                <a:t>UWP: Install SQLite for the Universal Windows Platform</a:t>
              </a:r>
            </a:p>
          </p:txBody>
        </p:sp>
      </p:grpSp>
    </p:spTree>
    <p:extLst>
      <p:ext uri="{BB962C8B-B14F-4D97-AF65-F5344CB8AC3E}">
        <p14:creationId xmlns:p14="http://schemas.microsoft.com/office/powerpoint/2010/main" val="2653965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SQLite.NET PCL </a:t>
            </a:r>
            <a:r>
              <a:rPr lang="en-US" sz="3200" dirty="0"/>
              <a:t>(for use with PCL Solutions)</a:t>
            </a:r>
            <a:endParaRPr lang="en-US" sz="3200" i="1"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
            </a:pPr>
            <a:r>
              <a:rPr lang="en-US" dirty="0"/>
              <a:t>Portable Class Library (PCL)</a:t>
            </a:r>
          </a:p>
          <a:p>
            <a:pPr>
              <a:buFont typeface="Wingdings" panose="05000000000000000000" pitchFamily="2" charset="2"/>
              <a:buChar char="§"/>
            </a:pPr>
            <a:r>
              <a:rPr lang="en-US" i="1" dirty="0"/>
              <a:t>C# binding to the SQLite C library</a:t>
            </a:r>
          </a:p>
          <a:p>
            <a:pPr>
              <a:buFont typeface="Wingdings" panose="05000000000000000000" pitchFamily="2" charset="2"/>
              <a:buChar char="§"/>
            </a:pPr>
            <a:r>
              <a:rPr lang="en-US" i="1" dirty="0"/>
              <a:t>SQLite.NET is a PCL in </a:t>
            </a:r>
            <a:r>
              <a:rPr lang="en-US" i="1" dirty="0" err="1"/>
              <a:t>NuGet</a:t>
            </a:r>
            <a:endParaRPr lang="en-US" i="1" dirty="0"/>
          </a:p>
          <a:p>
            <a:pPr>
              <a:buFont typeface="Wingdings" panose="05000000000000000000" pitchFamily="2" charset="2"/>
              <a:buChar char="§"/>
            </a:pPr>
            <a:endParaRPr lang="en-US" i="1" dirty="0" smtClean="0"/>
          </a:p>
          <a:p>
            <a:pPr>
              <a:buFont typeface="Wingdings" panose="05000000000000000000" pitchFamily="2" charset="2"/>
              <a:buChar char="§"/>
            </a:pPr>
            <a:endParaRPr lang="en-US" i="1" dirty="0"/>
          </a:p>
          <a:p>
            <a:pPr>
              <a:buFont typeface="Wingdings" panose="05000000000000000000" pitchFamily="2" charset="2"/>
              <a:buChar char="§"/>
            </a:pPr>
            <a:endParaRPr lang="en-US" i="1" dirty="0" smtClean="0"/>
          </a:p>
          <a:p>
            <a:pPr>
              <a:buFont typeface="Wingdings" panose="05000000000000000000" pitchFamily="2" charset="2"/>
              <a:buChar char="§"/>
            </a:pPr>
            <a:r>
              <a:rPr lang="en-US" i="1" dirty="0" smtClean="0"/>
              <a:t>Install </a:t>
            </a:r>
            <a:r>
              <a:rPr lang="en-US" i="1" dirty="0"/>
              <a:t>SQLite-</a:t>
            </a:r>
            <a:r>
              <a:rPr lang="en-US" dirty="0"/>
              <a:t>Net PCL in the projects where you’ll need it</a:t>
            </a:r>
            <a:endParaRPr lang="en-US" i="1" dirty="0"/>
          </a:p>
          <a:p>
            <a:pPr>
              <a:buFont typeface="Wingdings" panose="05000000000000000000" pitchFamily="2" charset="2"/>
              <a:buChar char="§"/>
            </a:pPr>
            <a:endParaRPr lang="fr-FR" dirty="0"/>
          </a:p>
        </p:txBody>
      </p:sp>
      <p:sp>
        <p:nvSpPr>
          <p:cNvPr id="5" name="Content Placeholder 2"/>
          <p:cNvSpPr txBox="1">
            <a:spLocks/>
          </p:cNvSpPr>
          <p:nvPr/>
        </p:nvSpPr>
        <p:spPr>
          <a:xfrm>
            <a:off x="838201" y="3297964"/>
            <a:ext cx="10515600" cy="1528036"/>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Name: SQLite-Net PCL</a:t>
            </a:r>
          </a:p>
          <a:p>
            <a:pPr lvl="1"/>
            <a:r>
              <a:rPr lang="en-US" sz="2000" dirty="0"/>
              <a:t>Created by: Frank A. Krueger</a:t>
            </a:r>
          </a:p>
          <a:p>
            <a:pPr lvl="1"/>
            <a:r>
              <a:rPr lang="en-US" sz="2000" dirty="0"/>
              <a:t>ID: </a:t>
            </a:r>
            <a:r>
              <a:rPr lang="en-US" sz="2000" dirty="0" err="1"/>
              <a:t>sqlite</a:t>
            </a:r>
            <a:r>
              <a:rPr lang="en-US" sz="2000" dirty="0"/>
              <a:t>-net-</a:t>
            </a:r>
            <a:r>
              <a:rPr lang="en-US" sz="2000" dirty="0" err="1"/>
              <a:t>pcl</a:t>
            </a:r>
            <a:endParaRPr lang="en-US" sz="2000" dirty="0"/>
          </a:p>
          <a:p>
            <a:pPr lvl="1"/>
            <a:r>
              <a:rPr lang="en-US" sz="2000" dirty="0" err="1"/>
              <a:t>NuGet</a:t>
            </a:r>
            <a:r>
              <a:rPr lang="en-US" sz="2000" dirty="0"/>
              <a:t> link: </a:t>
            </a:r>
            <a:r>
              <a:rPr lang="en-US" sz="2000" dirty="0" err="1"/>
              <a:t>sqlite</a:t>
            </a:r>
            <a:r>
              <a:rPr lang="en-US" sz="2000" dirty="0"/>
              <a:t>-net-</a:t>
            </a:r>
            <a:r>
              <a:rPr lang="en-US" sz="2000" dirty="0" err="1"/>
              <a:t>pcl</a:t>
            </a:r>
            <a:endParaRPr lang="en-US" sz="2000" i="1" dirty="0"/>
          </a:p>
        </p:txBody>
      </p:sp>
    </p:spTree>
    <p:extLst>
      <p:ext uri="{BB962C8B-B14F-4D97-AF65-F5344CB8AC3E}">
        <p14:creationId xmlns:p14="http://schemas.microsoft.com/office/powerpoint/2010/main" val="1154012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a:t>SQLite</a:t>
            </a:r>
            <a:r>
              <a:rPr lang="fr-FR" dirty="0"/>
              <a:t> </a:t>
            </a:r>
            <a:r>
              <a:rPr lang="fr-FR" dirty="0" err="1"/>
              <a:t>Implementation</a:t>
            </a:r>
            <a:endParaRPr lang="en-US" dirty="0"/>
          </a:p>
        </p:txBody>
      </p:sp>
      <p:sp>
        <p:nvSpPr>
          <p:cNvPr id="4" name="Content Placeholder 3"/>
          <p:cNvSpPr>
            <a:spLocks noGrp="1"/>
          </p:cNvSpPr>
          <p:nvPr>
            <p:ph idx="1"/>
          </p:nvPr>
        </p:nvSpPr>
        <p:spPr>
          <a:xfrm>
            <a:off x="416168" y="1785432"/>
            <a:ext cx="11852869" cy="4351338"/>
          </a:xfrm>
        </p:spPr>
        <p:txBody>
          <a:bodyPr>
            <a:normAutofit/>
          </a:bodyPr>
          <a:lstStyle/>
          <a:p>
            <a:pPr>
              <a:buFont typeface="Wingdings" charset="2"/>
              <a:buChar char="§"/>
            </a:pPr>
            <a:r>
              <a:rPr lang="fr-FR" dirty="0" err="1"/>
              <a:t>Standalone</a:t>
            </a:r>
            <a:endParaRPr lang="fr-FR" dirty="0"/>
          </a:p>
          <a:p>
            <a:pPr>
              <a:buFont typeface="Wingdings" charset="2"/>
              <a:buChar char="§"/>
            </a:pPr>
            <a:endParaRPr lang="fr-FR" dirty="0" smtClean="0"/>
          </a:p>
          <a:p>
            <a:pPr>
              <a:buFont typeface="Wingdings" charset="2"/>
              <a:buChar char="§"/>
            </a:pPr>
            <a:endParaRPr lang="fr-FR" dirty="0" smtClean="0"/>
          </a:p>
          <a:p>
            <a:pPr>
              <a:buFont typeface="Wingdings" charset="2"/>
              <a:buChar char="§"/>
            </a:pPr>
            <a:endParaRPr lang="fr-FR" dirty="0" smtClean="0"/>
          </a:p>
          <a:p>
            <a:pPr>
              <a:buFont typeface="Wingdings" charset="2"/>
              <a:buChar char="§"/>
            </a:pPr>
            <a:r>
              <a:rPr lang="fr-FR" dirty="0" smtClean="0"/>
              <a:t>Azure </a:t>
            </a:r>
            <a:r>
              <a:rPr lang="fr-FR" dirty="0" err="1"/>
              <a:t>sync</a:t>
            </a:r>
            <a:endParaRPr lang="fr-FR" dirty="0"/>
          </a:p>
          <a:p>
            <a:pPr marL="457200" lvl="1" indent="0">
              <a:buNone/>
            </a:pPr>
            <a:r>
              <a:rPr lang="fr-FR" dirty="0"/>
              <a:t> </a:t>
            </a:r>
            <a:endParaRPr lang="fr-FR" sz="1600" dirty="0"/>
          </a:p>
        </p:txBody>
      </p:sp>
      <p:sp>
        <p:nvSpPr>
          <p:cNvPr id="5" name="Content Placeholder 2"/>
          <p:cNvSpPr txBox="1">
            <a:spLocks/>
          </p:cNvSpPr>
          <p:nvPr/>
        </p:nvSpPr>
        <p:spPr>
          <a:xfrm>
            <a:off x="416167" y="2271885"/>
            <a:ext cx="10515601" cy="1528036"/>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string folder </a:t>
            </a:r>
            <a:r>
              <a:rPr lang="en-US" sz="2000" dirty="0" smtClean="0"/>
              <a:t>=</a:t>
            </a:r>
            <a:r>
              <a:rPr lang="en-US" sz="2000" dirty="0" err="1" smtClean="0"/>
              <a:t>Environment.GetFolderPath</a:t>
            </a:r>
            <a:endParaRPr lang="en-US" sz="2000" dirty="0" smtClean="0"/>
          </a:p>
          <a:p>
            <a:pPr lvl="1"/>
            <a:r>
              <a:rPr lang="en-US" sz="2000" dirty="0"/>
              <a:t>	</a:t>
            </a:r>
            <a:r>
              <a:rPr lang="en-US" sz="2000" dirty="0" smtClean="0"/>
              <a:t>(</a:t>
            </a:r>
            <a:r>
              <a:rPr lang="en-US" sz="2000" dirty="0" err="1" smtClean="0"/>
              <a:t>Environment.SpecialFolder.Personal</a:t>
            </a:r>
            <a:r>
              <a:rPr lang="en-US" sz="2000" dirty="0"/>
              <a:t>);</a:t>
            </a:r>
          </a:p>
          <a:p>
            <a:pPr lvl="1"/>
            <a:r>
              <a:rPr lang="en-US" sz="2000" dirty="0" err="1"/>
              <a:t>databasePath</a:t>
            </a:r>
            <a:r>
              <a:rPr lang="en-US" sz="2000" dirty="0"/>
              <a:t> = </a:t>
            </a:r>
            <a:r>
              <a:rPr lang="en-US" sz="2000" dirty="0" err="1"/>
              <a:t>Path.Combine</a:t>
            </a:r>
            <a:r>
              <a:rPr lang="en-US" sz="2000" dirty="0"/>
              <a:t>(documents, "ItemsSQLite.db3");</a:t>
            </a:r>
          </a:p>
          <a:p>
            <a:pPr lvl="1"/>
            <a:r>
              <a:rPr lang="en-US" sz="2000" dirty="0" err="1"/>
              <a:t>var</a:t>
            </a:r>
            <a:r>
              <a:rPr lang="en-US" sz="2000" dirty="0"/>
              <a:t> database = new </a:t>
            </a:r>
            <a:r>
              <a:rPr lang="en-US" sz="2000" dirty="0" err="1"/>
              <a:t>SQLite.SQLiteConnection</a:t>
            </a:r>
            <a:r>
              <a:rPr lang="en-US" sz="2000" dirty="0"/>
              <a:t>(</a:t>
            </a:r>
            <a:r>
              <a:rPr lang="en-US" sz="2000" dirty="0" err="1"/>
              <a:t>databasePath</a:t>
            </a:r>
            <a:r>
              <a:rPr lang="en-US" sz="2000" dirty="0" smtClean="0"/>
              <a:t>);</a:t>
            </a:r>
            <a:endParaRPr lang="fr-FR" sz="2000" dirty="0"/>
          </a:p>
        </p:txBody>
      </p:sp>
      <p:sp>
        <p:nvSpPr>
          <p:cNvPr id="6" name="Content Placeholder 2"/>
          <p:cNvSpPr txBox="1">
            <a:spLocks/>
          </p:cNvSpPr>
          <p:nvPr/>
        </p:nvSpPr>
        <p:spPr>
          <a:xfrm>
            <a:off x="416168" y="4419022"/>
            <a:ext cx="10515600" cy="1528036"/>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sz="2000" dirty="0"/>
              <a:t>var store = new </a:t>
            </a:r>
            <a:r>
              <a:rPr lang="fr-FR" sz="2000" dirty="0" err="1"/>
              <a:t>MobileServiceSQLiteStore</a:t>
            </a:r>
            <a:r>
              <a:rPr lang="fr-FR" sz="2000" dirty="0"/>
              <a:t>("</a:t>
            </a:r>
            <a:r>
              <a:rPr lang="en-US" sz="2000" dirty="0" err="1"/>
              <a:t>localstore</a:t>
            </a:r>
            <a:r>
              <a:rPr lang="fr-FR" sz="2000" dirty="0"/>
              <a:t>.</a:t>
            </a:r>
            <a:r>
              <a:rPr lang="fr-FR" sz="2000" dirty="0" err="1"/>
              <a:t>db</a:t>
            </a:r>
            <a:r>
              <a:rPr lang="fr-FR" sz="2000" dirty="0"/>
              <a:t>");</a:t>
            </a:r>
          </a:p>
          <a:p>
            <a:pPr lvl="1"/>
            <a:r>
              <a:rPr lang="fr-FR" sz="2000" dirty="0" err="1" smtClean="0"/>
              <a:t>store.DefineTable</a:t>
            </a:r>
            <a:r>
              <a:rPr lang="fr-FR" sz="2000" dirty="0"/>
              <a:t>();  </a:t>
            </a:r>
            <a:r>
              <a:rPr lang="fr-FR" sz="1800" dirty="0"/>
              <a:t>// use store to </a:t>
            </a:r>
            <a:r>
              <a:rPr lang="fr-FR" sz="1800" dirty="0" err="1"/>
              <a:t>initialize</a:t>
            </a:r>
            <a:r>
              <a:rPr lang="fr-FR" sz="1800" dirty="0"/>
              <a:t> the mobile service</a:t>
            </a:r>
            <a:endParaRPr lang="fr-FR" sz="1800" dirty="0"/>
          </a:p>
        </p:txBody>
      </p:sp>
    </p:spTree>
    <p:extLst>
      <p:ext uri="{BB962C8B-B14F-4D97-AF65-F5344CB8AC3E}">
        <p14:creationId xmlns:p14="http://schemas.microsoft.com/office/powerpoint/2010/main" val="3585858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77913"/>
            <a:ext cx="12192000" cy="229728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 name="Title 2"/>
          <p:cNvSpPr>
            <a:spLocks noGrp="1"/>
          </p:cNvSpPr>
          <p:nvPr>
            <p:ph type="title"/>
          </p:nvPr>
        </p:nvSpPr>
        <p:spPr/>
        <p:txBody>
          <a:bodyPr/>
          <a:lstStyle/>
          <a:p>
            <a:r>
              <a:rPr lang="en-US" dirty="0"/>
              <a:t>Local Storage</a:t>
            </a:r>
          </a:p>
        </p:txBody>
      </p:sp>
      <p:sp>
        <p:nvSpPr>
          <p:cNvPr id="4" name="Content Placeholder 3"/>
          <p:cNvSpPr>
            <a:spLocks noGrp="1"/>
          </p:cNvSpPr>
          <p:nvPr>
            <p:ph idx="1"/>
          </p:nvPr>
        </p:nvSpPr>
        <p:spPr/>
        <p:txBody>
          <a:bodyPr>
            <a:normAutofit/>
          </a:bodyPr>
          <a:lstStyle/>
          <a:p>
            <a:pPr>
              <a:buFont typeface="Wingdings" charset="2"/>
              <a:buChar char="§"/>
            </a:pPr>
            <a:r>
              <a:rPr lang="en-US" dirty="0">
                <a:solidFill>
                  <a:schemeClr val="bg1"/>
                </a:solidFill>
              </a:rPr>
              <a:t>SQLite</a:t>
            </a:r>
          </a:p>
          <a:p>
            <a:pPr>
              <a:buFont typeface="Wingdings" charset="2"/>
              <a:buChar char="§"/>
            </a:pPr>
            <a:r>
              <a:rPr lang="en-US" dirty="0">
                <a:solidFill>
                  <a:schemeClr val="bg1"/>
                </a:solidFill>
              </a:rPr>
              <a:t>XML</a:t>
            </a:r>
          </a:p>
          <a:p>
            <a:pPr>
              <a:buFont typeface="Wingdings" charset="2"/>
              <a:buChar char="§"/>
            </a:pPr>
            <a:r>
              <a:rPr lang="en-US" dirty="0">
                <a:solidFill>
                  <a:schemeClr val="bg1"/>
                </a:solidFill>
              </a:rPr>
              <a:t>JSON</a:t>
            </a:r>
          </a:p>
          <a:p>
            <a:pPr>
              <a:buFont typeface="Wingdings" charset="2"/>
              <a:buChar char="§"/>
            </a:pPr>
            <a:r>
              <a:rPr lang="en-US" dirty="0">
                <a:solidFill>
                  <a:schemeClr val="bg1"/>
                </a:solidFill>
              </a:rPr>
              <a:t>Flat Files</a:t>
            </a:r>
          </a:p>
        </p:txBody>
      </p:sp>
    </p:spTree>
    <p:extLst>
      <p:ext uri="{BB962C8B-B14F-4D97-AF65-F5344CB8AC3E}">
        <p14:creationId xmlns:p14="http://schemas.microsoft.com/office/powerpoint/2010/main" val="2124476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77913"/>
            <a:ext cx="12192000" cy="291418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 name="Title 2"/>
          <p:cNvSpPr>
            <a:spLocks noGrp="1"/>
          </p:cNvSpPr>
          <p:nvPr>
            <p:ph type="title"/>
          </p:nvPr>
        </p:nvSpPr>
        <p:spPr/>
        <p:txBody>
          <a:bodyPr/>
          <a:lstStyle/>
          <a:p>
            <a:r>
              <a:rPr lang="en-US" dirty="0"/>
              <a:t>Cloud Storage Options</a:t>
            </a:r>
          </a:p>
        </p:txBody>
      </p:sp>
      <p:sp>
        <p:nvSpPr>
          <p:cNvPr id="4" name="Content Placeholder 3"/>
          <p:cNvSpPr>
            <a:spLocks noGrp="1"/>
          </p:cNvSpPr>
          <p:nvPr>
            <p:ph idx="1"/>
          </p:nvPr>
        </p:nvSpPr>
        <p:spPr/>
        <p:txBody>
          <a:bodyPr>
            <a:normAutofit/>
          </a:bodyPr>
          <a:lstStyle/>
          <a:p>
            <a:pPr>
              <a:buFont typeface="Wingdings" charset="2"/>
              <a:buChar char="§"/>
            </a:pPr>
            <a:r>
              <a:rPr lang="fr-FR" dirty="0">
                <a:solidFill>
                  <a:schemeClr val="bg1"/>
                </a:solidFill>
              </a:rPr>
              <a:t>Azure</a:t>
            </a:r>
          </a:p>
          <a:p>
            <a:pPr>
              <a:buFont typeface="Wingdings" charset="2"/>
              <a:buChar char="§"/>
            </a:pPr>
            <a:r>
              <a:rPr lang="fr-FR" dirty="0">
                <a:solidFill>
                  <a:schemeClr val="bg1"/>
                </a:solidFill>
              </a:rPr>
              <a:t>Amazon Web Services (AWS)</a:t>
            </a:r>
          </a:p>
          <a:p>
            <a:pPr>
              <a:buFont typeface="Wingdings" charset="2"/>
              <a:buChar char="§"/>
            </a:pPr>
            <a:r>
              <a:rPr lang="fr-FR" dirty="0">
                <a:solidFill>
                  <a:schemeClr val="bg1"/>
                </a:solidFill>
              </a:rPr>
              <a:t>Google Cloud Platform</a:t>
            </a:r>
          </a:p>
          <a:p>
            <a:pPr>
              <a:buFont typeface="Wingdings" charset="2"/>
              <a:buChar char="§"/>
            </a:pPr>
            <a:r>
              <a:rPr lang="fr-FR" dirty="0" err="1">
                <a:solidFill>
                  <a:schemeClr val="bg1"/>
                </a:solidFill>
              </a:rPr>
              <a:t>Couchbase</a:t>
            </a:r>
            <a:endParaRPr lang="en-US" dirty="0">
              <a:solidFill>
                <a:schemeClr val="bg1"/>
              </a:solidFill>
            </a:endParaRPr>
          </a:p>
          <a:p>
            <a:pPr>
              <a:buFont typeface="Wingdings" charset="2"/>
              <a:buChar char="§"/>
            </a:pPr>
            <a:r>
              <a:rPr lang="fr-FR" dirty="0">
                <a:solidFill>
                  <a:schemeClr val="bg1"/>
                </a:solidFill>
              </a:rPr>
              <a:t>IBM Cloudant</a:t>
            </a:r>
          </a:p>
        </p:txBody>
      </p:sp>
    </p:spTree>
    <p:extLst>
      <p:ext uri="{BB962C8B-B14F-4D97-AF65-F5344CB8AC3E}">
        <p14:creationId xmlns:p14="http://schemas.microsoft.com/office/powerpoint/2010/main" val="1271622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Access Options</a:t>
            </a:r>
          </a:p>
        </p:txBody>
      </p:sp>
      <p:grpSp>
        <p:nvGrpSpPr>
          <p:cNvPr id="8" name="Group 7"/>
          <p:cNvGrpSpPr/>
          <p:nvPr/>
        </p:nvGrpSpPr>
        <p:grpSpPr>
          <a:xfrm>
            <a:off x="0" y="1677913"/>
            <a:ext cx="12192000" cy="1776487"/>
            <a:chOff x="0" y="1677913"/>
            <a:chExt cx="12192000" cy="1776487"/>
          </a:xfrm>
        </p:grpSpPr>
        <p:sp>
          <p:nvSpPr>
            <p:cNvPr id="9" name="Rectangle 8"/>
            <p:cNvSpPr/>
            <p:nvPr/>
          </p:nvSpPr>
          <p:spPr>
            <a:xfrm>
              <a:off x="0" y="1677913"/>
              <a:ext cx="12192000" cy="1776487"/>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0" name="TextBox 9"/>
            <p:cNvSpPr txBox="1"/>
            <p:nvPr/>
          </p:nvSpPr>
          <p:spPr>
            <a:xfrm>
              <a:off x="838201" y="1873659"/>
              <a:ext cx="10515599" cy="1384995"/>
            </a:xfrm>
            <a:prstGeom prst="rect">
              <a:avLst/>
            </a:prstGeom>
            <a:noFill/>
          </p:spPr>
          <p:txBody>
            <a:bodyPr wrap="square" rtlCol="0">
              <a:spAutoFit/>
            </a:bodyPr>
            <a:lstStyle/>
            <a:p>
              <a:pPr>
                <a:buFont typeface="Wingdings" charset="2"/>
                <a:buChar char="§"/>
              </a:pPr>
              <a:r>
                <a:rPr lang="en-US" sz="2800" dirty="0">
                  <a:solidFill>
                    <a:schemeClr val="bg1"/>
                  </a:solidFill>
                </a:rPr>
                <a:t>JSON or XML with Azure</a:t>
              </a:r>
            </a:p>
            <a:p>
              <a:pPr>
                <a:buFont typeface="Wingdings" charset="2"/>
                <a:buChar char="§"/>
              </a:pPr>
              <a:r>
                <a:rPr lang="en-US" sz="2800" dirty="0">
                  <a:solidFill>
                    <a:schemeClr val="bg1"/>
                  </a:solidFill>
                </a:rPr>
                <a:t>SQLite with Azure</a:t>
              </a:r>
            </a:p>
            <a:p>
              <a:pPr>
                <a:buFont typeface="Wingdings" charset="2"/>
                <a:buChar char="§"/>
              </a:pPr>
              <a:r>
                <a:rPr lang="en-US" sz="2800" dirty="0">
                  <a:solidFill>
                    <a:schemeClr val="bg1"/>
                  </a:solidFill>
                </a:rPr>
                <a:t>SQLite with SQL Server (or Oracle, etc.) – pre-Cloud</a:t>
              </a:r>
            </a:p>
          </p:txBody>
        </p:sp>
      </p:grpSp>
    </p:spTree>
    <p:extLst>
      <p:ext uri="{BB962C8B-B14F-4D97-AF65-F5344CB8AC3E}">
        <p14:creationId xmlns:p14="http://schemas.microsoft.com/office/powerpoint/2010/main" val="101961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How to create, read, update, and delete table rows in Azure</a:t>
              </a:r>
            </a:p>
            <a:p>
              <a:pPr marL="1252538" indent="-457200">
                <a:buFont typeface="Wingdings" charset="2"/>
                <a:buChar char="§"/>
              </a:pPr>
              <a:r>
                <a:rPr lang="en-US" sz="2800" dirty="0">
                  <a:solidFill>
                    <a:prstClr val="white"/>
                  </a:solidFill>
                </a:rPr>
                <a:t>How to manage different types of queried data</a:t>
              </a:r>
            </a:p>
            <a:p>
              <a:pPr marL="1252538" indent="-457200">
                <a:buFont typeface="Wingdings" charset="2"/>
                <a:buChar char="§"/>
              </a:pPr>
              <a:r>
                <a:rPr lang="en-US" sz="2800" dirty="0">
                  <a:solidFill>
                    <a:prstClr val="white"/>
                  </a:solidFill>
                </a:rPr>
                <a:t>How to create a local data store and sync it with a cloud data store</a:t>
              </a:r>
            </a:p>
          </p:txBody>
        </p:sp>
      </p:grpSp>
    </p:spTree>
    <p:extLst>
      <p:ext uri="{BB962C8B-B14F-4D97-AF65-F5344CB8AC3E}">
        <p14:creationId xmlns:p14="http://schemas.microsoft.com/office/powerpoint/2010/main" val="1152852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Sync Data?</a:t>
            </a:r>
          </a:p>
        </p:txBody>
      </p:sp>
      <p:grpSp>
        <p:nvGrpSpPr>
          <p:cNvPr id="15" name="Group 14"/>
          <p:cNvGrpSpPr/>
          <p:nvPr/>
        </p:nvGrpSpPr>
        <p:grpSpPr>
          <a:xfrm>
            <a:off x="1455904" y="2189056"/>
            <a:ext cx="10477483" cy="3221259"/>
            <a:chOff x="1455904" y="2189056"/>
            <a:chExt cx="10477483" cy="3221259"/>
          </a:xfrm>
        </p:grpSpPr>
        <p:grpSp>
          <p:nvGrpSpPr>
            <p:cNvPr id="16" name="Group 15"/>
            <p:cNvGrpSpPr/>
            <p:nvPr/>
          </p:nvGrpSpPr>
          <p:grpSpPr>
            <a:xfrm>
              <a:off x="1455904" y="2189056"/>
              <a:ext cx="1843604" cy="3221259"/>
              <a:chOff x="1455904" y="2189056"/>
              <a:chExt cx="1843604" cy="3221259"/>
            </a:xfrm>
          </p:grpSpPr>
          <p:grpSp>
            <p:nvGrpSpPr>
              <p:cNvPr id="30" name="Group 29"/>
              <p:cNvGrpSpPr/>
              <p:nvPr/>
            </p:nvGrpSpPr>
            <p:grpSpPr>
              <a:xfrm>
                <a:off x="1455904" y="2189056"/>
                <a:ext cx="1843604" cy="3221259"/>
                <a:chOff x="1455904" y="2189056"/>
                <a:chExt cx="1843604" cy="3221259"/>
              </a:xfrm>
            </p:grpSpPr>
            <p:grpSp>
              <p:nvGrpSpPr>
                <p:cNvPr id="32" name="Group 31"/>
                <p:cNvGrpSpPr/>
                <p:nvPr/>
              </p:nvGrpSpPr>
              <p:grpSpPr>
                <a:xfrm>
                  <a:off x="1455904" y="2189056"/>
                  <a:ext cx="1843604" cy="3221259"/>
                  <a:chOff x="1455904" y="2189056"/>
                  <a:chExt cx="1843604" cy="3221259"/>
                </a:xfrm>
              </p:grpSpPr>
              <p:grpSp>
                <p:nvGrpSpPr>
                  <p:cNvPr id="34" name="Group 33"/>
                  <p:cNvGrpSpPr>
                    <a:grpSpLocks noChangeAspect="1"/>
                  </p:cNvGrpSpPr>
                  <p:nvPr/>
                </p:nvGrpSpPr>
                <p:grpSpPr>
                  <a:xfrm>
                    <a:off x="1455904" y="2189056"/>
                    <a:ext cx="1843604" cy="3221259"/>
                    <a:chOff x="692152" y="3629546"/>
                    <a:chExt cx="768348" cy="1342504"/>
                  </a:xfrm>
                </p:grpSpPr>
                <p:sp>
                  <p:nvSpPr>
                    <p:cNvPr id="36" name="Rectangle 35"/>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Oval 38"/>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0" name="Straight Connector 39"/>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810083" y="2449514"/>
                    <a:ext cx="1135247" cy="830997"/>
                  </a:xfrm>
                  <a:prstGeom prst="rect">
                    <a:avLst/>
                  </a:prstGeom>
                  <a:noFill/>
                </p:spPr>
                <p:txBody>
                  <a:bodyPr wrap="none" rtlCol="0">
                    <a:spAutoFit/>
                  </a:bodyPr>
                  <a:lstStyle/>
                  <a:p>
                    <a:pPr algn="ctr"/>
                    <a:r>
                      <a:rPr lang="en-US" sz="2400" dirty="0" smtClean="0">
                        <a:solidFill>
                          <a:schemeClr val="bg1"/>
                        </a:solidFill>
                      </a:rPr>
                      <a:t>Mobile </a:t>
                    </a:r>
                  </a:p>
                  <a:p>
                    <a:pPr algn="ctr"/>
                    <a:r>
                      <a:rPr lang="en-US" sz="2400" dirty="0" smtClean="0">
                        <a:solidFill>
                          <a:schemeClr val="bg1"/>
                        </a:solidFill>
                      </a:rPr>
                      <a:t>Device</a:t>
                    </a:r>
                    <a:endParaRPr lang="en-US" sz="2400" dirty="0">
                      <a:solidFill>
                        <a:schemeClr val="bg1"/>
                      </a:solidFill>
                    </a:endParaRPr>
                  </a:p>
                </p:txBody>
              </p:sp>
            </p:grpSp>
            <p:sp>
              <p:nvSpPr>
                <p:cNvPr id="33" name="Flowchart: Magnetic Disk 26"/>
                <p:cNvSpPr>
                  <a:spLocks noChangeAspect="1"/>
                </p:cNvSpPr>
                <p:nvPr/>
              </p:nvSpPr>
              <p:spPr>
                <a:xfrm>
                  <a:off x="1711134" y="3465225"/>
                  <a:ext cx="1364321" cy="1147320"/>
                </a:xfrm>
                <a:prstGeom prst="flowChartMagneticDisk">
                  <a:avLst/>
                </a:prstGeom>
                <a:solidFill>
                  <a:srgbClr val="0070C0"/>
                </a:solidFill>
                <a:ln w="381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SQLite</a:t>
                  </a:r>
                  <a:endParaRPr lang="en-US" dirty="0">
                    <a:solidFill>
                      <a:schemeClr val="bg1"/>
                    </a:solidFill>
                  </a:endParaRPr>
                </a:p>
              </p:txBody>
            </p:sp>
          </p:grpSp>
          <p:sp>
            <p:nvSpPr>
              <p:cNvPr id="31" name="TextBox 30"/>
              <p:cNvSpPr txBox="1"/>
              <p:nvPr/>
            </p:nvSpPr>
            <p:spPr>
              <a:xfrm>
                <a:off x="1547126" y="4552550"/>
                <a:ext cx="1661160" cy="646331"/>
              </a:xfrm>
              <a:prstGeom prst="rect">
                <a:avLst/>
              </a:prstGeom>
              <a:noFill/>
            </p:spPr>
            <p:txBody>
              <a:bodyPr wrap="none" rtlCol="0">
                <a:spAutoFit/>
              </a:bodyPr>
              <a:lstStyle/>
              <a:p>
                <a:pPr lvl="0" algn="ctr"/>
                <a:r>
                  <a:rPr lang="en-US" dirty="0">
                    <a:solidFill>
                      <a:prstClr val="white"/>
                    </a:solidFill>
                  </a:rPr>
                  <a:t>Local data store</a:t>
                </a:r>
              </a:p>
              <a:p>
                <a:endParaRPr lang="en-US" dirty="0"/>
              </a:p>
            </p:txBody>
          </p:sp>
        </p:grpSp>
        <p:grpSp>
          <p:nvGrpSpPr>
            <p:cNvPr id="17" name="Group 16"/>
            <p:cNvGrpSpPr/>
            <p:nvPr/>
          </p:nvGrpSpPr>
          <p:grpSpPr>
            <a:xfrm>
              <a:off x="5979857" y="2497875"/>
              <a:ext cx="5953530" cy="2593298"/>
              <a:chOff x="5979857" y="2497875"/>
              <a:chExt cx="5953530" cy="2593298"/>
            </a:xfrm>
          </p:grpSpPr>
          <p:grpSp>
            <p:nvGrpSpPr>
              <p:cNvPr id="22" name="Group 21"/>
              <p:cNvGrpSpPr/>
              <p:nvPr/>
            </p:nvGrpSpPr>
            <p:grpSpPr>
              <a:xfrm>
                <a:off x="5979857" y="2497875"/>
                <a:ext cx="5953530" cy="2593298"/>
                <a:chOff x="7499862" y="-134281"/>
                <a:chExt cx="5523925" cy="2116056"/>
              </a:xfrm>
            </p:grpSpPr>
            <p:grpSp>
              <p:nvGrpSpPr>
                <p:cNvPr id="24" name="Group 23"/>
                <p:cNvGrpSpPr>
                  <a:grpSpLocks noChangeAspect="1"/>
                </p:cNvGrpSpPr>
                <p:nvPr/>
              </p:nvGrpSpPr>
              <p:grpSpPr>
                <a:xfrm>
                  <a:off x="7499862" y="-134281"/>
                  <a:ext cx="5523925" cy="2116056"/>
                  <a:chOff x="5942550" y="3352373"/>
                  <a:chExt cx="5851525" cy="2241550"/>
                </a:xfrm>
                <a:solidFill>
                  <a:schemeClr val="bg1">
                    <a:lumMod val="50000"/>
                  </a:schemeClr>
                </a:solidFill>
              </p:grpSpPr>
              <p:grpSp>
                <p:nvGrpSpPr>
                  <p:cNvPr id="26" name="Group 5"/>
                  <p:cNvGrpSpPr>
                    <a:grpSpLocks noChangeAspect="1"/>
                  </p:cNvGrpSpPr>
                  <p:nvPr/>
                </p:nvGrpSpPr>
                <p:grpSpPr bwMode="auto">
                  <a:xfrm>
                    <a:off x="5942550" y="3352373"/>
                    <a:ext cx="5851525" cy="2241550"/>
                    <a:chOff x="537" y="880"/>
                    <a:chExt cx="3686" cy="1412"/>
                  </a:xfrm>
                  <a:grpFill/>
                </p:grpSpPr>
                <p:sp>
                  <p:nvSpPr>
                    <p:cNvPr id="2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7" name="TextBox 26"/>
                  <p:cNvSpPr txBox="1"/>
                  <p:nvPr/>
                </p:nvSpPr>
                <p:spPr>
                  <a:xfrm>
                    <a:off x="7128446" y="3749442"/>
                    <a:ext cx="2382151" cy="399046"/>
                  </a:xfrm>
                  <a:prstGeom prst="rect">
                    <a:avLst/>
                  </a:prstGeom>
                  <a:noFill/>
                </p:spPr>
                <p:txBody>
                  <a:bodyPr wrap="none" rtlCol="0">
                    <a:spAutoFit/>
                  </a:bodyPr>
                  <a:lstStyle/>
                  <a:p>
                    <a:pPr algn="ctr"/>
                    <a:r>
                      <a:rPr lang="en-US" sz="2400" dirty="0" smtClean="0">
                        <a:solidFill>
                          <a:schemeClr val="bg1"/>
                        </a:solidFill>
                      </a:rPr>
                      <a:t>Azure Mobile App</a:t>
                    </a:r>
                    <a:endParaRPr lang="en-US" sz="2400" dirty="0">
                      <a:solidFill>
                        <a:schemeClr val="bg1"/>
                      </a:solidFill>
                    </a:endParaRPr>
                  </a:p>
                </p:txBody>
              </p:sp>
            </p:grpSp>
            <p:sp>
              <p:nvSpPr>
                <p:cNvPr id="25" name="Flowchart: Magnetic Disk 26"/>
                <p:cNvSpPr>
                  <a:spLocks noChangeAspect="1"/>
                </p:cNvSpPr>
                <p:nvPr/>
              </p:nvSpPr>
              <p:spPr>
                <a:xfrm>
                  <a:off x="8775917" y="585600"/>
                  <a:ext cx="2210056" cy="1144146"/>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SQL Database</a:t>
                  </a:r>
                  <a:endParaRPr lang="en-US" dirty="0">
                    <a:solidFill>
                      <a:schemeClr val="bg1"/>
                    </a:solidFill>
                  </a:endParaRPr>
                </a:p>
              </p:txBody>
            </p:sp>
          </p:grpSp>
          <p:sp>
            <p:nvSpPr>
              <p:cNvPr id="23" name="Rectangle 22"/>
              <p:cNvSpPr/>
              <p:nvPr/>
            </p:nvSpPr>
            <p:spPr>
              <a:xfrm>
                <a:off x="7684154" y="4721841"/>
                <a:ext cx="1723933" cy="369332"/>
              </a:xfrm>
              <a:prstGeom prst="rect">
                <a:avLst/>
              </a:prstGeom>
            </p:spPr>
            <p:txBody>
              <a:bodyPr wrap="none">
                <a:spAutoFit/>
              </a:bodyPr>
              <a:lstStyle/>
              <a:p>
                <a:pPr algn="ctr"/>
                <a:r>
                  <a:rPr lang="en-US" dirty="0">
                    <a:solidFill>
                      <a:schemeClr val="bg1"/>
                    </a:solidFill>
                  </a:rPr>
                  <a:t>Cloud data store</a:t>
                </a:r>
                <a:endParaRPr lang="en-US" dirty="0">
                  <a:solidFill>
                    <a:schemeClr val="bg1"/>
                  </a:solidFill>
                </a:endParaRPr>
              </a:p>
            </p:txBody>
          </p:sp>
        </p:grpSp>
        <p:grpSp>
          <p:nvGrpSpPr>
            <p:cNvPr id="18" name="Group 17"/>
            <p:cNvGrpSpPr/>
            <p:nvPr/>
          </p:nvGrpSpPr>
          <p:grpSpPr>
            <a:xfrm>
              <a:off x="3058112" y="3824001"/>
              <a:ext cx="4312472" cy="429768"/>
              <a:chOff x="3058112" y="3824001"/>
              <a:chExt cx="4312472" cy="429768"/>
            </a:xfrm>
          </p:grpSpPr>
          <p:sp>
            <p:nvSpPr>
              <p:cNvPr id="19" name="Chevron 18"/>
              <p:cNvSpPr/>
              <p:nvPr/>
            </p:nvSpPr>
            <p:spPr>
              <a:xfrm rot="10800000">
                <a:off x="4051913" y="3824001"/>
                <a:ext cx="2196742" cy="429768"/>
              </a:xfrm>
              <a:prstGeom prst="chevron">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Chevron 19"/>
              <p:cNvSpPr/>
              <p:nvPr/>
            </p:nvSpPr>
            <p:spPr>
              <a:xfrm>
                <a:off x="5979857"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Chevron 20"/>
              <p:cNvSpPr/>
              <p:nvPr/>
            </p:nvSpPr>
            <p:spPr>
              <a:xfrm rot="10800000">
                <a:off x="3058112"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spTree>
    <p:extLst>
      <p:ext uri="{BB962C8B-B14F-4D97-AF65-F5344CB8AC3E}">
        <p14:creationId xmlns:p14="http://schemas.microsoft.com/office/powerpoint/2010/main" val="1400481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Offline Sync with Azure</a:t>
            </a:r>
            <a:endParaRPr lang="en-US" dirty="0"/>
          </a:p>
        </p:txBody>
      </p:sp>
      <p:sp>
        <p:nvSpPr>
          <p:cNvPr id="2" name="TextBox 1"/>
          <p:cNvSpPr txBox="1"/>
          <p:nvPr/>
        </p:nvSpPr>
        <p:spPr>
          <a:xfrm>
            <a:off x="1510510" y="3871951"/>
            <a:ext cx="9170980" cy="523220"/>
          </a:xfrm>
          <a:prstGeom prst="rect">
            <a:avLst/>
          </a:prstGeom>
          <a:noFill/>
        </p:spPr>
        <p:txBody>
          <a:bodyPr wrap="square" rtlCol="0">
            <a:spAutoFit/>
          </a:bodyPr>
          <a:lstStyle/>
          <a:p>
            <a:r>
              <a:rPr lang="en-US" sz="2800" dirty="0"/>
              <a:t>Example:  await </a:t>
            </a:r>
            <a:r>
              <a:rPr lang="en-US" sz="2800" dirty="0" err="1"/>
              <a:t>mobileService.SyncContext.PushAsync</a:t>
            </a:r>
            <a:r>
              <a:rPr lang="en-US" sz="2800" dirty="0"/>
              <a:t>();</a:t>
            </a:r>
          </a:p>
        </p:txBody>
      </p:sp>
      <p:grpSp>
        <p:nvGrpSpPr>
          <p:cNvPr id="8" name="Group 7"/>
          <p:cNvGrpSpPr/>
          <p:nvPr/>
        </p:nvGrpSpPr>
        <p:grpSpPr>
          <a:xfrm>
            <a:off x="0" y="1677913"/>
            <a:ext cx="12192000" cy="1776487"/>
            <a:chOff x="0" y="1677913"/>
            <a:chExt cx="12192000" cy="1776487"/>
          </a:xfrm>
        </p:grpSpPr>
        <p:sp>
          <p:nvSpPr>
            <p:cNvPr id="5" name="Rectangle 4"/>
            <p:cNvSpPr/>
            <p:nvPr/>
          </p:nvSpPr>
          <p:spPr>
            <a:xfrm>
              <a:off x="0" y="1677913"/>
              <a:ext cx="12192000" cy="1776487"/>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TextBox 6"/>
            <p:cNvSpPr txBox="1"/>
            <p:nvPr/>
          </p:nvSpPr>
          <p:spPr>
            <a:xfrm>
              <a:off x="838201" y="1873659"/>
              <a:ext cx="10515599" cy="1384995"/>
            </a:xfrm>
            <a:prstGeom prst="rect">
              <a:avLst/>
            </a:prstGeom>
            <a:noFill/>
          </p:spPr>
          <p:txBody>
            <a:bodyPr wrap="square" rtlCol="0">
              <a:spAutoFit/>
            </a:bodyPr>
            <a:lstStyle/>
            <a:p>
              <a:pPr>
                <a:buFont typeface="Wingdings" charset="2"/>
                <a:buChar char="§"/>
              </a:pPr>
              <a:r>
                <a:rPr lang="en-US" sz="2800" dirty="0" err="1">
                  <a:solidFill>
                    <a:schemeClr val="bg1"/>
                  </a:solidFill>
                </a:rPr>
                <a:t>PushAsync</a:t>
              </a:r>
              <a:r>
                <a:rPr lang="en-US" sz="2800" dirty="0">
                  <a:solidFill>
                    <a:schemeClr val="bg1"/>
                  </a:solidFill>
                </a:rPr>
                <a:t> </a:t>
              </a:r>
            </a:p>
            <a:p>
              <a:pPr>
                <a:buFont typeface="Wingdings" charset="2"/>
                <a:buChar char="§"/>
              </a:pPr>
              <a:r>
                <a:rPr lang="en-US" sz="2800" dirty="0" err="1">
                  <a:solidFill>
                    <a:schemeClr val="bg1"/>
                  </a:solidFill>
                </a:rPr>
                <a:t>PullAsync</a:t>
              </a:r>
              <a:r>
                <a:rPr lang="en-US" sz="2800" dirty="0">
                  <a:solidFill>
                    <a:schemeClr val="bg1"/>
                  </a:solidFill>
                </a:rPr>
                <a:t> </a:t>
              </a:r>
            </a:p>
            <a:p>
              <a:pPr>
                <a:buFont typeface="Wingdings" charset="2"/>
                <a:buChar char="§"/>
              </a:pPr>
              <a:r>
                <a:rPr lang="en-US" sz="2800" dirty="0" err="1">
                  <a:solidFill>
                    <a:schemeClr val="bg1"/>
                  </a:solidFill>
                </a:rPr>
                <a:t>PurgeAsync</a:t>
              </a:r>
              <a:r>
                <a:rPr lang="en-US" sz="2800" dirty="0">
                  <a:solidFill>
                    <a:schemeClr val="bg1"/>
                  </a:solidFill>
                </a:rPr>
                <a:t> </a:t>
              </a:r>
            </a:p>
          </p:txBody>
        </p:sp>
      </p:grpSp>
    </p:spTree>
    <p:extLst>
      <p:ext uri="{BB962C8B-B14F-4D97-AF65-F5344CB8AC3E}">
        <p14:creationId xmlns:p14="http://schemas.microsoft.com/office/powerpoint/2010/main" val="521566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Setup the Service, Local </a:t>
            </a:r>
            <a:r>
              <a:rPr lang="en-US" sz="4000" dirty="0" err="1"/>
              <a:t>Sqlite</a:t>
            </a:r>
            <a:r>
              <a:rPr lang="en-US" sz="4000" dirty="0"/>
              <a:t> DB, and Sync</a:t>
            </a:r>
          </a:p>
        </p:txBody>
      </p:sp>
      <p:sp>
        <p:nvSpPr>
          <p:cNvPr id="4" name="Content Placeholder 3"/>
          <p:cNvSpPr>
            <a:spLocks noGrp="1"/>
          </p:cNvSpPr>
          <p:nvPr>
            <p:ph idx="1"/>
          </p:nvPr>
        </p:nvSpPr>
        <p:spPr/>
        <p:txBody>
          <a:bodyPr>
            <a:normAutofit/>
          </a:bodyPr>
          <a:lstStyle/>
          <a:p>
            <a:pPr marL="0" indent="0">
              <a:buNone/>
            </a:pPr>
            <a:r>
              <a:rPr lang="en-US" dirty="0"/>
              <a:t>public </a:t>
            </a:r>
            <a:r>
              <a:rPr lang="en-US" dirty="0" err="1"/>
              <a:t>MobileServiceClient</a:t>
            </a:r>
            <a:r>
              <a:rPr lang="en-US" dirty="0"/>
              <a:t> </a:t>
            </a:r>
            <a:r>
              <a:rPr lang="en-US" dirty="0" err="1"/>
              <a:t>mobileService</a:t>
            </a:r>
            <a:r>
              <a:rPr lang="en-US" dirty="0"/>
              <a:t>;</a:t>
            </a:r>
          </a:p>
          <a:p>
            <a:pPr marL="0" indent="0">
              <a:buNone/>
            </a:pPr>
            <a:r>
              <a:rPr lang="en-US" dirty="0" err="1"/>
              <a:t>IMobileServiceSyncTable</a:t>
            </a:r>
            <a:r>
              <a:rPr lang="en-US" dirty="0"/>
              <a:t>&lt;</a:t>
            </a:r>
            <a:r>
              <a:rPr lang="en-US" dirty="0" err="1"/>
              <a:t>TodoItem</a:t>
            </a:r>
            <a:r>
              <a:rPr lang="en-US" dirty="0"/>
              <a:t>&gt; </a:t>
            </a:r>
            <a:r>
              <a:rPr lang="en-US" dirty="0" err="1"/>
              <a:t>todoTable</a:t>
            </a:r>
            <a:r>
              <a:rPr lang="en-US" dirty="0"/>
              <a:t>;</a:t>
            </a:r>
            <a:endParaRPr lang="fr-FR" dirty="0"/>
          </a:p>
          <a:p>
            <a:pPr marL="0" indent="0">
              <a:buNone/>
            </a:pPr>
            <a:endParaRPr lang="fr-FR" dirty="0"/>
          </a:p>
          <a:p>
            <a:pPr marL="0" indent="0">
              <a:buNone/>
            </a:pPr>
            <a:r>
              <a:rPr lang="fr-FR" dirty="0"/>
              <a:t>private </a:t>
            </a:r>
            <a:r>
              <a:rPr lang="en-US" dirty="0" err="1"/>
              <a:t>AzureDataServiceSync</a:t>
            </a:r>
            <a:r>
              <a:rPr lang="fr-FR" dirty="0"/>
              <a:t>()</a:t>
            </a:r>
          </a:p>
          <a:p>
            <a:pPr marL="0" indent="0">
              <a:buNone/>
            </a:pPr>
            <a:r>
              <a:rPr lang="fr-FR" dirty="0"/>
              <a:t>{</a:t>
            </a:r>
          </a:p>
          <a:p>
            <a:pPr marL="0" indent="0">
              <a:buNone/>
            </a:pPr>
            <a:r>
              <a:rPr lang="fr-FR" dirty="0"/>
              <a:t>    </a:t>
            </a:r>
            <a:r>
              <a:rPr lang="fr-FR" dirty="0" err="1"/>
              <a:t>SQLitePCL.Batteries.Init</a:t>
            </a:r>
            <a:r>
              <a:rPr lang="fr-FR" dirty="0"/>
              <a:t>();</a:t>
            </a:r>
          </a:p>
          <a:p>
            <a:pPr marL="0" indent="0">
              <a:buNone/>
            </a:pPr>
            <a:r>
              <a:rPr lang="fr-FR" dirty="0"/>
              <a:t>    </a:t>
            </a:r>
            <a:r>
              <a:rPr lang="fr-FR" dirty="0" err="1"/>
              <a:t>mobileService</a:t>
            </a:r>
            <a:r>
              <a:rPr lang="fr-FR" dirty="0"/>
              <a:t> = new </a:t>
            </a:r>
            <a:r>
              <a:rPr lang="fr-FR" dirty="0" err="1"/>
              <a:t>MobileServiceClient</a:t>
            </a:r>
            <a:r>
              <a:rPr lang="fr-FR" dirty="0"/>
              <a:t>("https://todotasks.azurewebsites.net");</a:t>
            </a:r>
          </a:p>
          <a:p>
            <a:pPr marL="0" indent="0">
              <a:buNone/>
            </a:pPr>
            <a:r>
              <a:rPr lang="fr-FR" dirty="0"/>
              <a:t> </a:t>
            </a:r>
            <a:br>
              <a:rPr lang="fr-FR" dirty="0"/>
            </a:br>
            <a:r>
              <a:rPr lang="fr-FR" dirty="0"/>
              <a:t>    var store = new </a:t>
            </a:r>
            <a:r>
              <a:rPr lang="fr-FR" dirty="0" err="1"/>
              <a:t>MobileServiceSQLiteStore</a:t>
            </a:r>
            <a:r>
              <a:rPr lang="fr-FR" dirty="0"/>
              <a:t>("</a:t>
            </a:r>
            <a:r>
              <a:rPr lang="en-US" dirty="0" err="1"/>
              <a:t>localstore</a:t>
            </a:r>
            <a:r>
              <a:rPr lang="fr-FR" dirty="0"/>
              <a:t>.</a:t>
            </a:r>
            <a:r>
              <a:rPr lang="fr-FR" dirty="0" err="1"/>
              <a:t>db</a:t>
            </a:r>
            <a:r>
              <a:rPr lang="fr-FR" dirty="0"/>
              <a:t>");    // </a:t>
            </a:r>
            <a:r>
              <a:rPr lang="fr-FR" dirty="0" err="1"/>
              <a:t>SQLite</a:t>
            </a:r>
            <a:r>
              <a:rPr lang="fr-FR" dirty="0"/>
              <a:t> setup</a:t>
            </a:r>
          </a:p>
          <a:p>
            <a:pPr marL="0" indent="0">
              <a:buNone/>
            </a:pPr>
            <a:r>
              <a:rPr lang="fr-FR" dirty="0"/>
              <a:t>    </a:t>
            </a:r>
            <a:r>
              <a:rPr lang="fr-FR" dirty="0" err="1"/>
              <a:t>store.DefineTable</a:t>
            </a:r>
            <a:r>
              <a:rPr lang="en-US" dirty="0"/>
              <a:t>&lt;</a:t>
            </a:r>
            <a:r>
              <a:rPr lang="en-US" dirty="0" err="1"/>
              <a:t>TodoItem</a:t>
            </a:r>
            <a:r>
              <a:rPr lang="en-US" dirty="0"/>
              <a:t>&gt;</a:t>
            </a:r>
            <a:r>
              <a:rPr lang="fr-FR" dirty="0"/>
              <a:t>();</a:t>
            </a:r>
            <a:br>
              <a:rPr lang="fr-FR" dirty="0"/>
            </a:br>
            <a:r>
              <a:rPr lang="fr-FR" dirty="0"/>
              <a:t> </a:t>
            </a:r>
          </a:p>
          <a:p>
            <a:pPr marL="0" indent="0">
              <a:buNone/>
            </a:pPr>
            <a:r>
              <a:rPr lang="fr-FR" dirty="0"/>
              <a:t>    </a:t>
            </a:r>
            <a:r>
              <a:rPr lang="fr-FR" dirty="0" err="1"/>
              <a:t>this.mobileService.SyncContext.InitializeAsync</a:t>
            </a:r>
            <a:r>
              <a:rPr lang="fr-FR" dirty="0"/>
              <a:t>(store);             // </a:t>
            </a:r>
            <a:r>
              <a:rPr lang="fr-FR" dirty="0" err="1"/>
              <a:t>Sync</a:t>
            </a:r>
            <a:r>
              <a:rPr lang="fr-FR" dirty="0"/>
              <a:t> setup</a:t>
            </a:r>
            <a:br>
              <a:rPr lang="fr-FR" dirty="0"/>
            </a:br>
            <a:r>
              <a:rPr lang="fr-FR" dirty="0"/>
              <a:t>    </a:t>
            </a:r>
            <a:br>
              <a:rPr lang="fr-FR" dirty="0"/>
            </a:br>
            <a:r>
              <a:rPr lang="fr-FR" dirty="0"/>
              <a:t>    </a:t>
            </a:r>
            <a:r>
              <a:rPr lang="fr-FR" dirty="0" err="1"/>
              <a:t>todoTable</a:t>
            </a:r>
            <a:r>
              <a:rPr lang="fr-FR" dirty="0"/>
              <a:t> = </a:t>
            </a:r>
            <a:r>
              <a:rPr lang="fr-FR" dirty="0" err="1"/>
              <a:t>MobileService.GetSyncTable</a:t>
            </a:r>
            <a:r>
              <a:rPr lang="fr-FR" dirty="0"/>
              <a:t>();</a:t>
            </a:r>
          </a:p>
          <a:p>
            <a:pPr marL="0" indent="0">
              <a:buNone/>
            </a:pPr>
            <a:r>
              <a:rPr lang="fr-FR" dirty="0"/>
              <a:t>}</a:t>
            </a:r>
          </a:p>
        </p:txBody>
      </p:sp>
    </p:spTree>
    <p:extLst>
      <p:ext uri="{BB962C8B-B14F-4D97-AF65-F5344CB8AC3E}">
        <p14:creationId xmlns:p14="http://schemas.microsoft.com/office/powerpoint/2010/main" val="1588029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 the Sync</a:t>
            </a:r>
          </a:p>
        </p:txBody>
      </p:sp>
      <p:sp>
        <p:nvSpPr>
          <p:cNvPr id="4" name="Content Placeholder 3"/>
          <p:cNvSpPr>
            <a:spLocks noGrp="1"/>
          </p:cNvSpPr>
          <p:nvPr>
            <p:ph idx="1"/>
          </p:nvPr>
        </p:nvSpPr>
        <p:spPr/>
        <p:txBody>
          <a:bodyPr>
            <a:normAutofit/>
          </a:bodyPr>
          <a:lstStyle/>
          <a:p>
            <a:pPr marL="0" indent="0">
              <a:buNone/>
            </a:pPr>
            <a:r>
              <a:rPr lang="fr-FR" dirty="0"/>
              <a:t>public </a:t>
            </a:r>
            <a:r>
              <a:rPr lang="fr-FR" dirty="0" err="1"/>
              <a:t>async</a:t>
            </a:r>
            <a:r>
              <a:rPr lang="fr-FR" dirty="0"/>
              <a:t> </a:t>
            </a:r>
            <a:r>
              <a:rPr lang="fr-FR" dirty="0" err="1"/>
              <a:t>Task</a:t>
            </a:r>
            <a:r>
              <a:rPr lang="fr-FR" dirty="0"/>
              <a:t> </a:t>
            </a:r>
            <a:r>
              <a:rPr lang="fr-FR" dirty="0" err="1"/>
              <a:t>SyncTasks</a:t>
            </a:r>
            <a:r>
              <a:rPr lang="fr-FR" dirty="0"/>
              <a:t>()</a:t>
            </a:r>
          </a:p>
          <a:p>
            <a:pPr marL="0" indent="0">
              <a:buNone/>
            </a:pPr>
            <a:r>
              <a:rPr lang="fr-FR" dirty="0"/>
              <a:t>{</a:t>
            </a:r>
          </a:p>
          <a:p>
            <a:pPr marL="0" indent="0">
              <a:buNone/>
            </a:pPr>
            <a:r>
              <a:rPr lang="fr-FR" dirty="0"/>
              <a:t>    </a:t>
            </a:r>
            <a:r>
              <a:rPr lang="fr-FR" dirty="0" err="1"/>
              <a:t>await</a:t>
            </a:r>
            <a:r>
              <a:rPr lang="fr-FR" dirty="0"/>
              <a:t> </a:t>
            </a:r>
            <a:r>
              <a:rPr lang="fr-FR" dirty="0" err="1"/>
              <a:t>TodoTable.PullAsync</a:t>
            </a:r>
            <a:r>
              <a:rPr lang="fr-FR" dirty="0"/>
              <a:t>("</a:t>
            </a:r>
            <a:r>
              <a:rPr lang="fr-FR" dirty="0" err="1"/>
              <a:t>allTasks</a:t>
            </a:r>
            <a:r>
              <a:rPr lang="fr-FR" dirty="0"/>
              <a:t>", </a:t>
            </a:r>
            <a:r>
              <a:rPr lang="fr-FR" dirty="0" err="1"/>
              <a:t>TodoTable.CreateQuery</a:t>
            </a:r>
            <a:r>
              <a:rPr lang="fr-FR" dirty="0"/>
              <a:t>());</a:t>
            </a:r>
          </a:p>
          <a:p>
            <a:pPr marL="0" indent="0">
              <a:buNone/>
            </a:pPr>
            <a:r>
              <a:rPr lang="fr-FR" dirty="0"/>
              <a:t>}</a:t>
            </a:r>
          </a:p>
        </p:txBody>
      </p:sp>
    </p:spTree>
    <p:extLst>
      <p:ext uri="{BB962C8B-B14F-4D97-AF65-F5344CB8AC3E}">
        <p14:creationId xmlns:p14="http://schemas.microsoft.com/office/powerpoint/2010/main" val="768303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Handling Conflict Errors</a:t>
            </a:r>
            <a:endParaRPr lang="en-US" dirty="0"/>
          </a:p>
        </p:txBody>
      </p:sp>
      <p:sp>
        <p:nvSpPr>
          <p:cNvPr id="4" name="Content Placeholder 3"/>
          <p:cNvSpPr>
            <a:spLocks noGrp="1"/>
          </p:cNvSpPr>
          <p:nvPr>
            <p:ph idx="1"/>
          </p:nvPr>
        </p:nvSpPr>
        <p:spPr>
          <a:xfrm>
            <a:off x="838199" y="1905239"/>
            <a:ext cx="10515601" cy="4351338"/>
          </a:xfrm>
        </p:spPr>
        <p:txBody>
          <a:bodyPr>
            <a:normAutofit/>
          </a:bodyPr>
          <a:lstStyle/>
          <a:p>
            <a:pPr>
              <a:buFont typeface="Wingdings" charset="2"/>
              <a:buChar char="§"/>
            </a:pPr>
            <a:r>
              <a:rPr lang="en-US" dirty="0"/>
              <a:t>Sync often works </a:t>
            </a:r>
          </a:p>
          <a:p>
            <a:pPr>
              <a:buFont typeface="Wingdings" charset="2"/>
              <a:buChar char="§"/>
            </a:pPr>
            <a:r>
              <a:rPr lang="en-US" dirty="0"/>
              <a:t>Multiple data sources raises risk of conflicts</a:t>
            </a:r>
          </a:p>
          <a:p>
            <a:pPr>
              <a:buFont typeface="Wingdings" charset="2"/>
              <a:buChar char="§"/>
            </a:pPr>
            <a:r>
              <a:rPr lang="en-US" dirty="0"/>
              <a:t>Sync errors can happen during the push</a:t>
            </a:r>
          </a:p>
          <a:p>
            <a:pPr>
              <a:buFont typeface="Wingdings" charset="2"/>
              <a:buChar char="§"/>
            </a:pPr>
            <a:r>
              <a:rPr lang="en-US" dirty="0"/>
              <a:t>Professional apps implement </a:t>
            </a:r>
            <a:r>
              <a:rPr lang="en-US" dirty="0" err="1"/>
              <a:t>IMobileServiceSyncHandler</a:t>
            </a:r>
            <a:endParaRPr lang="en-US" dirty="0"/>
          </a:p>
          <a:p>
            <a:pPr>
              <a:buFont typeface="Wingdings" charset="2"/>
              <a:buChar char="§"/>
            </a:pPr>
            <a:r>
              <a:rPr lang="en-US" dirty="0"/>
              <a:t>Quick approach uses try/catch and </a:t>
            </a:r>
            <a:r>
              <a:rPr lang="fr-FR" dirty="0" err="1" smtClean="0"/>
              <a:t>MobileServicePushFailedException</a:t>
            </a:r>
            <a:endParaRPr lang="en-US" dirty="0"/>
          </a:p>
        </p:txBody>
      </p:sp>
    </p:spTree>
    <p:extLst>
      <p:ext uri="{BB962C8B-B14F-4D97-AF65-F5344CB8AC3E}">
        <p14:creationId xmlns:p14="http://schemas.microsoft.com/office/powerpoint/2010/main" val="3678916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Sync Error Handler</a:t>
            </a:r>
          </a:p>
        </p:txBody>
      </p:sp>
      <p:sp>
        <p:nvSpPr>
          <p:cNvPr id="4" name="Content Placeholder 3"/>
          <p:cNvSpPr>
            <a:spLocks noGrp="1"/>
          </p:cNvSpPr>
          <p:nvPr>
            <p:ph idx="1"/>
          </p:nvPr>
        </p:nvSpPr>
        <p:spPr/>
        <p:txBody>
          <a:bodyPr>
            <a:normAutofit/>
          </a:bodyPr>
          <a:lstStyle/>
          <a:p>
            <a:pPr marL="0" indent="0">
              <a:buNone/>
            </a:pPr>
            <a:r>
              <a:rPr lang="fr-FR" dirty="0"/>
              <a:t> </a:t>
            </a:r>
            <a:r>
              <a:rPr lang="fr-FR" dirty="0" err="1"/>
              <a:t>try</a:t>
            </a:r>
            <a:endParaRPr lang="fr-FR" dirty="0"/>
          </a:p>
          <a:p>
            <a:pPr marL="0" indent="0">
              <a:buNone/>
            </a:pPr>
            <a:r>
              <a:rPr lang="fr-FR" dirty="0"/>
              <a:t> {</a:t>
            </a:r>
          </a:p>
          <a:p>
            <a:pPr marL="0" indent="0">
              <a:buNone/>
            </a:pPr>
            <a:r>
              <a:rPr lang="fr-FR" dirty="0"/>
              <a:t>        </a:t>
            </a:r>
            <a:r>
              <a:rPr lang="fr-FR" dirty="0" err="1"/>
              <a:t>await</a:t>
            </a:r>
            <a:r>
              <a:rPr lang="fr-FR" dirty="0"/>
              <a:t> </a:t>
            </a:r>
            <a:r>
              <a:rPr lang="fr-FR" dirty="0" err="1"/>
              <a:t>this.client.SyncContext.PushAsync</a:t>
            </a:r>
            <a:r>
              <a:rPr lang="fr-FR" dirty="0"/>
              <a:t>();</a:t>
            </a:r>
          </a:p>
          <a:p>
            <a:pPr marL="0" indent="0">
              <a:buNone/>
            </a:pPr>
            <a:r>
              <a:rPr lang="fr-FR" dirty="0"/>
              <a:t> }</a:t>
            </a:r>
          </a:p>
          <a:p>
            <a:pPr marL="0" indent="0">
              <a:buNone/>
            </a:pPr>
            <a:r>
              <a:rPr lang="fr-FR" dirty="0"/>
              <a:t> catch (</a:t>
            </a:r>
            <a:r>
              <a:rPr lang="fr-FR" dirty="0" err="1"/>
              <a:t>MobileServicePushFailedException</a:t>
            </a:r>
            <a:r>
              <a:rPr lang="fr-FR" dirty="0"/>
              <a:t> </a:t>
            </a:r>
            <a:r>
              <a:rPr lang="fr-FR" dirty="0" err="1"/>
              <a:t>exc</a:t>
            </a:r>
            <a:r>
              <a:rPr lang="fr-FR" dirty="0"/>
              <a:t>)</a:t>
            </a:r>
          </a:p>
          <a:p>
            <a:pPr marL="0" indent="0">
              <a:buNone/>
            </a:pPr>
            <a:r>
              <a:rPr lang="fr-FR" dirty="0"/>
              <a:t> {</a:t>
            </a:r>
          </a:p>
          <a:p>
            <a:pPr marL="0" indent="0">
              <a:buNone/>
            </a:pPr>
            <a:r>
              <a:rPr lang="fr-FR" dirty="0"/>
              <a:t>        if (</a:t>
            </a:r>
            <a:r>
              <a:rPr lang="fr-FR" dirty="0" err="1"/>
              <a:t>exc.PushResult</a:t>
            </a:r>
            <a:r>
              <a:rPr lang="fr-FR" dirty="0"/>
              <a:t> != </a:t>
            </a:r>
            <a:r>
              <a:rPr lang="fr-FR" dirty="0" err="1"/>
              <a:t>null</a:t>
            </a:r>
            <a:r>
              <a:rPr lang="fr-FR" dirty="0"/>
              <a:t>)</a:t>
            </a:r>
          </a:p>
          <a:p>
            <a:pPr marL="0" indent="0">
              <a:buNone/>
            </a:pPr>
            <a:r>
              <a:rPr lang="fr-FR" dirty="0"/>
              <a:t>        {</a:t>
            </a:r>
          </a:p>
          <a:p>
            <a:pPr marL="0" indent="0">
              <a:buNone/>
            </a:pPr>
            <a:r>
              <a:rPr lang="fr-FR" dirty="0"/>
              <a:t>            </a:t>
            </a:r>
            <a:r>
              <a:rPr lang="fr-FR" dirty="0" err="1"/>
              <a:t>syncErrors</a:t>
            </a:r>
            <a:r>
              <a:rPr lang="fr-FR" dirty="0"/>
              <a:t> = </a:t>
            </a:r>
            <a:r>
              <a:rPr lang="fr-FR" dirty="0" err="1"/>
              <a:t>exc.PushResult.Errors</a:t>
            </a:r>
            <a:r>
              <a:rPr lang="fr-FR" dirty="0"/>
              <a:t>;</a:t>
            </a:r>
          </a:p>
          <a:p>
            <a:pPr marL="0" indent="0">
              <a:buNone/>
            </a:pPr>
            <a:r>
              <a:rPr lang="fr-FR" dirty="0"/>
              <a:t>        }</a:t>
            </a:r>
          </a:p>
          <a:p>
            <a:pPr marL="0" indent="0">
              <a:buNone/>
            </a:pPr>
            <a:r>
              <a:rPr lang="fr-FR" dirty="0"/>
              <a:t> }</a:t>
            </a:r>
          </a:p>
        </p:txBody>
      </p:sp>
    </p:spTree>
    <p:extLst>
      <p:ext uri="{BB962C8B-B14F-4D97-AF65-F5344CB8AC3E}">
        <p14:creationId xmlns:p14="http://schemas.microsoft.com/office/powerpoint/2010/main" val="2759592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Sync Data?</a:t>
            </a:r>
          </a:p>
        </p:txBody>
      </p:sp>
      <p:grpSp>
        <p:nvGrpSpPr>
          <p:cNvPr id="44" name="Group 43"/>
          <p:cNvGrpSpPr/>
          <p:nvPr/>
        </p:nvGrpSpPr>
        <p:grpSpPr>
          <a:xfrm>
            <a:off x="985655" y="2191994"/>
            <a:ext cx="10477484" cy="3221259"/>
            <a:chOff x="985655" y="2191994"/>
            <a:chExt cx="10477484" cy="3221259"/>
          </a:xfrm>
        </p:grpSpPr>
        <p:grpSp>
          <p:nvGrpSpPr>
            <p:cNvPr id="17" name="Group 16"/>
            <p:cNvGrpSpPr/>
            <p:nvPr/>
          </p:nvGrpSpPr>
          <p:grpSpPr>
            <a:xfrm>
              <a:off x="985655" y="2191994"/>
              <a:ext cx="1843604" cy="3221259"/>
              <a:chOff x="1455904" y="2189056"/>
              <a:chExt cx="1843604" cy="3221259"/>
            </a:xfrm>
          </p:grpSpPr>
          <p:grpSp>
            <p:nvGrpSpPr>
              <p:cNvPr id="31" name="Group 30"/>
              <p:cNvGrpSpPr/>
              <p:nvPr/>
            </p:nvGrpSpPr>
            <p:grpSpPr>
              <a:xfrm>
                <a:off x="1455904" y="2189056"/>
                <a:ext cx="1843604" cy="3221259"/>
                <a:chOff x="1455904" y="2189056"/>
                <a:chExt cx="1843604" cy="3221259"/>
              </a:xfrm>
            </p:grpSpPr>
            <p:grpSp>
              <p:nvGrpSpPr>
                <p:cNvPr id="33" name="Group 32"/>
                <p:cNvGrpSpPr/>
                <p:nvPr/>
              </p:nvGrpSpPr>
              <p:grpSpPr>
                <a:xfrm>
                  <a:off x="1455904" y="2189056"/>
                  <a:ext cx="1843604" cy="3221259"/>
                  <a:chOff x="1455904" y="2189056"/>
                  <a:chExt cx="1843604" cy="3221259"/>
                </a:xfrm>
              </p:grpSpPr>
              <p:grpSp>
                <p:nvGrpSpPr>
                  <p:cNvPr id="35" name="Group 34"/>
                  <p:cNvGrpSpPr>
                    <a:grpSpLocks noChangeAspect="1"/>
                  </p:cNvGrpSpPr>
                  <p:nvPr/>
                </p:nvGrpSpPr>
                <p:grpSpPr>
                  <a:xfrm>
                    <a:off x="1455904" y="2189056"/>
                    <a:ext cx="1843604" cy="3221259"/>
                    <a:chOff x="692152" y="3629546"/>
                    <a:chExt cx="768348" cy="1342504"/>
                  </a:xfrm>
                </p:grpSpPr>
                <p:sp>
                  <p:nvSpPr>
                    <p:cNvPr id="37" name="Rectangle 3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Oval 38"/>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Oval 39"/>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10083" y="2449514"/>
                    <a:ext cx="1135247" cy="830997"/>
                  </a:xfrm>
                  <a:prstGeom prst="rect">
                    <a:avLst/>
                  </a:prstGeom>
                  <a:noFill/>
                </p:spPr>
                <p:txBody>
                  <a:bodyPr wrap="none" rtlCol="0">
                    <a:spAutoFit/>
                  </a:bodyPr>
                  <a:lstStyle/>
                  <a:p>
                    <a:pPr algn="ctr"/>
                    <a:r>
                      <a:rPr lang="en-US" sz="2400" dirty="0" smtClean="0">
                        <a:solidFill>
                          <a:schemeClr val="bg1"/>
                        </a:solidFill>
                      </a:rPr>
                      <a:t>Mobile </a:t>
                    </a:r>
                  </a:p>
                  <a:p>
                    <a:pPr algn="ctr"/>
                    <a:r>
                      <a:rPr lang="en-US" sz="2400" dirty="0" smtClean="0">
                        <a:solidFill>
                          <a:schemeClr val="bg1"/>
                        </a:solidFill>
                      </a:rPr>
                      <a:t>Device</a:t>
                    </a:r>
                    <a:endParaRPr lang="en-US" sz="2400" dirty="0">
                      <a:solidFill>
                        <a:schemeClr val="bg1"/>
                      </a:solidFill>
                    </a:endParaRPr>
                  </a:p>
                </p:txBody>
              </p:sp>
            </p:grpSp>
            <p:sp>
              <p:nvSpPr>
                <p:cNvPr id="34" name="Flowchart: Magnetic Disk 26"/>
                <p:cNvSpPr>
                  <a:spLocks noChangeAspect="1"/>
                </p:cNvSpPr>
                <p:nvPr/>
              </p:nvSpPr>
              <p:spPr>
                <a:xfrm>
                  <a:off x="1711134" y="3465225"/>
                  <a:ext cx="1364321" cy="1147320"/>
                </a:xfrm>
                <a:prstGeom prst="flowChartMagneticDisk">
                  <a:avLst/>
                </a:prstGeom>
                <a:solidFill>
                  <a:srgbClr val="0070C0"/>
                </a:solidFill>
                <a:ln w="381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SQLite</a:t>
                  </a:r>
                  <a:endParaRPr lang="en-US" dirty="0">
                    <a:solidFill>
                      <a:schemeClr val="bg1"/>
                    </a:solidFill>
                  </a:endParaRPr>
                </a:p>
              </p:txBody>
            </p:sp>
          </p:grpSp>
          <p:sp>
            <p:nvSpPr>
              <p:cNvPr id="32" name="TextBox 31"/>
              <p:cNvSpPr txBox="1"/>
              <p:nvPr/>
            </p:nvSpPr>
            <p:spPr>
              <a:xfrm>
                <a:off x="1547126" y="4552550"/>
                <a:ext cx="1661160" cy="646331"/>
              </a:xfrm>
              <a:prstGeom prst="rect">
                <a:avLst/>
              </a:prstGeom>
              <a:noFill/>
            </p:spPr>
            <p:txBody>
              <a:bodyPr wrap="none" rtlCol="0">
                <a:spAutoFit/>
              </a:bodyPr>
              <a:lstStyle/>
              <a:p>
                <a:pPr lvl="0" algn="ctr"/>
                <a:r>
                  <a:rPr lang="en-US" dirty="0">
                    <a:solidFill>
                      <a:prstClr val="white"/>
                    </a:solidFill>
                  </a:rPr>
                  <a:t>Local data store</a:t>
                </a:r>
              </a:p>
              <a:p>
                <a:endParaRPr lang="en-US" dirty="0"/>
              </a:p>
            </p:txBody>
          </p:sp>
        </p:grpSp>
        <p:grpSp>
          <p:nvGrpSpPr>
            <p:cNvPr id="18" name="Group 17"/>
            <p:cNvGrpSpPr/>
            <p:nvPr/>
          </p:nvGrpSpPr>
          <p:grpSpPr>
            <a:xfrm>
              <a:off x="5307712" y="2500812"/>
              <a:ext cx="6155427" cy="2701659"/>
              <a:chOff x="5777961" y="2497874"/>
              <a:chExt cx="6155427" cy="2701659"/>
            </a:xfrm>
          </p:grpSpPr>
          <p:grpSp>
            <p:nvGrpSpPr>
              <p:cNvPr id="23" name="Group 22"/>
              <p:cNvGrpSpPr/>
              <p:nvPr/>
            </p:nvGrpSpPr>
            <p:grpSpPr>
              <a:xfrm>
                <a:off x="5777961" y="2497874"/>
                <a:ext cx="6155427" cy="2701659"/>
                <a:chOff x="7312534" y="-134282"/>
                <a:chExt cx="5711253" cy="2204475"/>
              </a:xfrm>
            </p:grpSpPr>
            <p:grpSp>
              <p:nvGrpSpPr>
                <p:cNvPr id="25" name="Group 24"/>
                <p:cNvGrpSpPr>
                  <a:grpSpLocks noChangeAspect="1"/>
                </p:cNvGrpSpPr>
                <p:nvPr/>
              </p:nvGrpSpPr>
              <p:grpSpPr>
                <a:xfrm>
                  <a:off x="7312534" y="-134282"/>
                  <a:ext cx="5711253" cy="2204475"/>
                  <a:chOff x="5744113" y="3352373"/>
                  <a:chExt cx="6049963" cy="2335213"/>
                </a:xfrm>
                <a:solidFill>
                  <a:schemeClr val="bg1">
                    <a:lumMod val="50000"/>
                  </a:schemeClr>
                </a:solidFill>
              </p:grpSpPr>
              <p:grpSp>
                <p:nvGrpSpPr>
                  <p:cNvPr id="27" name="Group 5"/>
                  <p:cNvGrpSpPr>
                    <a:grpSpLocks noChangeAspect="1"/>
                  </p:cNvGrpSpPr>
                  <p:nvPr/>
                </p:nvGrpSpPr>
                <p:grpSpPr bwMode="auto">
                  <a:xfrm>
                    <a:off x="5744113" y="3352373"/>
                    <a:ext cx="6049963" cy="2335213"/>
                    <a:chOff x="412" y="880"/>
                    <a:chExt cx="3811" cy="1471"/>
                  </a:xfrm>
                  <a:grpFill/>
                </p:grpSpPr>
                <p:sp>
                  <p:nvSpPr>
                    <p:cNvPr id="2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30" name="Freeform 7"/>
                    <p:cNvSpPr>
                      <a:spLocks/>
                    </p:cNvSpPr>
                    <p:nvPr/>
                  </p:nvSpPr>
                  <p:spPr bwMode="auto">
                    <a:xfrm>
                      <a:off x="412" y="880"/>
                      <a:ext cx="3811" cy="1471"/>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8" name="TextBox 27"/>
                  <p:cNvSpPr txBox="1"/>
                  <p:nvPr/>
                </p:nvSpPr>
                <p:spPr>
                  <a:xfrm>
                    <a:off x="7128445" y="3749442"/>
                    <a:ext cx="2382151" cy="399046"/>
                  </a:xfrm>
                  <a:prstGeom prst="rect">
                    <a:avLst/>
                  </a:prstGeom>
                  <a:noFill/>
                </p:spPr>
                <p:txBody>
                  <a:bodyPr wrap="none" rtlCol="0">
                    <a:spAutoFit/>
                  </a:bodyPr>
                  <a:lstStyle/>
                  <a:p>
                    <a:pPr algn="ctr"/>
                    <a:r>
                      <a:rPr lang="en-US" sz="2400" dirty="0" smtClean="0">
                        <a:solidFill>
                          <a:schemeClr val="bg1"/>
                        </a:solidFill>
                      </a:rPr>
                      <a:t>Azure Mobile App</a:t>
                    </a:r>
                    <a:endParaRPr lang="en-US" sz="2400" dirty="0">
                      <a:solidFill>
                        <a:schemeClr val="bg1"/>
                      </a:solidFill>
                    </a:endParaRPr>
                  </a:p>
                </p:txBody>
              </p:sp>
            </p:grpSp>
            <p:sp>
              <p:nvSpPr>
                <p:cNvPr id="26" name="Flowchart: Magnetic Disk 26"/>
                <p:cNvSpPr>
                  <a:spLocks noChangeAspect="1"/>
                </p:cNvSpPr>
                <p:nvPr/>
              </p:nvSpPr>
              <p:spPr>
                <a:xfrm>
                  <a:off x="8775917" y="585600"/>
                  <a:ext cx="2210056" cy="1144146"/>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SQL Database</a:t>
                  </a:r>
                  <a:endParaRPr lang="en-US" dirty="0">
                    <a:solidFill>
                      <a:schemeClr val="bg1"/>
                    </a:solidFill>
                  </a:endParaRPr>
                </a:p>
              </p:txBody>
            </p:sp>
          </p:grpSp>
          <p:sp>
            <p:nvSpPr>
              <p:cNvPr id="24" name="Rectangle 23"/>
              <p:cNvSpPr/>
              <p:nvPr/>
            </p:nvSpPr>
            <p:spPr>
              <a:xfrm>
                <a:off x="7684154" y="4721841"/>
                <a:ext cx="1723933" cy="369332"/>
              </a:xfrm>
              <a:prstGeom prst="rect">
                <a:avLst/>
              </a:prstGeom>
            </p:spPr>
            <p:txBody>
              <a:bodyPr wrap="none">
                <a:spAutoFit/>
              </a:bodyPr>
              <a:lstStyle/>
              <a:p>
                <a:pPr algn="ctr"/>
                <a:r>
                  <a:rPr lang="en-US" dirty="0">
                    <a:solidFill>
                      <a:schemeClr val="bg1"/>
                    </a:solidFill>
                  </a:rPr>
                  <a:t>Cloud data store</a:t>
                </a:r>
                <a:endParaRPr lang="en-US" dirty="0">
                  <a:solidFill>
                    <a:schemeClr val="bg1"/>
                  </a:solidFill>
                </a:endParaRPr>
              </a:p>
            </p:txBody>
          </p:sp>
        </p:grpSp>
        <p:grpSp>
          <p:nvGrpSpPr>
            <p:cNvPr id="19" name="Group 18"/>
            <p:cNvGrpSpPr/>
            <p:nvPr/>
          </p:nvGrpSpPr>
          <p:grpSpPr>
            <a:xfrm>
              <a:off x="2587863" y="3826939"/>
              <a:ext cx="4312472" cy="429768"/>
              <a:chOff x="3058112" y="3824001"/>
              <a:chExt cx="4312472" cy="429768"/>
            </a:xfrm>
          </p:grpSpPr>
          <p:sp>
            <p:nvSpPr>
              <p:cNvPr id="20" name="Chevron 19"/>
              <p:cNvSpPr/>
              <p:nvPr/>
            </p:nvSpPr>
            <p:spPr>
              <a:xfrm rot="10800000">
                <a:off x="4051913" y="3824001"/>
                <a:ext cx="2196742" cy="429768"/>
              </a:xfrm>
              <a:prstGeom prst="chevron">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Chevron 20"/>
              <p:cNvSpPr/>
              <p:nvPr/>
            </p:nvSpPr>
            <p:spPr>
              <a:xfrm>
                <a:off x="5979857"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Chevron 21"/>
              <p:cNvSpPr/>
              <p:nvPr/>
            </p:nvSpPr>
            <p:spPr>
              <a:xfrm rot="10800000">
                <a:off x="3058112" y="3824001"/>
                <a:ext cx="1390727" cy="42976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42" name="TextBox 41"/>
            <p:cNvSpPr txBox="1"/>
            <p:nvPr/>
          </p:nvSpPr>
          <p:spPr>
            <a:xfrm>
              <a:off x="3704125" y="2364926"/>
              <a:ext cx="1951561" cy="1384995"/>
            </a:xfrm>
            <a:prstGeom prst="rect">
              <a:avLst/>
            </a:prstGeom>
            <a:noFill/>
          </p:spPr>
          <p:txBody>
            <a:bodyPr wrap="none" rtlCol="0">
              <a:spAutoFit/>
            </a:bodyPr>
            <a:lstStyle/>
            <a:p>
              <a:pPr algn="ctr"/>
              <a:r>
                <a:rPr lang="en-US" sz="2800" dirty="0" err="1"/>
                <a:t>PushAsync</a:t>
              </a:r>
              <a:r>
                <a:rPr lang="en-US" sz="2800" dirty="0"/>
                <a:t> </a:t>
              </a:r>
            </a:p>
            <a:p>
              <a:pPr algn="ctr"/>
              <a:r>
                <a:rPr lang="en-US" sz="2800" dirty="0" err="1"/>
                <a:t>PullAsync</a:t>
              </a:r>
              <a:r>
                <a:rPr lang="en-US" sz="2800" dirty="0"/>
                <a:t> </a:t>
              </a:r>
            </a:p>
            <a:p>
              <a:pPr algn="ctr"/>
              <a:r>
                <a:rPr lang="en-US" sz="2800" dirty="0" err="1"/>
                <a:t>PurgeAsync</a:t>
              </a:r>
              <a:r>
                <a:rPr lang="en-US" sz="2800" dirty="0"/>
                <a:t> </a:t>
              </a:r>
            </a:p>
          </p:txBody>
        </p:sp>
        <p:sp>
          <p:nvSpPr>
            <p:cNvPr id="43" name="TextBox 42"/>
            <p:cNvSpPr txBox="1"/>
            <p:nvPr/>
          </p:nvSpPr>
          <p:spPr>
            <a:xfrm>
              <a:off x="2959883" y="4221432"/>
              <a:ext cx="3440044" cy="369332"/>
            </a:xfrm>
            <a:prstGeom prst="rect">
              <a:avLst/>
            </a:prstGeom>
            <a:noFill/>
          </p:spPr>
          <p:txBody>
            <a:bodyPr wrap="none" rtlCol="0">
              <a:spAutoFit/>
            </a:bodyPr>
            <a:lstStyle/>
            <a:p>
              <a:r>
                <a:rPr lang="fr-FR" dirty="0" err="1"/>
                <a:t>MobileServicePushFailed</a:t>
              </a:r>
              <a:r>
                <a:rPr lang="fr-FR" dirty="0" err="1">
                  <a:solidFill>
                    <a:schemeClr val="bg1"/>
                  </a:solidFill>
                </a:rPr>
                <a:t>Exception</a:t>
              </a:r>
              <a:endParaRPr lang="en-US" sz="1100" dirty="0">
                <a:solidFill>
                  <a:schemeClr val="bg1"/>
                </a:solidFill>
              </a:endParaRPr>
            </a:p>
          </p:txBody>
        </p:sp>
      </p:grpSp>
    </p:spTree>
    <p:extLst>
      <p:ext uri="{BB962C8B-B14F-4D97-AF65-F5344CB8AC3E}">
        <p14:creationId xmlns:p14="http://schemas.microsoft.com/office/powerpoint/2010/main" val="1011514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How to create, read, update, and delete table rows in Azure</a:t>
              </a:r>
            </a:p>
            <a:p>
              <a:pPr marL="1252538" indent="-457200">
                <a:buFont typeface="Wingdings" charset="2"/>
                <a:buChar char="§"/>
              </a:pPr>
              <a:r>
                <a:rPr lang="en-US" sz="2800" dirty="0">
                  <a:solidFill>
                    <a:prstClr val="white"/>
                  </a:solidFill>
                </a:rPr>
                <a:t>How to manage different types of queried data</a:t>
              </a:r>
            </a:p>
            <a:p>
              <a:pPr marL="1252538" indent="-457200">
                <a:buFont typeface="Wingdings" charset="2"/>
                <a:buChar char="§"/>
              </a:pPr>
              <a:r>
                <a:rPr lang="en-US" sz="2800" dirty="0">
                  <a:solidFill>
                    <a:prstClr val="white"/>
                  </a:solidFill>
                </a:rPr>
                <a:t>How to create a local data store and sync it with a cloud data store</a:t>
              </a:r>
            </a:p>
          </p:txBody>
        </p:sp>
      </p:grpSp>
    </p:spTree>
    <p:extLst>
      <p:ext uri="{BB962C8B-B14F-4D97-AF65-F5344CB8AC3E}">
        <p14:creationId xmlns:p14="http://schemas.microsoft.com/office/powerpoint/2010/main" val="2922009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Access Techniques</a:t>
            </a:r>
          </a:p>
        </p:txBody>
      </p:sp>
      <p:grpSp>
        <p:nvGrpSpPr>
          <p:cNvPr id="6" name="Group 5"/>
          <p:cNvGrpSpPr/>
          <p:nvPr/>
        </p:nvGrpSpPr>
        <p:grpSpPr>
          <a:xfrm>
            <a:off x="0" y="1690688"/>
            <a:ext cx="12192000" cy="2904136"/>
            <a:chOff x="0" y="1690688"/>
            <a:chExt cx="12192000" cy="2904136"/>
          </a:xfrm>
        </p:grpSpPr>
        <p:sp>
          <p:nvSpPr>
            <p:cNvPr id="5" name="Rectangle 4"/>
            <p:cNvSpPr/>
            <p:nvPr/>
          </p:nvSpPr>
          <p:spPr>
            <a:xfrm>
              <a:off x="0" y="1690688"/>
              <a:ext cx="12192000" cy="290413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 name="TextBox 1"/>
            <p:cNvSpPr txBox="1"/>
            <p:nvPr/>
          </p:nvSpPr>
          <p:spPr>
            <a:xfrm>
              <a:off x="838200" y="1865227"/>
              <a:ext cx="10515600" cy="2555058"/>
            </a:xfrm>
            <a:prstGeom prst="rect">
              <a:avLst/>
            </a:prstGeom>
            <a:noFill/>
          </p:spPr>
          <p:txBody>
            <a:bodyPr wrap="square" rtlCol="0">
              <a:spAutoFit/>
            </a:bodyPr>
            <a:lstStyle/>
            <a:p>
              <a:pPr marL="228600" lvl="0" indent="-228600" fontAlgn="ctr">
                <a:lnSpc>
                  <a:spcPct val="90000"/>
                </a:lnSpc>
                <a:spcBef>
                  <a:spcPts val="1000"/>
                </a:spcBef>
                <a:buFont typeface="Wingdings" charset="2"/>
                <a:buChar char="§"/>
              </a:pPr>
              <a:r>
                <a:rPr lang="en-US" sz="2800" dirty="0">
                  <a:solidFill>
                    <a:prstClr val="white"/>
                  </a:solidFill>
                </a:rPr>
                <a:t>Tables</a:t>
              </a:r>
            </a:p>
            <a:p>
              <a:pPr marL="228600" lvl="0" indent="-228600" fontAlgn="ctr">
                <a:lnSpc>
                  <a:spcPct val="90000"/>
                </a:lnSpc>
                <a:spcBef>
                  <a:spcPts val="1000"/>
                </a:spcBef>
                <a:buFont typeface="Wingdings" charset="2"/>
                <a:buChar char="§"/>
              </a:pPr>
              <a:r>
                <a:rPr lang="en-US" sz="2800" dirty="0">
                  <a:solidFill>
                    <a:prstClr val="white"/>
                  </a:solidFill>
                </a:rPr>
                <a:t>Queries</a:t>
              </a:r>
            </a:p>
            <a:p>
              <a:pPr marL="228600" lvl="0" indent="-228600" fontAlgn="ctr">
                <a:lnSpc>
                  <a:spcPct val="90000"/>
                </a:lnSpc>
                <a:spcBef>
                  <a:spcPts val="1000"/>
                </a:spcBef>
                <a:buFont typeface="Wingdings" charset="2"/>
                <a:buChar char="§"/>
              </a:pPr>
              <a:r>
                <a:rPr lang="en-US" sz="2800" dirty="0">
                  <a:solidFill>
                    <a:prstClr val="white"/>
                  </a:solidFill>
                </a:rPr>
                <a:t>Local data store</a:t>
              </a:r>
            </a:p>
            <a:p>
              <a:pPr marL="228600" lvl="0" indent="-228600" fontAlgn="ctr">
                <a:lnSpc>
                  <a:spcPct val="90000"/>
                </a:lnSpc>
                <a:spcBef>
                  <a:spcPts val="1000"/>
                </a:spcBef>
                <a:buFont typeface="Wingdings" charset="2"/>
                <a:buChar char="§"/>
              </a:pPr>
              <a:r>
                <a:rPr lang="en-US" sz="2800" dirty="0">
                  <a:solidFill>
                    <a:prstClr val="white"/>
                  </a:solidFill>
                </a:rPr>
                <a:t>Local-to-Cloud</a:t>
              </a:r>
            </a:p>
            <a:p>
              <a:pPr marL="228600" lvl="0" indent="-228600" fontAlgn="ctr">
                <a:lnSpc>
                  <a:spcPct val="90000"/>
                </a:lnSpc>
                <a:spcBef>
                  <a:spcPts val="1000"/>
                </a:spcBef>
                <a:buFont typeface="Wingdings" charset="2"/>
                <a:buChar char="§"/>
              </a:pPr>
              <a:r>
                <a:rPr lang="en-US" sz="2800" dirty="0">
                  <a:solidFill>
                    <a:prstClr val="white"/>
                  </a:solidFill>
                </a:rPr>
                <a:t>Offline </a:t>
              </a:r>
              <a:r>
                <a:rPr lang="en-US" sz="2800" dirty="0" smtClean="0">
                  <a:solidFill>
                    <a:prstClr val="white"/>
                  </a:solidFill>
                </a:rPr>
                <a:t>Sync</a:t>
              </a:r>
              <a:endParaRPr lang="en-US" sz="2800" dirty="0">
                <a:solidFill>
                  <a:prstClr val="white"/>
                </a:solidFill>
              </a:endParaRPr>
            </a:p>
          </p:txBody>
        </p:sp>
      </p:grpSp>
    </p:spTree>
    <p:extLst>
      <p:ext uri="{BB962C8B-B14F-4D97-AF65-F5344CB8AC3E}">
        <p14:creationId xmlns:p14="http://schemas.microsoft.com/office/powerpoint/2010/main" val="19993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Using Azure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02814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4047"/>
            <a:ext cx="12192000" cy="1928887"/>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3"/>
          <p:cNvSpPr>
            <a:spLocks noGrp="1"/>
          </p:cNvSpPr>
          <p:nvPr>
            <p:ph idx="1"/>
          </p:nvPr>
        </p:nvSpPr>
        <p:spPr/>
        <p:txBody>
          <a:bodyPr>
            <a:normAutofit/>
          </a:bodyPr>
          <a:lstStyle/>
          <a:p>
            <a:pPr fontAlgn="ctr">
              <a:buFont typeface="Wingdings" charset="2"/>
              <a:buChar char="§"/>
            </a:pPr>
            <a:r>
              <a:rPr lang="en-US" dirty="0">
                <a:solidFill>
                  <a:schemeClr val="bg1"/>
                </a:solidFill>
              </a:rPr>
              <a:t>Mobile App backend project already published to Azure</a:t>
            </a:r>
          </a:p>
          <a:p>
            <a:pPr fontAlgn="ctr">
              <a:buFont typeface="Wingdings" charset="2"/>
              <a:buChar char="§"/>
            </a:pPr>
            <a:r>
              <a:rPr lang="en-US" dirty="0">
                <a:solidFill>
                  <a:schemeClr val="bg1"/>
                </a:solidFill>
              </a:rPr>
              <a:t>Project references a SQL Database with at least one table</a:t>
            </a:r>
          </a:p>
          <a:p>
            <a:pPr fontAlgn="ctr">
              <a:buFont typeface="Wingdings" charset="2"/>
              <a:buChar char="§"/>
            </a:pPr>
            <a:r>
              <a:rPr lang="en-US" dirty="0">
                <a:solidFill>
                  <a:schemeClr val="bg1"/>
                </a:solidFill>
              </a:rPr>
              <a:t>Our table is </a:t>
            </a:r>
            <a:r>
              <a:rPr lang="en-US" dirty="0" err="1">
                <a:solidFill>
                  <a:schemeClr val="bg1"/>
                </a:solidFill>
              </a:rPr>
              <a:t>TodoItem</a:t>
            </a:r>
            <a:r>
              <a:rPr lang="en-US" dirty="0">
                <a:solidFill>
                  <a:schemeClr val="bg1"/>
                </a:solidFill>
              </a:rPr>
              <a:t> with columns: Id, Text, and Complete</a:t>
            </a:r>
          </a:p>
        </p:txBody>
      </p:sp>
      <p:sp>
        <p:nvSpPr>
          <p:cNvPr id="3" name="Title 2"/>
          <p:cNvSpPr>
            <a:spLocks noGrp="1"/>
          </p:cNvSpPr>
          <p:nvPr>
            <p:ph type="title"/>
          </p:nvPr>
        </p:nvSpPr>
        <p:spPr/>
        <p:txBody>
          <a:bodyPr/>
          <a:lstStyle/>
          <a:p>
            <a:r>
              <a:rPr lang="en-US" dirty="0"/>
              <a:t>Requirements</a:t>
            </a:r>
          </a:p>
        </p:txBody>
      </p:sp>
    </p:spTree>
    <p:extLst>
      <p:ext uri="{BB962C8B-B14F-4D97-AF65-F5344CB8AC3E}">
        <p14:creationId xmlns:p14="http://schemas.microsoft.com/office/powerpoint/2010/main" val="249655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a:t>
            </a:r>
            <a:r>
              <a:rPr lang="en-US" dirty="0" smtClean="0"/>
              <a:t>Anti-Pattern</a:t>
            </a:r>
            <a:endParaRPr lang="en-US" sz="1600" dirty="0"/>
          </a:p>
        </p:txBody>
      </p:sp>
      <p:grpSp>
        <p:nvGrpSpPr>
          <p:cNvPr id="53" name="Group 52"/>
          <p:cNvGrpSpPr/>
          <p:nvPr/>
        </p:nvGrpSpPr>
        <p:grpSpPr>
          <a:xfrm>
            <a:off x="1925516" y="2066795"/>
            <a:ext cx="8340969" cy="4369173"/>
            <a:chOff x="838200" y="2066795"/>
            <a:chExt cx="8340969" cy="4369173"/>
          </a:xfrm>
        </p:grpSpPr>
        <p:sp>
          <p:nvSpPr>
            <p:cNvPr id="23" name="Flowchart: Magnetic Disk 22"/>
            <p:cNvSpPr/>
            <p:nvPr/>
          </p:nvSpPr>
          <p:spPr>
            <a:xfrm>
              <a:off x="5948681" y="2066796"/>
              <a:ext cx="3230488" cy="3595450"/>
            </a:xfrm>
            <a:prstGeom prst="flowChartMagneticDisk">
              <a:avLst/>
            </a:prstGeom>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a:solidFill>
                    <a:schemeClr val="bg1"/>
                  </a:solidFill>
                </a:rPr>
                <a:t>Data Store</a:t>
              </a:r>
            </a:p>
          </p:txBody>
        </p:sp>
        <p:grpSp>
          <p:nvGrpSpPr>
            <p:cNvPr id="52" name="Group 51"/>
            <p:cNvGrpSpPr/>
            <p:nvPr/>
          </p:nvGrpSpPr>
          <p:grpSpPr>
            <a:xfrm>
              <a:off x="838200" y="2066795"/>
              <a:ext cx="2738976" cy="4369173"/>
              <a:chOff x="838200" y="2066795"/>
              <a:chExt cx="2738976" cy="4369173"/>
            </a:xfrm>
          </p:grpSpPr>
          <p:sp>
            <p:nvSpPr>
              <p:cNvPr id="5" name="Rectangle 4"/>
              <p:cNvSpPr/>
              <p:nvPr/>
            </p:nvSpPr>
            <p:spPr>
              <a:xfrm>
                <a:off x="838200" y="2066795"/>
                <a:ext cx="2738976" cy="43691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solidFill>
                      <a:schemeClr val="bg1"/>
                    </a:solidFill>
                  </a:rPr>
                  <a:t>App</a:t>
                </a:r>
                <a:endParaRPr lang="en-US" sz="3200" dirty="0">
                  <a:solidFill>
                    <a:schemeClr val="bg1"/>
                  </a:solidFill>
                </a:endParaRPr>
              </a:p>
            </p:txBody>
          </p:sp>
          <p:sp>
            <p:nvSpPr>
              <p:cNvPr id="4" name="Rectangle: Rounded Corners 3"/>
              <p:cNvSpPr/>
              <p:nvPr/>
            </p:nvSpPr>
            <p:spPr>
              <a:xfrm>
                <a:off x="998583" y="2933828"/>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a:t>
                </a:r>
                <a:r>
                  <a:rPr lang="en-US" sz="2400" dirty="0" smtClean="0">
                    <a:solidFill>
                      <a:schemeClr val="bg1"/>
                    </a:solidFill>
                  </a:rPr>
                  <a:t>Calls</a:t>
                </a:r>
                <a:endParaRPr lang="en-US" sz="2400" dirty="0">
                  <a:solidFill>
                    <a:schemeClr val="bg1"/>
                  </a:solidFill>
                </a:endParaRPr>
              </a:p>
            </p:txBody>
          </p:sp>
          <p:sp>
            <p:nvSpPr>
              <p:cNvPr id="24" name="Rectangle: Rounded Corners 3"/>
              <p:cNvSpPr/>
              <p:nvPr/>
            </p:nvSpPr>
            <p:spPr>
              <a:xfrm>
                <a:off x="998583" y="4099557"/>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Calls</a:t>
                </a:r>
              </a:p>
            </p:txBody>
          </p:sp>
          <p:sp>
            <p:nvSpPr>
              <p:cNvPr id="33" name="Rectangle: Rounded Corners 3"/>
              <p:cNvSpPr/>
              <p:nvPr/>
            </p:nvSpPr>
            <p:spPr>
              <a:xfrm>
                <a:off x="998583" y="5265286"/>
                <a:ext cx="2418211" cy="1067465"/>
              </a:xfrm>
              <a:prstGeom prst="roundRect">
                <a:avLst>
                  <a:gd name="adj" fmla="val 99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Access Calls</a:t>
                </a:r>
              </a:p>
            </p:txBody>
          </p:sp>
        </p:grpSp>
        <p:cxnSp>
          <p:nvCxnSpPr>
            <p:cNvPr id="13" name="Straight Arrow Connector 12"/>
            <p:cNvCxnSpPr>
              <a:stCxn id="4" idx="3"/>
              <a:endCxn id="23" idx="2"/>
            </p:cNvCxnSpPr>
            <p:nvPr/>
          </p:nvCxnSpPr>
          <p:spPr>
            <a:xfrm>
              <a:off x="3416794" y="3467561"/>
              <a:ext cx="2531887" cy="396960"/>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3370088" y="2954682"/>
              <a:ext cx="2555241" cy="314751"/>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3291555" y="3843669"/>
              <a:ext cx="2633774" cy="7362"/>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3291555" y="3467560"/>
              <a:ext cx="2657126" cy="193709"/>
            </a:xfrm>
            <a:prstGeom prst="straightConnector1">
              <a:avLst/>
            </a:prstGeom>
            <a:ln w="762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8" idx="3"/>
            </p:cNvCxnSpPr>
            <p:nvPr/>
          </p:nvCxnSpPr>
          <p:spPr>
            <a:xfrm flipV="1">
              <a:off x="3495326" y="4182956"/>
              <a:ext cx="2531888" cy="360055"/>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3448620" y="3633170"/>
              <a:ext cx="2578594" cy="778179"/>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3370088" y="4919119"/>
              <a:ext cx="2633774" cy="7362"/>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3370088" y="4543010"/>
              <a:ext cx="2657126" cy="193709"/>
            </a:xfrm>
            <a:prstGeom prst="straightConnector1">
              <a:avLst/>
            </a:prstGeom>
            <a:ln w="762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3" idx="2"/>
            </p:cNvCxnSpPr>
            <p:nvPr/>
          </p:nvCxnSpPr>
          <p:spPr>
            <a:xfrm flipV="1">
              <a:off x="3495326" y="3864521"/>
              <a:ext cx="2453355" cy="1814638"/>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3461956" y="4769317"/>
              <a:ext cx="2565258" cy="1024590"/>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a:off x="3370088" y="4317603"/>
              <a:ext cx="2555241" cy="1745025"/>
            </a:xfrm>
            <a:prstGeom prst="straightConnector1">
              <a:avLst/>
            </a:prstGeom>
            <a:ln w="76200">
              <a:solidFill>
                <a:schemeClr val="bg2">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338260" y="3227019"/>
              <a:ext cx="2587069" cy="2294550"/>
            </a:xfrm>
            <a:prstGeom prst="straightConnector1">
              <a:avLst/>
            </a:prstGeom>
            <a:ln w="762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799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Reference a Table</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
            </a:pPr>
            <a:r>
              <a:rPr lang="en-US" dirty="0">
                <a:solidFill>
                  <a:schemeClr val="bg1"/>
                </a:solidFill>
              </a:rPr>
              <a:t>Create a service reference</a:t>
            </a:r>
          </a:p>
          <a:p>
            <a:pPr>
              <a:buFont typeface="Wingdings" panose="05000000000000000000" pitchFamily="2" charset="2"/>
              <a:buChar char="§"/>
            </a:pPr>
            <a:endParaRPr lang="en-US" dirty="0" smtClean="0">
              <a:solidFill>
                <a:schemeClr val="bg1"/>
              </a:solidFill>
            </a:endParaRPr>
          </a:p>
          <a:p>
            <a:pPr>
              <a:buFont typeface="Wingdings" panose="05000000000000000000" pitchFamily="2" charset="2"/>
              <a:buChar char="§"/>
            </a:pPr>
            <a:endParaRPr lang="en-US" dirty="0">
              <a:solidFill>
                <a:schemeClr val="bg1"/>
              </a:solidFill>
            </a:endParaRPr>
          </a:p>
          <a:p>
            <a:pPr>
              <a:buFont typeface="Wingdings" panose="05000000000000000000" pitchFamily="2" charset="2"/>
              <a:buChar char="§"/>
            </a:pPr>
            <a:r>
              <a:rPr lang="en-US" dirty="0" smtClean="0">
                <a:solidFill>
                  <a:schemeClr val="bg1"/>
                </a:solidFill>
              </a:rPr>
              <a:t>Create </a:t>
            </a:r>
            <a:r>
              <a:rPr lang="en-US" dirty="0">
                <a:solidFill>
                  <a:schemeClr val="bg1"/>
                </a:solidFill>
              </a:rPr>
              <a:t>a table </a:t>
            </a:r>
            <a:r>
              <a:rPr lang="en-US" dirty="0" smtClean="0">
                <a:solidFill>
                  <a:schemeClr val="bg1"/>
                </a:solidFill>
              </a:rPr>
              <a:t>reference</a:t>
            </a:r>
            <a:endParaRPr lang="en-US" dirty="0">
              <a:solidFill>
                <a:schemeClr val="bg1"/>
              </a:solidFill>
            </a:endParaRPr>
          </a:p>
        </p:txBody>
      </p:sp>
      <p:sp>
        <p:nvSpPr>
          <p:cNvPr id="5" name="Content Placeholder 2"/>
          <p:cNvSpPr txBox="1">
            <a:spLocks/>
          </p:cNvSpPr>
          <p:nvPr/>
        </p:nvSpPr>
        <p:spPr>
          <a:xfrm>
            <a:off x="364066" y="3921281"/>
            <a:ext cx="11466576" cy="77724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t>IMobileServiceTable</a:t>
            </a:r>
            <a:r>
              <a:rPr lang="en-US" sz="1800" dirty="0" smtClean="0"/>
              <a:t>&lt;</a:t>
            </a:r>
            <a:r>
              <a:rPr lang="en-US" sz="1800" dirty="0" err="1" smtClean="0"/>
              <a:t>TodoItem</a:t>
            </a:r>
            <a:r>
              <a:rPr lang="en-US" sz="1800" dirty="0"/>
              <a:t>&gt; </a:t>
            </a:r>
            <a:r>
              <a:rPr lang="en-US" sz="1800" dirty="0" err="1"/>
              <a:t>todoTable</a:t>
            </a:r>
            <a:r>
              <a:rPr lang="en-US" sz="1800" dirty="0"/>
              <a:t> = </a:t>
            </a:r>
            <a:r>
              <a:rPr lang="en-US" sz="1800" dirty="0" err="1"/>
              <a:t>client.GetTable</a:t>
            </a:r>
            <a:r>
              <a:rPr lang="en-US" sz="1800" dirty="0"/>
              <a:t>&lt;</a:t>
            </a:r>
            <a:r>
              <a:rPr lang="en-US" sz="1800" dirty="0" err="1"/>
              <a:t>TodoItem</a:t>
            </a:r>
            <a:r>
              <a:rPr lang="en-US" sz="1800" dirty="0"/>
              <a:t>&gt;();</a:t>
            </a:r>
          </a:p>
        </p:txBody>
      </p:sp>
      <p:sp>
        <p:nvSpPr>
          <p:cNvPr id="6" name="Content Placeholder 2"/>
          <p:cNvSpPr txBox="1">
            <a:spLocks/>
          </p:cNvSpPr>
          <p:nvPr/>
        </p:nvSpPr>
        <p:spPr>
          <a:xfrm>
            <a:off x="364066" y="2390811"/>
            <a:ext cx="11463867" cy="778470"/>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client </a:t>
            </a:r>
            <a:r>
              <a:rPr lang="en-US" sz="1800" dirty="0"/>
              <a:t>= </a:t>
            </a:r>
            <a:r>
              <a:rPr lang="en-US" sz="1800" dirty="0" smtClean="0"/>
              <a:t>new </a:t>
            </a:r>
            <a:r>
              <a:rPr lang="en-US" sz="1800" dirty="0" err="1" smtClean="0"/>
              <a:t>MobileServiceClient</a:t>
            </a:r>
            <a:r>
              <a:rPr lang="en-US" sz="1800" dirty="0"/>
              <a:t>(“https://</a:t>
            </a:r>
            <a:r>
              <a:rPr lang="en-US" sz="1800" dirty="0" err="1"/>
              <a:t>yourazuremobileapp.azurewebsites.net</a:t>
            </a:r>
            <a:r>
              <a:rPr lang="en-US" sz="1800" dirty="0" smtClean="0"/>
              <a:t>”);</a:t>
            </a:r>
            <a:endParaRPr lang="en-US" sz="1800" dirty="0"/>
          </a:p>
        </p:txBody>
      </p:sp>
    </p:spTree>
    <p:extLst>
      <p:ext uri="{BB962C8B-B14F-4D97-AF65-F5344CB8AC3E}">
        <p14:creationId xmlns:p14="http://schemas.microsoft.com/office/powerpoint/2010/main" val="3291923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CRUD (Create, Read, Update, Delete)</a:t>
            </a:r>
          </a:p>
        </p:txBody>
      </p:sp>
      <p:sp>
        <p:nvSpPr>
          <p:cNvPr id="4" name="Content Placeholder 3"/>
          <p:cNvSpPr>
            <a:spLocks noGrp="1"/>
          </p:cNvSpPr>
          <p:nvPr>
            <p:ph idx="1"/>
          </p:nvPr>
        </p:nvSpPr>
        <p:spPr>
          <a:xfrm>
            <a:off x="838200" y="1567543"/>
            <a:ext cx="10515600" cy="4609420"/>
          </a:xfrm>
        </p:spPr>
        <p:txBody>
          <a:bodyPr>
            <a:normAutofit/>
          </a:bodyPr>
          <a:lstStyle/>
          <a:p>
            <a:pPr>
              <a:buFont typeface="Wingdings" charset="2"/>
              <a:buChar char="§"/>
            </a:pPr>
            <a:r>
              <a:rPr lang="en-US" dirty="0">
                <a:solidFill>
                  <a:schemeClr val="bg1"/>
                </a:solidFill>
              </a:rPr>
              <a:t>Create - Insert data</a:t>
            </a:r>
          </a:p>
          <a:p>
            <a:pPr marL="457200" lvl="1" indent="0">
              <a:buNone/>
            </a:pPr>
            <a:r>
              <a:rPr lang="en-US" dirty="0">
                <a:solidFill>
                  <a:schemeClr val="bg1"/>
                </a:solidFill>
              </a:rPr>
              <a:t/>
            </a:r>
            <a:br>
              <a:rPr lang="en-US" dirty="0">
                <a:solidFill>
                  <a:schemeClr val="bg1"/>
                </a:solidFill>
              </a:rPr>
            </a:br>
            <a:endParaRPr lang="en-US" dirty="0">
              <a:solidFill>
                <a:schemeClr val="bg1"/>
              </a:solidFill>
            </a:endParaRPr>
          </a:p>
          <a:p>
            <a:pPr>
              <a:buFont typeface="Wingdings" charset="2"/>
              <a:buChar char="§"/>
            </a:pPr>
            <a:r>
              <a:rPr lang="en-US" dirty="0">
                <a:solidFill>
                  <a:schemeClr val="bg1"/>
                </a:solidFill>
              </a:rPr>
              <a:t>Read - Query data</a:t>
            </a:r>
          </a:p>
          <a:p>
            <a:pPr marL="457200" lvl="1" indent="0">
              <a:buNone/>
            </a:pPr>
            <a:endParaRPr lang="en-US" sz="2000" dirty="0" smtClean="0">
              <a:solidFill>
                <a:schemeClr val="bg1"/>
              </a:solidFill>
            </a:endParaRPr>
          </a:p>
          <a:p>
            <a:pPr marL="457200" lvl="1" indent="0">
              <a:buNone/>
            </a:pPr>
            <a:endParaRPr lang="en-US" sz="2000" dirty="0">
              <a:solidFill>
                <a:schemeClr val="bg1"/>
              </a:solidFill>
            </a:endParaRPr>
          </a:p>
          <a:p>
            <a:pPr>
              <a:buFont typeface="Wingdings" charset="2"/>
              <a:buChar char="§"/>
            </a:pPr>
            <a:r>
              <a:rPr lang="en-US" dirty="0">
                <a:solidFill>
                  <a:schemeClr val="bg1"/>
                </a:solidFill>
              </a:rPr>
              <a:t>Update - Change data</a:t>
            </a:r>
          </a:p>
          <a:p>
            <a:pPr marL="457200" lvl="1" indent="0">
              <a:buNone/>
            </a:pPr>
            <a:r>
              <a:rPr lang="en-US" sz="2000" dirty="0">
                <a:solidFill>
                  <a:schemeClr val="bg1"/>
                </a:solidFill>
              </a:rPr>
              <a:t/>
            </a:r>
            <a:br>
              <a:rPr lang="en-US" sz="2000" dirty="0">
                <a:solidFill>
                  <a:schemeClr val="bg1"/>
                </a:solidFill>
              </a:rPr>
            </a:br>
            <a:endParaRPr lang="en-US" dirty="0">
              <a:solidFill>
                <a:schemeClr val="bg1"/>
              </a:solidFill>
            </a:endParaRPr>
          </a:p>
          <a:p>
            <a:pPr>
              <a:buFont typeface="Wingdings" charset="2"/>
              <a:buChar char="§"/>
            </a:pPr>
            <a:r>
              <a:rPr lang="en-US" dirty="0">
                <a:solidFill>
                  <a:schemeClr val="bg1"/>
                </a:solidFill>
              </a:rPr>
              <a:t>Delete - Remove </a:t>
            </a:r>
            <a:r>
              <a:rPr lang="en-US" dirty="0" smtClean="0">
                <a:solidFill>
                  <a:schemeClr val="bg1"/>
                </a:solidFill>
              </a:rPr>
              <a:t>data</a:t>
            </a:r>
            <a:endParaRPr lang="en-US" dirty="0">
              <a:solidFill>
                <a:schemeClr val="bg1"/>
              </a:solidFill>
            </a:endParaRPr>
          </a:p>
        </p:txBody>
      </p:sp>
      <p:sp>
        <p:nvSpPr>
          <p:cNvPr id="6" name="Content Placeholder 2"/>
          <p:cNvSpPr txBox="1">
            <a:spLocks/>
          </p:cNvSpPr>
          <p:nvPr/>
        </p:nvSpPr>
        <p:spPr>
          <a:xfrm>
            <a:off x="736592" y="2124641"/>
            <a:ext cx="11040534" cy="602819"/>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n-US" sz="1800" dirty="0"/>
              <a:t>await </a:t>
            </a:r>
            <a:r>
              <a:rPr lang="en-US" sz="1800" dirty="0" err="1"/>
              <a:t>todoTable.InsertAsync</a:t>
            </a:r>
            <a:r>
              <a:rPr lang="en-US" sz="1800" dirty="0"/>
              <a:t>(item</a:t>
            </a:r>
            <a:r>
              <a:rPr lang="en-US" sz="1800" dirty="0" smtClean="0"/>
              <a:t>);</a:t>
            </a:r>
            <a:endParaRPr lang="en-US" sz="1400" dirty="0"/>
          </a:p>
        </p:txBody>
      </p:sp>
      <p:sp>
        <p:nvSpPr>
          <p:cNvPr id="7" name="Content Placeholder 2"/>
          <p:cNvSpPr txBox="1">
            <a:spLocks/>
          </p:cNvSpPr>
          <p:nvPr/>
        </p:nvSpPr>
        <p:spPr>
          <a:xfrm>
            <a:off x="736592" y="3279267"/>
            <a:ext cx="11040534" cy="602819"/>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n-US" sz="1800" dirty="0"/>
              <a:t>List&lt;</a:t>
            </a:r>
            <a:r>
              <a:rPr lang="en-US" sz="1800" dirty="0" err="1"/>
              <a:t>TodoItem</a:t>
            </a:r>
            <a:r>
              <a:rPr lang="en-US" sz="1800" dirty="0"/>
              <a:t>&gt; items = await </a:t>
            </a:r>
            <a:r>
              <a:rPr lang="en-US" sz="1800" dirty="0" err="1"/>
              <a:t>todoTable.ToListAsync</a:t>
            </a:r>
            <a:r>
              <a:rPr lang="en-US" sz="1800" dirty="0" smtClean="0"/>
              <a:t>();   </a:t>
            </a:r>
            <a:r>
              <a:rPr lang="en-US" sz="1400" dirty="0" smtClean="0"/>
              <a:t>(or </a:t>
            </a:r>
            <a:r>
              <a:rPr lang="en-US" sz="1400" dirty="0" err="1" smtClean="0"/>
              <a:t>ToEnumerableAsync</a:t>
            </a:r>
            <a:r>
              <a:rPr lang="en-US" sz="1400" dirty="0"/>
              <a:t>())</a:t>
            </a:r>
          </a:p>
        </p:txBody>
      </p:sp>
      <p:sp>
        <p:nvSpPr>
          <p:cNvPr id="8" name="Content Placeholder 2"/>
          <p:cNvSpPr txBox="1">
            <a:spLocks/>
          </p:cNvSpPr>
          <p:nvPr/>
        </p:nvSpPr>
        <p:spPr>
          <a:xfrm>
            <a:off x="736592" y="4535077"/>
            <a:ext cx="11040534" cy="602819"/>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n-US" sz="1800" dirty="0"/>
              <a:t>await </a:t>
            </a:r>
            <a:r>
              <a:rPr lang="en-US" sz="1800" dirty="0" err="1"/>
              <a:t>todoTable.UpdateAsync</a:t>
            </a:r>
            <a:r>
              <a:rPr lang="en-US" sz="1800" dirty="0"/>
              <a:t>(item);</a:t>
            </a:r>
            <a:endParaRPr lang="en-US" sz="1400" dirty="0"/>
          </a:p>
        </p:txBody>
      </p:sp>
      <p:sp>
        <p:nvSpPr>
          <p:cNvPr id="9" name="Content Placeholder 2"/>
          <p:cNvSpPr txBox="1">
            <a:spLocks/>
          </p:cNvSpPr>
          <p:nvPr/>
        </p:nvSpPr>
        <p:spPr>
          <a:xfrm>
            <a:off x="736592" y="5790888"/>
            <a:ext cx="11040534" cy="602819"/>
          </a:xfrm>
          <a:prstGeom prst="rect">
            <a:avLst/>
          </a:prstGeom>
          <a:solidFill>
            <a:schemeClr val="bg1">
              <a:lumMod val="95000"/>
            </a:scheme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await </a:t>
            </a:r>
            <a:r>
              <a:rPr lang="en-US" sz="1800" dirty="0" err="1"/>
              <a:t>todoTable.DeleteAsync</a:t>
            </a:r>
            <a:r>
              <a:rPr lang="en-US" sz="1800" dirty="0"/>
              <a:t>(item);</a:t>
            </a:r>
          </a:p>
        </p:txBody>
      </p:sp>
    </p:spTree>
    <p:extLst>
      <p:ext uri="{BB962C8B-B14F-4D97-AF65-F5344CB8AC3E}">
        <p14:creationId xmlns:p14="http://schemas.microsoft.com/office/powerpoint/2010/main" val="2535051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29916</TotalTime>
  <Words>2144</Words>
  <Application>Microsoft Macintosh PowerPoint</Application>
  <PresentationFormat>Widescreen</PresentationFormat>
  <Paragraphs>432</Paragraphs>
  <Slides>37</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Consolas</vt:lpstr>
      <vt:lpstr>Lucida Console</vt:lpstr>
      <vt:lpstr>Segoe UI</vt:lpstr>
      <vt:lpstr>Wingdings</vt:lpstr>
      <vt:lpstr>Arial</vt:lpstr>
      <vt:lpstr>Office Theme</vt:lpstr>
      <vt:lpstr>Cross-Platform Mobile Application Development with Xamarin</vt:lpstr>
      <vt:lpstr>Topics</vt:lpstr>
      <vt:lpstr>PowerPoint Presentation</vt:lpstr>
      <vt:lpstr>Data Access Techniques</vt:lpstr>
      <vt:lpstr>Managing Data Using Azure</vt:lpstr>
      <vt:lpstr>Requirements</vt:lpstr>
      <vt:lpstr>Data Access Anti-Pattern</vt:lpstr>
      <vt:lpstr>Reference a Table</vt:lpstr>
      <vt:lpstr>CRUD (Create, Read, Update, Delete)</vt:lpstr>
      <vt:lpstr>Repository Pattern</vt:lpstr>
      <vt:lpstr>Repository Pattern</vt:lpstr>
      <vt:lpstr>CRUD Implementation Using Repository</vt:lpstr>
      <vt:lpstr>CRUD Implementation</vt:lpstr>
      <vt:lpstr>Queries: Filtering and Sorting</vt:lpstr>
      <vt:lpstr>Queries: Rows, Columns, and IDs</vt:lpstr>
      <vt:lpstr>Add a Table</vt:lpstr>
      <vt:lpstr>Azure Easy Tables</vt:lpstr>
      <vt:lpstr>Optimistic Concurrency</vt:lpstr>
      <vt:lpstr>Implement Optimistic Concurrency</vt:lpstr>
      <vt:lpstr>Optimistic Concurrency</vt:lpstr>
      <vt:lpstr>Data Access Using  Local and Cloud Storage</vt:lpstr>
      <vt:lpstr>How to Sync Data?</vt:lpstr>
      <vt:lpstr>Local Storage: SQLite</vt:lpstr>
      <vt:lpstr>SQLite Runtime</vt:lpstr>
      <vt:lpstr>SQLite.NET PCL (for use with PCL Solutions)</vt:lpstr>
      <vt:lpstr>SQLite Implementation</vt:lpstr>
      <vt:lpstr>Local Storage</vt:lpstr>
      <vt:lpstr>Cloud Storage Options</vt:lpstr>
      <vt:lpstr>Data Access Options</vt:lpstr>
      <vt:lpstr>How to Sync Data?</vt:lpstr>
      <vt:lpstr>Offline Sync with Azure</vt:lpstr>
      <vt:lpstr>Setup the Service, Local Sqlite DB, and Sync</vt:lpstr>
      <vt:lpstr>Do the Sync</vt:lpstr>
      <vt:lpstr>Handling Conflict Errors</vt:lpstr>
      <vt:lpstr>Basic Sync Error Handler</vt:lpstr>
      <vt:lpstr>How to Sync Data?</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613</cp:revision>
  <dcterms:created xsi:type="dcterms:W3CDTF">2016-04-21T18:51:19Z</dcterms:created>
  <dcterms:modified xsi:type="dcterms:W3CDTF">2016-11-02T08:18:45Z</dcterms:modified>
</cp:coreProperties>
</file>