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0" r:id="rId4"/>
    <p:sldId id="271" r:id="rId5"/>
    <p:sldId id="277" r:id="rId6"/>
    <p:sldId id="275" r:id="rId7"/>
    <p:sldId id="280" r:id="rId8"/>
    <p:sldId id="259" r:id="rId9"/>
    <p:sldId id="293" r:id="rId10"/>
    <p:sldId id="269" r:id="rId11"/>
    <p:sldId id="294" r:id="rId12"/>
    <p:sldId id="274" r:id="rId13"/>
    <p:sldId id="276" r:id="rId14"/>
    <p:sldId id="295" r:id="rId15"/>
    <p:sldId id="296" r:id="rId16"/>
    <p:sldId id="273" r:id="rId17"/>
    <p:sldId id="278" r:id="rId18"/>
    <p:sldId id="300" r:id="rId19"/>
    <p:sldId id="297" r:id="rId20"/>
    <p:sldId id="298" r:id="rId21"/>
    <p:sldId id="299" r:id="rId22"/>
    <p:sldId id="257" r:id="rId23"/>
    <p:sldId id="258" r:id="rId24"/>
    <p:sldId id="262" r:id="rId25"/>
    <p:sldId id="260" r:id="rId26"/>
    <p:sldId id="261" r:id="rId27"/>
    <p:sldId id="264" r:id="rId28"/>
    <p:sldId id="266" r:id="rId29"/>
    <p:sldId id="265" r:id="rId30"/>
    <p:sldId id="291" r:id="rId31"/>
    <p:sldId id="281" r:id="rId32"/>
    <p:sldId id="286" r:id="rId33"/>
    <p:sldId id="287" r:id="rId34"/>
    <p:sldId id="288" r:id="rId35"/>
    <p:sldId id="289" r:id="rId36"/>
    <p:sldId id="290" r:id="rId37"/>
    <p:sldId id="279" r:id="rId38"/>
    <p:sldId id="284" r:id="rId39"/>
    <p:sldId id="283" r:id="rId40"/>
    <p:sldId id="282" r:id="rId41"/>
    <p:sldId id="285" r:id="rId42"/>
    <p:sldId id="292" r:id="rId43"/>
    <p:sldId id="301" r:id="rId44"/>
    <p:sldId id="272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5DC-0AC3-44B7-9D6E-3C320D516029}" type="datetimeFigureOut">
              <a:rPr lang="zh-TW" altLang="en-US" smtClean="0"/>
              <a:t>2016/9/22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2BC8-1F57-4E78-90DD-F2A293ECB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19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5DC-0AC3-44B7-9D6E-3C320D516029}" type="datetimeFigureOut">
              <a:rPr lang="zh-TW" altLang="en-US" smtClean="0"/>
              <a:t>2016/9/22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2BC8-1F57-4E78-90DD-F2A293ECB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51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5DC-0AC3-44B7-9D6E-3C320D516029}" type="datetimeFigureOut">
              <a:rPr lang="zh-TW" altLang="en-US" smtClean="0"/>
              <a:t>2016/9/22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2BC8-1F57-4E78-90DD-F2A293ECB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32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5DC-0AC3-44B7-9D6E-3C320D516029}" type="datetimeFigureOut">
              <a:rPr lang="zh-TW" altLang="en-US" smtClean="0"/>
              <a:t>2016/9/22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2BC8-1F57-4E78-90DD-F2A293ECB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14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5DC-0AC3-44B7-9D6E-3C320D516029}" type="datetimeFigureOut">
              <a:rPr lang="zh-TW" altLang="en-US" smtClean="0"/>
              <a:t>2016/9/22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2BC8-1F57-4E78-90DD-F2A293ECB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13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5DC-0AC3-44B7-9D6E-3C320D516029}" type="datetimeFigureOut">
              <a:rPr lang="zh-TW" altLang="en-US" smtClean="0"/>
              <a:t>2016/9/22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2BC8-1F57-4E78-90DD-F2A293ECB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81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5DC-0AC3-44B7-9D6E-3C320D516029}" type="datetimeFigureOut">
              <a:rPr lang="zh-TW" altLang="en-US" smtClean="0"/>
              <a:t>2016/9/22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2BC8-1F57-4E78-90DD-F2A293ECB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06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5DC-0AC3-44B7-9D6E-3C320D516029}" type="datetimeFigureOut">
              <a:rPr lang="zh-TW" altLang="en-US" smtClean="0"/>
              <a:t>2016/9/22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2BC8-1F57-4E78-90DD-F2A293ECB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56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5DC-0AC3-44B7-9D6E-3C320D516029}" type="datetimeFigureOut">
              <a:rPr lang="zh-TW" altLang="en-US" smtClean="0"/>
              <a:t>2016/9/22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2BC8-1F57-4E78-90DD-F2A293ECB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31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5DC-0AC3-44B7-9D6E-3C320D516029}" type="datetimeFigureOut">
              <a:rPr lang="zh-TW" altLang="en-US" smtClean="0"/>
              <a:t>2016/9/22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2BC8-1F57-4E78-90DD-F2A293ECB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12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5DC-0AC3-44B7-9D6E-3C320D516029}" type="datetimeFigureOut">
              <a:rPr lang="zh-TW" altLang="en-US" smtClean="0"/>
              <a:t>2016/9/22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2BC8-1F57-4E78-90DD-F2A293ECB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17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55DC-0AC3-44B7-9D6E-3C320D516029}" type="datetimeFigureOut">
              <a:rPr lang="zh-TW" altLang="en-US" smtClean="0"/>
              <a:t>2016/9/22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2BC8-1F57-4E78-90DD-F2A293ECB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43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6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4" Type="http://schemas.openxmlformats.org/officeDocument/2006/relationships/image" Target="../media/image30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610.png"/><Relationship Id="rId3" Type="http://schemas.openxmlformats.org/officeDocument/2006/relationships/image" Target="../media/image370.png"/><Relationship Id="rId7" Type="http://schemas.openxmlformats.org/officeDocument/2006/relationships/image" Target="../media/image420.png"/><Relationship Id="rId12" Type="http://schemas.openxmlformats.org/officeDocument/2006/relationships/image" Target="../media/image590.png"/><Relationship Id="rId17" Type="http://schemas.openxmlformats.org/officeDocument/2006/relationships/image" Target="../media/image650.png"/><Relationship Id="rId2" Type="http://schemas.openxmlformats.org/officeDocument/2006/relationships/image" Target="../media/image360.png"/><Relationship Id="rId16" Type="http://schemas.openxmlformats.org/officeDocument/2006/relationships/image" Target="../media/image6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5" Type="http://schemas.openxmlformats.org/officeDocument/2006/relationships/image" Target="../media/image390.png"/><Relationship Id="rId15" Type="http://schemas.openxmlformats.org/officeDocument/2006/relationships/image" Target="../media/image630.png"/><Relationship Id="rId10" Type="http://schemas.openxmlformats.org/officeDocument/2006/relationships/image" Target="../media/image450.png"/><Relationship Id="rId4" Type="http://schemas.openxmlformats.org/officeDocument/2006/relationships/image" Target="../media/image380.png"/><Relationship Id="rId9" Type="http://schemas.openxmlformats.org/officeDocument/2006/relationships/image" Target="../media/image440.png"/><Relationship Id="rId14" Type="http://schemas.openxmlformats.org/officeDocument/2006/relationships/image" Target="../media/image6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Schrodinger Solver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1698625" algn="l"/>
              </a:tabLst>
            </a:pPr>
            <a:r>
              <a:rPr lang="en-US" altLang="zh-TW" sz="3200" dirty="0"/>
              <a:t>Presenter	: Jerry Lin</a:t>
            </a:r>
          </a:p>
          <a:p>
            <a:pPr algn="l">
              <a:tabLst>
                <a:tab pos="1698625" algn="l"/>
              </a:tabLst>
            </a:pPr>
            <a:r>
              <a:rPr lang="en-US" altLang="zh-TW" sz="3200" dirty="0"/>
              <a:t>Advisor	: Prof. Hiroshi Watanabe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016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Power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802821" y="1941765"/>
                <a:ext cx="621125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eigenvectors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21" y="1941765"/>
                <a:ext cx="6211252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1178" b="-66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02821" y="3073880"/>
                <a:ext cx="5554790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intinal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guess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can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expressed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21" y="3073880"/>
                <a:ext cx="5554790" cy="384657"/>
              </a:xfrm>
              <a:prstGeom prst="rect">
                <a:avLst/>
              </a:prstGeom>
              <a:blipFill rotWithShape="0">
                <a:blip r:embed="rId3"/>
                <a:stretch>
                  <a:fillRect l="-878" t="-4762" b="-349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79021" y="3754189"/>
                <a:ext cx="6213176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assume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1" y="3754189"/>
                <a:ext cx="6213176" cy="384657"/>
              </a:xfrm>
              <a:prstGeom prst="rect">
                <a:avLst/>
              </a:prstGeom>
              <a:blipFill rotWithShape="0">
                <a:blip r:embed="rId4"/>
                <a:stretch>
                  <a:fillRect l="-294" t="-4762" r="-785" b="-253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02821" y="4413872"/>
                <a:ext cx="7140609" cy="1358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21" y="4413872"/>
                <a:ext cx="7140609" cy="13587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023495" y="5933502"/>
                <a:ext cx="2516202" cy="758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=0;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95" y="5933502"/>
                <a:ext cx="2516202" cy="7587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/>
          <p:nvPr/>
        </p:nvCxnSpPr>
        <p:spPr>
          <a:xfrm flipV="1">
            <a:off x="4445943" y="5855317"/>
            <a:ext cx="252113" cy="32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445943" y="5689838"/>
            <a:ext cx="1911668" cy="494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Power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976993" y="2148154"/>
                <a:ext cx="2277226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93" y="2148154"/>
                <a:ext cx="2277226" cy="384657"/>
              </a:xfrm>
              <a:prstGeom prst="rect">
                <a:avLst/>
              </a:prstGeom>
              <a:blipFill rotWithShape="0">
                <a:blip r:embed="rId2"/>
                <a:stretch>
                  <a:fillRect l="-2674" t="-4762" b="-253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289581" y="1933864"/>
                <a:ext cx="1985480" cy="813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(0)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581" y="1933864"/>
                <a:ext cx="1985480" cy="8132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3429000" y="2340535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76993" y="3102826"/>
                <a:ext cx="5936112" cy="1944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𝐴𝑙𝑔𝑜𝑟𝑖𝑡h𝑚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𝑃𝑖𝑐𝑘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𝑠𝑡𝑎𝑟𝑡𝑖𝑛𝑔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=1, 2, ⋯</m:t>
                      </m:r>
                    </m:oMath>
                  </m:oMathPara>
                </a14:m>
                <a:r>
                  <a:rPr lang="en-US" altLang="zh-TW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TW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TW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4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TW" sz="2400" i="1" dirty="0" smtClean="0">
                    <a:latin typeface="Cambria Math" panose="02040503050406030204" pitchFamily="18" charset="0"/>
                  </a:rPr>
                </a:br>
                <a:r>
                  <a:rPr lang="en-US" altLang="zh-TW" sz="240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93" y="3102826"/>
                <a:ext cx="5936112" cy="1944187"/>
              </a:xfrm>
              <a:prstGeom prst="rect">
                <a:avLst/>
              </a:prstGeom>
              <a:blipFill rotWithShape="0">
                <a:blip r:embed="rId4"/>
                <a:stretch>
                  <a:fillRect l="-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519793" y="5432601"/>
            <a:ext cx="83141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Remarks:</a:t>
            </a:r>
          </a:p>
          <a:p>
            <a:pPr marL="342900" indent="-342900">
              <a:buAutoNum type="arabicPeriod"/>
            </a:pPr>
            <a:r>
              <a:rPr lang="en-US" altLang="zh-TW" sz="2000" dirty="0" smtClean="0"/>
              <a:t>Only the eigenvector that corresponding to the largest eigenvalue is found.</a:t>
            </a:r>
          </a:p>
          <a:p>
            <a:pPr marL="342900" indent="-342900">
              <a:buAutoNum type="arabicPeriod"/>
            </a:pPr>
            <a:r>
              <a:rPr lang="en-US" altLang="zh-TW" sz="2000" dirty="0" smtClean="0"/>
              <a:t>Convergence depending on the ratio of the two largest eigenvalues.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65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Inverse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25255" y="2016486"/>
                <a:ext cx="8293489" cy="742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invertible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real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nonzero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eigenvalues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eigenvalues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55" y="2016486"/>
                <a:ext cx="8293489" cy="742896"/>
              </a:xfrm>
              <a:prstGeom prst="rect">
                <a:avLst/>
              </a:prstGeom>
              <a:blipFill rotWithShape="0">
                <a:blip r:embed="rId2"/>
                <a:stretch>
                  <a:fillRect l="-882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76993" y="3102826"/>
                <a:ext cx="5936112" cy="1944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𝐴𝑙𝑔𝑜𝑟𝑖𝑡h𝑚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𝑃𝑖𝑐𝑘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𝑠𝑡𝑎𝑟𝑡𝑖𝑛𝑔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=1, 2, ⋯</m:t>
                      </m:r>
                    </m:oMath>
                  </m:oMathPara>
                </a14:m>
                <a:r>
                  <a:rPr lang="en-US" altLang="zh-TW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TW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TW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𝑆𝑜𝑙𝑣𝑒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TW" sz="2400" i="1" dirty="0" smtClean="0">
                    <a:latin typeface="Cambria Math" panose="02040503050406030204" pitchFamily="18" charset="0"/>
                  </a:rPr>
                </a:br>
                <a:r>
                  <a:rPr lang="en-US" altLang="zh-TW" sz="240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93" y="3102826"/>
                <a:ext cx="5936112" cy="1944187"/>
              </a:xfrm>
              <a:prstGeom prst="rect">
                <a:avLst/>
              </a:prstGeom>
              <a:blipFill rotWithShape="0">
                <a:blip r:embed="rId3"/>
                <a:stretch>
                  <a:fillRect l="-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3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Simultaneous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172935" y="1914503"/>
                <a:ext cx="408547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35" y="1914503"/>
                <a:ext cx="4085477" cy="384657"/>
              </a:xfrm>
              <a:prstGeom prst="rect">
                <a:avLst/>
              </a:prstGeom>
              <a:blipFill rotWithShape="0">
                <a:blip r:embed="rId2"/>
                <a:stretch>
                  <a:fillRect l="-596" t="-4762" b="-253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172935" y="2796246"/>
                <a:ext cx="3304687" cy="550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35" y="2796246"/>
                <a:ext cx="3304687" cy="5500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72934" y="3721532"/>
                <a:ext cx="4817986" cy="550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34" y="3721532"/>
                <a:ext cx="4817986" cy="5500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5258412" y="2886591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Random initial guess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106012" y="4694715"/>
            <a:ext cx="3582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Possibly all in the same direction</a:t>
            </a:r>
            <a:endParaRPr lang="zh-TW" altLang="en-US" sz="2000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4669971" y="3086646"/>
            <a:ext cx="424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5400000" flipH="1">
            <a:off x="4457699" y="4682498"/>
            <a:ext cx="424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669971" y="4894770"/>
            <a:ext cx="436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172934" y="5517986"/>
            <a:ext cx="6005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But if we start with an initial guess that has all vectors perpendicular to each other…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90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Simultaneous Iteration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46313" y="1796143"/>
            <a:ext cx="6299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Review: QR </a:t>
            </a:r>
            <a:r>
              <a:rPr lang="en-US" altLang="zh-TW" sz="2400" dirty="0" smtClean="0"/>
              <a:t>decomposition</a:t>
            </a:r>
          </a:p>
          <a:p>
            <a:r>
              <a:rPr lang="en-US" altLang="zh-TW" sz="2400" dirty="0" smtClean="0"/>
              <a:t>(</a:t>
            </a:r>
            <a:r>
              <a:rPr lang="en-US" altLang="zh-TW" sz="2400" dirty="0"/>
              <a:t>Gram–Schmidt, Householder </a:t>
            </a:r>
            <a:r>
              <a:rPr lang="en-US" altLang="zh-TW" sz="2400" dirty="0" smtClean="0"/>
              <a:t>transformation, …)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22564" y="2981303"/>
                <a:ext cx="694876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𝑸𝑹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orthogonal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upper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triangular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4" y="2981303"/>
                <a:ext cx="6948762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789" r="-1316" b="-17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1766611" y="4047253"/>
                <a:ext cx="4391779" cy="1820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611" y="4047253"/>
                <a:ext cx="4391779" cy="18203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922564" y="6085990"/>
            <a:ext cx="623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If </a:t>
            </a:r>
            <a:r>
              <a:rPr lang="en-US" altLang="zh-TW" sz="2400" b="1" dirty="0" smtClean="0"/>
              <a:t>A</a:t>
            </a:r>
            <a:r>
              <a:rPr lang="en-US" altLang="zh-TW" sz="2400" dirty="0" smtClean="0"/>
              <a:t> is invertible, then the factorization is unique.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26564" y="3843297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e.g.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02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Simultaneous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57992" y="2340826"/>
                <a:ext cx="6194773" cy="2462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𝐴𝑙𝑔𝑜𝑟𝑖𝑡h𝑚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𝑃𝑖𝑐𝑘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𝑠𝑡𝑎𝑟𝑡𝑖𝑛𝑔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𝑂𝑏𝑡𝑎𝑖𝑛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𝑓𝑎𝑐𝑡𝑜𝑟𝑠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=1, 2, ⋯</m:t>
                      </m:r>
                    </m:oMath>
                  </m:oMathPara>
                </a14:m>
                <a:r>
                  <a:rPr lang="en-US" altLang="zh-TW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TW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TW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4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TW" sz="2400" i="1" dirty="0" smtClean="0">
                    <a:latin typeface="Cambria Math" panose="02040503050406030204" pitchFamily="18" charset="0"/>
                  </a:rPr>
                </a:br>
                <a:r>
                  <a:rPr lang="en-US" altLang="zh-TW" sz="240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𝑂𝑏𝑡𝑎𝑖𝑛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𝑓𝑎𝑐𝑡𝑜𝑟𝑠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992" y="2340826"/>
                <a:ext cx="6194773" cy="2462021"/>
              </a:xfrm>
              <a:prstGeom prst="rect">
                <a:avLst/>
              </a:prstGeom>
              <a:blipFill rotWithShape="0">
                <a:blip r:embed="rId2"/>
                <a:stretch>
                  <a:fillRect l="-1181" b="-34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2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QR Algorithm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357992" y="3255226"/>
                <a:ext cx="5950796" cy="1892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𝐴𝑙𝑔𝑜𝑟𝑖𝑡h𝑚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=1, 2, ⋯</m:t>
                      </m:r>
                    </m:oMath>
                  </m:oMathPara>
                </a14:m>
                <a:r>
                  <a:rPr lang="en-US" altLang="zh-TW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TW" sz="2400" b="0" i="1" dirty="0" smtClean="0">
                    <a:latin typeface="Cambria Math" panose="02040503050406030204" pitchFamily="18" charset="0"/>
                  </a:rPr>
                </a:br>
                <a:r>
                  <a:rPr lang="en-US" altLang="zh-TW" sz="2400" b="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𝑂𝑏𝑡𝑎𝑖𝑛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𝑓𝑎𝑐𝑡𝑜𝑟𝑠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TW" sz="24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TW" sz="2400" i="1" dirty="0" smtClean="0">
                    <a:latin typeface="Cambria Math" panose="02040503050406030204" pitchFamily="18" charset="0"/>
                  </a:rPr>
                </a:br>
                <a:r>
                  <a:rPr lang="en-US" altLang="zh-TW" sz="240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992" y="3255226"/>
                <a:ext cx="5950796" cy="1892634"/>
              </a:xfrm>
              <a:prstGeom prst="rect">
                <a:avLst/>
              </a:prstGeom>
              <a:blipFill rotWithShape="0">
                <a:blip r:embed="rId2"/>
                <a:stretch>
                  <a:fillRect l="-2459" b="-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979229" y="2144486"/>
            <a:ext cx="6708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 a real, symmetric, and full rank matrix </a:t>
            </a:r>
            <a:r>
              <a:rPr lang="en-US" altLang="zh-TW" sz="2400" b="1" dirty="0" smtClean="0"/>
              <a:t>A</a:t>
            </a:r>
            <a:r>
              <a:rPr lang="en-US" altLang="zh-TW" sz="2400" dirty="0" smtClean="0"/>
              <a:t>, we can obtain all its eigenvectors as follows.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29274" y="5595258"/>
                <a:ext cx="4309449" cy="795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74" y="5595258"/>
                <a:ext cx="4309449" cy="7952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右箭號 5"/>
          <p:cNvSpPr/>
          <p:nvPr/>
        </p:nvSpPr>
        <p:spPr>
          <a:xfrm>
            <a:off x="5438681" y="5832979"/>
            <a:ext cx="468086" cy="313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51012" y="5735449"/>
            <a:ext cx="2804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A</a:t>
            </a:r>
            <a:r>
              <a:rPr lang="en-US" altLang="zh-TW" sz="2400" baseline="30000" dirty="0" smtClean="0"/>
              <a:t>(k)</a:t>
            </a:r>
            <a:r>
              <a:rPr lang="en-US" altLang="zh-TW" sz="2400" dirty="0" smtClean="0"/>
              <a:t> and </a:t>
            </a:r>
            <a:r>
              <a:rPr lang="en-US" altLang="zh-TW" sz="2400" b="1" dirty="0" smtClean="0"/>
              <a:t>A</a:t>
            </a:r>
            <a:r>
              <a:rPr lang="en-US" altLang="zh-TW" sz="2400" dirty="0" smtClean="0"/>
              <a:t> are similar.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422303" y="6146212"/>
            <a:ext cx="2261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(Same eigenvalues.)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14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QR Algorithm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628650" y="1897494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Simultaneous Iteration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89237" y="2492717"/>
                <a:ext cx="2182072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237" y="2492717"/>
                <a:ext cx="2182072" cy="337336"/>
              </a:xfrm>
              <a:prstGeom prst="rect">
                <a:avLst/>
              </a:prstGeom>
              <a:blipFill rotWithShape="0">
                <a:blip r:embed="rId2"/>
                <a:stretch>
                  <a:fillRect l="-5028" r="-3352" b="-2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489237" y="3220428"/>
                <a:ext cx="1928092" cy="3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237" y="3220428"/>
                <a:ext cx="1928092" cy="367152"/>
              </a:xfrm>
              <a:prstGeom prst="rect">
                <a:avLst/>
              </a:prstGeom>
              <a:blipFill rotWithShape="0">
                <a:blip r:embed="rId3"/>
                <a:stretch>
                  <a:fillRect l="-2524" r="-220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921850" y="3075127"/>
                <a:ext cx="1748556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850" y="3075127"/>
                <a:ext cx="1748556" cy="337336"/>
              </a:xfrm>
              <a:prstGeom prst="rect">
                <a:avLst/>
              </a:prstGeom>
              <a:blipFill rotWithShape="0">
                <a:blip r:embed="rId4"/>
                <a:stretch>
                  <a:fillRect l="-2787" r="-2787" b="-26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921850" y="5085889"/>
                <a:ext cx="1748556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850" y="5085889"/>
                <a:ext cx="1748556" cy="337336"/>
              </a:xfrm>
              <a:prstGeom prst="rect">
                <a:avLst/>
              </a:prstGeom>
              <a:blipFill rotWithShape="0">
                <a:blip r:embed="rId5"/>
                <a:stretch>
                  <a:fillRect l="-4181" r="-2787" b="-26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924510" y="4294439"/>
                <a:ext cx="1748556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10" y="4294439"/>
                <a:ext cx="1748556" cy="337336"/>
              </a:xfrm>
              <a:prstGeom prst="rect">
                <a:avLst/>
              </a:prstGeom>
              <a:blipFill rotWithShape="0">
                <a:blip r:embed="rId6"/>
                <a:stretch>
                  <a:fillRect l="-3136" r="-2787" b="-26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924510" y="3823810"/>
                <a:ext cx="1748556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10" y="3823810"/>
                <a:ext cx="1748556" cy="337336"/>
              </a:xfrm>
              <a:prstGeom prst="rect">
                <a:avLst/>
              </a:prstGeom>
              <a:blipFill rotWithShape="0">
                <a:blip r:embed="rId7"/>
                <a:stretch>
                  <a:fillRect l="-4530" r="-2787" b="-26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489237" y="2856572"/>
                <a:ext cx="1548757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237" y="2856572"/>
                <a:ext cx="1548757" cy="337336"/>
              </a:xfrm>
              <a:prstGeom prst="rect">
                <a:avLst/>
              </a:prstGeom>
              <a:blipFill rotWithShape="0">
                <a:blip r:embed="rId8"/>
                <a:stretch>
                  <a:fillRect l="-3150" r="-3150" b="-2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489237" y="3749297"/>
                <a:ext cx="1830309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237" y="3749297"/>
                <a:ext cx="1830309" cy="337336"/>
              </a:xfrm>
              <a:prstGeom prst="rect">
                <a:avLst/>
              </a:prstGeom>
              <a:blipFill rotWithShape="0">
                <a:blip r:embed="rId9"/>
                <a:stretch>
                  <a:fillRect l="-3987" r="-2326" b="-2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489237" y="4114269"/>
                <a:ext cx="1548757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237" y="4114269"/>
                <a:ext cx="1548757" cy="337336"/>
              </a:xfrm>
              <a:prstGeom prst="rect">
                <a:avLst/>
              </a:prstGeom>
              <a:blipFill rotWithShape="0">
                <a:blip r:embed="rId10"/>
                <a:stretch>
                  <a:fillRect l="-3150" r="-3150" b="-2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489237" y="4479240"/>
                <a:ext cx="1928092" cy="3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237" y="4479240"/>
                <a:ext cx="1928092" cy="367152"/>
              </a:xfrm>
              <a:prstGeom prst="rect">
                <a:avLst/>
              </a:prstGeom>
              <a:blipFill rotWithShape="0">
                <a:blip r:embed="rId11"/>
                <a:stretch>
                  <a:fillRect l="-2524" r="-220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>
            <a:off x="217714" y="4883749"/>
            <a:ext cx="8708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17714" y="3631850"/>
            <a:ext cx="8708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17714" y="6135648"/>
            <a:ext cx="8708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489237" y="5032490"/>
                <a:ext cx="1830309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237" y="5032490"/>
                <a:ext cx="1830309" cy="337336"/>
              </a:xfrm>
              <a:prstGeom prst="rect">
                <a:avLst/>
              </a:prstGeom>
              <a:blipFill rotWithShape="0">
                <a:blip r:embed="rId12"/>
                <a:stretch>
                  <a:fillRect l="-3987" r="-2326" b="-2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718457" y="2894403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18457" y="4088235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096627" y="6294707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627" y="6294707"/>
                <a:ext cx="16510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0741" r="-40741"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445058" y="6292640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058" y="6292640"/>
                <a:ext cx="165109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37037" r="-44444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718457" y="5282067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921850" y="2676606"/>
                <a:ext cx="2182072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850" y="2676606"/>
                <a:ext cx="2182072" cy="337336"/>
              </a:xfrm>
              <a:prstGeom prst="rect">
                <a:avLst/>
              </a:prstGeom>
              <a:blipFill rotWithShape="0">
                <a:blip r:embed="rId15"/>
                <a:stretch>
                  <a:fillRect l="-5028" r="-3352" b="-2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489237" y="5372236"/>
                <a:ext cx="1548757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237" y="5372236"/>
                <a:ext cx="1548757" cy="337336"/>
              </a:xfrm>
              <a:prstGeom prst="rect">
                <a:avLst/>
              </a:prstGeom>
              <a:blipFill rotWithShape="0">
                <a:blip r:embed="rId16"/>
                <a:stretch>
                  <a:fillRect l="-3150" r="-3150" b="-26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1489237" y="5711982"/>
                <a:ext cx="1928092" cy="3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237" y="5711982"/>
                <a:ext cx="1928092" cy="367152"/>
              </a:xfrm>
              <a:prstGeom prst="rect">
                <a:avLst/>
              </a:prstGeom>
              <a:blipFill rotWithShape="0">
                <a:blip r:embed="rId17"/>
                <a:stretch>
                  <a:fillRect l="-2524" r="-220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921850" y="5558814"/>
                <a:ext cx="1748556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850" y="5558814"/>
                <a:ext cx="1748556" cy="337336"/>
              </a:xfrm>
              <a:prstGeom prst="rect">
                <a:avLst/>
              </a:prstGeom>
              <a:blipFill rotWithShape="0">
                <a:blip r:embed="rId18"/>
                <a:stretch>
                  <a:fillRect l="-2787" r="-2787" b="-2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/>
          <p:cNvSpPr txBox="1"/>
          <p:nvPr/>
        </p:nvSpPr>
        <p:spPr>
          <a:xfrm>
            <a:off x="5274364" y="2894403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274364" y="4088235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274364" y="5282067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237611" y="1897495"/>
            <a:ext cx="1914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QR Algorithm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7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QR Algorithm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628650" y="1897494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Simultaneous Iteration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237611" y="1897495"/>
            <a:ext cx="1914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QR Algorithm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483031" y="2832326"/>
                <a:ext cx="3517630" cy="3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0)</m:t>
                          </m:r>
                        </m:sub>
                      </m:sSub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TW" altLang="en-US" sz="2000" b="1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031" y="2832326"/>
                <a:ext cx="3517630" cy="367152"/>
              </a:xfrm>
              <a:prstGeom prst="rect">
                <a:avLst/>
              </a:prstGeom>
              <a:blipFill rotWithShape="0">
                <a:blip r:embed="rId2"/>
                <a:stretch>
                  <a:fillRect l="-1906" r="-156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483031" y="4171417"/>
                <a:ext cx="4097660" cy="3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031" y="4171417"/>
                <a:ext cx="4097660" cy="367152"/>
              </a:xfrm>
              <a:prstGeom prst="rect">
                <a:avLst/>
              </a:prstGeom>
              <a:blipFill rotWithShape="0">
                <a:blip r:embed="rId3"/>
                <a:stretch>
                  <a:fillRect l="-892" r="-74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4645492" y="5711566"/>
                <a:ext cx="3481209" cy="36715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492" y="5711566"/>
                <a:ext cx="3481209" cy="367152"/>
              </a:xfrm>
              <a:prstGeom prst="rect">
                <a:avLst/>
              </a:prstGeom>
              <a:blipFill rotWithShape="0">
                <a:blip r:embed="rId4"/>
                <a:stretch>
                  <a:fillRect l="-1222" r="-1047" b="-241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1199992" y="5711566"/>
                <a:ext cx="1959062" cy="36715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992" y="5711566"/>
                <a:ext cx="1959062" cy="367152"/>
              </a:xfrm>
              <a:prstGeom prst="rect">
                <a:avLst/>
              </a:prstGeom>
              <a:blipFill rotWithShape="0">
                <a:blip r:embed="rId5"/>
                <a:stretch>
                  <a:fillRect l="-2477" r="-2167" b="-241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483031" y="3471468"/>
                <a:ext cx="4422877" cy="3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031" y="3471468"/>
                <a:ext cx="4422877" cy="367152"/>
              </a:xfrm>
              <a:prstGeom prst="rect">
                <a:avLst/>
              </a:prstGeom>
              <a:blipFill rotWithShape="0">
                <a:blip r:embed="rId6"/>
                <a:stretch>
                  <a:fillRect l="-826" r="-82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215477" y="3471468"/>
                <a:ext cx="1928092" cy="3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77" y="3471468"/>
                <a:ext cx="1928092" cy="367152"/>
              </a:xfrm>
              <a:prstGeom prst="rect">
                <a:avLst/>
              </a:prstGeom>
              <a:blipFill rotWithShape="0">
                <a:blip r:embed="rId7"/>
                <a:stretch>
                  <a:fillRect l="-2524" r="-220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246447" y="4177247"/>
                <a:ext cx="1928092" cy="3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447" y="4177247"/>
                <a:ext cx="1928092" cy="367152"/>
              </a:xfrm>
              <a:prstGeom prst="rect">
                <a:avLst/>
              </a:prstGeom>
              <a:blipFill rotWithShape="0">
                <a:blip r:embed="rId8"/>
                <a:stretch>
                  <a:fillRect l="-2524" r="-220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955112" y="5085451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112" y="5085451"/>
                <a:ext cx="16510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0741" r="-40741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303543" y="5083384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543" y="5083384"/>
                <a:ext cx="16510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7037" r="-44444"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2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QR Algorithm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628650" y="1897494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Simultaneous Iteration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56963" y="2565966"/>
                <a:ext cx="1589153" cy="34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63" y="2565966"/>
                <a:ext cx="1589153" cy="342914"/>
              </a:xfrm>
              <a:prstGeom prst="rect">
                <a:avLst/>
              </a:prstGeom>
              <a:blipFill rotWithShape="0">
                <a:blip r:embed="rId2"/>
                <a:stretch>
                  <a:fillRect l="-3065" r="-3065" b="-26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346467" y="2565966"/>
                <a:ext cx="1589153" cy="34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67" y="2565966"/>
                <a:ext cx="1589153" cy="342914"/>
              </a:xfrm>
              <a:prstGeom prst="rect">
                <a:avLst/>
              </a:prstGeom>
              <a:blipFill rotWithShape="0">
                <a:blip r:embed="rId3"/>
                <a:stretch>
                  <a:fillRect l="-3065" r="-3065" b="-26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256963" y="3159815"/>
                <a:ext cx="2021964" cy="680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63" y="3159815"/>
                <a:ext cx="2021964" cy="680892"/>
              </a:xfrm>
              <a:prstGeom prst="rect">
                <a:avLst/>
              </a:prstGeom>
              <a:blipFill rotWithShape="0">
                <a:blip r:embed="rId4"/>
                <a:stretch>
                  <a:fillRect l="-2410" r="-2410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1256963" y="4335103"/>
                <a:ext cx="2473434" cy="680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63" y="4335103"/>
                <a:ext cx="2473434" cy="680892"/>
              </a:xfrm>
              <a:prstGeom prst="rect">
                <a:avLst/>
              </a:prstGeom>
              <a:blipFill rotWithShape="0">
                <a:blip r:embed="rId5"/>
                <a:stretch>
                  <a:fillRect l="-1724" r="-1724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329571" y="3159816"/>
                <a:ext cx="2507225" cy="1018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571" y="3159816"/>
                <a:ext cx="2507225" cy="1018227"/>
              </a:xfrm>
              <a:prstGeom prst="rect">
                <a:avLst/>
              </a:prstGeom>
              <a:blipFill rotWithShape="0">
                <a:blip r:embed="rId6"/>
                <a:stretch>
                  <a:fillRect l="-1699" r="-1699" b="-83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329571" y="4335103"/>
                <a:ext cx="3419782" cy="1692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571" y="4335103"/>
                <a:ext cx="3419782" cy="1692899"/>
              </a:xfrm>
              <a:prstGeom prst="rect">
                <a:avLst/>
              </a:prstGeom>
              <a:blipFill rotWithShape="0">
                <a:blip r:embed="rId7"/>
                <a:stretch>
                  <a:fillRect l="-1248" r="-1248" b="-46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/>
          <p:cNvSpPr txBox="1"/>
          <p:nvPr/>
        </p:nvSpPr>
        <p:spPr>
          <a:xfrm>
            <a:off x="5237611" y="1897495"/>
            <a:ext cx="1914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QR Algorithm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1256963" y="6191239"/>
                <a:ext cx="3089307" cy="34996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63" y="6191239"/>
                <a:ext cx="3089307" cy="349968"/>
              </a:xfrm>
              <a:prstGeom prst="rect">
                <a:avLst/>
              </a:prstGeom>
              <a:blipFill rotWithShape="0">
                <a:blip r:embed="rId8"/>
                <a:stretch>
                  <a:fillRect l="-1179" r="-1179" b="-254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329571" y="6191239"/>
                <a:ext cx="3158813" cy="3499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571" y="6191239"/>
                <a:ext cx="3158813" cy="349968"/>
              </a:xfrm>
              <a:prstGeom prst="rect">
                <a:avLst/>
              </a:prstGeom>
              <a:blipFill rotWithShape="0">
                <a:blip r:embed="rId9"/>
                <a:stretch>
                  <a:fillRect l="-962" r="-962" b="-254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2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Discretization of Schrodinger Equation</a:t>
            </a:r>
            <a:endParaRPr lang="zh-TW" altLang="en-US" b="1" dirty="0"/>
          </a:p>
        </p:txBody>
      </p:sp>
      <p:sp>
        <p:nvSpPr>
          <p:cNvPr id="8" name="手繪多邊形 7"/>
          <p:cNvSpPr/>
          <p:nvPr/>
        </p:nvSpPr>
        <p:spPr>
          <a:xfrm>
            <a:off x="774462" y="3465700"/>
            <a:ext cx="4288972" cy="1824757"/>
          </a:xfrm>
          <a:custGeom>
            <a:avLst/>
            <a:gdLst>
              <a:gd name="connsiteX0" fmla="*/ 0 w 4288972"/>
              <a:gd name="connsiteY0" fmla="*/ 899472 h 1824757"/>
              <a:gd name="connsiteX1" fmla="*/ 457200 w 4288972"/>
              <a:gd name="connsiteY1" fmla="*/ 899472 h 1824757"/>
              <a:gd name="connsiteX2" fmla="*/ 522515 w 4288972"/>
              <a:gd name="connsiteY2" fmla="*/ 921243 h 1824757"/>
              <a:gd name="connsiteX3" fmla="*/ 598715 w 4288972"/>
              <a:gd name="connsiteY3" fmla="*/ 943015 h 1824757"/>
              <a:gd name="connsiteX4" fmla="*/ 685800 w 4288972"/>
              <a:gd name="connsiteY4" fmla="*/ 1008329 h 1824757"/>
              <a:gd name="connsiteX5" fmla="*/ 718458 w 4288972"/>
              <a:gd name="connsiteY5" fmla="*/ 1030100 h 1824757"/>
              <a:gd name="connsiteX6" fmla="*/ 740229 w 4288972"/>
              <a:gd name="connsiteY6" fmla="*/ 1051872 h 1824757"/>
              <a:gd name="connsiteX7" fmla="*/ 772886 w 4288972"/>
              <a:gd name="connsiteY7" fmla="*/ 1073643 h 1824757"/>
              <a:gd name="connsiteX8" fmla="*/ 849086 w 4288972"/>
              <a:gd name="connsiteY8" fmla="*/ 1160729 h 1824757"/>
              <a:gd name="connsiteX9" fmla="*/ 892629 w 4288972"/>
              <a:gd name="connsiteY9" fmla="*/ 1204272 h 1824757"/>
              <a:gd name="connsiteX10" fmla="*/ 936172 w 4288972"/>
              <a:gd name="connsiteY10" fmla="*/ 1269586 h 1824757"/>
              <a:gd name="connsiteX11" fmla="*/ 968829 w 4288972"/>
              <a:gd name="connsiteY11" fmla="*/ 1324015 h 1824757"/>
              <a:gd name="connsiteX12" fmla="*/ 1012372 w 4288972"/>
              <a:gd name="connsiteY12" fmla="*/ 1411100 h 1824757"/>
              <a:gd name="connsiteX13" fmla="*/ 1045029 w 4288972"/>
              <a:gd name="connsiteY13" fmla="*/ 1465529 h 1824757"/>
              <a:gd name="connsiteX14" fmla="*/ 1055915 w 4288972"/>
              <a:gd name="connsiteY14" fmla="*/ 1498186 h 1824757"/>
              <a:gd name="connsiteX15" fmla="*/ 1099458 w 4288972"/>
              <a:gd name="connsiteY15" fmla="*/ 1552615 h 1824757"/>
              <a:gd name="connsiteX16" fmla="*/ 1132115 w 4288972"/>
              <a:gd name="connsiteY16" fmla="*/ 1607043 h 1824757"/>
              <a:gd name="connsiteX17" fmla="*/ 1143000 w 4288972"/>
              <a:gd name="connsiteY17" fmla="*/ 1639700 h 1824757"/>
              <a:gd name="connsiteX18" fmla="*/ 1230086 w 4288972"/>
              <a:gd name="connsiteY18" fmla="*/ 1715900 h 1824757"/>
              <a:gd name="connsiteX19" fmla="*/ 1251858 w 4288972"/>
              <a:gd name="connsiteY19" fmla="*/ 1737672 h 1824757"/>
              <a:gd name="connsiteX20" fmla="*/ 1317172 w 4288972"/>
              <a:gd name="connsiteY20" fmla="*/ 1759443 h 1824757"/>
              <a:gd name="connsiteX21" fmla="*/ 1382486 w 4288972"/>
              <a:gd name="connsiteY21" fmla="*/ 1792100 h 1824757"/>
              <a:gd name="connsiteX22" fmla="*/ 1502229 w 4288972"/>
              <a:gd name="connsiteY22" fmla="*/ 1813872 h 1824757"/>
              <a:gd name="connsiteX23" fmla="*/ 1534886 w 4288972"/>
              <a:gd name="connsiteY23" fmla="*/ 1824757 h 1824757"/>
              <a:gd name="connsiteX24" fmla="*/ 1763486 w 4288972"/>
              <a:gd name="connsiteY24" fmla="*/ 1792100 h 1824757"/>
              <a:gd name="connsiteX25" fmla="*/ 1796143 w 4288972"/>
              <a:gd name="connsiteY25" fmla="*/ 1770329 h 1824757"/>
              <a:gd name="connsiteX26" fmla="*/ 1850572 w 4288972"/>
              <a:gd name="connsiteY26" fmla="*/ 1715900 h 1824757"/>
              <a:gd name="connsiteX27" fmla="*/ 1861458 w 4288972"/>
              <a:gd name="connsiteY27" fmla="*/ 1683243 h 1824757"/>
              <a:gd name="connsiteX28" fmla="*/ 1959429 w 4288972"/>
              <a:gd name="connsiteY28" fmla="*/ 1607043 h 1824757"/>
              <a:gd name="connsiteX29" fmla="*/ 1992086 w 4288972"/>
              <a:gd name="connsiteY29" fmla="*/ 1585272 h 1824757"/>
              <a:gd name="connsiteX30" fmla="*/ 2057400 w 4288972"/>
              <a:gd name="connsiteY30" fmla="*/ 1563500 h 1824757"/>
              <a:gd name="connsiteX31" fmla="*/ 2090058 w 4288972"/>
              <a:gd name="connsiteY31" fmla="*/ 1552615 h 1824757"/>
              <a:gd name="connsiteX32" fmla="*/ 2111829 w 4288972"/>
              <a:gd name="connsiteY32" fmla="*/ 1530843 h 1824757"/>
              <a:gd name="connsiteX33" fmla="*/ 2166258 w 4288972"/>
              <a:gd name="connsiteY33" fmla="*/ 1487300 h 1824757"/>
              <a:gd name="connsiteX34" fmla="*/ 2188029 w 4288972"/>
              <a:gd name="connsiteY34" fmla="*/ 1454643 h 1824757"/>
              <a:gd name="connsiteX35" fmla="*/ 2198915 w 4288972"/>
              <a:gd name="connsiteY35" fmla="*/ 1421986 h 1824757"/>
              <a:gd name="connsiteX36" fmla="*/ 2231572 w 4288972"/>
              <a:gd name="connsiteY36" fmla="*/ 1389329 h 1824757"/>
              <a:gd name="connsiteX37" fmla="*/ 2264229 w 4288972"/>
              <a:gd name="connsiteY37" fmla="*/ 1324015 h 1824757"/>
              <a:gd name="connsiteX38" fmla="*/ 2286000 w 4288972"/>
              <a:gd name="connsiteY38" fmla="*/ 1258700 h 1824757"/>
              <a:gd name="connsiteX39" fmla="*/ 2318658 w 4288972"/>
              <a:gd name="connsiteY39" fmla="*/ 1160729 h 1824757"/>
              <a:gd name="connsiteX40" fmla="*/ 2340429 w 4288972"/>
              <a:gd name="connsiteY40" fmla="*/ 1095415 h 1824757"/>
              <a:gd name="connsiteX41" fmla="*/ 2362200 w 4288972"/>
              <a:gd name="connsiteY41" fmla="*/ 1073643 h 1824757"/>
              <a:gd name="connsiteX42" fmla="*/ 2373086 w 4288972"/>
              <a:gd name="connsiteY42" fmla="*/ 1040986 h 1824757"/>
              <a:gd name="connsiteX43" fmla="*/ 2449286 w 4288972"/>
              <a:gd name="connsiteY43" fmla="*/ 975672 h 1824757"/>
              <a:gd name="connsiteX44" fmla="*/ 2547258 w 4288972"/>
              <a:gd name="connsiteY44" fmla="*/ 943015 h 1824757"/>
              <a:gd name="connsiteX45" fmla="*/ 2579915 w 4288972"/>
              <a:gd name="connsiteY45" fmla="*/ 932129 h 1824757"/>
              <a:gd name="connsiteX46" fmla="*/ 2612572 w 4288972"/>
              <a:gd name="connsiteY46" fmla="*/ 921243 h 1824757"/>
              <a:gd name="connsiteX47" fmla="*/ 2667000 w 4288972"/>
              <a:gd name="connsiteY47" fmla="*/ 877700 h 1824757"/>
              <a:gd name="connsiteX48" fmla="*/ 2710543 w 4288972"/>
              <a:gd name="connsiteY48" fmla="*/ 823272 h 1824757"/>
              <a:gd name="connsiteX49" fmla="*/ 2721429 w 4288972"/>
              <a:gd name="connsiteY49" fmla="*/ 790615 h 1824757"/>
              <a:gd name="connsiteX50" fmla="*/ 2743200 w 4288972"/>
              <a:gd name="connsiteY50" fmla="*/ 768843 h 1824757"/>
              <a:gd name="connsiteX51" fmla="*/ 2775858 w 4288972"/>
              <a:gd name="connsiteY51" fmla="*/ 670872 h 1824757"/>
              <a:gd name="connsiteX52" fmla="*/ 2786743 w 4288972"/>
              <a:gd name="connsiteY52" fmla="*/ 638215 h 1824757"/>
              <a:gd name="connsiteX53" fmla="*/ 2808515 w 4288972"/>
              <a:gd name="connsiteY53" fmla="*/ 616443 h 1824757"/>
              <a:gd name="connsiteX54" fmla="*/ 2830286 w 4288972"/>
              <a:gd name="connsiteY54" fmla="*/ 551129 h 1824757"/>
              <a:gd name="connsiteX55" fmla="*/ 2841172 w 4288972"/>
              <a:gd name="connsiteY55" fmla="*/ 507586 h 1824757"/>
              <a:gd name="connsiteX56" fmla="*/ 2862943 w 4288972"/>
              <a:gd name="connsiteY56" fmla="*/ 474929 h 1824757"/>
              <a:gd name="connsiteX57" fmla="*/ 2895600 w 4288972"/>
              <a:gd name="connsiteY57" fmla="*/ 366072 h 1824757"/>
              <a:gd name="connsiteX58" fmla="*/ 2917372 w 4288972"/>
              <a:gd name="connsiteY58" fmla="*/ 344300 h 1824757"/>
              <a:gd name="connsiteX59" fmla="*/ 2960915 w 4288972"/>
              <a:gd name="connsiteY59" fmla="*/ 289872 h 1824757"/>
              <a:gd name="connsiteX60" fmla="*/ 3026229 w 4288972"/>
              <a:gd name="connsiteY60" fmla="*/ 246329 h 1824757"/>
              <a:gd name="connsiteX61" fmla="*/ 3113315 w 4288972"/>
              <a:gd name="connsiteY61" fmla="*/ 181015 h 1824757"/>
              <a:gd name="connsiteX62" fmla="*/ 3145972 w 4288972"/>
              <a:gd name="connsiteY62" fmla="*/ 159243 h 1824757"/>
              <a:gd name="connsiteX63" fmla="*/ 3178629 w 4288972"/>
              <a:gd name="connsiteY63" fmla="*/ 137472 h 1824757"/>
              <a:gd name="connsiteX64" fmla="*/ 3200400 w 4288972"/>
              <a:gd name="connsiteY64" fmla="*/ 115700 h 1824757"/>
              <a:gd name="connsiteX65" fmla="*/ 3233058 w 4288972"/>
              <a:gd name="connsiteY65" fmla="*/ 104815 h 1824757"/>
              <a:gd name="connsiteX66" fmla="*/ 3254829 w 4288972"/>
              <a:gd name="connsiteY66" fmla="*/ 83043 h 1824757"/>
              <a:gd name="connsiteX67" fmla="*/ 3320143 w 4288972"/>
              <a:gd name="connsiteY67" fmla="*/ 61272 h 1824757"/>
              <a:gd name="connsiteX68" fmla="*/ 3352800 w 4288972"/>
              <a:gd name="connsiteY68" fmla="*/ 50386 h 1824757"/>
              <a:gd name="connsiteX69" fmla="*/ 3396343 w 4288972"/>
              <a:gd name="connsiteY69" fmla="*/ 28615 h 1824757"/>
              <a:gd name="connsiteX70" fmla="*/ 3450772 w 4288972"/>
              <a:gd name="connsiteY70" fmla="*/ 17729 h 1824757"/>
              <a:gd name="connsiteX71" fmla="*/ 4234543 w 4288972"/>
              <a:gd name="connsiteY71" fmla="*/ 50386 h 1824757"/>
              <a:gd name="connsiteX72" fmla="*/ 4288972 w 4288972"/>
              <a:gd name="connsiteY72" fmla="*/ 72157 h 182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288972" h="1824757">
                <a:moveTo>
                  <a:pt x="0" y="899472"/>
                </a:moveTo>
                <a:cubicBezTo>
                  <a:pt x="185021" y="873040"/>
                  <a:pt x="134502" y="875860"/>
                  <a:pt x="457200" y="899472"/>
                </a:cubicBezTo>
                <a:cubicBezTo>
                  <a:pt x="480088" y="901147"/>
                  <a:pt x="500251" y="915677"/>
                  <a:pt x="522515" y="921243"/>
                </a:cubicBezTo>
                <a:cubicBezTo>
                  <a:pt x="532765" y="923806"/>
                  <a:pt x="585937" y="935916"/>
                  <a:pt x="598715" y="943015"/>
                </a:cubicBezTo>
                <a:cubicBezTo>
                  <a:pt x="723028" y="1012077"/>
                  <a:pt x="625735" y="960278"/>
                  <a:pt x="685800" y="1008329"/>
                </a:cubicBezTo>
                <a:cubicBezTo>
                  <a:pt x="696016" y="1016502"/>
                  <a:pt x="708242" y="1021927"/>
                  <a:pt x="718458" y="1030100"/>
                </a:cubicBezTo>
                <a:cubicBezTo>
                  <a:pt x="726472" y="1036511"/>
                  <a:pt x="732215" y="1045461"/>
                  <a:pt x="740229" y="1051872"/>
                </a:cubicBezTo>
                <a:cubicBezTo>
                  <a:pt x="750445" y="1060045"/>
                  <a:pt x="763040" y="1065028"/>
                  <a:pt x="772886" y="1073643"/>
                </a:cubicBezTo>
                <a:cubicBezTo>
                  <a:pt x="889974" y="1176094"/>
                  <a:pt x="785850" y="1086954"/>
                  <a:pt x="849086" y="1160729"/>
                </a:cubicBezTo>
                <a:cubicBezTo>
                  <a:pt x="862444" y="1176314"/>
                  <a:pt x="881243" y="1187193"/>
                  <a:pt x="892629" y="1204272"/>
                </a:cubicBezTo>
                <a:cubicBezTo>
                  <a:pt x="907143" y="1226043"/>
                  <a:pt x="927897" y="1244763"/>
                  <a:pt x="936172" y="1269586"/>
                </a:cubicBezTo>
                <a:cubicBezTo>
                  <a:pt x="950304" y="1311979"/>
                  <a:pt x="938944" y="1294129"/>
                  <a:pt x="968829" y="1324015"/>
                </a:cubicBezTo>
                <a:cubicBezTo>
                  <a:pt x="993845" y="1399066"/>
                  <a:pt x="974372" y="1373102"/>
                  <a:pt x="1012372" y="1411100"/>
                </a:cubicBezTo>
                <a:cubicBezTo>
                  <a:pt x="1043210" y="1503612"/>
                  <a:pt x="1000202" y="1390816"/>
                  <a:pt x="1045029" y="1465529"/>
                </a:cubicBezTo>
                <a:cubicBezTo>
                  <a:pt x="1050933" y="1475368"/>
                  <a:pt x="1050783" y="1487923"/>
                  <a:pt x="1055915" y="1498186"/>
                </a:cubicBezTo>
                <a:cubicBezTo>
                  <a:pt x="1069648" y="1525651"/>
                  <a:pt x="1079207" y="1532364"/>
                  <a:pt x="1099458" y="1552615"/>
                </a:cubicBezTo>
                <a:cubicBezTo>
                  <a:pt x="1130293" y="1645126"/>
                  <a:pt x="1087288" y="1532331"/>
                  <a:pt x="1132115" y="1607043"/>
                </a:cubicBezTo>
                <a:cubicBezTo>
                  <a:pt x="1138019" y="1616882"/>
                  <a:pt x="1136115" y="1630520"/>
                  <a:pt x="1143000" y="1639700"/>
                </a:cubicBezTo>
                <a:cubicBezTo>
                  <a:pt x="1193359" y="1706846"/>
                  <a:pt x="1182872" y="1678129"/>
                  <a:pt x="1230086" y="1715900"/>
                </a:cubicBezTo>
                <a:cubicBezTo>
                  <a:pt x="1238100" y="1722311"/>
                  <a:pt x="1242678" y="1733082"/>
                  <a:pt x="1251858" y="1737672"/>
                </a:cubicBezTo>
                <a:cubicBezTo>
                  <a:pt x="1272384" y="1747935"/>
                  <a:pt x="1298077" y="1746713"/>
                  <a:pt x="1317172" y="1759443"/>
                </a:cubicBezTo>
                <a:cubicBezTo>
                  <a:pt x="1349101" y="1780730"/>
                  <a:pt x="1346429" y="1783086"/>
                  <a:pt x="1382486" y="1792100"/>
                </a:cubicBezTo>
                <a:cubicBezTo>
                  <a:pt x="1461735" y="1811912"/>
                  <a:pt x="1414875" y="1794460"/>
                  <a:pt x="1502229" y="1813872"/>
                </a:cubicBezTo>
                <a:cubicBezTo>
                  <a:pt x="1513430" y="1816361"/>
                  <a:pt x="1524000" y="1821129"/>
                  <a:pt x="1534886" y="1824757"/>
                </a:cubicBezTo>
                <a:cubicBezTo>
                  <a:pt x="1566490" y="1822650"/>
                  <a:pt x="1711454" y="1826787"/>
                  <a:pt x="1763486" y="1792100"/>
                </a:cubicBezTo>
                <a:cubicBezTo>
                  <a:pt x="1774372" y="1784843"/>
                  <a:pt x="1786297" y="1778944"/>
                  <a:pt x="1796143" y="1770329"/>
                </a:cubicBezTo>
                <a:cubicBezTo>
                  <a:pt x="1815453" y="1753433"/>
                  <a:pt x="1850572" y="1715900"/>
                  <a:pt x="1850572" y="1715900"/>
                </a:cubicBezTo>
                <a:cubicBezTo>
                  <a:pt x="1854201" y="1705014"/>
                  <a:pt x="1855093" y="1692790"/>
                  <a:pt x="1861458" y="1683243"/>
                </a:cubicBezTo>
                <a:cubicBezTo>
                  <a:pt x="1881922" y="1652548"/>
                  <a:pt x="1933478" y="1624343"/>
                  <a:pt x="1959429" y="1607043"/>
                </a:cubicBezTo>
                <a:cubicBezTo>
                  <a:pt x="1970315" y="1599786"/>
                  <a:pt x="1979675" y="1589409"/>
                  <a:pt x="1992086" y="1585272"/>
                </a:cubicBezTo>
                <a:lnTo>
                  <a:pt x="2057400" y="1563500"/>
                </a:lnTo>
                <a:lnTo>
                  <a:pt x="2090058" y="1552615"/>
                </a:lnTo>
                <a:cubicBezTo>
                  <a:pt x="2097315" y="1545358"/>
                  <a:pt x="2103815" y="1537254"/>
                  <a:pt x="2111829" y="1530843"/>
                </a:cubicBezTo>
                <a:cubicBezTo>
                  <a:pt x="2143264" y="1505695"/>
                  <a:pt x="2142893" y="1516506"/>
                  <a:pt x="2166258" y="1487300"/>
                </a:cubicBezTo>
                <a:cubicBezTo>
                  <a:pt x="2174431" y="1477084"/>
                  <a:pt x="2182178" y="1466345"/>
                  <a:pt x="2188029" y="1454643"/>
                </a:cubicBezTo>
                <a:cubicBezTo>
                  <a:pt x="2193161" y="1444380"/>
                  <a:pt x="2192550" y="1431533"/>
                  <a:pt x="2198915" y="1421986"/>
                </a:cubicBezTo>
                <a:cubicBezTo>
                  <a:pt x="2207454" y="1409177"/>
                  <a:pt x="2220686" y="1400215"/>
                  <a:pt x="2231572" y="1389329"/>
                </a:cubicBezTo>
                <a:cubicBezTo>
                  <a:pt x="2271278" y="1270214"/>
                  <a:pt x="2207950" y="1450645"/>
                  <a:pt x="2264229" y="1324015"/>
                </a:cubicBezTo>
                <a:cubicBezTo>
                  <a:pt x="2273549" y="1303044"/>
                  <a:pt x="2278743" y="1280472"/>
                  <a:pt x="2286000" y="1258700"/>
                </a:cubicBezTo>
                <a:lnTo>
                  <a:pt x="2318658" y="1160729"/>
                </a:lnTo>
                <a:lnTo>
                  <a:pt x="2340429" y="1095415"/>
                </a:lnTo>
                <a:lnTo>
                  <a:pt x="2362200" y="1073643"/>
                </a:lnTo>
                <a:cubicBezTo>
                  <a:pt x="2365829" y="1062757"/>
                  <a:pt x="2366417" y="1050323"/>
                  <a:pt x="2373086" y="1040986"/>
                </a:cubicBezTo>
                <a:cubicBezTo>
                  <a:pt x="2385634" y="1023419"/>
                  <a:pt x="2425202" y="986376"/>
                  <a:pt x="2449286" y="975672"/>
                </a:cubicBezTo>
                <a:cubicBezTo>
                  <a:pt x="2449320" y="975657"/>
                  <a:pt x="2530912" y="948463"/>
                  <a:pt x="2547258" y="943015"/>
                </a:cubicBezTo>
                <a:lnTo>
                  <a:pt x="2579915" y="932129"/>
                </a:lnTo>
                <a:cubicBezTo>
                  <a:pt x="2590801" y="928500"/>
                  <a:pt x="2603025" y="927608"/>
                  <a:pt x="2612572" y="921243"/>
                </a:cubicBezTo>
                <a:cubicBezTo>
                  <a:pt x="2653769" y="893779"/>
                  <a:pt x="2635978" y="908723"/>
                  <a:pt x="2667000" y="877700"/>
                </a:cubicBezTo>
                <a:cubicBezTo>
                  <a:pt x="2694362" y="795616"/>
                  <a:pt x="2654270" y="893612"/>
                  <a:pt x="2710543" y="823272"/>
                </a:cubicBezTo>
                <a:cubicBezTo>
                  <a:pt x="2717711" y="814312"/>
                  <a:pt x="2715525" y="800454"/>
                  <a:pt x="2721429" y="790615"/>
                </a:cubicBezTo>
                <a:cubicBezTo>
                  <a:pt x="2726709" y="781814"/>
                  <a:pt x="2735943" y="776100"/>
                  <a:pt x="2743200" y="768843"/>
                </a:cubicBezTo>
                <a:lnTo>
                  <a:pt x="2775858" y="670872"/>
                </a:lnTo>
                <a:cubicBezTo>
                  <a:pt x="2779486" y="659986"/>
                  <a:pt x="2778629" y="646329"/>
                  <a:pt x="2786743" y="638215"/>
                </a:cubicBezTo>
                <a:lnTo>
                  <a:pt x="2808515" y="616443"/>
                </a:lnTo>
                <a:cubicBezTo>
                  <a:pt x="2815772" y="594672"/>
                  <a:pt x="2824720" y="573393"/>
                  <a:pt x="2830286" y="551129"/>
                </a:cubicBezTo>
                <a:cubicBezTo>
                  <a:pt x="2833915" y="536615"/>
                  <a:pt x="2835279" y="521337"/>
                  <a:pt x="2841172" y="507586"/>
                </a:cubicBezTo>
                <a:cubicBezTo>
                  <a:pt x="2846326" y="495561"/>
                  <a:pt x="2855686" y="485815"/>
                  <a:pt x="2862943" y="474929"/>
                </a:cubicBezTo>
                <a:cubicBezTo>
                  <a:pt x="2867876" y="455197"/>
                  <a:pt x="2886767" y="374905"/>
                  <a:pt x="2895600" y="366072"/>
                </a:cubicBezTo>
                <a:cubicBezTo>
                  <a:pt x="2902857" y="358815"/>
                  <a:pt x="2910961" y="352314"/>
                  <a:pt x="2917372" y="344300"/>
                </a:cubicBezTo>
                <a:cubicBezTo>
                  <a:pt x="2938799" y="317516"/>
                  <a:pt x="2934628" y="309587"/>
                  <a:pt x="2960915" y="289872"/>
                </a:cubicBezTo>
                <a:cubicBezTo>
                  <a:pt x="2981848" y="274173"/>
                  <a:pt x="3007727" y="264832"/>
                  <a:pt x="3026229" y="246329"/>
                </a:cubicBezTo>
                <a:cubicBezTo>
                  <a:pt x="3066503" y="206053"/>
                  <a:pt x="3039457" y="230253"/>
                  <a:pt x="3113315" y="181015"/>
                </a:cubicBezTo>
                <a:lnTo>
                  <a:pt x="3145972" y="159243"/>
                </a:lnTo>
                <a:cubicBezTo>
                  <a:pt x="3156858" y="151986"/>
                  <a:pt x="3169378" y="146723"/>
                  <a:pt x="3178629" y="137472"/>
                </a:cubicBezTo>
                <a:cubicBezTo>
                  <a:pt x="3185886" y="130215"/>
                  <a:pt x="3191599" y="120980"/>
                  <a:pt x="3200400" y="115700"/>
                </a:cubicBezTo>
                <a:cubicBezTo>
                  <a:pt x="3210240" y="109796"/>
                  <a:pt x="3222172" y="108443"/>
                  <a:pt x="3233058" y="104815"/>
                </a:cubicBezTo>
                <a:cubicBezTo>
                  <a:pt x="3240315" y="97558"/>
                  <a:pt x="3245649" y="87633"/>
                  <a:pt x="3254829" y="83043"/>
                </a:cubicBezTo>
                <a:cubicBezTo>
                  <a:pt x="3275355" y="72780"/>
                  <a:pt x="3298372" y="68529"/>
                  <a:pt x="3320143" y="61272"/>
                </a:cubicBezTo>
                <a:cubicBezTo>
                  <a:pt x="3331029" y="57643"/>
                  <a:pt x="3342537" y="55517"/>
                  <a:pt x="3352800" y="50386"/>
                </a:cubicBezTo>
                <a:cubicBezTo>
                  <a:pt x="3367314" y="43129"/>
                  <a:pt x="3380948" y="33747"/>
                  <a:pt x="3396343" y="28615"/>
                </a:cubicBezTo>
                <a:cubicBezTo>
                  <a:pt x="3413896" y="22764"/>
                  <a:pt x="3432629" y="21358"/>
                  <a:pt x="3450772" y="17729"/>
                </a:cubicBezTo>
                <a:cubicBezTo>
                  <a:pt x="4192126" y="28962"/>
                  <a:pt x="3942011" y="-47125"/>
                  <a:pt x="4234543" y="50386"/>
                </a:cubicBezTo>
                <a:cubicBezTo>
                  <a:pt x="4274895" y="63837"/>
                  <a:pt x="4256938" y="56142"/>
                  <a:pt x="4288972" y="72157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788229" y="30655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V(x)</a:t>
            </a:r>
            <a:endParaRPr lang="zh-TW" altLang="en-US" sz="20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228600" y="5497286"/>
            <a:ext cx="4963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 flipV="1">
            <a:off x="489858" y="2438400"/>
            <a:ext cx="1" cy="3341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192486" y="5297231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x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340123" y="3172520"/>
                <a:ext cx="3570080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123" y="3172520"/>
                <a:ext cx="3570080" cy="5557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手繪多邊形 17"/>
          <p:cNvSpPr/>
          <p:nvPr/>
        </p:nvSpPr>
        <p:spPr>
          <a:xfrm>
            <a:off x="816429" y="3581400"/>
            <a:ext cx="4212771" cy="598714"/>
          </a:xfrm>
          <a:custGeom>
            <a:avLst/>
            <a:gdLst>
              <a:gd name="connsiteX0" fmla="*/ 0 w 4212771"/>
              <a:gd name="connsiteY0" fmla="*/ 359229 h 598714"/>
              <a:gd name="connsiteX1" fmla="*/ 76200 w 4212771"/>
              <a:gd name="connsiteY1" fmla="*/ 283029 h 598714"/>
              <a:gd name="connsiteX2" fmla="*/ 97971 w 4212771"/>
              <a:gd name="connsiteY2" fmla="*/ 261257 h 598714"/>
              <a:gd name="connsiteX3" fmla="*/ 130628 w 4212771"/>
              <a:gd name="connsiteY3" fmla="*/ 239486 h 598714"/>
              <a:gd name="connsiteX4" fmla="*/ 185057 w 4212771"/>
              <a:gd name="connsiteY4" fmla="*/ 185057 h 598714"/>
              <a:gd name="connsiteX5" fmla="*/ 217714 w 4212771"/>
              <a:gd name="connsiteY5" fmla="*/ 163286 h 598714"/>
              <a:gd name="connsiteX6" fmla="*/ 239485 w 4212771"/>
              <a:gd name="connsiteY6" fmla="*/ 141514 h 598714"/>
              <a:gd name="connsiteX7" fmla="*/ 304800 w 4212771"/>
              <a:gd name="connsiteY7" fmla="*/ 108857 h 598714"/>
              <a:gd name="connsiteX8" fmla="*/ 478971 w 4212771"/>
              <a:gd name="connsiteY8" fmla="*/ 119743 h 598714"/>
              <a:gd name="connsiteX9" fmla="*/ 511628 w 4212771"/>
              <a:gd name="connsiteY9" fmla="*/ 130629 h 598714"/>
              <a:gd name="connsiteX10" fmla="*/ 533400 w 4212771"/>
              <a:gd name="connsiteY10" fmla="*/ 152400 h 598714"/>
              <a:gd name="connsiteX11" fmla="*/ 566057 w 4212771"/>
              <a:gd name="connsiteY11" fmla="*/ 174171 h 598714"/>
              <a:gd name="connsiteX12" fmla="*/ 609600 w 4212771"/>
              <a:gd name="connsiteY12" fmla="*/ 217714 h 598714"/>
              <a:gd name="connsiteX13" fmla="*/ 642257 w 4212771"/>
              <a:gd name="connsiteY13" fmla="*/ 272143 h 598714"/>
              <a:gd name="connsiteX14" fmla="*/ 664028 w 4212771"/>
              <a:gd name="connsiteY14" fmla="*/ 304800 h 598714"/>
              <a:gd name="connsiteX15" fmla="*/ 740228 w 4212771"/>
              <a:gd name="connsiteY15" fmla="*/ 370114 h 598714"/>
              <a:gd name="connsiteX16" fmla="*/ 772885 w 4212771"/>
              <a:gd name="connsiteY16" fmla="*/ 381000 h 598714"/>
              <a:gd name="connsiteX17" fmla="*/ 794657 w 4212771"/>
              <a:gd name="connsiteY17" fmla="*/ 402771 h 598714"/>
              <a:gd name="connsiteX18" fmla="*/ 903514 w 4212771"/>
              <a:gd name="connsiteY18" fmla="*/ 435429 h 598714"/>
              <a:gd name="connsiteX19" fmla="*/ 968828 w 4212771"/>
              <a:gd name="connsiteY19" fmla="*/ 457200 h 598714"/>
              <a:gd name="connsiteX20" fmla="*/ 1001485 w 4212771"/>
              <a:gd name="connsiteY20" fmla="*/ 468086 h 598714"/>
              <a:gd name="connsiteX21" fmla="*/ 1306285 w 4212771"/>
              <a:gd name="connsiteY21" fmla="*/ 435429 h 598714"/>
              <a:gd name="connsiteX22" fmla="*/ 1404257 w 4212771"/>
              <a:gd name="connsiteY22" fmla="*/ 402771 h 598714"/>
              <a:gd name="connsiteX23" fmla="*/ 1436914 w 4212771"/>
              <a:gd name="connsiteY23" fmla="*/ 391886 h 598714"/>
              <a:gd name="connsiteX24" fmla="*/ 1513114 w 4212771"/>
              <a:gd name="connsiteY24" fmla="*/ 337457 h 598714"/>
              <a:gd name="connsiteX25" fmla="*/ 1578428 w 4212771"/>
              <a:gd name="connsiteY25" fmla="*/ 261257 h 598714"/>
              <a:gd name="connsiteX26" fmla="*/ 1621971 w 4212771"/>
              <a:gd name="connsiteY26" fmla="*/ 217714 h 598714"/>
              <a:gd name="connsiteX27" fmla="*/ 1665514 w 4212771"/>
              <a:gd name="connsiteY27" fmla="*/ 163286 h 598714"/>
              <a:gd name="connsiteX28" fmla="*/ 1698171 w 4212771"/>
              <a:gd name="connsiteY28" fmla="*/ 152400 h 598714"/>
              <a:gd name="connsiteX29" fmla="*/ 1763485 w 4212771"/>
              <a:gd name="connsiteY29" fmla="*/ 97971 h 598714"/>
              <a:gd name="connsiteX30" fmla="*/ 1796142 w 4212771"/>
              <a:gd name="connsiteY30" fmla="*/ 87086 h 598714"/>
              <a:gd name="connsiteX31" fmla="*/ 1850571 w 4212771"/>
              <a:gd name="connsiteY31" fmla="*/ 54429 h 598714"/>
              <a:gd name="connsiteX32" fmla="*/ 1883228 w 4212771"/>
              <a:gd name="connsiteY32" fmla="*/ 32657 h 598714"/>
              <a:gd name="connsiteX33" fmla="*/ 2024742 w 4212771"/>
              <a:gd name="connsiteY33" fmla="*/ 0 h 598714"/>
              <a:gd name="connsiteX34" fmla="*/ 2177142 w 4212771"/>
              <a:gd name="connsiteY34" fmla="*/ 10886 h 598714"/>
              <a:gd name="connsiteX35" fmla="*/ 2220685 w 4212771"/>
              <a:gd name="connsiteY35" fmla="*/ 32657 h 598714"/>
              <a:gd name="connsiteX36" fmla="*/ 2307771 w 4212771"/>
              <a:gd name="connsiteY36" fmla="*/ 54429 h 598714"/>
              <a:gd name="connsiteX37" fmla="*/ 2351314 w 4212771"/>
              <a:gd name="connsiteY37" fmla="*/ 65314 h 598714"/>
              <a:gd name="connsiteX38" fmla="*/ 2394857 w 4212771"/>
              <a:gd name="connsiteY38" fmla="*/ 76200 h 598714"/>
              <a:gd name="connsiteX39" fmla="*/ 2492828 w 4212771"/>
              <a:gd name="connsiteY39" fmla="*/ 119743 h 598714"/>
              <a:gd name="connsiteX40" fmla="*/ 2525485 w 4212771"/>
              <a:gd name="connsiteY40" fmla="*/ 130629 h 598714"/>
              <a:gd name="connsiteX41" fmla="*/ 2558142 w 4212771"/>
              <a:gd name="connsiteY41" fmla="*/ 141514 h 598714"/>
              <a:gd name="connsiteX42" fmla="*/ 2601685 w 4212771"/>
              <a:gd name="connsiteY42" fmla="*/ 174171 h 598714"/>
              <a:gd name="connsiteX43" fmla="*/ 2623457 w 4212771"/>
              <a:gd name="connsiteY43" fmla="*/ 195943 h 598714"/>
              <a:gd name="connsiteX44" fmla="*/ 2656114 w 4212771"/>
              <a:gd name="connsiteY44" fmla="*/ 206829 h 598714"/>
              <a:gd name="connsiteX45" fmla="*/ 2721428 w 4212771"/>
              <a:gd name="connsiteY45" fmla="*/ 239486 h 598714"/>
              <a:gd name="connsiteX46" fmla="*/ 2797628 w 4212771"/>
              <a:gd name="connsiteY46" fmla="*/ 293914 h 598714"/>
              <a:gd name="connsiteX47" fmla="*/ 2852057 w 4212771"/>
              <a:gd name="connsiteY47" fmla="*/ 337457 h 598714"/>
              <a:gd name="connsiteX48" fmla="*/ 2884714 w 4212771"/>
              <a:gd name="connsiteY48" fmla="*/ 348343 h 598714"/>
              <a:gd name="connsiteX49" fmla="*/ 2917371 w 4212771"/>
              <a:gd name="connsiteY49" fmla="*/ 370114 h 598714"/>
              <a:gd name="connsiteX50" fmla="*/ 2982685 w 4212771"/>
              <a:gd name="connsiteY50" fmla="*/ 391886 h 598714"/>
              <a:gd name="connsiteX51" fmla="*/ 3004457 w 4212771"/>
              <a:gd name="connsiteY51" fmla="*/ 413657 h 598714"/>
              <a:gd name="connsiteX52" fmla="*/ 3102428 w 4212771"/>
              <a:gd name="connsiteY52" fmla="*/ 446314 h 598714"/>
              <a:gd name="connsiteX53" fmla="*/ 3200400 w 4212771"/>
              <a:gd name="connsiteY53" fmla="*/ 478971 h 598714"/>
              <a:gd name="connsiteX54" fmla="*/ 3233057 w 4212771"/>
              <a:gd name="connsiteY54" fmla="*/ 489857 h 598714"/>
              <a:gd name="connsiteX55" fmla="*/ 3265714 w 4212771"/>
              <a:gd name="connsiteY55" fmla="*/ 500743 h 598714"/>
              <a:gd name="connsiteX56" fmla="*/ 3298371 w 4212771"/>
              <a:gd name="connsiteY56" fmla="*/ 522514 h 598714"/>
              <a:gd name="connsiteX57" fmla="*/ 3374571 w 4212771"/>
              <a:gd name="connsiteY57" fmla="*/ 533400 h 598714"/>
              <a:gd name="connsiteX58" fmla="*/ 3603171 w 4212771"/>
              <a:gd name="connsiteY58" fmla="*/ 587829 h 598714"/>
              <a:gd name="connsiteX59" fmla="*/ 3668485 w 4212771"/>
              <a:gd name="connsiteY59" fmla="*/ 598714 h 598714"/>
              <a:gd name="connsiteX60" fmla="*/ 4038600 w 4212771"/>
              <a:gd name="connsiteY60" fmla="*/ 587829 h 598714"/>
              <a:gd name="connsiteX61" fmla="*/ 4071257 w 4212771"/>
              <a:gd name="connsiteY61" fmla="*/ 576943 h 598714"/>
              <a:gd name="connsiteX62" fmla="*/ 4114800 w 4212771"/>
              <a:gd name="connsiteY62" fmla="*/ 566057 h 598714"/>
              <a:gd name="connsiteX63" fmla="*/ 4180114 w 4212771"/>
              <a:gd name="connsiteY63" fmla="*/ 544286 h 598714"/>
              <a:gd name="connsiteX64" fmla="*/ 4212771 w 4212771"/>
              <a:gd name="connsiteY64" fmla="*/ 544286 h 59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212771" h="598714">
                <a:moveTo>
                  <a:pt x="0" y="359229"/>
                </a:moveTo>
                <a:lnTo>
                  <a:pt x="76200" y="283029"/>
                </a:lnTo>
                <a:cubicBezTo>
                  <a:pt x="83457" y="275772"/>
                  <a:pt x="89431" y="266950"/>
                  <a:pt x="97971" y="261257"/>
                </a:cubicBezTo>
                <a:cubicBezTo>
                  <a:pt x="108857" y="254000"/>
                  <a:pt x="120782" y="248101"/>
                  <a:pt x="130628" y="239486"/>
                </a:cubicBezTo>
                <a:cubicBezTo>
                  <a:pt x="149938" y="222590"/>
                  <a:pt x="163708" y="199289"/>
                  <a:pt x="185057" y="185057"/>
                </a:cubicBezTo>
                <a:cubicBezTo>
                  <a:pt x="195943" y="177800"/>
                  <a:pt x="207498" y="171459"/>
                  <a:pt x="217714" y="163286"/>
                </a:cubicBezTo>
                <a:cubicBezTo>
                  <a:pt x="225728" y="156875"/>
                  <a:pt x="231471" y="147925"/>
                  <a:pt x="239485" y="141514"/>
                </a:cubicBezTo>
                <a:cubicBezTo>
                  <a:pt x="269630" y="117398"/>
                  <a:pt x="270308" y="120354"/>
                  <a:pt x="304800" y="108857"/>
                </a:cubicBezTo>
                <a:cubicBezTo>
                  <a:pt x="362857" y="112486"/>
                  <a:pt x="421120" y="113653"/>
                  <a:pt x="478971" y="119743"/>
                </a:cubicBezTo>
                <a:cubicBezTo>
                  <a:pt x="490382" y="120944"/>
                  <a:pt x="501789" y="124725"/>
                  <a:pt x="511628" y="130629"/>
                </a:cubicBezTo>
                <a:cubicBezTo>
                  <a:pt x="520429" y="135909"/>
                  <a:pt x="525386" y="145989"/>
                  <a:pt x="533400" y="152400"/>
                </a:cubicBezTo>
                <a:cubicBezTo>
                  <a:pt x="543616" y="160573"/>
                  <a:pt x="556124" y="165657"/>
                  <a:pt x="566057" y="174171"/>
                </a:cubicBezTo>
                <a:cubicBezTo>
                  <a:pt x="581642" y="187529"/>
                  <a:pt x="609600" y="217714"/>
                  <a:pt x="609600" y="217714"/>
                </a:cubicBezTo>
                <a:cubicBezTo>
                  <a:pt x="628503" y="274427"/>
                  <a:pt x="608102" y="229449"/>
                  <a:pt x="642257" y="272143"/>
                </a:cubicBezTo>
                <a:cubicBezTo>
                  <a:pt x="650430" y="282359"/>
                  <a:pt x="655514" y="294867"/>
                  <a:pt x="664028" y="304800"/>
                </a:cubicBezTo>
                <a:cubicBezTo>
                  <a:pt x="684116" y="328236"/>
                  <a:pt x="711338" y="355669"/>
                  <a:pt x="740228" y="370114"/>
                </a:cubicBezTo>
                <a:cubicBezTo>
                  <a:pt x="750491" y="375246"/>
                  <a:pt x="761999" y="377371"/>
                  <a:pt x="772885" y="381000"/>
                </a:cubicBezTo>
                <a:cubicBezTo>
                  <a:pt x="780142" y="388257"/>
                  <a:pt x="785477" y="398181"/>
                  <a:pt x="794657" y="402771"/>
                </a:cubicBezTo>
                <a:cubicBezTo>
                  <a:pt x="833145" y="422015"/>
                  <a:pt x="864449" y="423709"/>
                  <a:pt x="903514" y="435429"/>
                </a:cubicBezTo>
                <a:cubicBezTo>
                  <a:pt x="925495" y="442023"/>
                  <a:pt x="947057" y="449943"/>
                  <a:pt x="968828" y="457200"/>
                </a:cubicBezTo>
                <a:lnTo>
                  <a:pt x="1001485" y="468086"/>
                </a:lnTo>
                <a:cubicBezTo>
                  <a:pt x="1263888" y="456158"/>
                  <a:pt x="1165163" y="482470"/>
                  <a:pt x="1306285" y="435429"/>
                </a:cubicBezTo>
                <a:lnTo>
                  <a:pt x="1404257" y="402771"/>
                </a:lnTo>
                <a:lnTo>
                  <a:pt x="1436914" y="391886"/>
                </a:lnTo>
                <a:cubicBezTo>
                  <a:pt x="1488571" y="340229"/>
                  <a:pt x="1460984" y="354834"/>
                  <a:pt x="1513114" y="337457"/>
                </a:cubicBezTo>
                <a:cubicBezTo>
                  <a:pt x="1546270" y="287722"/>
                  <a:pt x="1525636" y="314049"/>
                  <a:pt x="1578428" y="261257"/>
                </a:cubicBezTo>
                <a:lnTo>
                  <a:pt x="1621971" y="217714"/>
                </a:lnTo>
                <a:cubicBezTo>
                  <a:pt x="1631861" y="202879"/>
                  <a:pt x="1648277" y="173628"/>
                  <a:pt x="1665514" y="163286"/>
                </a:cubicBezTo>
                <a:cubicBezTo>
                  <a:pt x="1675353" y="157382"/>
                  <a:pt x="1687285" y="156029"/>
                  <a:pt x="1698171" y="152400"/>
                </a:cubicBezTo>
                <a:cubicBezTo>
                  <a:pt x="1722244" y="128327"/>
                  <a:pt x="1733176" y="113125"/>
                  <a:pt x="1763485" y="97971"/>
                </a:cubicBezTo>
                <a:cubicBezTo>
                  <a:pt x="1773748" y="92839"/>
                  <a:pt x="1785256" y="90714"/>
                  <a:pt x="1796142" y="87086"/>
                </a:cubicBezTo>
                <a:cubicBezTo>
                  <a:pt x="1838669" y="44559"/>
                  <a:pt x="1794044" y="82692"/>
                  <a:pt x="1850571" y="54429"/>
                </a:cubicBezTo>
                <a:cubicBezTo>
                  <a:pt x="1862273" y="48578"/>
                  <a:pt x="1870933" y="37128"/>
                  <a:pt x="1883228" y="32657"/>
                </a:cubicBezTo>
                <a:cubicBezTo>
                  <a:pt x="1915315" y="20989"/>
                  <a:pt x="1986080" y="7733"/>
                  <a:pt x="2024742" y="0"/>
                </a:cubicBezTo>
                <a:cubicBezTo>
                  <a:pt x="2075542" y="3629"/>
                  <a:pt x="2126906" y="2513"/>
                  <a:pt x="2177142" y="10886"/>
                </a:cubicBezTo>
                <a:cubicBezTo>
                  <a:pt x="2193149" y="13554"/>
                  <a:pt x="2205290" y="27525"/>
                  <a:pt x="2220685" y="32657"/>
                </a:cubicBezTo>
                <a:cubicBezTo>
                  <a:pt x="2249072" y="42119"/>
                  <a:pt x="2278742" y="47172"/>
                  <a:pt x="2307771" y="54429"/>
                </a:cubicBezTo>
                <a:lnTo>
                  <a:pt x="2351314" y="65314"/>
                </a:lnTo>
                <a:lnTo>
                  <a:pt x="2394857" y="76200"/>
                </a:lnTo>
                <a:cubicBezTo>
                  <a:pt x="2446609" y="110701"/>
                  <a:pt x="2415103" y="93834"/>
                  <a:pt x="2492828" y="119743"/>
                </a:cubicBezTo>
                <a:lnTo>
                  <a:pt x="2525485" y="130629"/>
                </a:lnTo>
                <a:lnTo>
                  <a:pt x="2558142" y="141514"/>
                </a:lnTo>
                <a:cubicBezTo>
                  <a:pt x="2572656" y="152400"/>
                  <a:pt x="2587747" y="162556"/>
                  <a:pt x="2601685" y="174171"/>
                </a:cubicBezTo>
                <a:cubicBezTo>
                  <a:pt x="2609570" y="180741"/>
                  <a:pt x="2614656" y="190662"/>
                  <a:pt x="2623457" y="195943"/>
                </a:cubicBezTo>
                <a:cubicBezTo>
                  <a:pt x="2633296" y="201847"/>
                  <a:pt x="2645851" y="201697"/>
                  <a:pt x="2656114" y="206829"/>
                </a:cubicBezTo>
                <a:cubicBezTo>
                  <a:pt x="2740523" y="249033"/>
                  <a:pt x="2639344" y="212124"/>
                  <a:pt x="2721428" y="239486"/>
                </a:cubicBezTo>
                <a:cubicBezTo>
                  <a:pt x="2773085" y="291143"/>
                  <a:pt x="2745498" y="276538"/>
                  <a:pt x="2797628" y="293914"/>
                </a:cubicBezTo>
                <a:cubicBezTo>
                  <a:pt x="2817879" y="314165"/>
                  <a:pt x="2824592" y="323724"/>
                  <a:pt x="2852057" y="337457"/>
                </a:cubicBezTo>
                <a:cubicBezTo>
                  <a:pt x="2862320" y="342589"/>
                  <a:pt x="2874451" y="343211"/>
                  <a:pt x="2884714" y="348343"/>
                </a:cubicBezTo>
                <a:cubicBezTo>
                  <a:pt x="2896416" y="354194"/>
                  <a:pt x="2905416" y="364801"/>
                  <a:pt x="2917371" y="370114"/>
                </a:cubicBezTo>
                <a:cubicBezTo>
                  <a:pt x="2938342" y="379435"/>
                  <a:pt x="2982685" y="391886"/>
                  <a:pt x="2982685" y="391886"/>
                </a:cubicBezTo>
                <a:cubicBezTo>
                  <a:pt x="2989942" y="399143"/>
                  <a:pt x="2995277" y="409067"/>
                  <a:pt x="3004457" y="413657"/>
                </a:cubicBezTo>
                <a:cubicBezTo>
                  <a:pt x="3004474" y="413665"/>
                  <a:pt x="3086090" y="440868"/>
                  <a:pt x="3102428" y="446314"/>
                </a:cubicBezTo>
                <a:lnTo>
                  <a:pt x="3200400" y="478971"/>
                </a:lnTo>
                <a:lnTo>
                  <a:pt x="3233057" y="489857"/>
                </a:lnTo>
                <a:cubicBezTo>
                  <a:pt x="3243943" y="493486"/>
                  <a:pt x="3256167" y="494378"/>
                  <a:pt x="3265714" y="500743"/>
                </a:cubicBezTo>
                <a:cubicBezTo>
                  <a:pt x="3276600" y="508000"/>
                  <a:pt x="3285840" y="518755"/>
                  <a:pt x="3298371" y="522514"/>
                </a:cubicBezTo>
                <a:cubicBezTo>
                  <a:pt x="3322947" y="529887"/>
                  <a:pt x="3349171" y="529771"/>
                  <a:pt x="3374571" y="533400"/>
                </a:cubicBezTo>
                <a:cubicBezTo>
                  <a:pt x="3514417" y="580015"/>
                  <a:pt x="3438592" y="560399"/>
                  <a:pt x="3603171" y="587829"/>
                </a:cubicBezTo>
                <a:lnTo>
                  <a:pt x="3668485" y="598714"/>
                </a:lnTo>
                <a:cubicBezTo>
                  <a:pt x="3791857" y="595086"/>
                  <a:pt x="3915355" y="594491"/>
                  <a:pt x="4038600" y="587829"/>
                </a:cubicBezTo>
                <a:cubicBezTo>
                  <a:pt x="4050058" y="587210"/>
                  <a:pt x="4060224" y="580095"/>
                  <a:pt x="4071257" y="576943"/>
                </a:cubicBezTo>
                <a:cubicBezTo>
                  <a:pt x="4085642" y="572833"/>
                  <a:pt x="4100470" y="570356"/>
                  <a:pt x="4114800" y="566057"/>
                </a:cubicBezTo>
                <a:cubicBezTo>
                  <a:pt x="4136781" y="559463"/>
                  <a:pt x="4157165" y="544286"/>
                  <a:pt x="4180114" y="544286"/>
                </a:cubicBezTo>
                <a:lnTo>
                  <a:pt x="4212771" y="544286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923711" y="3265751"/>
                <a:ext cx="721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11" y="3265751"/>
                <a:ext cx="72160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手繪多邊形 20"/>
          <p:cNvSpPr/>
          <p:nvPr/>
        </p:nvSpPr>
        <p:spPr>
          <a:xfrm rot="20700000">
            <a:off x="4730050" y="2978256"/>
            <a:ext cx="544286" cy="269094"/>
          </a:xfrm>
          <a:custGeom>
            <a:avLst/>
            <a:gdLst>
              <a:gd name="connsiteX0" fmla="*/ 0 w 544286"/>
              <a:gd name="connsiteY0" fmla="*/ 269094 h 269094"/>
              <a:gd name="connsiteX1" fmla="*/ 152400 w 544286"/>
              <a:gd name="connsiteY1" fmla="*/ 73151 h 269094"/>
              <a:gd name="connsiteX2" fmla="*/ 315686 w 544286"/>
              <a:gd name="connsiteY2" fmla="*/ 7837 h 269094"/>
              <a:gd name="connsiteX3" fmla="*/ 544286 w 544286"/>
              <a:gd name="connsiteY3" fmla="*/ 236437 h 2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86" h="269094">
                <a:moveTo>
                  <a:pt x="0" y="269094"/>
                </a:moveTo>
                <a:cubicBezTo>
                  <a:pt x="49893" y="192894"/>
                  <a:pt x="99786" y="116694"/>
                  <a:pt x="152400" y="73151"/>
                </a:cubicBezTo>
                <a:cubicBezTo>
                  <a:pt x="205014" y="29608"/>
                  <a:pt x="250372" y="-19377"/>
                  <a:pt x="315686" y="7837"/>
                </a:cubicBezTo>
                <a:cubicBezTo>
                  <a:pt x="381000" y="35051"/>
                  <a:pt x="462643" y="135744"/>
                  <a:pt x="544286" y="23643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 rot="9900000">
            <a:off x="5189459" y="4037334"/>
            <a:ext cx="544286" cy="269094"/>
          </a:xfrm>
          <a:custGeom>
            <a:avLst/>
            <a:gdLst>
              <a:gd name="connsiteX0" fmla="*/ 0 w 544286"/>
              <a:gd name="connsiteY0" fmla="*/ 269094 h 269094"/>
              <a:gd name="connsiteX1" fmla="*/ 152400 w 544286"/>
              <a:gd name="connsiteY1" fmla="*/ 73151 h 269094"/>
              <a:gd name="connsiteX2" fmla="*/ 315686 w 544286"/>
              <a:gd name="connsiteY2" fmla="*/ 7837 h 269094"/>
              <a:gd name="connsiteX3" fmla="*/ 544286 w 544286"/>
              <a:gd name="connsiteY3" fmla="*/ 236437 h 2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86" h="269094">
                <a:moveTo>
                  <a:pt x="0" y="269094"/>
                </a:moveTo>
                <a:cubicBezTo>
                  <a:pt x="49893" y="192894"/>
                  <a:pt x="99786" y="116694"/>
                  <a:pt x="152400" y="73151"/>
                </a:cubicBezTo>
                <a:cubicBezTo>
                  <a:pt x="205014" y="29608"/>
                  <a:pt x="250372" y="-19377"/>
                  <a:pt x="315686" y="7837"/>
                </a:cubicBezTo>
                <a:cubicBezTo>
                  <a:pt x="381000" y="35051"/>
                  <a:pt x="462643" y="135744"/>
                  <a:pt x="544286" y="236437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4915455" y="2299903"/>
            <a:ext cx="39947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Time-independent Schrodinger equation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08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QR Algorithm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1104563" y="2041012"/>
                <a:ext cx="3089307" cy="34996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563" y="2041012"/>
                <a:ext cx="3089307" cy="349968"/>
              </a:xfrm>
              <a:prstGeom prst="rect">
                <a:avLst/>
              </a:prstGeom>
              <a:blipFill rotWithShape="0">
                <a:blip r:embed="rId2"/>
                <a:stretch>
                  <a:fillRect l="-1179" r="-1179" b="-254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144514" y="2041012"/>
                <a:ext cx="3158813" cy="3499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14" y="2041012"/>
                <a:ext cx="3158813" cy="349968"/>
              </a:xfrm>
              <a:prstGeom prst="rect">
                <a:avLst/>
              </a:prstGeom>
              <a:blipFill rotWithShape="0">
                <a:blip r:embed="rId3"/>
                <a:stretch>
                  <a:fillRect l="-1154" r="-962" b="-254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656864" y="3060238"/>
                <a:ext cx="6170472" cy="4330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1)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1)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64" y="3060238"/>
                <a:ext cx="6170472" cy="433004"/>
              </a:xfrm>
              <a:prstGeom prst="rect">
                <a:avLst/>
              </a:prstGeom>
              <a:blipFill rotWithShape="0">
                <a:blip r:embed="rId4"/>
                <a:stretch>
                  <a:fillRect r="-198" b="-21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893789" y="4106142"/>
            <a:ext cx="387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All </a:t>
            </a:r>
            <a:r>
              <a:rPr lang="en-US" altLang="zh-TW" sz="2400" b="1" dirty="0" smtClean="0"/>
              <a:t>Q</a:t>
            </a:r>
            <a:r>
              <a:rPr lang="en-US" altLang="zh-TW" sz="2400" baseline="-25000" dirty="0" smtClean="0"/>
              <a:t>(k)</a:t>
            </a:r>
            <a:r>
              <a:rPr lang="en-US" altLang="zh-TW" sz="2400" dirty="0" smtClean="0"/>
              <a:t> are orthogonal matrix.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499578" y="3921475"/>
            <a:ext cx="2448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Angle-preserving</a:t>
            </a:r>
          </a:p>
          <a:p>
            <a:r>
              <a:rPr lang="en-US" altLang="zh-TW" sz="2400" dirty="0" smtClean="0"/>
              <a:t>Length-preserving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2515464" y="5467581"/>
                <a:ext cx="3754361" cy="4330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1)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1)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464" y="5467581"/>
                <a:ext cx="3754361" cy="433004"/>
              </a:xfrm>
              <a:prstGeom prst="rect">
                <a:avLst/>
              </a:prstGeom>
              <a:blipFill rotWithShape="0">
                <a:blip r:embed="rId5"/>
                <a:stretch>
                  <a:fillRect r="-487" b="-197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2515464" y="6034630"/>
                <a:ext cx="3026598" cy="4330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464" y="6034630"/>
                <a:ext cx="3026598" cy="433004"/>
              </a:xfrm>
              <a:prstGeom prst="rect">
                <a:avLst/>
              </a:prstGeom>
              <a:blipFill rotWithShape="0">
                <a:blip r:embed="rId6"/>
                <a:stretch>
                  <a:fillRect r="-1008" b="-197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向右箭號 4"/>
          <p:cNvSpPr/>
          <p:nvPr/>
        </p:nvSpPr>
        <p:spPr>
          <a:xfrm>
            <a:off x="1656864" y="5550039"/>
            <a:ext cx="677150" cy="701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849100" y="4336973"/>
            <a:ext cx="424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93789" y="4701852"/>
            <a:ext cx="346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QR factorization </a:t>
            </a:r>
            <a:r>
              <a:rPr lang="en-US" altLang="zh-TW" sz="2400" dirty="0" smtClean="0"/>
              <a:t>is unique.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87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QR Algorithm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929874" y="2221404"/>
                <a:ext cx="3853683" cy="4204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874" y="2221404"/>
                <a:ext cx="3853683" cy="4204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014092" y="2248046"/>
                <a:ext cx="1959062" cy="36715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92" y="2248046"/>
                <a:ext cx="1959062" cy="367152"/>
              </a:xfrm>
              <a:prstGeom prst="rect">
                <a:avLst/>
              </a:prstGeom>
              <a:blipFill rotWithShape="0">
                <a:blip r:embed="rId3"/>
                <a:stretch>
                  <a:fillRect l="-2160" r="-1852" b="-241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602549" y="2834615"/>
                <a:ext cx="3026598" cy="4330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549" y="2834615"/>
                <a:ext cx="3026598" cy="433004"/>
              </a:xfrm>
              <a:prstGeom prst="rect">
                <a:avLst/>
              </a:prstGeom>
              <a:blipFill rotWithShape="0">
                <a:blip r:embed="rId4"/>
                <a:stretch>
                  <a:fillRect r="-1008" b="-197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等於 2"/>
          <p:cNvSpPr/>
          <p:nvPr/>
        </p:nvSpPr>
        <p:spPr>
          <a:xfrm>
            <a:off x="3233057" y="2248046"/>
            <a:ext cx="1436914" cy="367152"/>
          </a:xfrm>
          <a:prstGeom prst="mathEqual">
            <a:avLst>
              <a:gd name="adj1" fmla="val 7954"/>
              <a:gd name="adj2" fmla="val 223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14092" y="3457773"/>
                <a:ext cx="6729562" cy="943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𝑆𝐼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converged to a basis of eigenvectors of </a:t>
                </a:r>
                <a:r>
                  <a:rPr lang="en-US" altLang="zh-TW" sz="2400" b="1" dirty="0" smtClean="0"/>
                  <a:t>A</a:t>
                </a:r>
                <a:r>
                  <a:rPr lang="en-US" altLang="zh-TW" sz="2400" dirty="0" smtClean="0"/>
                  <a:t> in simultaneous iteration method.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92" y="3457773"/>
                <a:ext cx="6729562" cy="943463"/>
              </a:xfrm>
              <a:prstGeom prst="rect">
                <a:avLst/>
              </a:prstGeom>
              <a:blipFill rotWithShape="0">
                <a:blip r:embed="rId5"/>
                <a:stretch>
                  <a:fillRect l="-1359" t="-1935" r="-1359" b="-135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245062" y="4504867"/>
                <a:ext cx="5297284" cy="4321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d>
                            <m:d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062" y="4504867"/>
                <a:ext cx="5297284" cy="4321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245062" y="5109385"/>
                <a:ext cx="6107185" cy="68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062" y="5109385"/>
                <a:ext cx="6107185" cy="6865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531166" y="6052167"/>
                <a:ext cx="5821081" cy="497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 approaches a diagonal matrix as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TW" sz="2400" dirty="0" smtClean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66" y="6052167"/>
                <a:ext cx="5821081" cy="497252"/>
              </a:xfrm>
              <a:prstGeom prst="rect">
                <a:avLst/>
              </a:prstGeom>
              <a:blipFill rotWithShape="0">
                <a:blip r:embed="rId8"/>
                <a:stretch>
                  <a:fillRect l="-209" t="-8642" r="-733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1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2253515" y="2974983"/>
            <a:ext cx="0" cy="2775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2778104" y="2965793"/>
            <a:ext cx="0" cy="1999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2252957" y="2965793"/>
            <a:ext cx="5165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2777548" y="4166214"/>
            <a:ext cx="12418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2777548" y="4643523"/>
            <a:ext cx="12418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253768" y="4338940"/>
            <a:ext cx="7103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2777548" y="4558116"/>
            <a:ext cx="12418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023172" y="4355189"/>
                <a:ext cx="412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𝐹𝑛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72" y="4355189"/>
                <a:ext cx="41203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235" r="-4412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 flipV="1">
            <a:off x="2895467" y="2974983"/>
            <a:ext cx="0" cy="119123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808459" y="6017525"/>
                <a:ext cx="7397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en-US" altLang="zh-TW" i="1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59" y="6017525"/>
                <a:ext cx="73975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438" r="-4959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340555" y="3699797"/>
                <a:ext cx="469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555" y="3699797"/>
                <a:ext cx="4698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688" r="-3896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1918779" y="5881026"/>
            <a:ext cx="33417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030880" y="2720805"/>
                <a:ext cx="3457678" cy="1358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ℏ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0.85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=2.765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880" y="2720805"/>
                <a:ext cx="3457678" cy="13588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 flipV="1">
            <a:off x="2363274" y="4166260"/>
            <a:ext cx="0" cy="158281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6200000" flipH="1">
            <a:off x="1800858" y="5868287"/>
            <a:ext cx="235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87515" y="2072779"/>
            <a:ext cx="221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Flat-band condition</a:t>
            </a:r>
            <a:endParaRPr lang="zh-TW" altLang="en-US" sz="20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918779" y="3535755"/>
            <a:ext cx="0" cy="2214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964087" y="3535755"/>
            <a:ext cx="954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1918780" y="5750367"/>
            <a:ext cx="3341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1918779" y="4166214"/>
            <a:ext cx="334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964087" y="3535755"/>
            <a:ext cx="0" cy="1743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057076" y="3976796"/>
                <a:ext cx="304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76" y="3976796"/>
                <a:ext cx="30431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408" r="-6122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接點 46"/>
          <p:cNvCxnSpPr/>
          <p:nvPr/>
        </p:nvCxnSpPr>
        <p:spPr>
          <a:xfrm rot="16200000" flipH="1">
            <a:off x="2135036" y="5868288"/>
            <a:ext cx="235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>
            <a:off x="2777547" y="2965793"/>
            <a:ext cx="235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900873" y="3243027"/>
                <a:ext cx="117840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+3.34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73" y="3243027"/>
                <a:ext cx="1178400" cy="5186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/>
          <p:cNvSpPr txBox="1"/>
          <p:nvPr/>
        </p:nvSpPr>
        <p:spPr>
          <a:xfrm>
            <a:off x="2363275" y="508941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2.765 </a:t>
            </a:r>
            <a:r>
              <a:rPr lang="en-US" altLang="zh-TW" i="1" dirty="0"/>
              <a:t>eV</a:t>
            </a:r>
            <a:endParaRPr lang="zh-TW" altLang="en-US" i="1" dirty="0"/>
          </a:p>
        </p:txBody>
      </p:sp>
      <p:cxnSp>
        <p:nvCxnSpPr>
          <p:cNvPr id="55" name="直線接點 54"/>
          <p:cNvCxnSpPr/>
          <p:nvPr/>
        </p:nvCxnSpPr>
        <p:spPr>
          <a:xfrm flipH="1">
            <a:off x="2252956" y="4166214"/>
            <a:ext cx="235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252956" y="5749075"/>
            <a:ext cx="235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693844" y="2072779"/>
            <a:ext cx="4336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Approximation from infinite square well</a:t>
            </a:r>
            <a:endParaRPr lang="zh-TW" altLang="en-US" sz="2000" dirty="0"/>
          </a:p>
        </p:txBody>
      </p:sp>
      <p:cxnSp>
        <p:nvCxnSpPr>
          <p:cNvPr id="59" name="直線接點 58"/>
          <p:cNvCxnSpPr/>
          <p:nvPr/>
        </p:nvCxnSpPr>
        <p:spPr>
          <a:xfrm flipV="1">
            <a:off x="1808459" y="3547025"/>
            <a:ext cx="0" cy="61919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1675640" y="4166214"/>
            <a:ext cx="235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4693844" y="4407422"/>
            <a:ext cx="4131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Assume the trapped elementary charge will be confined within a 0.4 nm width region.</a:t>
            </a:r>
          </a:p>
          <a:p>
            <a:endParaRPr lang="en-US" altLang="zh-TW" dirty="0"/>
          </a:p>
          <a:p>
            <a:r>
              <a:rPr lang="en-US" altLang="zh-TW" dirty="0"/>
              <a:t>2. Assume the trap level aligns with the conduction band edge of Si at flat band condition.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Application: Trap Potential </a:t>
            </a:r>
            <a:r>
              <a:rPr lang="en-US" altLang="zh-TW" b="1" dirty="0"/>
              <a:t>W</a:t>
            </a:r>
            <a:r>
              <a:rPr lang="en-US" altLang="zh-TW" b="1" dirty="0" smtClean="0"/>
              <a:t>ell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248110" y="313826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SBO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234334" y="449572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HK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226776" y="46878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79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/>
          <p:cNvCxnSpPr/>
          <p:nvPr/>
        </p:nvCxnSpPr>
        <p:spPr>
          <a:xfrm>
            <a:off x="2563928" y="2983146"/>
            <a:ext cx="0" cy="2775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/>
          <p:cNvCxnSpPr/>
          <p:nvPr/>
        </p:nvCxnSpPr>
        <p:spPr>
          <a:xfrm>
            <a:off x="3088518" y="2973957"/>
            <a:ext cx="0" cy="1999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flipH="1">
            <a:off x="2563371" y="2973956"/>
            <a:ext cx="5165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229193" y="3543918"/>
            <a:ext cx="0" cy="2214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1274501" y="3543918"/>
            <a:ext cx="954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2229193" y="5758531"/>
            <a:ext cx="3341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2229193" y="4174377"/>
            <a:ext cx="334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274501" y="3543919"/>
            <a:ext cx="0" cy="1743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743872" y="2983146"/>
            <a:ext cx="0" cy="2775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7268462" y="1649186"/>
            <a:ext cx="0" cy="1324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6743315" y="2973956"/>
            <a:ext cx="5165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409136" y="3543918"/>
            <a:ext cx="0" cy="2214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>
            <a:off x="5454444" y="3543918"/>
            <a:ext cx="954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>
            <a:off x="6409137" y="5758531"/>
            <a:ext cx="3341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454444" y="1649185"/>
            <a:ext cx="0" cy="1894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7268462" y="2973957"/>
            <a:ext cx="0" cy="19993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454444" y="3543919"/>
            <a:ext cx="0" cy="174333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215196" y="1604945"/>
            <a:ext cx="315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Inadequate for scattering states</a:t>
            </a:r>
            <a:endParaRPr lang="zh-TW" altLang="en-US" dirty="0"/>
          </a:p>
        </p:txBody>
      </p:sp>
      <p:sp>
        <p:nvSpPr>
          <p:cNvPr id="47" name="手繪多邊形 46"/>
          <p:cNvSpPr/>
          <p:nvPr/>
        </p:nvSpPr>
        <p:spPr>
          <a:xfrm>
            <a:off x="2233318" y="3973636"/>
            <a:ext cx="323850" cy="349985"/>
          </a:xfrm>
          <a:custGeom>
            <a:avLst/>
            <a:gdLst>
              <a:gd name="connsiteX0" fmla="*/ 0 w 431800"/>
              <a:gd name="connsiteY0" fmla="*/ 142762 h 466646"/>
              <a:gd name="connsiteX1" fmla="*/ 63500 w 431800"/>
              <a:gd name="connsiteY1" fmla="*/ 15762 h 466646"/>
              <a:gd name="connsiteX2" fmla="*/ 139700 w 431800"/>
              <a:gd name="connsiteY2" fmla="*/ 460262 h 466646"/>
              <a:gd name="connsiteX3" fmla="*/ 247650 w 431800"/>
              <a:gd name="connsiteY3" fmla="*/ 3062 h 466646"/>
              <a:gd name="connsiteX4" fmla="*/ 304800 w 431800"/>
              <a:gd name="connsiteY4" fmla="*/ 466612 h 466646"/>
              <a:gd name="connsiteX5" fmla="*/ 368300 w 431800"/>
              <a:gd name="connsiteY5" fmla="*/ 28462 h 466646"/>
              <a:gd name="connsiteX6" fmla="*/ 431800 w 431800"/>
              <a:gd name="connsiteY6" fmla="*/ 117362 h 46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1800" h="466646">
                <a:moveTo>
                  <a:pt x="0" y="142762"/>
                </a:moveTo>
                <a:cubicBezTo>
                  <a:pt x="20108" y="52803"/>
                  <a:pt x="40217" y="-37155"/>
                  <a:pt x="63500" y="15762"/>
                </a:cubicBezTo>
                <a:cubicBezTo>
                  <a:pt x="86783" y="68679"/>
                  <a:pt x="109008" y="462379"/>
                  <a:pt x="139700" y="460262"/>
                </a:cubicBezTo>
                <a:cubicBezTo>
                  <a:pt x="170392" y="458145"/>
                  <a:pt x="220133" y="2004"/>
                  <a:pt x="247650" y="3062"/>
                </a:cubicBezTo>
                <a:cubicBezTo>
                  <a:pt x="275167" y="4120"/>
                  <a:pt x="284692" y="462379"/>
                  <a:pt x="304800" y="466612"/>
                </a:cubicBezTo>
                <a:cubicBezTo>
                  <a:pt x="324908" y="470845"/>
                  <a:pt x="347133" y="86670"/>
                  <a:pt x="368300" y="28462"/>
                </a:cubicBezTo>
                <a:cubicBezTo>
                  <a:pt x="389467" y="-29746"/>
                  <a:pt x="410633" y="43808"/>
                  <a:pt x="431800" y="1173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手繪多邊形 47"/>
          <p:cNvSpPr/>
          <p:nvPr/>
        </p:nvSpPr>
        <p:spPr>
          <a:xfrm>
            <a:off x="2562287" y="4060386"/>
            <a:ext cx="514350" cy="348482"/>
          </a:xfrm>
          <a:custGeom>
            <a:avLst/>
            <a:gdLst>
              <a:gd name="connsiteX0" fmla="*/ 0 w 685800"/>
              <a:gd name="connsiteY0" fmla="*/ 0 h 464642"/>
              <a:gd name="connsiteX1" fmla="*/ 158750 w 685800"/>
              <a:gd name="connsiteY1" fmla="*/ 285750 h 464642"/>
              <a:gd name="connsiteX2" fmla="*/ 412750 w 685800"/>
              <a:gd name="connsiteY2" fmla="*/ 438150 h 464642"/>
              <a:gd name="connsiteX3" fmla="*/ 685800 w 685800"/>
              <a:gd name="connsiteY3" fmla="*/ 463550 h 46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" h="464642">
                <a:moveTo>
                  <a:pt x="0" y="0"/>
                </a:moveTo>
                <a:cubicBezTo>
                  <a:pt x="44979" y="106362"/>
                  <a:pt x="89958" y="212725"/>
                  <a:pt x="158750" y="285750"/>
                </a:cubicBezTo>
                <a:cubicBezTo>
                  <a:pt x="227542" y="358775"/>
                  <a:pt x="324908" y="408517"/>
                  <a:pt x="412750" y="438150"/>
                </a:cubicBezTo>
                <a:cubicBezTo>
                  <a:pt x="500592" y="467783"/>
                  <a:pt x="593196" y="465666"/>
                  <a:pt x="685800" y="463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手繪多邊形 48"/>
          <p:cNvSpPr/>
          <p:nvPr/>
        </p:nvSpPr>
        <p:spPr>
          <a:xfrm>
            <a:off x="1295069" y="4073102"/>
            <a:ext cx="933450" cy="433388"/>
          </a:xfrm>
          <a:custGeom>
            <a:avLst/>
            <a:gdLst>
              <a:gd name="connsiteX0" fmla="*/ 1244600 w 1244600"/>
              <a:gd name="connsiteY0" fmla="*/ 0 h 577850"/>
              <a:gd name="connsiteX1" fmla="*/ 1085850 w 1244600"/>
              <a:gd name="connsiteY1" fmla="*/ 292100 h 577850"/>
              <a:gd name="connsiteX2" fmla="*/ 742950 w 1244600"/>
              <a:gd name="connsiteY2" fmla="*/ 514350 h 577850"/>
              <a:gd name="connsiteX3" fmla="*/ 0 w 1244600"/>
              <a:gd name="connsiteY3" fmla="*/ 577850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00" h="577850">
                <a:moveTo>
                  <a:pt x="1244600" y="0"/>
                </a:moveTo>
                <a:cubicBezTo>
                  <a:pt x="1207029" y="103187"/>
                  <a:pt x="1169458" y="206375"/>
                  <a:pt x="1085850" y="292100"/>
                </a:cubicBezTo>
                <a:cubicBezTo>
                  <a:pt x="1002242" y="377825"/>
                  <a:pt x="923925" y="466725"/>
                  <a:pt x="742950" y="514350"/>
                </a:cubicBezTo>
                <a:cubicBezTo>
                  <a:pt x="561975" y="561975"/>
                  <a:pt x="280987" y="569912"/>
                  <a:pt x="0" y="5778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51" name="直線單箭頭接點 50"/>
          <p:cNvCxnSpPr/>
          <p:nvPr/>
        </p:nvCxnSpPr>
        <p:spPr>
          <a:xfrm flipH="1" flipV="1">
            <a:off x="1326049" y="4699813"/>
            <a:ext cx="2151938" cy="737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3140067" y="4563836"/>
            <a:ext cx="378554" cy="87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2898664" y="5434892"/>
                <a:ext cx="2626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Assume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at boundary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664" y="5434892"/>
                <a:ext cx="262687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093" t="-10000" r="-139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向右箭號 56"/>
          <p:cNvSpPr/>
          <p:nvPr/>
        </p:nvSpPr>
        <p:spPr>
          <a:xfrm>
            <a:off x="3883741" y="3763735"/>
            <a:ext cx="778067" cy="607103"/>
          </a:xfrm>
          <a:prstGeom prst="rightArrow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28" name="直線接點 27"/>
          <p:cNvCxnSpPr/>
          <p:nvPr/>
        </p:nvCxnSpPr>
        <p:spPr>
          <a:xfrm flipH="1">
            <a:off x="2222990" y="5517329"/>
            <a:ext cx="334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2222990" y="4637292"/>
            <a:ext cx="334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>
            <a:off x="2233318" y="4973316"/>
            <a:ext cx="334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2222990" y="4405580"/>
            <a:ext cx="334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318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0" y="857250"/>
            <a:ext cx="8549441" cy="5143500"/>
          </a:xfrm>
          <a:prstGeom prst="rect">
            <a:avLst/>
          </a:prstGeom>
        </p:spPr>
      </p:pic>
      <p:cxnSp>
        <p:nvCxnSpPr>
          <p:cNvPr id="3" name="直線單箭頭接點 2"/>
          <p:cNvCxnSpPr/>
          <p:nvPr/>
        </p:nvCxnSpPr>
        <p:spPr>
          <a:xfrm>
            <a:off x="2596243" y="3829050"/>
            <a:ext cx="12409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2596243" y="3429000"/>
            <a:ext cx="217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0.4 nm trap diameter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10293" y="1094015"/>
            <a:ext cx="5084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[eV]</a:t>
            </a:r>
            <a:endParaRPr lang="zh-TW" altLang="en-US" sz="15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05106" y="5510893"/>
            <a:ext cx="5581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[nm]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35603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0" y="857250"/>
            <a:ext cx="8549441" cy="51435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907635" y="4253593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Egs</a:t>
            </a:r>
            <a:r>
              <a:rPr lang="en-US" altLang="zh-TW" dirty="0"/>
              <a:t> = -2.3 eV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617029" y="3152001"/>
            <a:ext cx="278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Ground state wave function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596243" y="4057650"/>
            <a:ext cx="12409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596243" y="3657600"/>
            <a:ext cx="217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0.4 nm trap diameter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10293" y="1094015"/>
            <a:ext cx="5084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[eV]</a:t>
            </a:r>
            <a:endParaRPr lang="zh-TW" altLang="en-US" sz="15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05106" y="5510893"/>
            <a:ext cx="5581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[nm]</a:t>
            </a:r>
            <a:endParaRPr lang="zh-TW" altLang="en-US" sz="15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78436" y="216891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 = 0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791186" y="80010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SBO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510521" y="80010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HK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31390" y="800101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843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0" y="857250"/>
            <a:ext cx="8549441" cy="51435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907635" y="3927022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Egs</a:t>
            </a:r>
            <a:r>
              <a:rPr lang="en-US" altLang="zh-TW" dirty="0"/>
              <a:t> = -1.79 eV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617029" y="3152001"/>
            <a:ext cx="278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Ground state wave function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596243" y="3829050"/>
            <a:ext cx="12409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596243" y="3429000"/>
            <a:ext cx="217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0.4 nm trap diameter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10293" y="1094015"/>
            <a:ext cx="5084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[eV]</a:t>
            </a:r>
            <a:endParaRPr lang="zh-TW" altLang="en-US" sz="15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205106" y="5510893"/>
            <a:ext cx="5581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[nm]</a:t>
            </a:r>
            <a:endParaRPr lang="zh-TW" altLang="en-US" sz="15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078436" y="216891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 = 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791186" y="80010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SBO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510521" y="80010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HK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31390" y="800101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6698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0" y="857250"/>
            <a:ext cx="8549441" cy="51435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139294" y="1698758"/>
            <a:ext cx="278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Ground state wave function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2726872" y="1813059"/>
            <a:ext cx="0" cy="3567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4057650" y="1813059"/>
            <a:ext cx="0" cy="3567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2775858" y="4278086"/>
            <a:ext cx="12409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677887" y="4429712"/>
            <a:ext cx="217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0.4 nm trap diameter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5707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接點 48"/>
          <p:cNvCxnSpPr/>
          <p:nvPr/>
        </p:nvCxnSpPr>
        <p:spPr>
          <a:xfrm flipH="1">
            <a:off x="5883082" y="2644740"/>
            <a:ext cx="12888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>
            <a:off x="5883082" y="2123492"/>
            <a:ext cx="1814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/>
          <p:cNvCxnSpPr/>
          <p:nvPr/>
        </p:nvCxnSpPr>
        <p:spPr>
          <a:xfrm>
            <a:off x="7697099" y="1681843"/>
            <a:ext cx="0" cy="439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flipH="1">
            <a:off x="7171952" y="2121717"/>
            <a:ext cx="525147" cy="229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5883082" y="2939265"/>
            <a:ext cx="954691" cy="23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6837772" y="5129326"/>
            <a:ext cx="334181" cy="245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883082" y="1681843"/>
            <a:ext cx="0" cy="1492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697099" y="2121717"/>
            <a:ext cx="0" cy="19993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883082" y="3174449"/>
            <a:ext cx="0" cy="1478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163553" y="2121717"/>
            <a:ext cx="0" cy="2775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688143" y="2112528"/>
            <a:ext cx="0" cy="1999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2162996" y="2112527"/>
            <a:ext cx="5165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2687586" y="3312948"/>
            <a:ext cx="12418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2687586" y="3790257"/>
            <a:ext cx="12418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163806" y="3485675"/>
            <a:ext cx="7103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2687586" y="3704850"/>
            <a:ext cx="12418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2805506" y="2121717"/>
            <a:ext cx="0" cy="119123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659082" y="5197347"/>
                <a:ext cx="7397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en-US" altLang="zh-TW" i="1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082" y="5197347"/>
                <a:ext cx="73975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557" r="-409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/>
          <p:cNvCxnSpPr/>
          <p:nvPr/>
        </p:nvCxnSpPr>
        <p:spPr>
          <a:xfrm>
            <a:off x="1828817" y="5027761"/>
            <a:ext cx="33417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2273312" y="3312994"/>
            <a:ext cx="0" cy="158281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6200000" flipH="1">
            <a:off x="1710896" y="5015021"/>
            <a:ext cx="235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28817" y="2682489"/>
            <a:ext cx="0" cy="2214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874125" y="2682489"/>
            <a:ext cx="954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1828818" y="4897102"/>
            <a:ext cx="3341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1828817" y="3312948"/>
            <a:ext cx="334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874125" y="2682490"/>
            <a:ext cx="0" cy="1743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16200000" flipH="1">
            <a:off x="2045074" y="5015022"/>
            <a:ext cx="235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>
            <a:off x="2687585" y="2112527"/>
            <a:ext cx="235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273313" y="423615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2.765 </a:t>
            </a:r>
            <a:r>
              <a:rPr lang="en-US" altLang="zh-TW" i="1" dirty="0"/>
              <a:t>eV</a:t>
            </a:r>
            <a:endParaRPr lang="zh-TW" altLang="en-US" i="1" dirty="0"/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2162995" y="3312948"/>
            <a:ext cx="235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>
            <a:off x="2162995" y="4895810"/>
            <a:ext cx="235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1718498" y="2693760"/>
            <a:ext cx="0" cy="61919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H="1">
            <a:off x="1585678" y="3312948"/>
            <a:ext cx="235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992896" y="284288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1.5 </a:t>
            </a:r>
            <a:r>
              <a:rPr lang="en-US" altLang="zh-TW" i="1" dirty="0"/>
              <a:t>eV</a:t>
            </a:r>
            <a:endParaRPr lang="zh-TW" altLang="en-US" i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805505" y="254280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2.42 </a:t>
            </a:r>
            <a:r>
              <a:rPr lang="en-US" altLang="zh-TW" i="1" dirty="0"/>
              <a:t>eV</a:t>
            </a:r>
            <a:endParaRPr lang="zh-TW" altLang="en-US" i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931093" y="317444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 </a:t>
            </a:r>
            <a:r>
              <a:rPr lang="en-US" altLang="zh-TW" i="1" dirty="0"/>
              <a:t>eV</a:t>
            </a:r>
            <a:endParaRPr lang="zh-TW" altLang="en-US" i="1" dirty="0"/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6837773" y="4729500"/>
            <a:ext cx="3341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H="1">
            <a:off x="7697100" y="3299159"/>
            <a:ext cx="124182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6837773" y="3174449"/>
            <a:ext cx="3341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7171952" y="2351348"/>
            <a:ext cx="0" cy="2775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6837773" y="2939265"/>
            <a:ext cx="0" cy="2214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/>
          <p:cNvSpPr txBox="1"/>
          <p:nvPr/>
        </p:nvSpPr>
        <p:spPr>
          <a:xfrm>
            <a:off x="5883082" y="1114128"/>
            <a:ext cx="13547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N = 0; Vg &gt; 0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171952" y="4544834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E0 = -2.30 </a:t>
            </a:r>
            <a:r>
              <a:rPr lang="en-US" altLang="zh-TW" dirty="0" smtClean="0"/>
              <a:t>eV</a:t>
            </a:r>
            <a:endParaRPr lang="en-US" altLang="zh-TW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729830" y="289933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73869" algn="l"/>
              </a:tabLst>
            </a:pPr>
            <a:r>
              <a:rPr lang="en-US" altLang="zh-TW" dirty="0"/>
              <a:t>E1 =  0.49 eV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4495154" y="246007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0050" algn="l"/>
              </a:tabLst>
            </a:pPr>
            <a:r>
              <a:rPr lang="en-US" altLang="zh-TW" dirty="0"/>
              <a:t>E2 =  1.48 eV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4495154" y="194348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0050" algn="l"/>
              </a:tabLst>
            </a:pPr>
            <a:r>
              <a:rPr lang="en-US" altLang="zh-TW" dirty="0"/>
              <a:t>E3 =  2.38 eV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150633" y="360512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SBO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126890" y="360512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HK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137374" y="360512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SBO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141397" y="360512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048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0" y="857250"/>
            <a:ext cx="8549441" cy="514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055144" y="1536060"/>
                <a:ext cx="3520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144" y="1536060"/>
                <a:ext cx="352084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4138" r="-8621" b="-3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102428" y="4645480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428" y="4645480"/>
                <a:ext cx="346120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4561" r="-7018" b="-31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915151" y="1999664"/>
                <a:ext cx="3520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51" y="1999664"/>
                <a:ext cx="352084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4138" r="-8621" b="-31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073223" y="4302580"/>
                <a:ext cx="3520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223" y="4302580"/>
                <a:ext cx="35208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4138" r="-8621" b="-3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 flipV="1">
            <a:off x="2726872" y="1273628"/>
            <a:ext cx="0" cy="4106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4057650" y="1273628"/>
            <a:ext cx="0" cy="4106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681343" y="3840914"/>
            <a:ext cx="1547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0050" algn="l"/>
              </a:tabLst>
            </a:pPr>
            <a:r>
              <a:rPr lang="en-US" altLang="zh-TW" sz="2000" dirty="0"/>
              <a:t>E0 = -2.30 eV</a:t>
            </a:r>
          </a:p>
          <a:p>
            <a:pPr>
              <a:tabLst>
                <a:tab pos="473869" algn="l"/>
              </a:tabLst>
            </a:pPr>
            <a:r>
              <a:rPr lang="en-US" altLang="zh-TW" sz="2000" dirty="0"/>
              <a:t>E1 = </a:t>
            </a:r>
            <a:r>
              <a:rPr lang="en-US" altLang="zh-TW" sz="2000" dirty="0">
                <a:solidFill>
                  <a:schemeClr val="bg1"/>
                </a:solidFill>
              </a:rPr>
              <a:t>-</a:t>
            </a:r>
            <a:r>
              <a:rPr lang="en-US" altLang="zh-TW" sz="2000" dirty="0"/>
              <a:t>0.49 eV</a:t>
            </a:r>
          </a:p>
          <a:p>
            <a:pPr>
              <a:tabLst>
                <a:tab pos="400050" algn="l"/>
              </a:tabLst>
            </a:pPr>
            <a:r>
              <a:rPr lang="en-US" altLang="zh-TW" sz="2000" dirty="0"/>
              <a:t>E2 = </a:t>
            </a:r>
            <a:r>
              <a:rPr lang="en-US" altLang="zh-TW" sz="2000" dirty="0">
                <a:solidFill>
                  <a:schemeClr val="bg1"/>
                </a:solidFill>
              </a:rPr>
              <a:t>-</a:t>
            </a:r>
            <a:r>
              <a:rPr lang="en-US" altLang="zh-TW" sz="2000" dirty="0"/>
              <a:t>1.48 eV</a:t>
            </a:r>
          </a:p>
          <a:p>
            <a:pPr>
              <a:tabLst>
                <a:tab pos="400050" algn="l"/>
              </a:tabLst>
            </a:pPr>
            <a:r>
              <a:rPr lang="en-US" altLang="zh-TW" sz="2000" dirty="0"/>
              <a:t>E3 = </a:t>
            </a:r>
            <a:r>
              <a:rPr lang="en-US" altLang="zh-TW" sz="2000" dirty="0">
                <a:solidFill>
                  <a:schemeClr val="bg1"/>
                </a:solidFill>
              </a:rPr>
              <a:t>-</a:t>
            </a:r>
            <a:r>
              <a:rPr lang="en-US" altLang="zh-TW" sz="2000" dirty="0"/>
              <a:t>2.38 eV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791186" y="80010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SBO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31523" y="80010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HK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065487" y="800101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96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>
            <a:off x="228600" y="5497286"/>
            <a:ext cx="4963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 flipV="1">
            <a:off x="489858" y="2438400"/>
            <a:ext cx="1" cy="3341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192486" y="5297231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x</a:t>
            </a:r>
            <a:endParaRPr lang="zh-TW" altLang="en-US" sz="2000" dirty="0"/>
          </a:p>
        </p:txBody>
      </p:sp>
      <p:sp>
        <p:nvSpPr>
          <p:cNvPr id="9" name="手繪多邊形 8"/>
          <p:cNvSpPr/>
          <p:nvPr/>
        </p:nvSpPr>
        <p:spPr>
          <a:xfrm>
            <a:off x="816429" y="3581400"/>
            <a:ext cx="4212771" cy="598714"/>
          </a:xfrm>
          <a:custGeom>
            <a:avLst/>
            <a:gdLst>
              <a:gd name="connsiteX0" fmla="*/ 0 w 4212771"/>
              <a:gd name="connsiteY0" fmla="*/ 359229 h 598714"/>
              <a:gd name="connsiteX1" fmla="*/ 76200 w 4212771"/>
              <a:gd name="connsiteY1" fmla="*/ 283029 h 598714"/>
              <a:gd name="connsiteX2" fmla="*/ 97971 w 4212771"/>
              <a:gd name="connsiteY2" fmla="*/ 261257 h 598714"/>
              <a:gd name="connsiteX3" fmla="*/ 130628 w 4212771"/>
              <a:gd name="connsiteY3" fmla="*/ 239486 h 598714"/>
              <a:gd name="connsiteX4" fmla="*/ 185057 w 4212771"/>
              <a:gd name="connsiteY4" fmla="*/ 185057 h 598714"/>
              <a:gd name="connsiteX5" fmla="*/ 217714 w 4212771"/>
              <a:gd name="connsiteY5" fmla="*/ 163286 h 598714"/>
              <a:gd name="connsiteX6" fmla="*/ 239485 w 4212771"/>
              <a:gd name="connsiteY6" fmla="*/ 141514 h 598714"/>
              <a:gd name="connsiteX7" fmla="*/ 304800 w 4212771"/>
              <a:gd name="connsiteY7" fmla="*/ 108857 h 598714"/>
              <a:gd name="connsiteX8" fmla="*/ 478971 w 4212771"/>
              <a:gd name="connsiteY8" fmla="*/ 119743 h 598714"/>
              <a:gd name="connsiteX9" fmla="*/ 511628 w 4212771"/>
              <a:gd name="connsiteY9" fmla="*/ 130629 h 598714"/>
              <a:gd name="connsiteX10" fmla="*/ 533400 w 4212771"/>
              <a:gd name="connsiteY10" fmla="*/ 152400 h 598714"/>
              <a:gd name="connsiteX11" fmla="*/ 566057 w 4212771"/>
              <a:gd name="connsiteY11" fmla="*/ 174171 h 598714"/>
              <a:gd name="connsiteX12" fmla="*/ 609600 w 4212771"/>
              <a:gd name="connsiteY12" fmla="*/ 217714 h 598714"/>
              <a:gd name="connsiteX13" fmla="*/ 642257 w 4212771"/>
              <a:gd name="connsiteY13" fmla="*/ 272143 h 598714"/>
              <a:gd name="connsiteX14" fmla="*/ 664028 w 4212771"/>
              <a:gd name="connsiteY14" fmla="*/ 304800 h 598714"/>
              <a:gd name="connsiteX15" fmla="*/ 740228 w 4212771"/>
              <a:gd name="connsiteY15" fmla="*/ 370114 h 598714"/>
              <a:gd name="connsiteX16" fmla="*/ 772885 w 4212771"/>
              <a:gd name="connsiteY16" fmla="*/ 381000 h 598714"/>
              <a:gd name="connsiteX17" fmla="*/ 794657 w 4212771"/>
              <a:gd name="connsiteY17" fmla="*/ 402771 h 598714"/>
              <a:gd name="connsiteX18" fmla="*/ 903514 w 4212771"/>
              <a:gd name="connsiteY18" fmla="*/ 435429 h 598714"/>
              <a:gd name="connsiteX19" fmla="*/ 968828 w 4212771"/>
              <a:gd name="connsiteY19" fmla="*/ 457200 h 598714"/>
              <a:gd name="connsiteX20" fmla="*/ 1001485 w 4212771"/>
              <a:gd name="connsiteY20" fmla="*/ 468086 h 598714"/>
              <a:gd name="connsiteX21" fmla="*/ 1306285 w 4212771"/>
              <a:gd name="connsiteY21" fmla="*/ 435429 h 598714"/>
              <a:gd name="connsiteX22" fmla="*/ 1404257 w 4212771"/>
              <a:gd name="connsiteY22" fmla="*/ 402771 h 598714"/>
              <a:gd name="connsiteX23" fmla="*/ 1436914 w 4212771"/>
              <a:gd name="connsiteY23" fmla="*/ 391886 h 598714"/>
              <a:gd name="connsiteX24" fmla="*/ 1513114 w 4212771"/>
              <a:gd name="connsiteY24" fmla="*/ 337457 h 598714"/>
              <a:gd name="connsiteX25" fmla="*/ 1578428 w 4212771"/>
              <a:gd name="connsiteY25" fmla="*/ 261257 h 598714"/>
              <a:gd name="connsiteX26" fmla="*/ 1621971 w 4212771"/>
              <a:gd name="connsiteY26" fmla="*/ 217714 h 598714"/>
              <a:gd name="connsiteX27" fmla="*/ 1665514 w 4212771"/>
              <a:gd name="connsiteY27" fmla="*/ 163286 h 598714"/>
              <a:gd name="connsiteX28" fmla="*/ 1698171 w 4212771"/>
              <a:gd name="connsiteY28" fmla="*/ 152400 h 598714"/>
              <a:gd name="connsiteX29" fmla="*/ 1763485 w 4212771"/>
              <a:gd name="connsiteY29" fmla="*/ 97971 h 598714"/>
              <a:gd name="connsiteX30" fmla="*/ 1796142 w 4212771"/>
              <a:gd name="connsiteY30" fmla="*/ 87086 h 598714"/>
              <a:gd name="connsiteX31" fmla="*/ 1850571 w 4212771"/>
              <a:gd name="connsiteY31" fmla="*/ 54429 h 598714"/>
              <a:gd name="connsiteX32" fmla="*/ 1883228 w 4212771"/>
              <a:gd name="connsiteY32" fmla="*/ 32657 h 598714"/>
              <a:gd name="connsiteX33" fmla="*/ 2024742 w 4212771"/>
              <a:gd name="connsiteY33" fmla="*/ 0 h 598714"/>
              <a:gd name="connsiteX34" fmla="*/ 2177142 w 4212771"/>
              <a:gd name="connsiteY34" fmla="*/ 10886 h 598714"/>
              <a:gd name="connsiteX35" fmla="*/ 2220685 w 4212771"/>
              <a:gd name="connsiteY35" fmla="*/ 32657 h 598714"/>
              <a:gd name="connsiteX36" fmla="*/ 2307771 w 4212771"/>
              <a:gd name="connsiteY36" fmla="*/ 54429 h 598714"/>
              <a:gd name="connsiteX37" fmla="*/ 2351314 w 4212771"/>
              <a:gd name="connsiteY37" fmla="*/ 65314 h 598714"/>
              <a:gd name="connsiteX38" fmla="*/ 2394857 w 4212771"/>
              <a:gd name="connsiteY38" fmla="*/ 76200 h 598714"/>
              <a:gd name="connsiteX39" fmla="*/ 2492828 w 4212771"/>
              <a:gd name="connsiteY39" fmla="*/ 119743 h 598714"/>
              <a:gd name="connsiteX40" fmla="*/ 2525485 w 4212771"/>
              <a:gd name="connsiteY40" fmla="*/ 130629 h 598714"/>
              <a:gd name="connsiteX41" fmla="*/ 2558142 w 4212771"/>
              <a:gd name="connsiteY41" fmla="*/ 141514 h 598714"/>
              <a:gd name="connsiteX42" fmla="*/ 2601685 w 4212771"/>
              <a:gd name="connsiteY42" fmla="*/ 174171 h 598714"/>
              <a:gd name="connsiteX43" fmla="*/ 2623457 w 4212771"/>
              <a:gd name="connsiteY43" fmla="*/ 195943 h 598714"/>
              <a:gd name="connsiteX44" fmla="*/ 2656114 w 4212771"/>
              <a:gd name="connsiteY44" fmla="*/ 206829 h 598714"/>
              <a:gd name="connsiteX45" fmla="*/ 2721428 w 4212771"/>
              <a:gd name="connsiteY45" fmla="*/ 239486 h 598714"/>
              <a:gd name="connsiteX46" fmla="*/ 2797628 w 4212771"/>
              <a:gd name="connsiteY46" fmla="*/ 293914 h 598714"/>
              <a:gd name="connsiteX47" fmla="*/ 2852057 w 4212771"/>
              <a:gd name="connsiteY47" fmla="*/ 337457 h 598714"/>
              <a:gd name="connsiteX48" fmla="*/ 2884714 w 4212771"/>
              <a:gd name="connsiteY48" fmla="*/ 348343 h 598714"/>
              <a:gd name="connsiteX49" fmla="*/ 2917371 w 4212771"/>
              <a:gd name="connsiteY49" fmla="*/ 370114 h 598714"/>
              <a:gd name="connsiteX50" fmla="*/ 2982685 w 4212771"/>
              <a:gd name="connsiteY50" fmla="*/ 391886 h 598714"/>
              <a:gd name="connsiteX51" fmla="*/ 3004457 w 4212771"/>
              <a:gd name="connsiteY51" fmla="*/ 413657 h 598714"/>
              <a:gd name="connsiteX52" fmla="*/ 3102428 w 4212771"/>
              <a:gd name="connsiteY52" fmla="*/ 446314 h 598714"/>
              <a:gd name="connsiteX53" fmla="*/ 3200400 w 4212771"/>
              <a:gd name="connsiteY53" fmla="*/ 478971 h 598714"/>
              <a:gd name="connsiteX54" fmla="*/ 3233057 w 4212771"/>
              <a:gd name="connsiteY54" fmla="*/ 489857 h 598714"/>
              <a:gd name="connsiteX55" fmla="*/ 3265714 w 4212771"/>
              <a:gd name="connsiteY55" fmla="*/ 500743 h 598714"/>
              <a:gd name="connsiteX56" fmla="*/ 3298371 w 4212771"/>
              <a:gd name="connsiteY56" fmla="*/ 522514 h 598714"/>
              <a:gd name="connsiteX57" fmla="*/ 3374571 w 4212771"/>
              <a:gd name="connsiteY57" fmla="*/ 533400 h 598714"/>
              <a:gd name="connsiteX58" fmla="*/ 3603171 w 4212771"/>
              <a:gd name="connsiteY58" fmla="*/ 587829 h 598714"/>
              <a:gd name="connsiteX59" fmla="*/ 3668485 w 4212771"/>
              <a:gd name="connsiteY59" fmla="*/ 598714 h 598714"/>
              <a:gd name="connsiteX60" fmla="*/ 4038600 w 4212771"/>
              <a:gd name="connsiteY60" fmla="*/ 587829 h 598714"/>
              <a:gd name="connsiteX61" fmla="*/ 4071257 w 4212771"/>
              <a:gd name="connsiteY61" fmla="*/ 576943 h 598714"/>
              <a:gd name="connsiteX62" fmla="*/ 4114800 w 4212771"/>
              <a:gd name="connsiteY62" fmla="*/ 566057 h 598714"/>
              <a:gd name="connsiteX63" fmla="*/ 4180114 w 4212771"/>
              <a:gd name="connsiteY63" fmla="*/ 544286 h 598714"/>
              <a:gd name="connsiteX64" fmla="*/ 4212771 w 4212771"/>
              <a:gd name="connsiteY64" fmla="*/ 544286 h 59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212771" h="598714">
                <a:moveTo>
                  <a:pt x="0" y="359229"/>
                </a:moveTo>
                <a:lnTo>
                  <a:pt x="76200" y="283029"/>
                </a:lnTo>
                <a:cubicBezTo>
                  <a:pt x="83457" y="275772"/>
                  <a:pt x="89431" y="266950"/>
                  <a:pt x="97971" y="261257"/>
                </a:cubicBezTo>
                <a:cubicBezTo>
                  <a:pt x="108857" y="254000"/>
                  <a:pt x="120782" y="248101"/>
                  <a:pt x="130628" y="239486"/>
                </a:cubicBezTo>
                <a:cubicBezTo>
                  <a:pt x="149938" y="222590"/>
                  <a:pt x="163708" y="199289"/>
                  <a:pt x="185057" y="185057"/>
                </a:cubicBezTo>
                <a:cubicBezTo>
                  <a:pt x="195943" y="177800"/>
                  <a:pt x="207498" y="171459"/>
                  <a:pt x="217714" y="163286"/>
                </a:cubicBezTo>
                <a:cubicBezTo>
                  <a:pt x="225728" y="156875"/>
                  <a:pt x="231471" y="147925"/>
                  <a:pt x="239485" y="141514"/>
                </a:cubicBezTo>
                <a:cubicBezTo>
                  <a:pt x="269630" y="117398"/>
                  <a:pt x="270308" y="120354"/>
                  <a:pt x="304800" y="108857"/>
                </a:cubicBezTo>
                <a:cubicBezTo>
                  <a:pt x="362857" y="112486"/>
                  <a:pt x="421120" y="113653"/>
                  <a:pt x="478971" y="119743"/>
                </a:cubicBezTo>
                <a:cubicBezTo>
                  <a:pt x="490382" y="120944"/>
                  <a:pt x="501789" y="124725"/>
                  <a:pt x="511628" y="130629"/>
                </a:cubicBezTo>
                <a:cubicBezTo>
                  <a:pt x="520429" y="135909"/>
                  <a:pt x="525386" y="145989"/>
                  <a:pt x="533400" y="152400"/>
                </a:cubicBezTo>
                <a:cubicBezTo>
                  <a:pt x="543616" y="160573"/>
                  <a:pt x="556124" y="165657"/>
                  <a:pt x="566057" y="174171"/>
                </a:cubicBezTo>
                <a:cubicBezTo>
                  <a:pt x="581642" y="187529"/>
                  <a:pt x="609600" y="217714"/>
                  <a:pt x="609600" y="217714"/>
                </a:cubicBezTo>
                <a:cubicBezTo>
                  <a:pt x="628503" y="274427"/>
                  <a:pt x="608102" y="229449"/>
                  <a:pt x="642257" y="272143"/>
                </a:cubicBezTo>
                <a:cubicBezTo>
                  <a:pt x="650430" y="282359"/>
                  <a:pt x="655514" y="294867"/>
                  <a:pt x="664028" y="304800"/>
                </a:cubicBezTo>
                <a:cubicBezTo>
                  <a:pt x="684116" y="328236"/>
                  <a:pt x="711338" y="355669"/>
                  <a:pt x="740228" y="370114"/>
                </a:cubicBezTo>
                <a:cubicBezTo>
                  <a:pt x="750491" y="375246"/>
                  <a:pt x="761999" y="377371"/>
                  <a:pt x="772885" y="381000"/>
                </a:cubicBezTo>
                <a:cubicBezTo>
                  <a:pt x="780142" y="388257"/>
                  <a:pt x="785477" y="398181"/>
                  <a:pt x="794657" y="402771"/>
                </a:cubicBezTo>
                <a:cubicBezTo>
                  <a:pt x="833145" y="422015"/>
                  <a:pt x="864449" y="423709"/>
                  <a:pt x="903514" y="435429"/>
                </a:cubicBezTo>
                <a:cubicBezTo>
                  <a:pt x="925495" y="442023"/>
                  <a:pt x="947057" y="449943"/>
                  <a:pt x="968828" y="457200"/>
                </a:cubicBezTo>
                <a:lnTo>
                  <a:pt x="1001485" y="468086"/>
                </a:lnTo>
                <a:cubicBezTo>
                  <a:pt x="1263888" y="456158"/>
                  <a:pt x="1165163" y="482470"/>
                  <a:pt x="1306285" y="435429"/>
                </a:cubicBezTo>
                <a:lnTo>
                  <a:pt x="1404257" y="402771"/>
                </a:lnTo>
                <a:lnTo>
                  <a:pt x="1436914" y="391886"/>
                </a:lnTo>
                <a:cubicBezTo>
                  <a:pt x="1488571" y="340229"/>
                  <a:pt x="1460984" y="354834"/>
                  <a:pt x="1513114" y="337457"/>
                </a:cubicBezTo>
                <a:cubicBezTo>
                  <a:pt x="1546270" y="287722"/>
                  <a:pt x="1525636" y="314049"/>
                  <a:pt x="1578428" y="261257"/>
                </a:cubicBezTo>
                <a:lnTo>
                  <a:pt x="1621971" y="217714"/>
                </a:lnTo>
                <a:cubicBezTo>
                  <a:pt x="1631861" y="202879"/>
                  <a:pt x="1648277" y="173628"/>
                  <a:pt x="1665514" y="163286"/>
                </a:cubicBezTo>
                <a:cubicBezTo>
                  <a:pt x="1675353" y="157382"/>
                  <a:pt x="1687285" y="156029"/>
                  <a:pt x="1698171" y="152400"/>
                </a:cubicBezTo>
                <a:cubicBezTo>
                  <a:pt x="1722244" y="128327"/>
                  <a:pt x="1733176" y="113125"/>
                  <a:pt x="1763485" y="97971"/>
                </a:cubicBezTo>
                <a:cubicBezTo>
                  <a:pt x="1773748" y="92839"/>
                  <a:pt x="1785256" y="90714"/>
                  <a:pt x="1796142" y="87086"/>
                </a:cubicBezTo>
                <a:cubicBezTo>
                  <a:pt x="1838669" y="44559"/>
                  <a:pt x="1794044" y="82692"/>
                  <a:pt x="1850571" y="54429"/>
                </a:cubicBezTo>
                <a:cubicBezTo>
                  <a:pt x="1862273" y="48578"/>
                  <a:pt x="1870933" y="37128"/>
                  <a:pt x="1883228" y="32657"/>
                </a:cubicBezTo>
                <a:cubicBezTo>
                  <a:pt x="1915315" y="20989"/>
                  <a:pt x="1986080" y="7733"/>
                  <a:pt x="2024742" y="0"/>
                </a:cubicBezTo>
                <a:cubicBezTo>
                  <a:pt x="2075542" y="3629"/>
                  <a:pt x="2126906" y="2513"/>
                  <a:pt x="2177142" y="10886"/>
                </a:cubicBezTo>
                <a:cubicBezTo>
                  <a:pt x="2193149" y="13554"/>
                  <a:pt x="2205290" y="27525"/>
                  <a:pt x="2220685" y="32657"/>
                </a:cubicBezTo>
                <a:cubicBezTo>
                  <a:pt x="2249072" y="42119"/>
                  <a:pt x="2278742" y="47172"/>
                  <a:pt x="2307771" y="54429"/>
                </a:cubicBezTo>
                <a:lnTo>
                  <a:pt x="2351314" y="65314"/>
                </a:lnTo>
                <a:lnTo>
                  <a:pt x="2394857" y="76200"/>
                </a:lnTo>
                <a:cubicBezTo>
                  <a:pt x="2446609" y="110701"/>
                  <a:pt x="2415103" y="93834"/>
                  <a:pt x="2492828" y="119743"/>
                </a:cubicBezTo>
                <a:lnTo>
                  <a:pt x="2525485" y="130629"/>
                </a:lnTo>
                <a:lnTo>
                  <a:pt x="2558142" y="141514"/>
                </a:lnTo>
                <a:cubicBezTo>
                  <a:pt x="2572656" y="152400"/>
                  <a:pt x="2587747" y="162556"/>
                  <a:pt x="2601685" y="174171"/>
                </a:cubicBezTo>
                <a:cubicBezTo>
                  <a:pt x="2609570" y="180741"/>
                  <a:pt x="2614656" y="190662"/>
                  <a:pt x="2623457" y="195943"/>
                </a:cubicBezTo>
                <a:cubicBezTo>
                  <a:pt x="2633296" y="201847"/>
                  <a:pt x="2645851" y="201697"/>
                  <a:pt x="2656114" y="206829"/>
                </a:cubicBezTo>
                <a:cubicBezTo>
                  <a:pt x="2740523" y="249033"/>
                  <a:pt x="2639344" y="212124"/>
                  <a:pt x="2721428" y="239486"/>
                </a:cubicBezTo>
                <a:cubicBezTo>
                  <a:pt x="2773085" y="291143"/>
                  <a:pt x="2745498" y="276538"/>
                  <a:pt x="2797628" y="293914"/>
                </a:cubicBezTo>
                <a:cubicBezTo>
                  <a:pt x="2817879" y="314165"/>
                  <a:pt x="2824592" y="323724"/>
                  <a:pt x="2852057" y="337457"/>
                </a:cubicBezTo>
                <a:cubicBezTo>
                  <a:pt x="2862320" y="342589"/>
                  <a:pt x="2874451" y="343211"/>
                  <a:pt x="2884714" y="348343"/>
                </a:cubicBezTo>
                <a:cubicBezTo>
                  <a:pt x="2896416" y="354194"/>
                  <a:pt x="2905416" y="364801"/>
                  <a:pt x="2917371" y="370114"/>
                </a:cubicBezTo>
                <a:cubicBezTo>
                  <a:pt x="2938342" y="379435"/>
                  <a:pt x="2982685" y="391886"/>
                  <a:pt x="2982685" y="391886"/>
                </a:cubicBezTo>
                <a:cubicBezTo>
                  <a:pt x="2989942" y="399143"/>
                  <a:pt x="2995277" y="409067"/>
                  <a:pt x="3004457" y="413657"/>
                </a:cubicBezTo>
                <a:cubicBezTo>
                  <a:pt x="3004474" y="413665"/>
                  <a:pt x="3086090" y="440868"/>
                  <a:pt x="3102428" y="446314"/>
                </a:cubicBezTo>
                <a:lnTo>
                  <a:pt x="3200400" y="478971"/>
                </a:lnTo>
                <a:lnTo>
                  <a:pt x="3233057" y="489857"/>
                </a:lnTo>
                <a:cubicBezTo>
                  <a:pt x="3243943" y="493486"/>
                  <a:pt x="3256167" y="494378"/>
                  <a:pt x="3265714" y="500743"/>
                </a:cubicBezTo>
                <a:cubicBezTo>
                  <a:pt x="3276600" y="508000"/>
                  <a:pt x="3285840" y="518755"/>
                  <a:pt x="3298371" y="522514"/>
                </a:cubicBezTo>
                <a:cubicBezTo>
                  <a:pt x="3322947" y="529887"/>
                  <a:pt x="3349171" y="529771"/>
                  <a:pt x="3374571" y="533400"/>
                </a:cubicBezTo>
                <a:cubicBezTo>
                  <a:pt x="3514417" y="580015"/>
                  <a:pt x="3438592" y="560399"/>
                  <a:pt x="3603171" y="587829"/>
                </a:cubicBezTo>
                <a:lnTo>
                  <a:pt x="3668485" y="598714"/>
                </a:lnTo>
                <a:cubicBezTo>
                  <a:pt x="3791857" y="595086"/>
                  <a:pt x="3915355" y="594491"/>
                  <a:pt x="4038600" y="587829"/>
                </a:cubicBezTo>
                <a:cubicBezTo>
                  <a:pt x="4050058" y="587210"/>
                  <a:pt x="4060224" y="580095"/>
                  <a:pt x="4071257" y="576943"/>
                </a:cubicBezTo>
                <a:cubicBezTo>
                  <a:pt x="4085642" y="572833"/>
                  <a:pt x="4100470" y="570356"/>
                  <a:pt x="4114800" y="566057"/>
                </a:cubicBezTo>
                <a:cubicBezTo>
                  <a:pt x="4136781" y="559463"/>
                  <a:pt x="4157165" y="544286"/>
                  <a:pt x="4180114" y="544286"/>
                </a:cubicBezTo>
                <a:lnTo>
                  <a:pt x="4212771" y="544286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23711" y="3265751"/>
                <a:ext cx="721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11" y="3265751"/>
                <a:ext cx="72160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2060575" y="4044950"/>
            <a:ext cx="0" cy="1452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796721" y="3594100"/>
            <a:ext cx="0" cy="1903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372800" y="3873500"/>
            <a:ext cx="0" cy="1623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9" idx="0"/>
          </p:cNvCxnSpPr>
          <p:nvPr/>
        </p:nvCxnSpPr>
        <p:spPr>
          <a:xfrm>
            <a:off x="816429" y="3940629"/>
            <a:ext cx="0" cy="1556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032829" y="4137025"/>
            <a:ext cx="0" cy="13602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138152" y="3418813"/>
                <a:ext cx="486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152" y="3418813"/>
                <a:ext cx="48692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187102" y="5497285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102" y="5497285"/>
                <a:ext cx="43338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652710" y="3612285"/>
                <a:ext cx="706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710" y="3612285"/>
                <a:ext cx="70654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524819" y="3193102"/>
                <a:ext cx="706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819" y="3193102"/>
                <a:ext cx="706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680588" y="5497286"/>
                <a:ext cx="652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88" y="5497286"/>
                <a:ext cx="65299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607113" y="5497286"/>
                <a:ext cx="652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113" y="5497286"/>
                <a:ext cx="65299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007016" y="4802743"/>
                <a:ext cx="440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16" y="4802743"/>
                <a:ext cx="440441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277087" y="4802743"/>
                <a:ext cx="660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87" y="4802743"/>
                <a:ext cx="660052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/>
          <p:cNvCxnSpPr/>
          <p:nvPr/>
        </p:nvCxnSpPr>
        <p:spPr>
          <a:xfrm>
            <a:off x="2060575" y="5172075"/>
            <a:ext cx="3122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372799" y="5172075"/>
            <a:ext cx="4239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912889" y="2096352"/>
                <a:ext cx="4998484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889" y="2096352"/>
                <a:ext cx="4998484" cy="53572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912889" y="2832131"/>
                <a:ext cx="433516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889" y="2832131"/>
                <a:ext cx="4335161" cy="53572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161051" y="4685027"/>
                <a:ext cx="3745834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051" y="4685027"/>
                <a:ext cx="3745834" cy="58439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367950" y="5891385"/>
                <a:ext cx="4538935" cy="641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950" y="5891385"/>
                <a:ext cx="4538935" cy="64165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向下箭號 47"/>
          <p:cNvSpPr/>
          <p:nvPr/>
        </p:nvSpPr>
        <p:spPr>
          <a:xfrm>
            <a:off x="6885404" y="3693973"/>
            <a:ext cx="478971" cy="664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4399051" y="5989740"/>
            <a:ext cx="695463" cy="400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標題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Discretization of Schrodinger Equation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585572" y="5497285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2" y="5497285"/>
                <a:ext cx="46608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4789344" y="5497285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44" y="5497285"/>
                <a:ext cx="49885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字方塊 53"/>
          <p:cNvSpPr txBox="1"/>
          <p:nvPr/>
        </p:nvSpPr>
        <p:spPr>
          <a:xfrm>
            <a:off x="1966491" y="6309108"/>
            <a:ext cx="120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N+1 points</a:t>
            </a:r>
            <a:endParaRPr lang="zh-TW" altLang="en-US" dirty="0"/>
          </a:p>
        </p:txBody>
      </p:sp>
      <p:sp>
        <p:nvSpPr>
          <p:cNvPr id="55" name="右大括弧 54"/>
          <p:cNvSpPr/>
          <p:nvPr/>
        </p:nvSpPr>
        <p:spPr>
          <a:xfrm rot="5400000">
            <a:off x="2478616" y="4682408"/>
            <a:ext cx="352596" cy="2810910"/>
          </a:xfrm>
          <a:prstGeom prst="rightBrace">
            <a:avLst>
              <a:gd name="adj1" fmla="val 4538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621490" y="2647465"/>
            <a:ext cx="196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Non-uniform mesh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4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接點 27"/>
          <p:cNvCxnSpPr/>
          <p:nvPr/>
        </p:nvCxnSpPr>
        <p:spPr>
          <a:xfrm rot="5400000">
            <a:off x="1135515" y="2555509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1779814" y="2555509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stCxn id="3" idx="6"/>
            <a:endCxn id="5" idx="2"/>
          </p:cNvCxnSpPr>
          <p:nvPr/>
        </p:nvCxnSpPr>
        <p:spPr>
          <a:xfrm>
            <a:off x="1132114" y="1907355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橢圓 2"/>
          <p:cNvSpPr/>
          <p:nvPr/>
        </p:nvSpPr>
        <p:spPr>
          <a:xfrm>
            <a:off x="979714" y="18311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1627414" y="18311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75114" y="18311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 rot="5400000">
            <a:off x="484414" y="2555509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0" idx="6"/>
            <a:endCxn id="22" idx="2"/>
          </p:cNvCxnSpPr>
          <p:nvPr/>
        </p:nvCxnSpPr>
        <p:spPr>
          <a:xfrm>
            <a:off x="1132114" y="2555055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979714" y="24788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627414" y="24788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2275114" y="24788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5" idx="6"/>
            <a:endCxn id="27" idx="2"/>
          </p:cNvCxnSpPr>
          <p:nvPr/>
        </p:nvCxnSpPr>
        <p:spPr>
          <a:xfrm>
            <a:off x="1132114" y="3203209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979714" y="31270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627414" y="31270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275114" y="31270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828351" y="3278953"/>
                <a:ext cx="4551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51" y="3278953"/>
                <a:ext cx="45512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8667" r="-5333" b="-3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476051" y="3278954"/>
                <a:ext cx="4551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51" y="3278954"/>
                <a:ext cx="45512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8667" r="-6667" b="-3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2123751" y="3278954"/>
                <a:ext cx="4551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51" y="3278954"/>
                <a:ext cx="45512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8667" r="-6667" b="-3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828351" y="2589370"/>
                <a:ext cx="4610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51" y="2589370"/>
                <a:ext cx="46108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8421" r="-5263" b="-3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1476051" y="2589371"/>
                <a:ext cx="4610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51" y="2589371"/>
                <a:ext cx="461088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8421" r="-6579" b="-3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123751" y="2589371"/>
                <a:ext cx="4610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51" y="2589371"/>
                <a:ext cx="46108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8421" r="-6579" b="-3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828351" y="1941669"/>
                <a:ext cx="4610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51" y="1941669"/>
                <a:ext cx="461088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8421" r="-5263" b="-3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476051" y="1941670"/>
                <a:ext cx="4610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51" y="1941670"/>
                <a:ext cx="461088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8421" r="-6579" b="-3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2123751" y="1941670"/>
                <a:ext cx="4610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51" y="1941670"/>
                <a:ext cx="461088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18421" r="-6579" b="-3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1272571" y="3973859"/>
                <a:ext cx="6598858" cy="2677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71" y="3973859"/>
                <a:ext cx="6598858" cy="267720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528960" y="2487647"/>
                <a:ext cx="5312480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960" y="2487647"/>
                <a:ext cx="5312480" cy="62799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528960" y="3231373"/>
                <a:ext cx="2785891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; 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960" y="3231373"/>
                <a:ext cx="2785891" cy="55579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528960" y="1690689"/>
                <a:ext cx="375929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960" y="1690689"/>
                <a:ext cx="3759299" cy="62799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Application: 2D Potential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328614" y="183115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328614" y="247885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328614" y="3127009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2927739" y="183115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2927739" y="247885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2927739" y="3127009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>
            <a:endCxn id="20" idx="2"/>
          </p:cNvCxnSpPr>
          <p:nvPr/>
        </p:nvCxnSpPr>
        <p:spPr>
          <a:xfrm>
            <a:off x="484414" y="2555055"/>
            <a:ext cx="495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22" idx="6"/>
          </p:cNvCxnSpPr>
          <p:nvPr/>
        </p:nvCxnSpPr>
        <p:spPr>
          <a:xfrm>
            <a:off x="2427514" y="2555055"/>
            <a:ext cx="49290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481014" y="3203209"/>
            <a:ext cx="495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481014" y="1907355"/>
            <a:ext cx="495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2425115" y="1907355"/>
            <a:ext cx="495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2432439" y="3203209"/>
            <a:ext cx="495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6200000">
            <a:off x="807326" y="1583505"/>
            <a:ext cx="495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16200000">
            <a:off x="1460241" y="1583504"/>
            <a:ext cx="495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16200000">
            <a:off x="2107065" y="1580713"/>
            <a:ext cx="495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16200000">
            <a:off x="807326" y="3509271"/>
            <a:ext cx="495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16200000">
            <a:off x="1456901" y="3509271"/>
            <a:ext cx="495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rot="16200000">
            <a:off x="2103664" y="3509271"/>
            <a:ext cx="495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182627" y="3278953"/>
                <a:ext cx="4551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7" y="3278953"/>
                <a:ext cx="455125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18667" r="-5333" b="-3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2771451" y="3283024"/>
                <a:ext cx="4551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451" y="3283024"/>
                <a:ext cx="455125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18919" r="-6757" b="-3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51438" y="1368579"/>
                <a:ext cx="577081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38" y="1368579"/>
                <a:ext cx="57708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8247" r="-8247" b="-63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0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Application: </a:t>
            </a:r>
            <a:r>
              <a:rPr lang="en-US" altLang="zh-TW" b="1" dirty="0" smtClean="0"/>
              <a:t>2D Potential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14" y="3100496"/>
            <a:ext cx="4245429" cy="3088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8" y="3100495"/>
            <a:ext cx="4246224" cy="30888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841212" y="2451537"/>
            <a:ext cx="19900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Harmonic Potential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67022" y="2451537"/>
            <a:ext cx="13081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Square Well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405527" y="6188718"/>
            <a:ext cx="2332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Calculated by MATLAB.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4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23"/>
            <a:ext cx="9144000" cy="665155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91885" y="348343"/>
            <a:ext cx="15982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Square Well </a:t>
            </a:r>
            <a:r>
              <a:rPr lang="en-US" altLang="zh-TW" dirty="0">
                <a:latin typeface="Symbol" panose="05050102010706020507" pitchFamily="18" charset="2"/>
              </a:rPr>
              <a:t>f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7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23"/>
            <a:ext cx="9144000" cy="665155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91885" y="348343"/>
            <a:ext cx="15982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Square </a:t>
            </a:r>
            <a:r>
              <a:rPr lang="en-US" altLang="zh-TW" dirty="0" smtClean="0"/>
              <a:t>Well </a:t>
            </a:r>
            <a:r>
              <a:rPr lang="en-US" altLang="zh-TW" dirty="0" smtClean="0">
                <a:latin typeface="Symbol" panose="05050102010706020507" pitchFamily="18" charset="2"/>
              </a:rPr>
              <a:t>f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2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23"/>
            <a:ext cx="9144000" cy="665155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91885" y="348343"/>
            <a:ext cx="15982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Square </a:t>
            </a:r>
            <a:r>
              <a:rPr lang="en-US" altLang="zh-TW" dirty="0" smtClean="0"/>
              <a:t>Well </a:t>
            </a:r>
            <a:r>
              <a:rPr lang="en-US" altLang="zh-TW" dirty="0" smtClean="0">
                <a:latin typeface="Symbol" panose="05050102010706020507" pitchFamily="18" charset="2"/>
              </a:rPr>
              <a:t>f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2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23"/>
            <a:ext cx="9144000" cy="665155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91885" y="348343"/>
            <a:ext cx="16174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Square </a:t>
            </a:r>
            <a:r>
              <a:rPr lang="en-US" altLang="zh-TW" dirty="0" smtClean="0"/>
              <a:t>Well </a:t>
            </a:r>
            <a:r>
              <a:rPr lang="en-US" altLang="zh-TW" dirty="0">
                <a:latin typeface="Symbol" panose="05050102010706020507" pitchFamily="18" charset="2"/>
              </a:rPr>
              <a:t>f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6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1885" y="348343"/>
            <a:ext cx="17345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Square </a:t>
            </a:r>
            <a:r>
              <a:rPr lang="en-US" altLang="zh-TW" dirty="0" smtClean="0"/>
              <a:t>Well </a:t>
            </a:r>
            <a:r>
              <a:rPr lang="en-US" altLang="zh-TW" dirty="0">
                <a:latin typeface="Symbol" panose="05050102010706020507" pitchFamily="18" charset="2"/>
              </a:rPr>
              <a:t>f</a:t>
            </a:r>
            <a:r>
              <a:rPr lang="en-US" altLang="zh-TW" dirty="0" smtClean="0"/>
              <a:t>19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774372"/>
            <a:ext cx="4441372" cy="334685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1" y="1774371"/>
            <a:ext cx="4442893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23"/>
            <a:ext cx="9144000" cy="665155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91885" y="348343"/>
            <a:ext cx="1407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Harmonic </a:t>
            </a:r>
            <a:r>
              <a:rPr lang="en-US" altLang="zh-TW" dirty="0">
                <a:latin typeface="Symbol" panose="05050102010706020507" pitchFamily="18" charset="2"/>
              </a:rPr>
              <a:t>f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23"/>
            <a:ext cx="9144000" cy="665155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91885" y="348343"/>
            <a:ext cx="1407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Harmonic </a:t>
            </a:r>
            <a:r>
              <a:rPr lang="en-US" altLang="zh-TW" dirty="0">
                <a:latin typeface="Symbol" panose="05050102010706020507" pitchFamily="18" charset="2"/>
              </a:rPr>
              <a:t>f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4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23"/>
            <a:ext cx="9144000" cy="665155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91885" y="348343"/>
            <a:ext cx="1407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Harmonic </a:t>
            </a:r>
            <a:r>
              <a:rPr lang="en-US" altLang="zh-TW" dirty="0">
                <a:latin typeface="Symbol" panose="05050102010706020507" pitchFamily="18" charset="2"/>
              </a:rPr>
              <a:t>f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44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Discretization of Schrodinger Equation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381228" y="2112769"/>
                <a:ext cx="4713663" cy="641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228" y="2112769"/>
                <a:ext cx="4713663" cy="6416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28622" y="2127749"/>
                <a:ext cx="3570080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2" y="2127749"/>
                <a:ext cx="3570080" cy="5557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 flipH="1">
            <a:off x="4044945" y="2435110"/>
            <a:ext cx="370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向右箭號 8"/>
          <p:cNvSpPr/>
          <p:nvPr/>
        </p:nvSpPr>
        <p:spPr>
          <a:xfrm>
            <a:off x="250371" y="3120909"/>
            <a:ext cx="378279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38634" y="3017183"/>
                <a:ext cx="5050100" cy="635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34" y="3017183"/>
                <a:ext cx="5050100" cy="6350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38634" y="4566336"/>
                <a:ext cx="7450245" cy="1433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34" y="4566336"/>
                <a:ext cx="7450245" cy="14333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>
            <a:off x="250588" y="5108834"/>
            <a:ext cx="378279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838634" y="3819212"/>
                <a:ext cx="3398174" cy="484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34" y="3819212"/>
                <a:ext cx="3398174" cy="484235"/>
              </a:xfrm>
              <a:prstGeom prst="rect">
                <a:avLst/>
              </a:prstGeom>
              <a:blipFill rotWithShape="0">
                <a:blip r:embed="rId6"/>
                <a:stretch>
                  <a:fillRect l="-4309" b="-6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 flipH="1">
            <a:off x="4408714" y="4046196"/>
            <a:ext cx="370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950734" y="3861530"/>
            <a:ext cx="139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Bound states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07709" y="3884484"/>
            <a:ext cx="1329099" cy="400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364564" y="6262440"/>
            <a:ext cx="267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A</a:t>
            </a:r>
            <a:r>
              <a:rPr lang="en-US" altLang="zh-TW" dirty="0" smtClean="0"/>
              <a:t> is a (N-1) by (N-1) matrix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250371" y="6283555"/>
            <a:ext cx="378279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012372" y="6308732"/>
                <a:ext cx="968470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2" y="6308732"/>
                <a:ext cx="9684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348" r="-8075" b="-29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5579548" y="6242318"/>
            <a:ext cx="27093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Suitable for 1D, 2D and 3D.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5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23"/>
            <a:ext cx="9144000" cy="665155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91885" y="348343"/>
            <a:ext cx="1407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Harmonic </a:t>
            </a:r>
            <a:r>
              <a:rPr lang="en-US" altLang="zh-TW" dirty="0">
                <a:latin typeface="Symbol" panose="05050102010706020507" pitchFamily="18" charset="2"/>
              </a:rPr>
              <a:t>f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8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23"/>
            <a:ext cx="9144000" cy="665155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91885" y="348343"/>
            <a:ext cx="15247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Harmonic </a:t>
            </a:r>
            <a:r>
              <a:rPr lang="en-US" altLang="zh-TW" dirty="0">
                <a:latin typeface="Symbol" panose="05050102010706020507" pitchFamily="18" charset="2"/>
              </a:rPr>
              <a:t>f</a:t>
            </a:r>
            <a:r>
              <a:rPr lang="en-US" altLang="zh-TW" dirty="0" smtClean="0"/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4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Difficulties for 2D and 3D Simulation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8971" y="2381067"/>
            <a:ext cx="401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41 mesh points each direction.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70771" y="2851671"/>
            <a:ext cx="2823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1,681 * </a:t>
            </a:r>
            <a:r>
              <a:rPr lang="en-US" altLang="zh-TW" sz="2400" dirty="0"/>
              <a:t>1,681</a:t>
            </a:r>
            <a:r>
              <a:rPr lang="en-US" altLang="zh-TW" sz="2400" dirty="0" smtClean="0"/>
              <a:t> matrix.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938199" y="3390351"/>
            <a:ext cx="3556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2,825,761 (=41</a:t>
            </a:r>
            <a:r>
              <a:rPr lang="en-US" altLang="zh-TW" sz="2400" baseline="30000" dirty="0" smtClean="0"/>
              <a:t>4</a:t>
            </a:r>
            <a:r>
              <a:rPr lang="en-US" altLang="zh-TW" sz="2400" dirty="0" smtClean="0"/>
              <a:t>) elements.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93243" y="2381067"/>
            <a:ext cx="401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81 mesh points each direction.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85043" y="2854461"/>
            <a:ext cx="2823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6,561 * 6,561 matrix.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96980" y="3395846"/>
            <a:ext cx="371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43,046,721 </a:t>
            </a:r>
            <a:r>
              <a:rPr lang="en-US" altLang="zh-TW" sz="2400" dirty="0" smtClean="0"/>
              <a:t>(=81</a:t>
            </a:r>
            <a:r>
              <a:rPr lang="en-US" altLang="zh-TW" sz="2400" baseline="30000" dirty="0" smtClean="0"/>
              <a:t>4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elements.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9421" y="1756913"/>
            <a:ext cx="338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For 2D case: (square wall)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69421" y="4464418"/>
            <a:ext cx="1772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For 3D case: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8971" y="5088572"/>
            <a:ext cx="401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41 mesh points each direction.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359789" y="5583348"/>
            <a:ext cx="313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68,921 * </a:t>
            </a:r>
            <a:r>
              <a:rPr lang="en-US" altLang="zh-TW" sz="2400" dirty="0"/>
              <a:t>68,921</a:t>
            </a:r>
            <a:r>
              <a:rPr lang="en-US" altLang="zh-TW" sz="2400" dirty="0" smtClean="0"/>
              <a:t> matrix.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41055" y="6045013"/>
            <a:ext cx="405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4,750,104,241 (=41</a:t>
            </a:r>
            <a:r>
              <a:rPr lang="en-US" altLang="zh-TW" sz="2400" baseline="30000" dirty="0" smtClean="0"/>
              <a:t>6</a:t>
            </a:r>
            <a:r>
              <a:rPr lang="en-US" altLang="zh-TW" sz="2400" dirty="0" smtClean="0"/>
              <a:t>) </a:t>
            </a:r>
            <a:r>
              <a:rPr lang="en-US" altLang="zh-TW" sz="2400" dirty="0"/>
              <a:t>elements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377779" y="3862269"/>
            <a:ext cx="19700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Within 10 seconds.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062516" y="3852016"/>
            <a:ext cx="14528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few minutes.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446703" y="4903906"/>
            <a:ext cx="17246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Simulation time.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4572000" y="4268514"/>
            <a:ext cx="1589314" cy="542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309023" y="4335069"/>
            <a:ext cx="570748" cy="476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996980" y="5550237"/>
            <a:ext cx="340995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TW" dirty="0" smtClean="0"/>
              <a:t>Efficient methods for computing eigenvalues and eigenvectors are necessary.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7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22330"/>
            <a:ext cx="3494315" cy="254184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Quizzes for graduate students</a:t>
            </a:r>
            <a:endParaRPr lang="zh-TW" altLang="en-US" b="1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881743" y="5486400"/>
            <a:ext cx="3260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2443843" y="2911929"/>
            <a:ext cx="0" cy="2574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386943" y="3045002"/>
            <a:ext cx="4474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 smtClean="0"/>
              <a:t>Please compute the </a:t>
            </a:r>
            <a:r>
              <a:rPr lang="en-US" altLang="zh-TW" sz="2400" dirty="0" err="1" smtClean="0"/>
              <a:t>eigenenergy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numerically</a:t>
            </a:r>
            <a:r>
              <a:rPr lang="en-US" altLang="zh-TW" sz="2400" dirty="0" smtClean="0"/>
              <a:t> and plot the wave-function of the first 4 states of the parabolic potential. Then compare your results with the analytic formula.</a:t>
            </a:r>
            <a:endParaRPr lang="zh-TW" altLang="en-US" sz="24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240971" y="2819400"/>
            <a:ext cx="0" cy="266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646715" y="2819400"/>
            <a:ext cx="0" cy="266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522914" y="54864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nm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721979" y="548674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nm</a:t>
            </a:r>
            <a:endParaRPr lang="zh-TW" altLang="en-US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996585" y="3862614"/>
            <a:ext cx="4887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090749" y="3862614"/>
            <a:ext cx="0" cy="16237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95290" y="445101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 eV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96585" y="2124695"/>
            <a:ext cx="3473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Use m = m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(electron rest mass)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4441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Quizzes for graduate students</a:t>
            </a:r>
            <a:endParaRPr lang="zh-TW" altLang="en-US" b="1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925287" y="4721067"/>
            <a:ext cx="3260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487387" y="2146596"/>
            <a:ext cx="0" cy="2574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43001" y="2146596"/>
            <a:ext cx="0" cy="2574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038351" y="3433831"/>
            <a:ext cx="0" cy="1287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933701" y="3433831"/>
            <a:ext cx="0" cy="1287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829051" y="2146596"/>
            <a:ext cx="0" cy="2574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038353" y="3433830"/>
            <a:ext cx="8967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143001" y="4713990"/>
            <a:ext cx="8967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933701" y="4713990"/>
            <a:ext cx="8967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920344" y="4721067"/>
            <a:ext cx="3260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6482444" y="2146596"/>
            <a:ext cx="0" cy="2574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930119" y="2146596"/>
            <a:ext cx="0" cy="2574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033410" y="4716304"/>
            <a:ext cx="8967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32730" y="2146596"/>
            <a:ext cx="0" cy="2574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53471" y="4769982"/>
            <a:ext cx="8037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 smtClean="0"/>
              <a:t>Please compute the </a:t>
            </a:r>
            <a:r>
              <a:rPr lang="en-US" altLang="zh-TW" sz="2400" dirty="0" err="1" smtClean="0"/>
              <a:t>eigenenergy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numerically</a:t>
            </a:r>
            <a:r>
              <a:rPr lang="en-US" altLang="zh-TW" sz="2400" dirty="0" smtClean="0"/>
              <a:t> and plot the</a:t>
            </a:r>
            <a:r>
              <a:rPr lang="en-US" altLang="zh-TW" sz="2400" dirty="0"/>
              <a:t> wave-function</a:t>
            </a:r>
            <a:r>
              <a:rPr lang="en-US" altLang="zh-TW" sz="2400" dirty="0" smtClean="0"/>
              <a:t> of the first 2 </a:t>
            </a:r>
            <a:r>
              <a:rPr lang="en-US" altLang="zh-TW" sz="2400" dirty="0"/>
              <a:t>states </a:t>
            </a:r>
            <a:r>
              <a:rPr lang="en-US" altLang="zh-TW" sz="2400" dirty="0" smtClean="0"/>
              <a:t>of the left-hand side potential. Then compare </a:t>
            </a:r>
            <a:r>
              <a:rPr lang="en-US" altLang="zh-TW" sz="2400" dirty="0"/>
              <a:t>your results </a:t>
            </a:r>
            <a:r>
              <a:rPr lang="en-US" altLang="zh-TW" sz="2400" dirty="0" smtClean="0"/>
              <a:t>with the infinite square well on the right-hand side. What happen if you double the potential energy in the middle of the </a:t>
            </a:r>
            <a:r>
              <a:rPr lang="en-US" altLang="zh-TW" sz="2400" dirty="0"/>
              <a:t>left-hand side potential</a:t>
            </a:r>
            <a:r>
              <a:rPr lang="en-US" altLang="zh-TW" sz="2400" dirty="0" smtClean="0"/>
              <a:t>?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048959" y="435173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 nm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262336" y="435173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 nm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153609" y="30645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 nm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150026" y="435173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 nm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264229" y="3433830"/>
            <a:ext cx="0" cy="12872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2258040" y="389278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 eV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401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prstClr val="black"/>
                </a:solidFill>
              </a:rPr>
              <a:t>Discretization of Schrodinger Equation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969262" y="3691968"/>
                <a:ext cx="6552819" cy="1433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2" y="3691968"/>
                <a:ext cx="6552819" cy="14333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28650" y="2569115"/>
            <a:ext cx="2631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If we use </a:t>
            </a:r>
            <a:r>
              <a:rPr lang="en-US" altLang="zh-TW" sz="2000" u="sng" dirty="0" smtClean="0"/>
              <a:t>uniform mesh</a:t>
            </a:r>
            <a:endParaRPr lang="zh-TW" altLang="en-US" sz="2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462092" y="2413432"/>
                <a:ext cx="2564869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092" y="2413432"/>
                <a:ext cx="2564869" cy="5557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52735" y="5937000"/>
                <a:ext cx="5673091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sz="2000" b="1" i="1" dirty="0" smtClean="0"/>
                  <a:t>A</a:t>
                </a:r>
                <a:r>
                  <a:rPr lang="en-US" altLang="zh-TW" sz="2000" dirty="0" smtClean="0"/>
                  <a:t> is a </a:t>
                </a:r>
                <a:r>
                  <a:rPr lang="en-US" altLang="zh-TW" sz="2000" i="1" dirty="0" smtClean="0"/>
                  <a:t>real</a:t>
                </a:r>
                <a:r>
                  <a:rPr lang="en-US" altLang="zh-TW" sz="2000" dirty="0" smtClean="0"/>
                  <a:t>, </a:t>
                </a:r>
                <a:r>
                  <a:rPr lang="en-US" altLang="zh-TW" sz="2000" i="1" u="sng" dirty="0" smtClean="0"/>
                  <a:t>symmetric</a:t>
                </a:r>
                <a:r>
                  <a:rPr lang="en-US" altLang="zh-TW" sz="2000" dirty="0" smtClean="0"/>
                  <a:t>, and </a:t>
                </a:r>
                <a:r>
                  <a:rPr lang="en-US" altLang="zh-TW" sz="2000" i="1" dirty="0" smtClean="0"/>
                  <a:t>full rank</a:t>
                </a:r>
                <a:r>
                  <a:rPr lang="en-US" altLang="zh-TW" sz="2000" dirty="0" smtClean="0"/>
                  <a:t> matrix.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35" y="5937000"/>
                <a:ext cx="5673091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074" t="-9091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>
            <a:off x="3259883" y="5214257"/>
            <a:ext cx="0" cy="633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69262" y="3147623"/>
                <a:ext cx="968470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2" y="3147623"/>
                <a:ext cx="96847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348" r="-7453" b="-29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2089013" y="3086068"/>
            <a:ext cx="2482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(Eigenvalue problem)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74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Numerov</a:t>
            </a:r>
            <a:r>
              <a:rPr lang="en-US" altLang="zh-TW" b="1" dirty="0" smtClean="0"/>
              <a:t>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919318" y="4064900"/>
                <a:ext cx="7003969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18" y="4064900"/>
                <a:ext cx="7003969" cy="5375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19318" y="4832686"/>
                <a:ext cx="7003969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18" y="4832686"/>
                <a:ext cx="7003969" cy="5375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03023" y="1903345"/>
            <a:ext cx="5321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If we consider the following differential equation,</a:t>
            </a:r>
            <a:endParaRPr lang="zh-TW" altLang="en-US" sz="2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659546" y="5681247"/>
                <a:ext cx="4531625" cy="552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′′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546" y="5681247"/>
                <a:ext cx="4531625" cy="5528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160058" y="2531602"/>
                <a:ext cx="241194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58" y="2531602"/>
                <a:ext cx="2411942" cy="5557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03023" y="3482089"/>
            <a:ext cx="2272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With </a:t>
            </a:r>
            <a:r>
              <a:rPr lang="en-US" altLang="zh-TW" sz="2000" u="sng" dirty="0" smtClean="0"/>
              <a:t>uniform mesh</a:t>
            </a:r>
            <a:r>
              <a:rPr lang="en-US" altLang="zh-TW" sz="2000" dirty="0" smtClean="0"/>
              <a:t>,</a:t>
            </a:r>
            <a:endParaRPr lang="zh-TW" altLang="en-US" sz="2000" dirty="0"/>
          </a:p>
        </p:txBody>
      </p:sp>
      <p:sp>
        <p:nvSpPr>
          <p:cNvPr id="12" name="向右箭號 11"/>
          <p:cNvSpPr/>
          <p:nvPr/>
        </p:nvSpPr>
        <p:spPr>
          <a:xfrm>
            <a:off x="1027795" y="5857370"/>
            <a:ext cx="381000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Numerov</a:t>
            </a:r>
            <a:r>
              <a:rPr lang="en-US" altLang="zh-TW" b="1" dirty="0" smtClean="0"/>
              <a:t>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60079" y="2666866"/>
                <a:ext cx="5777351" cy="13126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′′′′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9" y="2666866"/>
                <a:ext cx="5777351" cy="131260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60079" y="4158094"/>
                <a:ext cx="1698862" cy="2772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9" y="4158094"/>
                <a:ext cx="1698862" cy="277255"/>
              </a:xfrm>
              <a:prstGeom prst="rect">
                <a:avLst/>
              </a:prstGeom>
              <a:blipFill rotWithShape="0">
                <a:blip r:embed="rId3"/>
                <a:stretch>
                  <a:fillRect l="-2491" r="-712" b="-208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60079" y="4626429"/>
                <a:ext cx="4531625" cy="552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′′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9" y="4626429"/>
                <a:ext cx="4531625" cy="5528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>
            <a:off x="3407229" y="4296721"/>
            <a:ext cx="0" cy="329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1" idx="3"/>
          </p:cNvCxnSpPr>
          <p:nvPr/>
        </p:nvCxnSpPr>
        <p:spPr>
          <a:xfrm>
            <a:off x="2658941" y="4296722"/>
            <a:ext cx="748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321629" y="3973286"/>
            <a:ext cx="0" cy="65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548736" y="5429660"/>
                <a:ext cx="6046527" cy="1181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   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36" y="5429660"/>
                <a:ext cx="6046527" cy="11819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右箭號 21"/>
          <p:cNvSpPr/>
          <p:nvPr/>
        </p:nvSpPr>
        <p:spPr>
          <a:xfrm>
            <a:off x="1027795" y="5857370"/>
            <a:ext cx="381000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690637" y="6242318"/>
            <a:ext cx="162551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Suitable for 1D.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984401" y="1871443"/>
                <a:ext cx="241194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01" y="1871443"/>
                <a:ext cx="2411942" cy="5557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9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Numerical Methods for Eigenvalue Problem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zh-TW" sz="3200" dirty="0" smtClean="0"/>
              <a:t>Power Iteration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zh-TW" sz="3200" dirty="0" smtClean="0"/>
              <a:t>Inverse Iteration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zh-TW" sz="3200" dirty="0" smtClean="0"/>
              <a:t>Simultaneous Iteration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zh-TW" sz="3200" dirty="0" smtClean="0"/>
              <a:t>QR Algorithm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68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/>
              <a:t>Rayleigh Quotient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30678" y="3518714"/>
                <a:ext cx="703455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real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𝑠𝑦𝑚𝑚𝑒𝑡𝑟𝑖𝑐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eigenvalues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arbitrary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8" y="3518714"/>
                <a:ext cx="7034554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607" r="-260" b="-17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30678" y="4424547"/>
                <a:ext cx="6407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𝑺𝑫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8" y="4424547"/>
                <a:ext cx="640713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8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940693" y="1931363"/>
                <a:ext cx="2857898" cy="741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93" y="1931363"/>
                <a:ext cx="2857898" cy="7413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530678" y="2913394"/>
            <a:ext cx="1014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 dirty="0" smtClean="0"/>
              <a:t>Proof</a:t>
            </a:r>
            <a:r>
              <a:rPr lang="en-US" altLang="zh-TW" sz="2400" dirty="0"/>
              <a:t>: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30678" y="4961048"/>
                <a:ext cx="64593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𝑺𝑫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8" y="4961048"/>
                <a:ext cx="645939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32" r="-66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30678" y="5455078"/>
                <a:ext cx="3953133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8" y="5455078"/>
                <a:ext cx="3953133" cy="374333"/>
              </a:xfrm>
              <a:prstGeom prst="rect">
                <a:avLst/>
              </a:prstGeom>
              <a:blipFill rotWithShape="0">
                <a:blip r:embed="rId6"/>
                <a:stretch>
                  <a:fillRect l="-154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30678" y="5954109"/>
                <a:ext cx="301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8" y="5954109"/>
                <a:ext cx="301358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12" t="-1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708632" y="5756138"/>
                <a:ext cx="2128724" cy="75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632" y="5756138"/>
                <a:ext cx="2128724" cy="75168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/>
          <p:nvPr/>
        </p:nvCxnSpPr>
        <p:spPr>
          <a:xfrm>
            <a:off x="3760376" y="6138775"/>
            <a:ext cx="16389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280492" y="6368837"/>
                <a:ext cx="2583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492" y="6368837"/>
                <a:ext cx="258301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8715</TotalTime>
  <Words>808</Words>
  <Application>Microsoft Office PowerPoint</Application>
  <PresentationFormat>如螢幕大小 (4:3)</PresentationFormat>
  <Paragraphs>305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新細明體</vt:lpstr>
      <vt:lpstr>Arial</vt:lpstr>
      <vt:lpstr>Calibri</vt:lpstr>
      <vt:lpstr>Calibri Light</vt:lpstr>
      <vt:lpstr>Cambria Math</vt:lpstr>
      <vt:lpstr>Symbol</vt:lpstr>
      <vt:lpstr>Office 佈景主題</vt:lpstr>
      <vt:lpstr>Schrodinger Solver</vt:lpstr>
      <vt:lpstr>Discretization of Schrodinger Equation</vt:lpstr>
      <vt:lpstr>Discretization of Schrodinger Equation</vt:lpstr>
      <vt:lpstr>Discretization of Schrodinger Equation</vt:lpstr>
      <vt:lpstr>Discretization of Schrodinger Equation</vt:lpstr>
      <vt:lpstr>Numerov Algorithm</vt:lpstr>
      <vt:lpstr>Numerov Algorithm</vt:lpstr>
      <vt:lpstr>Numerical Methods for Eigenvalue Problem</vt:lpstr>
      <vt:lpstr>Rayleigh Quotient</vt:lpstr>
      <vt:lpstr>Power Iteration</vt:lpstr>
      <vt:lpstr>Power Iteration</vt:lpstr>
      <vt:lpstr>Inverse Iteration</vt:lpstr>
      <vt:lpstr>Simultaneous Iteration</vt:lpstr>
      <vt:lpstr>Simultaneous Iteration</vt:lpstr>
      <vt:lpstr>Simultaneous Iteration</vt:lpstr>
      <vt:lpstr>QR Algorithm</vt:lpstr>
      <vt:lpstr>QR Algorithm</vt:lpstr>
      <vt:lpstr>QR Algorithm</vt:lpstr>
      <vt:lpstr>QR Algorithm</vt:lpstr>
      <vt:lpstr>QR Algorithm</vt:lpstr>
      <vt:lpstr>QR Algorithm</vt:lpstr>
      <vt:lpstr>Application: Trap Potential Well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Application: 2D Potential</vt:lpstr>
      <vt:lpstr>Application: 2D Potential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Difficulties for 2D and 3D Simulation</vt:lpstr>
      <vt:lpstr>Quizzes for graduate students</vt:lpstr>
      <vt:lpstr>Quizzes for graduate students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 Schrodinger Solver</dc:title>
  <dc:creator>王白王耑</dc:creator>
  <cp:lastModifiedBy>王白王耑</cp:lastModifiedBy>
  <cp:revision>232</cp:revision>
  <dcterms:created xsi:type="dcterms:W3CDTF">2016-05-06T07:36:45Z</dcterms:created>
  <dcterms:modified xsi:type="dcterms:W3CDTF">2016-09-22T12:33:30Z</dcterms:modified>
</cp:coreProperties>
</file>